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embeddedFontLst>
    <p:embeddedFont>
      <p:font typeface="TUM Neue Helvetica 55 Regular" panose="020B060402020202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>
      <p:cViewPr varScale="1">
        <p:scale>
          <a:sx n="73" d="100"/>
          <a:sy n="73" d="100"/>
        </p:scale>
        <p:origin x="60" y="50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2E2D-F444-4247-A734-F4F6FD7BA438}" type="datetimeFigureOut">
              <a:rPr lang="de-DE" smtClean="0"/>
              <a:pPr/>
              <a:t>24.07.2017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2692-8090-4CD4-8DD1-6BB5E8FD4B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" y="6071548"/>
            <a:ext cx="12193057" cy="786452"/>
          </a:xfrm>
          <a:prstGeom prst="rect">
            <a:avLst/>
          </a:prstGeom>
        </p:spPr>
      </p:pic>
      <p:sp>
        <p:nvSpPr>
          <p:cNvPr id="22" name="Textfeld 21"/>
          <p:cNvSpPr txBox="1"/>
          <p:nvPr userDrawn="1"/>
        </p:nvSpPr>
        <p:spPr>
          <a:xfrm>
            <a:off x="4925218" y="6264719"/>
            <a:ext cx="2349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  <a:latin typeface="TUM Neue Helvetica 55 Regular" pitchFamily="34" charset="0"/>
              </a:rPr>
              <a:t>www.lsr.ei.tum.de</a:t>
            </a:r>
            <a:endParaRPr lang="en-US" sz="2000" b="1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623392" y="3709622"/>
            <a:ext cx="11041227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Intermediate Report / Final Report </a:t>
            </a:r>
            <a:r>
              <a:rPr lang="de-DE" dirty="0" err="1" smtClean="0"/>
              <a:t>Master‘s</a:t>
            </a:r>
            <a:r>
              <a:rPr lang="de-DE" dirty="0" smtClean="0"/>
              <a:t> Thesis / Bachelor Thesis</a:t>
            </a:r>
            <a:endParaRPr lang="de-DE" dirty="0"/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623392" y="3974516"/>
            <a:ext cx="11041227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Betreuer: B. Betreuer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623392" y="5393160"/>
            <a:ext cx="1104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Lehrstuhl für Steuerungs- und Regelungstechnik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35621" y="5661248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23392" y="3212976"/>
            <a:ext cx="1104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 smtClean="0"/>
              <a:t>S. Student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142853"/>
            <a:ext cx="8724923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619107" y="1071546"/>
            <a:ext cx="10953788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142853"/>
            <a:ext cx="8724923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619107" y="3143248"/>
            <a:ext cx="10953788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9107" y="1000126"/>
            <a:ext cx="10963293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9107" y="1505787"/>
            <a:ext cx="10969644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296427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392" y="1071546"/>
            <a:ext cx="109728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63552" y="6324204"/>
            <a:ext cx="7872875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71494" y="6143644"/>
            <a:ext cx="116490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7" y="6238175"/>
            <a:ext cx="904008" cy="47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 descr="lsr_logo_tran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947" y="6215083"/>
            <a:ext cx="448701" cy="52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936427" y="6320655"/>
            <a:ext cx="1116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lsr.ei.tum.de/fileadmin/publications/ace_so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r.ei.tum.de/fileadmin/publications/Gonsior/CogInfoCom2011_Bu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271464" y="2294461"/>
            <a:ext cx="8736058" cy="72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TUM Neue Helvetica 55 Regular" pitchFamily="34" charset="0"/>
              </a:rPr>
              <a:t>A. Bauer, K. </a:t>
            </a:r>
            <a:r>
              <a:rPr lang="en-US" sz="1200" dirty="0" err="1">
                <a:latin typeface="TUM Neue Helvetica 55 Regular" pitchFamily="34" charset="0"/>
              </a:rPr>
              <a:t>Klasing</a:t>
            </a:r>
            <a:r>
              <a:rPr lang="en-US" sz="1200" dirty="0">
                <a:latin typeface="TUM Neue Helvetica 55 Regular" pitchFamily="34" charset="0"/>
              </a:rPr>
              <a:t>, G. </a:t>
            </a:r>
            <a:r>
              <a:rPr lang="en-US" sz="1200" dirty="0" err="1">
                <a:latin typeface="TUM Neue Helvetica 55 Regular" pitchFamily="34" charset="0"/>
              </a:rPr>
              <a:t>Lidoris</a:t>
            </a:r>
            <a:r>
              <a:rPr lang="en-US" sz="1200" dirty="0">
                <a:latin typeface="TUM Neue Helvetica 55 Regular" pitchFamily="34" charset="0"/>
              </a:rPr>
              <a:t>, Q. </a:t>
            </a:r>
            <a:r>
              <a:rPr lang="en-US" sz="1200" dirty="0" err="1">
                <a:latin typeface="TUM Neue Helvetica 55 Regular" pitchFamily="34" charset="0"/>
              </a:rPr>
              <a:t>Mühlbauer</a:t>
            </a:r>
            <a:r>
              <a:rPr lang="en-US" sz="1200" dirty="0">
                <a:latin typeface="TUM Neue Helvetica 55 Regular" pitchFamily="34" charset="0"/>
              </a:rPr>
              <a:t>, F. </a:t>
            </a:r>
            <a:r>
              <a:rPr lang="en-US" sz="1200" dirty="0" err="1">
                <a:latin typeface="TUM Neue Helvetica 55 Regular" pitchFamily="34" charset="0"/>
              </a:rPr>
              <a:t>Rohrmüller</a:t>
            </a:r>
            <a:r>
              <a:rPr lang="en-US" sz="1200" dirty="0">
                <a:latin typeface="TUM Neue Helvetica 55 Regular" pitchFamily="34" charset="0"/>
              </a:rPr>
              <a:t>, S. </a:t>
            </a:r>
            <a:r>
              <a:rPr lang="en-US" sz="1200" dirty="0" err="1">
                <a:latin typeface="TUM Neue Helvetica 55 Regular" pitchFamily="34" charset="0"/>
              </a:rPr>
              <a:t>Sosnowski</a:t>
            </a:r>
            <a:r>
              <a:rPr lang="en-US" sz="1200" dirty="0">
                <a:latin typeface="TUM Neue Helvetica 55 Regular" pitchFamily="34" charset="0"/>
              </a:rPr>
              <a:t>, et al.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>
                <a:latin typeface="TUM Neue Helvetica 55 Regular" pitchFamily="34" charset="0"/>
              </a:rPr>
              <a:t>The Autonomous City Explorer: Towards Natural Human-Robot Interaction in Urban Environments.</a:t>
            </a:r>
            <a:br>
              <a:rPr lang="en-US" sz="1200" b="1" dirty="0">
                <a:latin typeface="TUM Neue Helvetica 55 Regular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International Journal of Social Robotics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, vol. 1(2), 2009, pp. 127–140.</a:t>
            </a:r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382" y="2353929"/>
            <a:ext cx="316769" cy="438910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1271464" y="3573016"/>
            <a:ext cx="8736058" cy="72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TUM Neue Helvetica 55 Regular" pitchFamily="34" charset="0"/>
              </a:rPr>
              <a:t>M. Buss, D. Carton, B. </a:t>
            </a:r>
            <a:r>
              <a:rPr lang="en-US" sz="1200" dirty="0" err="1">
                <a:latin typeface="TUM Neue Helvetica 55 Regular" pitchFamily="34" charset="0"/>
              </a:rPr>
              <a:t>Gonsior</a:t>
            </a:r>
            <a:r>
              <a:rPr lang="en-US" sz="1200" dirty="0">
                <a:latin typeface="TUM Neue Helvetica 55 Regular" pitchFamily="34" charset="0"/>
              </a:rPr>
              <a:t>, K. </a:t>
            </a:r>
            <a:r>
              <a:rPr lang="en-US" sz="1200" dirty="0" err="1">
                <a:latin typeface="TUM Neue Helvetica 55 Regular" pitchFamily="34" charset="0"/>
              </a:rPr>
              <a:t>Kühnlenz</a:t>
            </a:r>
            <a:r>
              <a:rPr lang="en-US" sz="1200" dirty="0">
                <a:latin typeface="TUM Neue Helvetica 55 Regular" pitchFamily="34" charset="0"/>
              </a:rPr>
              <a:t>, C. </a:t>
            </a:r>
            <a:r>
              <a:rPr lang="en-US" sz="1200" dirty="0" err="1">
                <a:latin typeface="TUM Neue Helvetica 55 Regular" pitchFamily="34" charset="0"/>
              </a:rPr>
              <a:t>Landsiedel</a:t>
            </a:r>
            <a:r>
              <a:rPr lang="en-US" sz="1200" dirty="0">
                <a:latin typeface="TUM Neue Helvetica 55 Regular" pitchFamily="34" charset="0"/>
              </a:rPr>
              <a:t>, N. </a:t>
            </a:r>
            <a:r>
              <a:rPr lang="en-US" sz="1200" dirty="0" err="1">
                <a:latin typeface="TUM Neue Helvetica 55 Regular" pitchFamily="34" charset="0"/>
              </a:rPr>
              <a:t>Mitsou</a:t>
            </a:r>
            <a:r>
              <a:rPr lang="en-US" sz="1200" dirty="0">
                <a:latin typeface="TUM Neue Helvetica 55 Regular" pitchFamily="34" charset="0"/>
              </a:rPr>
              <a:t>, et al. 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>
                <a:latin typeface="TUM Neue Helvetica 55 Regular" pitchFamily="34" charset="0"/>
              </a:rPr>
              <a:t>Towards Proactive Human-Robot Interaction in Human Environments.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2nd International Conference on Cognitive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Infocommunications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 (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CogInfoCom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), 2011, pp. 1–6.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 pitchFamily="34" charset="0"/>
            </a:endParaRPr>
          </a:p>
        </p:txBody>
      </p:sp>
      <p:pic>
        <p:nvPicPr>
          <p:cNvPr id="13" name="Picture 2" descr="C:\Users\user\Desktop\document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382" y="3650074"/>
            <a:ext cx="316769" cy="438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addressing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?</a:t>
            </a:r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Aaa</a:t>
            </a:r>
            <a:endParaRPr lang="de-DE" dirty="0" smtClean="0"/>
          </a:p>
          <a:p>
            <a:pPr lvl="1"/>
            <a:r>
              <a:rPr lang="de-DE" dirty="0" err="1" smtClean="0"/>
              <a:t>Bbb</a:t>
            </a:r>
            <a:endParaRPr lang="de-DE" dirty="0" smtClean="0"/>
          </a:p>
          <a:p>
            <a:pPr lvl="1"/>
            <a:r>
              <a:rPr lang="de-DE" dirty="0" err="1" smtClean="0"/>
              <a:t>Ccc</a:t>
            </a:r>
            <a:endParaRPr lang="de-DE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924578" y="2000240"/>
          <a:ext cx="41719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Acrobat Document" r:id="rId3" imgW="4171933" imgH="3200400" progId="AcroExch.Document.7">
                  <p:embed/>
                </p:oleObj>
              </mc:Choice>
              <mc:Fallback>
                <p:oleObj name="Acrobat Document" r:id="rId3" imgW="4171933" imgH="3200400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78" y="2000240"/>
                        <a:ext cx="41719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453190" y="5357826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UM Neue Helvetica 55 Regular" pitchFamily="34" charset="0"/>
              </a:rPr>
              <a:t>Bildunterschrift</a:t>
            </a:r>
            <a:r>
              <a:rPr lang="en-US" sz="1600" dirty="0">
                <a:latin typeface="TUM Neue Helvetica 55 Regular" pitchFamily="3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TUM Neue Helvetica 55 Regular" pitchFamily="34" charset="0"/>
              </a:rPr>
              <a:t>[Cohen, 1994]</a:t>
            </a:r>
            <a:endParaRPr lang="en-US" sz="1600" dirty="0">
              <a:solidFill>
                <a:schemeClr val="tx2"/>
              </a:solidFill>
              <a:latin typeface="TUM Neue Helvetica 55 Regular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Formulation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Curse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dimensionality</a:t>
            </a:r>
            <a:endParaRPr lang="de-DE" dirty="0" smtClean="0"/>
          </a:p>
          <a:p>
            <a:pPr lvl="1"/>
            <a:r>
              <a:rPr lang="de-DE" dirty="0" smtClean="0"/>
              <a:t>Non-linear model</a:t>
            </a:r>
          </a:p>
          <a:p>
            <a:pPr lvl="1"/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Problem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1" name="Grafik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810116" y="2000239"/>
            <a:ext cx="2734056" cy="676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	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Relevant </a:t>
            </a:r>
            <a:r>
              <a:rPr lang="de-DE" dirty="0" err="1" smtClean="0"/>
              <a:t>prior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 </a:t>
            </a:r>
            <a:r>
              <a:rPr lang="en-US" dirty="0" smtClean="0">
                <a:solidFill>
                  <a:schemeClr val="tx2"/>
                </a:solidFill>
              </a:rPr>
              <a:t>[Burns, 2010]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de-DE" dirty="0" smtClean="0"/>
              <a:t>Other </a:t>
            </a:r>
            <a:r>
              <a:rPr lang="de-DE" dirty="0" err="1" smtClean="0"/>
              <a:t>method</a:t>
            </a:r>
            <a:r>
              <a:rPr lang="de-DE" dirty="0" smtClean="0"/>
              <a:t>, but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limitations</a:t>
            </a:r>
            <a:r>
              <a:rPr lang="de-DE" dirty="0" smtClean="0"/>
              <a:t> in </a:t>
            </a:r>
            <a:r>
              <a:rPr lang="de-DE" dirty="0" err="1" smtClean="0"/>
              <a:t>area</a:t>
            </a:r>
            <a:r>
              <a:rPr lang="de-DE" dirty="0" smtClean="0"/>
              <a:t> ...</a:t>
            </a:r>
            <a:r>
              <a:rPr lang="en-US" dirty="0" smtClean="0">
                <a:solidFill>
                  <a:schemeClr val="tx2"/>
                </a:solidFill>
              </a:rPr>
              <a:t>[Simpson, 2006]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2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72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743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^* = \min_{x\in \mathcal{X}} \int J(x,t) dt$$&#10;&#10;&#10;\end{document}"/>
  <p:tag name="IGUANATEXSIZE" val="24"/>
</p:tagLst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Wingdings</vt:lpstr>
      <vt:lpstr>TUM Neue Helvetica 55 Regular</vt:lpstr>
      <vt:lpstr>Calibri</vt:lpstr>
      <vt:lpstr>LSR_VorlageTUMci</vt:lpstr>
      <vt:lpstr>Acrobat Document</vt:lpstr>
      <vt:lpstr>PowerPoint Presentation</vt:lpstr>
      <vt:lpstr>Motivation</vt:lpstr>
      <vt:lpstr>Problem Formulation</vt:lpstr>
      <vt:lpstr>Related Work </vt:lpstr>
      <vt:lpstr>Methods 1</vt:lpstr>
      <vt:lpstr>Methods 2</vt:lpstr>
      <vt:lpstr>Results 1</vt:lpstr>
      <vt:lpstr>Results 2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tstahl</dc:creator>
  <cp:lastModifiedBy>ads\ga79jix</cp:lastModifiedBy>
  <cp:revision>30</cp:revision>
  <dcterms:created xsi:type="dcterms:W3CDTF">2013-06-24T08:16:35Z</dcterms:created>
  <dcterms:modified xsi:type="dcterms:W3CDTF">2017-07-24T15:51:32Z</dcterms:modified>
</cp:coreProperties>
</file>