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639" r:id="rId2"/>
    <p:sldId id="640" r:id="rId3"/>
    <p:sldId id="641" r:id="rId4"/>
    <p:sldId id="642" r:id="rId5"/>
    <p:sldId id="648" r:id="rId6"/>
    <p:sldId id="643" r:id="rId7"/>
    <p:sldId id="645" r:id="rId8"/>
    <p:sldId id="647" r:id="rId9"/>
    <p:sldId id="646" r:id="rId10"/>
    <p:sldId id="649" r:id="rId11"/>
    <p:sldId id="650" r:id="rId12"/>
    <p:sldId id="651" r:id="rId13"/>
    <p:sldId id="652" r:id="rId14"/>
    <p:sldId id="653" r:id="rId15"/>
    <p:sldId id="654" r:id="rId16"/>
    <p:sldId id="655" r:id="rId17"/>
    <p:sldId id="656" r:id="rId18"/>
    <p:sldId id="658" r:id="rId19"/>
    <p:sldId id="65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084" autoAdjust="0"/>
  </p:normalViewPr>
  <p:slideViewPr>
    <p:cSldViewPr snapToGrid="0">
      <p:cViewPr varScale="1">
        <p:scale>
          <a:sx n="99" d="100"/>
          <a:sy n="99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133DB-AE36-4C65-A762-202382778B3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A9A25-AEB5-4154-AF71-81B848861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97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 userDrawn="1"/>
        </p:nvSpPr>
        <p:spPr>
          <a:xfrm>
            <a:off x="0" y="293194"/>
            <a:ext cx="12192000" cy="8315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0000CC"/>
              </a:solidFill>
            </a:endParaRPr>
          </a:p>
        </p:txBody>
      </p:sp>
      <p:sp>
        <p:nvSpPr>
          <p:cNvPr id="44" name="Rechteck 26"/>
          <p:cNvSpPr>
            <a:spLocks noChangeArrowheads="1"/>
          </p:cNvSpPr>
          <p:nvPr userDrawn="1"/>
        </p:nvSpPr>
        <p:spPr bwMode="auto">
          <a:xfrm>
            <a:off x="1" y="1268487"/>
            <a:ext cx="65" cy="1846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5" name="Textfeld 27"/>
          <p:cNvSpPr txBox="1">
            <a:spLocks noChangeArrowheads="1"/>
          </p:cNvSpPr>
          <p:nvPr userDrawn="1"/>
        </p:nvSpPr>
        <p:spPr bwMode="auto">
          <a:xfrm>
            <a:off x="0" y="479602"/>
            <a:ext cx="5937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2400" dirty="0">
                <a:solidFill>
                  <a:schemeClr val="bg1"/>
                </a:solidFill>
                <a:latin typeface="Varela Round" panose="02000000000000000000" pitchFamily="2" charset="0"/>
              </a:rPr>
              <a:t>Air and Missile Defence Consulting GmbH</a:t>
            </a:r>
          </a:p>
        </p:txBody>
      </p:sp>
      <p:cxnSp>
        <p:nvCxnSpPr>
          <p:cNvPr id="46" name="Gerade Verbindung 19"/>
          <p:cNvCxnSpPr>
            <a:cxnSpLocks noChangeShapeType="1"/>
          </p:cNvCxnSpPr>
          <p:nvPr userDrawn="1"/>
        </p:nvCxnSpPr>
        <p:spPr bwMode="auto">
          <a:xfrm>
            <a:off x="0" y="1268487"/>
            <a:ext cx="12192000" cy="0"/>
          </a:xfrm>
          <a:prstGeom prst="line">
            <a:avLst/>
          </a:prstGeom>
          <a:noFill/>
          <a:ln w="9525" algn="ctr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feld 28"/>
          <p:cNvSpPr txBox="1"/>
          <p:nvPr userDrawn="1"/>
        </p:nvSpPr>
        <p:spPr>
          <a:xfrm>
            <a:off x="3753264" y="-10350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 rotWithShape="1">
          <a:blip r:embed="rId2"/>
          <a:srcRect b="13018"/>
          <a:stretch/>
        </p:blipFill>
        <p:spPr>
          <a:xfrm>
            <a:off x="10031695" y="390636"/>
            <a:ext cx="1984196" cy="627749"/>
          </a:xfrm>
          <a:prstGeom prst="rect">
            <a:avLst/>
          </a:prstGeom>
        </p:spPr>
      </p:pic>
      <p:sp>
        <p:nvSpPr>
          <p:cNvPr id="28" name="Titel 1"/>
          <p:cNvSpPr>
            <a:spLocks noGrp="1"/>
          </p:cNvSpPr>
          <p:nvPr>
            <p:ph type="ctrTitle"/>
          </p:nvPr>
        </p:nvSpPr>
        <p:spPr>
          <a:xfrm>
            <a:off x="209551" y="3468886"/>
            <a:ext cx="10363200" cy="1470025"/>
          </a:xfrm>
        </p:spPr>
        <p:txBody>
          <a:bodyPr>
            <a:normAutofit/>
          </a:bodyPr>
          <a:lstStyle>
            <a:lvl1pPr algn="l">
              <a:defRPr sz="2000"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" name="Untertitel 2"/>
          <p:cNvSpPr>
            <a:spLocks noGrp="1"/>
          </p:cNvSpPr>
          <p:nvPr>
            <p:ph type="subTitle" idx="1"/>
          </p:nvPr>
        </p:nvSpPr>
        <p:spPr>
          <a:xfrm>
            <a:off x="189522" y="4960760"/>
            <a:ext cx="10383229" cy="10605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31" name="Rechteck 25"/>
          <p:cNvSpPr>
            <a:spLocks noChangeArrowheads="1"/>
          </p:cNvSpPr>
          <p:nvPr userDrawn="1"/>
        </p:nvSpPr>
        <p:spPr bwMode="auto">
          <a:xfrm>
            <a:off x="1" y="2708027"/>
            <a:ext cx="65" cy="1846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 userDrawn="1"/>
        </p:nvSpPr>
        <p:spPr bwMode="auto">
          <a:xfrm>
            <a:off x="2560946" y="2775671"/>
            <a:ext cx="75180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SENSORS</a:t>
            </a:r>
          </a:p>
        </p:txBody>
      </p:sp>
      <p:sp>
        <p:nvSpPr>
          <p:cNvPr id="54" name="Text Box 9"/>
          <p:cNvSpPr txBox="1">
            <a:spLocks noChangeArrowheads="1"/>
          </p:cNvSpPr>
          <p:nvPr userDrawn="1"/>
        </p:nvSpPr>
        <p:spPr bwMode="auto">
          <a:xfrm>
            <a:off x="536515" y="2790437"/>
            <a:ext cx="7101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MISSILES</a:t>
            </a:r>
          </a:p>
        </p:txBody>
      </p:sp>
      <p:sp>
        <p:nvSpPr>
          <p:cNvPr id="55" name="Text Box 10"/>
          <p:cNvSpPr txBox="1">
            <a:spLocks noChangeArrowheads="1"/>
          </p:cNvSpPr>
          <p:nvPr userDrawn="1"/>
        </p:nvSpPr>
        <p:spPr bwMode="auto">
          <a:xfrm>
            <a:off x="8786981" y="2775671"/>
            <a:ext cx="7357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SYSTEMS</a:t>
            </a:r>
          </a:p>
        </p:txBody>
      </p:sp>
      <p:sp>
        <p:nvSpPr>
          <p:cNvPr id="56" name="Text Box 11"/>
          <p:cNvSpPr txBox="1">
            <a:spLocks noChangeArrowheads="1"/>
          </p:cNvSpPr>
          <p:nvPr userDrawn="1"/>
        </p:nvSpPr>
        <p:spPr bwMode="auto">
          <a:xfrm>
            <a:off x="4150437" y="2790437"/>
            <a:ext cx="13222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COMMUNICATION</a:t>
            </a:r>
          </a:p>
        </p:txBody>
      </p:sp>
      <p:sp>
        <p:nvSpPr>
          <p:cNvPr id="57" name="Text Box 12"/>
          <p:cNvSpPr txBox="1">
            <a:spLocks noChangeArrowheads="1"/>
          </p:cNvSpPr>
          <p:nvPr userDrawn="1"/>
        </p:nvSpPr>
        <p:spPr bwMode="auto">
          <a:xfrm>
            <a:off x="7014397" y="2796669"/>
            <a:ext cx="1955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C2</a:t>
            </a:r>
          </a:p>
        </p:txBody>
      </p:sp>
      <p:sp>
        <p:nvSpPr>
          <p:cNvPr id="58" name="Text Box 13"/>
          <p:cNvSpPr txBox="1">
            <a:spLocks noChangeArrowheads="1"/>
          </p:cNvSpPr>
          <p:nvPr userDrawn="1"/>
        </p:nvSpPr>
        <p:spPr bwMode="auto">
          <a:xfrm>
            <a:off x="10883201" y="2783821"/>
            <a:ext cx="6041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THREAT</a:t>
            </a:r>
          </a:p>
        </p:txBody>
      </p:sp>
      <p:cxnSp>
        <p:nvCxnSpPr>
          <p:cNvPr id="59" name="Gerade Verbindung 18"/>
          <p:cNvCxnSpPr>
            <a:cxnSpLocks noChangeShapeType="1"/>
          </p:cNvCxnSpPr>
          <p:nvPr userDrawn="1"/>
        </p:nvCxnSpPr>
        <p:spPr bwMode="auto">
          <a:xfrm>
            <a:off x="0" y="2996952"/>
            <a:ext cx="12192000" cy="0"/>
          </a:xfrm>
          <a:prstGeom prst="line">
            <a:avLst/>
          </a:prstGeom>
          <a:noFill/>
          <a:ln w="9525" algn="ctr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0" name="Grafik 5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471" y="1224812"/>
            <a:ext cx="2030400" cy="1522800"/>
          </a:xfrm>
          <a:prstGeom prst="rect">
            <a:avLst/>
          </a:prstGeom>
        </p:spPr>
      </p:pic>
      <p:pic>
        <p:nvPicPr>
          <p:cNvPr id="61" name="Grafik 6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38403" y="1224812"/>
            <a:ext cx="2030400" cy="1522800"/>
          </a:xfrm>
          <a:prstGeom prst="rect">
            <a:avLst/>
          </a:prstGeom>
        </p:spPr>
      </p:pic>
      <p:pic>
        <p:nvPicPr>
          <p:cNvPr id="62" name="Grafik 6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78871" y="1224812"/>
            <a:ext cx="2030400" cy="1522800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109271" y="1225951"/>
            <a:ext cx="2030400" cy="1524317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139671" y="1229787"/>
            <a:ext cx="2030400" cy="1522800"/>
          </a:xfrm>
          <a:prstGeom prst="rect">
            <a:avLst/>
          </a:prstGeom>
        </p:spPr>
      </p:pic>
      <p:pic>
        <p:nvPicPr>
          <p:cNvPr id="65" name="Grafik 6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170071" y="1229787"/>
            <a:ext cx="2030400" cy="15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477566"/>
            <a:ext cx="109728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Air and Missile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Defence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Consulting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/>
          <a:srcRect b="13018"/>
          <a:stretch/>
        </p:blipFill>
        <p:spPr>
          <a:xfrm>
            <a:off x="10266769" y="465461"/>
            <a:ext cx="1523051" cy="4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9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9" y="1778924"/>
            <a:ext cx="5220000" cy="4224605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Air and Missile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Defence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Consulting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/>
          <a:srcRect b="13018"/>
          <a:stretch/>
        </p:blipFill>
        <p:spPr>
          <a:xfrm>
            <a:off x="10266769" y="465461"/>
            <a:ext cx="1523051" cy="481854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919B3A15-B7FC-40EF-9112-A4AB722456F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48154" y="1778924"/>
            <a:ext cx="5220000" cy="4224605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BBB2935-DED5-424E-BBD1-5730E907338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599" y="1255677"/>
            <a:ext cx="5220000" cy="393532"/>
          </a:xfrm>
        </p:spPr>
        <p:txBody>
          <a:bodyPr>
            <a:noAutofit/>
          </a:bodyPr>
          <a:lstStyle>
            <a:lvl1pPr marL="0" indent="0">
              <a:buClr>
                <a:srgbClr val="000066"/>
              </a:buClr>
              <a:buSzPct val="110000"/>
              <a:buFont typeface="Wingdings" panose="05000000000000000000" pitchFamily="2" charset="2"/>
              <a:buNone/>
              <a:defRPr sz="1800"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rgbClr val="000066"/>
              </a:buClr>
              <a:buSzPct val="110000"/>
              <a:buFont typeface="Wingdings" panose="05000000000000000000" pitchFamily="2" charset="2"/>
              <a:buNone/>
              <a:defRPr sz="1800"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rgbClr val="000066"/>
              </a:buClr>
              <a:buSzPct val="110000"/>
              <a:buFont typeface="Wingdings" panose="05000000000000000000" pitchFamily="2" charset="2"/>
              <a:buNone/>
              <a:defRPr sz="1800"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rgbClr val="000066"/>
              </a:buClr>
              <a:buSzPct val="110000"/>
              <a:buFont typeface="Wingdings" panose="05000000000000000000" pitchFamily="2" charset="2"/>
              <a:buNone/>
              <a:defRPr sz="1800"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rgbClr val="000066"/>
              </a:buClr>
              <a:buSzPct val="110000"/>
              <a:buFont typeface="Wingdings" panose="05000000000000000000" pitchFamily="2" charset="2"/>
              <a:buNone/>
              <a:defRPr sz="1800"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A943777-5648-409E-83C8-E483A34F922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48154" y="1255677"/>
            <a:ext cx="5220000" cy="393532"/>
          </a:xfrm>
        </p:spPr>
        <p:txBody>
          <a:bodyPr>
            <a:noAutofit/>
          </a:bodyPr>
          <a:lstStyle>
            <a:lvl1pPr marL="0" indent="0">
              <a:buClr>
                <a:srgbClr val="000066"/>
              </a:buClr>
              <a:buSzPct val="110000"/>
              <a:buFont typeface="Wingdings" panose="05000000000000000000" pitchFamily="2" charset="2"/>
              <a:buNone/>
              <a:defRPr sz="1800"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rgbClr val="000066"/>
              </a:buClr>
              <a:buSzPct val="110000"/>
              <a:buFont typeface="Wingdings" panose="05000000000000000000" pitchFamily="2" charset="2"/>
              <a:buNone/>
              <a:defRPr sz="1800"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rgbClr val="000066"/>
              </a:buClr>
              <a:buSzPct val="110000"/>
              <a:buFont typeface="Wingdings" panose="05000000000000000000" pitchFamily="2" charset="2"/>
              <a:buNone/>
              <a:defRPr sz="1800"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rgbClr val="000066"/>
              </a:buClr>
              <a:buSzPct val="110000"/>
              <a:buFont typeface="Wingdings" panose="05000000000000000000" pitchFamily="2" charset="2"/>
              <a:buNone/>
              <a:defRPr sz="1800"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rgbClr val="000066"/>
              </a:buClr>
              <a:buSzPct val="110000"/>
              <a:buFont typeface="Wingdings" panose="05000000000000000000" pitchFamily="2" charset="2"/>
              <a:buNone/>
              <a:defRPr sz="1800" b="1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464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753264" y="-10350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/>
          <a:srcRect b="13018"/>
          <a:stretch/>
        </p:blipFill>
        <p:spPr>
          <a:xfrm>
            <a:off x="10266769" y="465461"/>
            <a:ext cx="1523051" cy="4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3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_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9551" y="3468886"/>
            <a:ext cx="10363200" cy="1470025"/>
          </a:xfrm>
        </p:spPr>
        <p:txBody>
          <a:bodyPr>
            <a:normAutofit/>
          </a:bodyPr>
          <a:lstStyle>
            <a:lvl1pPr algn="l">
              <a:defRPr sz="2000"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9522" y="4960760"/>
            <a:ext cx="10383229" cy="10605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0" y="293194"/>
            <a:ext cx="12192000" cy="8315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0000CC"/>
              </a:solidFill>
            </a:endParaRPr>
          </a:p>
        </p:txBody>
      </p:sp>
      <p:sp>
        <p:nvSpPr>
          <p:cNvPr id="43" name="Rechteck 25"/>
          <p:cNvSpPr>
            <a:spLocks noChangeArrowheads="1"/>
          </p:cNvSpPr>
          <p:nvPr userDrawn="1"/>
        </p:nvSpPr>
        <p:spPr bwMode="auto">
          <a:xfrm>
            <a:off x="1" y="2708027"/>
            <a:ext cx="65" cy="1846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4" name="Rechteck 26"/>
          <p:cNvSpPr>
            <a:spLocks noChangeArrowheads="1"/>
          </p:cNvSpPr>
          <p:nvPr userDrawn="1"/>
        </p:nvSpPr>
        <p:spPr bwMode="auto">
          <a:xfrm>
            <a:off x="1" y="1196752"/>
            <a:ext cx="65" cy="1846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5" name="Textfeld 27"/>
          <p:cNvSpPr txBox="1">
            <a:spLocks noChangeArrowheads="1"/>
          </p:cNvSpPr>
          <p:nvPr userDrawn="1"/>
        </p:nvSpPr>
        <p:spPr bwMode="auto">
          <a:xfrm>
            <a:off x="0" y="479602"/>
            <a:ext cx="5937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2400" dirty="0">
                <a:solidFill>
                  <a:schemeClr val="bg1"/>
                </a:solidFill>
                <a:latin typeface="Varela Round" panose="02000000000000000000" pitchFamily="2" charset="0"/>
              </a:rPr>
              <a:t>Air and Missile Defence Consulting GmbH</a:t>
            </a:r>
          </a:p>
        </p:txBody>
      </p:sp>
      <p:cxnSp>
        <p:nvCxnSpPr>
          <p:cNvPr id="46" name="Gerade Verbindung 19"/>
          <p:cNvCxnSpPr>
            <a:cxnSpLocks noChangeShapeType="1"/>
          </p:cNvCxnSpPr>
          <p:nvPr userDrawn="1"/>
        </p:nvCxnSpPr>
        <p:spPr bwMode="auto">
          <a:xfrm>
            <a:off x="0" y="1196752"/>
            <a:ext cx="12192000" cy="0"/>
          </a:xfrm>
          <a:prstGeom prst="line">
            <a:avLst/>
          </a:prstGeom>
          <a:noFill/>
          <a:ln w="9525" algn="ctr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 Box 8"/>
          <p:cNvSpPr txBox="1">
            <a:spLocks noChangeArrowheads="1"/>
          </p:cNvSpPr>
          <p:nvPr userDrawn="1"/>
        </p:nvSpPr>
        <p:spPr bwMode="auto">
          <a:xfrm>
            <a:off x="2560946" y="2775671"/>
            <a:ext cx="75180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SENSORS</a:t>
            </a:r>
          </a:p>
        </p:txBody>
      </p:sp>
      <p:sp>
        <p:nvSpPr>
          <p:cNvPr id="48" name="Text Box 9"/>
          <p:cNvSpPr txBox="1">
            <a:spLocks noChangeArrowheads="1"/>
          </p:cNvSpPr>
          <p:nvPr userDrawn="1"/>
        </p:nvSpPr>
        <p:spPr bwMode="auto">
          <a:xfrm>
            <a:off x="536515" y="2790437"/>
            <a:ext cx="7101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MISSILES</a:t>
            </a:r>
          </a:p>
        </p:txBody>
      </p:sp>
      <p:sp>
        <p:nvSpPr>
          <p:cNvPr id="49" name="Text Box 10"/>
          <p:cNvSpPr txBox="1">
            <a:spLocks noChangeArrowheads="1"/>
          </p:cNvSpPr>
          <p:nvPr userDrawn="1"/>
        </p:nvSpPr>
        <p:spPr bwMode="auto">
          <a:xfrm>
            <a:off x="8786981" y="2775671"/>
            <a:ext cx="7357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SYSTEMS</a:t>
            </a:r>
          </a:p>
        </p:txBody>
      </p:sp>
      <p:sp>
        <p:nvSpPr>
          <p:cNvPr id="50" name="Text Box 11"/>
          <p:cNvSpPr txBox="1">
            <a:spLocks noChangeArrowheads="1"/>
          </p:cNvSpPr>
          <p:nvPr userDrawn="1"/>
        </p:nvSpPr>
        <p:spPr bwMode="auto">
          <a:xfrm>
            <a:off x="4150437" y="2790437"/>
            <a:ext cx="13222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COMMUNICATION</a:t>
            </a:r>
          </a:p>
        </p:txBody>
      </p:sp>
      <p:sp>
        <p:nvSpPr>
          <p:cNvPr id="51" name="Text Box 12"/>
          <p:cNvSpPr txBox="1">
            <a:spLocks noChangeArrowheads="1"/>
          </p:cNvSpPr>
          <p:nvPr userDrawn="1"/>
        </p:nvSpPr>
        <p:spPr bwMode="auto">
          <a:xfrm>
            <a:off x="7014397" y="2796669"/>
            <a:ext cx="1955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C2</a:t>
            </a:r>
          </a:p>
        </p:txBody>
      </p:sp>
      <p:sp>
        <p:nvSpPr>
          <p:cNvPr id="52" name="Text Box 13"/>
          <p:cNvSpPr txBox="1">
            <a:spLocks noChangeArrowheads="1"/>
          </p:cNvSpPr>
          <p:nvPr userDrawn="1"/>
        </p:nvSpPr>
        <p:spPr bwMode="auto">
          <a:xfrm>
            <a:off x="10883201" y="2783821"/>
            <a:ext cx="6041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THREAT</a:t>
            </a:r>
          </a:p>
        </p:txBody>
      </p:sp>
      <p:cxnSp>
        <p:nvCxnSpPr>
          <p:cNvPr id="53" name="Gerade Verbindung 18"/>
          <p:cNvCxnSpPr>
            <a:cxnSpLocks noChangeShapeType="1"/>
          </p:cNvCxnSpPr>
          <p:nvPr userDrawn="1"/>
        </p:nvCxnSpPr>
        <p:spPr bwMode="auto">
          <a:xfrm>
            <a:off x="0" y="2996952"/>
            <a:ext cx="12192000" cy="0"/>
          </a:xfrm>
          <a:prstGeom prst="line">
            <a:avLst/>
          </a:prstGeom>
          <a:noFill/>
          <a:ln w="9525" algn="ctr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" name="Grafik 25"/>
          <p:cNvPicPr>
            <a:picLocks noChangeAspect="1"/>
          </p:cNvPicPr>
          <p:nvPr userDrawn="1"/>
        </p:nvPicPr>
        <p:blipFill rotWithShape="1">
          <a:blip r:embed="rId2"/>
          <a:srcRect b="13018"/>
          <a:stretch/>
        </p:blipFill>
        <p:spPr>
          <a:xfrm>
            <a:off x="10031695" y="390636"/>
            <a:ext cx="1984196" cy="62774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471" y="1224812"/>
            <a:ext cx="2030400" cy="15228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38403" y="1224812"/>
            <a:ext cx="2030400" cy="15228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78871" y="1224812"/>
            <a:ext cx="2030400" cy="1522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109271" y="1225951"/>
            <a:ext cx="2030400" cy="15243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139671" y="1225155"/>
            <a:ext cx="2030400" cy="1522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170071" y="1229787"/>
            <a:ext cx="2030400" cy="15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477566"/>
            <a:ext cx="109728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5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5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5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5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5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/>
          <a:srcRect b="13018"/>
          <a:stretch/>
        </p:blipFill>
        <p:spPr>
          <a:xfrm>
            <a:off x="10266769" y="465461"/>
            <a:ext cx="1523051" cy="4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1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_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/>
          <a:srcRect b="13018"/>
          <a:stretch/>
        </p:blipFill>
        <p:spPr>
          <a:xfrm>
            <a:off x="10266769" y="465461"/>
            <a:ext cx="1523051" cy="4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86C7-DF44-4BE5-86D8-51A2BA60671C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99723" y="6356351"/>
            <a:ext cx="4992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Air and Missile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Defence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Consulting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2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e-machine.com/doc/an" TargetMode="External"/><Relationship Id="rId2" Type="http://schemas.openxmlformats.org/officeDocument/2006/relationships/hyperlink" Target="https://www.state-machine.com/qpcpp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urceforge.net/projects/qpc/files/doc/PSiCC2.pdf/downlo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4646-28A5-4AD5-A151-F182A3F0D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ActiveObjects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QP++/QF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targets</a:t>
            </a:r>
            <a:r>
              <a:rPr lang="de-DE" dirty="0"/>
              <a:t>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BF7382-BA81-4833-BEB3-B4CF76C61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12.05.2020</a:t>
            </a:r>
          </a:p>
          <a:p>
            <a:endParaRPr lang="de-DE" dirty="0"/>
          </a:p>
          <a:p>
            <a:r>
              <a:rPr lang="de-DE" dirty="0"/>
              <a:t>Christian Bauer</a:t>
            </a:r>
          </a:p>
        </p:txBody>
      </p:sp>
    </p:spTree>
    <p:extLst>
      <p:ext uri="{BB962C8B-B14F-4D97-AF65-F5344CB8AC3E}">
        <p14:creationId xmlns:p14="http://schemas.microsoft.com/office/powerpoint/2010/main" val="364110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9036D0-0C9A-48D8-9E7E-7E0867A5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0EF5A0-A82D-4A0B-A6A9-CDB0BC71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59CED6-A1D5-411A-93FE-C6326A1D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C44E90A-15D9-47B6-A5A7-30F97E42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FD8B838-60E1-438A-8CDD-28D7C8DB1C04}"/>
              </a:ext>
            </a:extLst>
          </p:cNvPr>
          <p:cNvSpPr/>
          <p:nvPr/>
        </p:nvSpPr>
        <p:spPr>
          <a:xfrm>
            <a:off x="418202" y="1510476"/>
            <a:ext cx="1533489" cy="9684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AO 1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2B087AC-A5AB-4501-846C-BCC64744A930}"/>
              </a:ext>
            </a:extLst>
          </p:cNvPr>
          <p:cNvSpPr/>
          <p:nvPr/>
        </p:nvSpPr>
        <p:spPr>
          <a:xfrm>
            <a:off x="609600" y="3962727"/>
            <a:ext cx="1533489" cy="9684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AO 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4D2E109-5B8E-439A-B291-B2FF6B4F71F8}"/>
              </a:ext>
            </a:extLst>
          </p:cNvPr>
          <p:cNvSpPr/>
          <p:nvPr/>
        </p:nvSpPr>
        <p:spPr>
          <a:xfrm>
            <a:off x="6634957" y="2478877"/>
            <a:ext cx="1533489" cy="9684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AO 3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C2A799-D81A-42A0-B90A-9A1B6FA23071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951691" y="1994677"/>
            <a:ext cx="4683266" cy="968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A20C876-36F1-4EB7-AC66-35CBEFB97470}"/>
              </a:ext>
            </a:extLst>
          </p:cNvPr>
          <p:cNvCxnSpPr>
            <a:stCxn id="8" idx="2"/>
            <a:endCxn id="7" idx="3"/>
          </p:cNvCxnSpPr>
          <p:nvPr/>
        </p:nvCxnSpPr>
        <p:spPr>
          <a:xfrm flipH="1">
            <a:off x="2143089" y="3447278"/>
            <a:ext cx="5258613" cy="999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6A00DADB-0AAF-4004-BE90-585225E2354F}"/>
              </a:ext>
            </a:extLst>
          </p:cNvPr>
          <p:cNvCxnSpPr>
            <a:stCxn id="8" idx="0"/>
            <a:endCxn id="8" idx="2"/>
          </p:cNvCxnSpPr>
          <p:nvPr/>
        </p:nvCxnSpPr>
        <p:spPr>
          <a:xfrm rot="16200000" flipH="1">
            <a:off x="6917501" y="2963077"/>
            <a:ext cx="968401" cy="12700"/>
          </a:xfrm>
          <a:prstGeom prst="bentConnector5">
            <a:avLst>
              <a:gd name="adj1" fmla="val -23606"/>
              <a:gd name="adj2" fmla="val 21631047"/>
              <a:gd name="adj3" fmla="val 1236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43C838D-B9E3-4795-B1DB-1F84BD21A742}"/>
              </a:ext>
            </a:extLst>
          </p:cNvPr>
          <p:cNvGrpSpPr/>
          <p:nvPr/>
        </p:nvGrpSpPr>
        <p:grpSpPr>
          <a:xfrm rot="745485">
            <a:off x="2609676" y="1667902"/>
            <a:ext cx="3385518" cy="948422"/>
            <a:chOff x="3852680" y="1318254"/>
            <a:chExt cx="3385518" cy="948422"/>
          </a:xfrm>
        </p:grpSpPr>
        <p:pic>
          <p:nvPicPr>
            <p:cNvPr id="12" name="Grafik 11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E7C4BD13-12B9-4554-851A-B55F61EF2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680" y="1318254"/>
              <a:ext cx="948422" cy="948422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A216145-0979-40FA-9C54-9D1ABF0C0CE8}"/>
                </a:ext>
              </a:extLst>
            </p:cNvPr>
            <p:cNvSpPr txBox="1"/>
            <p:nvPr/>
          </p:nvSpPr>
          <p:spPr>
            <a:xfrm>
              <a:off x="4821303" y="1641112"/>
              <a:ext cx="2416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UPDATE (Val1, Vals)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A0000D1-957A-4215-8A5E-2CC3B2B3D679}"/>
              </a:ext>
            </a:extLst>
          </p:cNvPr>
          <p:cNvGrpSpPr/>
          <p:nvPr/>
        </p:nvGrpSpPr>
        <p:grpSpPr>
          <a:xfrm rot="21044883">
            <a:off x="2595180" y="3235414"/>
            <a:ext cx="3385518" cy="948422"/>
            <a:chOff x="3852680" y="1318254"/>
            <a:chExt cx="3385518" cy="948422"/>
          </a:xfrm>
        </p:grpSpPr>
        <p:pic>
          <p:nvPicPr>
            <p:cNvPr id="25" name="Grafik 24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16B5513E-A50B-4474-AB4F-14CBCB7CA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680" y="1318254"/>
              <a:ext cx="948422" cy="948422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D0408F5-386A-480F-B1D7-F77818E27EE5}"/>
                </a:ext>
              </a:extLst>
            </p:cNvPr>
            <p:cNvSpPr txBox="1"/>
            <p:nvPr/>
          </p:nvSpPr>
          <p:spPr>
            <a:xfrm>
              <a:off x="4821303" y="1641112"/>
              <a:ext cx="2416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BLINK (</a:t>
              </a:r>
              <a:r>
                <a:rPr lang="de-DE" dirty="0" err="1"/>
                <a:t>period</a:t>
              </a:r>
              <a:r>
                <a:rPr lang="de-DE" dirty="0"/>
                <a:t>)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671D03E-CA6C-4CAB-B7DB-D43CD5D36514}"/>
              </a:ext>
            </a:extLst>
          </p:cNvPr>
          <p:cNvGrpSpPr/>
          <p:nvPr/>
        </p:nvGrpSpPr>
        <p:grpSpPr>
          <a:xfrm>
            <a:off x="7408052" y="1364290"/>
            <a:ext cx="3385518" cy="948422"/>
            <a:chOff x="3852680" y="1318254"/>
            <a:chExt cx="3385518" cy="948422"/>
          </a:xfrm>
        </p:grpSpPr>
        <p:pic>
          <p:nvPicPr>
            <p:cNvPr id="28" name="Grafik 27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1B97E7E5-4E78-4D9C-8A3F-F4E34217D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680" y="1318254"/>
              <a:ext cx="948422" cy="94842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0DDDB39-215C-439F-B58F-4B641FA2634F}"/>
                </a:ext>
              </a:extLst>
            </p:cNvPr>
            <p:cNvSpPr txBox="1"/>
            <p:nvPr/>
          </p:nvSpPr>
          <p:spPr>
            <a:xfrm>
              <a:off x="4821303" y="1641112"/>
              <a:ext cx="2416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SLEEP (</a:t>
              </a:r>
              <a:r>
                <a:rPr lang="de-DE" dirty="0" err="1"/>
                <a:t>period</a:t>
              </a:r>
              <a:r>
                <a:rPr lang="de-DE" dirty="0"/>
                <a:t>)</a:t>
              </a:r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82FF4BCA-311B-4D42-8C89-D75618F40FA7}"/>
              </a:ext>
            </a:extLst>
          </p:cNvPr>
          <p:cNvSpPr/>
          <p:nvPr/>
        </p:nvSpPr>
        <p:spPr>
          <a:xfrm>
            <a:off x="490888" y="5605155"/>
            <a:ext cx="11091512" cy="434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 </a:t>
            </a:r>
            <a:r>
              <a:rPr lang="de-DE" dirty="0" err="1">
                <a:solidFill>
                  <a:schemeClr val="tx1"/>
                </a:solidFill>
              </a:rPr>
              <a:t>ActiveObjects</a:t>
            </a:r>
            <a:r>
              <a:rPr lang="de-DE" dirty="0">
                <a:solidFill>
                  <a:schemeClr val="tx1"/>
                </a:solidFill>
              </a:rPr>
              <a:t> all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private! AOs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only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exchange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via </a:t>
            </a:r>
            <a:r>
              <a:rPr lang="de-DE" dirty="0" err="1">
                <a:solidFill>
                  <a:schemeClr val="tx1"/>
                </a:solidFill>
              </a:rPr>
              <a:t>messages</a:t>
            </a:r>
            <a:r>
              <a:rPr lang="de-DE" dirty="0">
                <a:solidFill>
                  <a:schemeClr val="tx1"/>
                </a:solidFill>
              </a:rPr>
              <a:t>!  </a:t>
            </a:r>
          </a:p>
        </p:txBody>
      </p:sp>
    </p:spTree>
    <p:extLst>
      <p:ext uri="{BB962C8B-B14F-4D97-AF65-F5344CB8AC3E}">
        <p14:creationId xmlns:p14="http://schemas.microsoft.com/office/powerpoint/2010/main" val="48545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C8B393-6A49-4AC7-8E70-A792B41F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5BBF07-37BC-40F1-9358-45468747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D6E339-97C3-4302-825A-FDEA5B91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6C3E0B0-41BE-444E-B93A-F6CAD74B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Parts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message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09F94E7-C780-461C-9E11-7592D8289423}"/>
              </a:ext>
            </a:extLst>
          </p:cNvPr>
          <p:cNvGrpSpPr/>
          <p:nvPr/>
        </p:nvGrpSpPr>
        <p:grpSpPr>
          <a:xfrm>
            <a:off x="2975276" y="1802028"/>
            <a:ext cx="4657558" cy="948422"/>
            <a:chOff x="3852680" y="1318254"/>
            <a:chExt cx="4657558" cy="948422"/>
          </a:xfrm>
        </p:grpSpPr>
        <p:pic>
          <p:nvPicPr>
            <p:cNvPr id="7" name="Grafik 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448E964A-C5D3-4F9F-80CE-854109E93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680" y="1318254"/>
              <a:ext cx="948422" cy="94842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35ABBE0-B2B1-493B-89CC-662596DED322}"/>
                </a:ext>
              </a:extLst>
            </p:cNvPr>
            <p:cNvSpPr txBox="1"/>
            <p:nvPr/>
          </p:nvSpPr>
          <p:spPr>
            <a:xfrm>
              <a:off x="4821303" y="1554487"/>
              <a:ext cx="3688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/>
                <a:t>SLEEP       (</a:t>
              </a:r>
              <a:r>
                <a:rPr lang="de-DE" sz="3200" dirty="0" err="1"/>
                <a:t>period</a:t>
              </a:r>
              <a:r>
                <a:rPr lang="de-DE" sz="3200" dirty="0"/>
                <a:t>)</a:t>
              </a:r>
            </a:p>
          </p:txBody>
        </p:sp>
      </p:grp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7540D037-40FD-4AA2-8C62-75DFD2A4E588}"/>
              </a:ext>
            </a:extLst>
          </p:cNvPr>
          <p:cNvSpPr/>
          <p:nvPr/>
        </p:nvSpPr>
        <p:spPr>
          <a:xfrm rot="5400000">
            <a:off x="4591546" y="2102803"/>
            <a:ext cx="328209" cy="1623503"/>
          </a:xfrm>
          <a:prstGeom prst="rightBrac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19D1A27F-E8AC-41BA-9126-873800EDC3F0}"/>
              </a:ext>
            </a:extLst>
          </p:cNvPr>
          <p:cNvSpPr/>
          <p:nvPr/>
        </p:nvSpPr>
        <p:spPr>
          <a:xfrm rot="5400000">
            <a:off x="6656978" y="2139719"/>
            <a:ext cx="328209" cy="1623503"/>
          </a:xfrm>
          <a:prstGeom prst="rightBrac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7D6010AF-910C-4A1A-9009-1156F143C50C}"/>
              </a:ext>
            </a:extLst>
          </p:cNvPr>
          <p:cNvSpPr/>
          <p:nvPr/>
        </p:nvSpPr>
        <p:spPr>
          <a:xfrm rot="5400000">
            <a:off x="5188333" y="1838759"/>
            <a:ext cx="365125" cy="5159142"/>
          </a:xfrm>
          <a:prstGeom prst="rightBrac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F77C911-9252-4D17-B495-C6C55467F1E4}"/>
              </a:ext>
            </a:extLst>
          </p:cNvPr>
          <p:cNvSpPr txBox="1"/>
          <p:nvPr/>
        </p:nvSpPr>
        <p:spPr>
          <a:xfrm>
            <a:off x="3762409" y="3186961"/>
            <a:ext cx="18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Signal </a:t>
            </a:r>
          </a:p>
          <a:p>
            <a:pPr algn="ctr"/>
            <a:r>
              <a:rPr lang="de-DE" dirty="0"/>
              <a:t>(ID)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46E4D80-D293-4A86-A3D6-1CD7CF8CA469}"/>
              </a:ext>
            </a:extLst>
          </p:cNvPr>
          <p:cNvSpPr txBox="1"/>
          <p:nvPr/>
        </p:nvSpPr>
        <p:spPr>
          <a:xfrm>
            <a:off x="5788366" y="3186961"/>
            <a:ext cx="18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Parameters (</a:t>
            </a:r>
            <a:r>
              <a:rPr lang="de-DE" dirty="0" err="1"/>
              <a:t>values</a:t>
            </a:r>
            <a:r>
              <a:rPr lang="de-DE" dirty="0"/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236D79A-4909-4ABD-905A-F10FBE4BF0D5}"/>
              </a:ext>
            </a:extLst>
          </p:cNvPr>
          <p:cNvSpPr txBox="1"/>
          <p:nvPr/>
        </p:nvSpPr>
        <p:spPr>
          <a:xfrm>
            <a:off x="2975276" y="4600892"/>
            <a:ext cx="479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Message = Signal + Parameters</a:t>
            </a:r>
          </a:p>
        </p:txBody>
      </p:sp>
    </p:spTree>
    <p:extLst>
      <p:ext uri="{BB962C8B-B14F-4D97-AF65-F5344CB8AC3E}">
        <p14:creationId xmlns:p14="http://schemas.microsoft.com/office/powerpoint/2010/main" val="396971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2ADC76-8481-45A2-B18A-51BE4F6B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A92E72-A5D0-43CD-9942-F160C122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5C2E82-5A8A-411C-99E5-A8CE495B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8D72941-BAD3-4CF7-8799-F5BE482B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</a:t>
            </a:r>
            <a:r>
              <a:rPr lang="de-DE" dirty="0" err="1"/>
              <a:t>delivery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4A3F5DC-9F61-4C83-9A98-80B3E9CA82E9}"/>
              </a:ext>
            </a:extLst>
          </p:cNvPr>
          <p:cNvSpPr txBox="1"/>
          <p:nvPr/>
        </p:nvSpPr>
        <p:spPr>
          <a:xfrm>
            <a:off x="208463" y="1424539"/>
            <a:ext cx="525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Peer-to-Peer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821CF24-4315-44BD-BBBC-BF8D23B3910F}"/>
              </a:ext>
            </a:extLst>
          </p:cNvPr>
          <p:cNvSpPr/>
          <p:nvPr/>
        </p:nvSpPr>
        <p:spPr>
          <a:xfrm>
            <a:off x="208463" y="2220976"/>
            <a:ext cx="1533489" cy="9684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AO 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8A678BA-75D7-4705-AFF6-2DE9FC47FEFD}"/>
              </a:ext>
            </a:extLst>
          </p:cNvPr>
          <p:cNvSpPr/>
          <p:nvPr/>
        </p:nvSpPr>
        <p:spPr>
          <a:xfrm>
            <a:off x="3214838" y="2223382"/>
            <a:ext cx="1533489" cy="9684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AO 3</a:t>
            </a:r>
          </a:p>
        </p:txBody>
      </p:sp>
      <p:pic>
        <p:nvPicPr>
          <p:cNvPr id="10" name="Grafik 9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1EB8BDA5-B26F-4F5B-85C6-7960169A3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6" y="1903866"/>
            <a:ext cx="948422" cy="948422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5315961-D623-4ACE-BC1F-14A0400AE69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741952" y="2705177"/>
            <a:ext cx="1472886" cy="2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EB84576-5F74-40D1-8D00-E8598D490976}"/>
              </a:ext>
            </a:extLst>
          </p:cNvPr>
          <p:cNvSpPr/>
          <p:nvPr/>
        </p:nvSpPr>
        <p:spPr>
          <a:xfrm>
            <a:off x="208463" y="4098277"/>
            <a:ext cx="1533489" cy="9684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AO 1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8F65274-0F41-4302-A19D-17961BA8D5E0}"/>
              </a:ext>
            </a:extLst>
          </p:cNvPr>
          <p:cNvSpPr/>
          <p:nvPr/>
        </p:nvSpPr>
        <p:spPr>
          <a:xfrm>
            <a:off x="3214838" y="4100683"/>
            <a:ext cx="1533489" cy="9684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AO 3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6F643C4-5B5D-49F9-A688-2796BCD9376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1741952" y="4582478"/>
            <a:ext cx="1472886" cy="2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C582F07-4F66-4B62-B6F7-290394E8E6CD}"/>
              </a:ext>
            </a:extLst>
          </p:cNvPr>
          <p:cNvSpPr/>
          <p:nvPr/>
        </p:nvSpPr>
        <p:spPr>
          <a:xfrm>
            <a:off x="3214838" y="5240729"/>
            <a:ext cx="1533489" cy="9684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AO 3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F8CBA8D-EA4B-40A3-AD47-9FC83402DFB4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1741952" y="4582478"/>
            <a:ext cx="1472886" cy="1142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776712F5-5D87-42C4-A329-8D1DE63E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6" y="3792557"/>
            <a:ext cx="948422" cy="948422"/>
          </a:xfrm>
          <a:prstGeom prst="rect">
            <a:avLst/>
          </a:prstGeom>
        </p:spPr>
      </p:pic>
      <p:pic>
        <p:nvPicPr>
          <p:cNvPr id="22" name="Grafik 21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E9FA8CB1-FEBB-4666-9488-143B12993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4439">
            <a:off x="1871633" y="4992968"/>
            <a:ext cx="948422" cy="948422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F9FDE2C1-6D45-4F5E-A640-D245C89AD6E1}"/>
              </a:ext>
            </a:extLst>
          </p:cNvPr>
          <p:cNvSpPr txBox="1"/>
          <p:nvPr/>
        </p:nvSpPr>
        <p:spPr>
          <a:xfrm>
            <a:off x="6323715" y="1424539"/>
            <a:ext cx="525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Publisher-Subscriber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803E565-33FE-4350-ABBB-3B50026E00D7}"/>
              </a:ext>
            </a:extLst>
          </p:cNvPr>
          <p:cNvSpPr/>
          <p:nvPr/>
        </p:nvSpPr>
        <p:spPr>
          <a:xfrm>
            <a:off x="6922264" y="4266768"/>
            <a:ext cx="1042821" cy="5459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AO 0</a:t>
            </a:r>
          </a:p>
        </p:txBody>
      </p:sp>
      <p:sp>
        <p:nvSpPr>
          <p:cNvPr id="26" name="Wolke 25">
            <a:extLst>
              <a:ext uri="{FF2B5EF4-FFF2-40B4-BE49-F238E27FC236}">
                <a16:creationId xmlns:a16="http://schemas.microsoft.com/office/drawing/2014/main" id="{C096408A-B9D5-4476-A83F-6B4169B69B1C}"/>
              </a:ext>
            </a:extLst>
          </p:cNvPr>
          <p:cNvSpPr/>
          <p:nvPr/>
        </p:nvSpPr>
        <p:spPr>
          <a:xfrm>
            <a:off x="6708254" y="2007423"/>
            <a:ext cx="4620127" cy="7238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Framework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B609C3D-6F3B-4375-B767-D974F2520BA5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443674" y="2705176"/>
            <a:ext cx="1" cy="1561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DE78CAD0-7EF5-40C3-9231-37CFD13C2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52" y="3031395"/>
            <a:ext cx="948422" cy="948422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EE5DBDCB-F628-450C-AAB1-E5E7B271B356}"/>
              </a:ext>
            </a:extLst>
          </p:cNvPr>
          <p:cNvSpPr txBox="1"/>
          <p:nvPr/>
        </p:nvSpPr>
        <p:spPr>
          <a:xfrm>
            <a:off x="6162573" y="2787364"/>
            <a:ext cx="1357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whom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may</a:t>
            </a:r>
            <a:r>
              <a:rPr lang="de-DE" sz="1200" dirty="0"/>
              <a:t> </a:t>
            </a:r>
            <a:r>
              <a:rPr lang="de-DE" sz="1200" dirty="0" err="1"/>
              <a:t>concern</a:t>
            </a:r>
            <a:r>
              <a:rPr lang="de-DE" sz="1200" dirty="0"/>
              <a:t>…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E380D008-BC9E-4799-9EF5-52C78BA8C6D8}"/>
              </a:ext>
            </a:extLst>
          </p:cNvPr>
          <p:cNvSpPr/>
          <p:nvPr/>
        </p:nvSpPr>
        <p:spPr>
          <a:xfrm>
            <a:off x="9467831" y="5181801"/>
            <a:ext cx="1042821" cy="5459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AO 1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3BB04616-2B7C-4807-9C30-F06D95ADE54E}"/>
              </a:ext>
            </a:extLst>
          </p:cNvPr>
          <p:cNvSpPr/>
          <p:nvPr/>
        </p:nvSpPr>
        <p:spPr>
          <a:xfrm>
            <a:off x="10160000" y="5936177"/>
            <a:ext cx="1042821" cy="5459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AO 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FCFFDAF-DEC3-4079-89A9-35B6196D48A5}"/>
              </a:ext>
            </a:extLst>
          </p:cNvPr>
          <p:cNvSpPr txBox="1"/>
          <p:nvPr/>
        </p:nvSpPr>
        <p:spPr>
          <a:xfrm>
            <a:off x="8977164" y="4652971"/>
            <a:ext cx="1357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 </a:t>
            </a:r>
            <a:r>
              <a:rPr lang="de-DE" sz="1200" dirty="0" err="1"/>
              <a:t>want</a:t>
            </a:r>
            <a:r>
              <a:rPr lang="de-DE" sz="1200" dirty="0"/>
              <a:t> </a:t>
            </a:r>
            <a:r>
              <a:rPr lang="de-DE" sz="1200" dirty="0" err="1"/>
              <a:t>news</a:t>
            </a:r>
            <a:r>
              <a:rPr lang="de-DE" sz="1200" dirty="0"/>
              <a:t> </a:t>
            </a:r>
            <a:r>
              <a:rPr lang="de-DE" sz="1200" dirty="0" err="1"/>
              <a:t>about</a:t>
            </a:r>
            <a:r>
              <a:rPr lang="de-DE" sz="1200" dirty="0"/>
              <a:t> …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0006C1A-00B1-4457-B27E-15E9F916FA1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989242" y="2754414"/>
            <a:ext cx="0" cy="2427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35B79967-3BD7-4D54-8F46-4BD09E004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912" y="3306737"/>
            <a:ext cx="948422" cy="948422"/>
          </a:xfrm>
          <a:prstGeom prst="rect">
            <a:avLst/>
          </a:prstGeom>
        </p:spPr>
      </p:pic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9167571D-5096-4840-9B04-8E3787719E87}"/>
              </a:ext>
            </a:extLst>
          </p:cNvPr>
          <p:cNvSpPr/>
          <p:nvPr/>
        </p:nvSpPr>
        <p:spPr>
          <a:xfrm>
            <a:off x="10806970" y="4802683"/>
            <a:ext cx="1042821" cy="5459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AO 3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F1CE8A9-84E2-4042-BA85-3FB6FB64D96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328380" y="2754414"/>
            <a:ext cx="1" cy="2048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fik 40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5ADD8F56-2C02-4408-B52F-8FC429778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58" y="3105437"/>
            <a:ext cx="948422" cy="948422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4A1DF482-C727-421D-BC30-82CB13CD429F}"/>
              </a:ext>
            </a:extLst>
          </p:cNvPr>
          <p:cNvSpPr/>
          <p:nvPr/>
        </p:nvSpPr>
        <p:spPr>
          <a:xfrm>
            <a:off x="5405486" y="5428422"/>
            <a:ext cx="3214745" cy="83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Both </a:t>
            </a:r>
            <a:r>
              <a:rPr lang="de-DE" dirty="0" err="1">
                <a:solidFill>
                  <a:schemeClr val="tx1"/>
                </a:solidFill>
              </a:rPr>
              <a:t>methods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simultaneously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718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28343A-7750-4604-8B41-FD5CC721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BE502C-8DB3-42B0-B3D1-288CE20D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Air and Missile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Defence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Consulting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FB49A9-677C-4E1B-9149-C6B9B5F4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DF786CC-7788-4C63-912F-F4EFCC09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Objects in QP++/QF Checklist (1)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22BF54-7A7A-4C7E-8EAC-55D1EAF6B2AA}"/>
              </a:ext>
            </a:extLst>
          </p:cNvPr>
          <p:cNvSpPr txBox="1"/>
          <p:nvPr/>
        </p:nvSpPr>
        <p:spPr>
          <a:xfrm>
            <a:off x="211756" y="1414914"/>
            <a:ext cx="114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Create </a:t>
            </a:r>
            <a:r>
              <a:rPr lang="de-DE" dirty="0" err="1"/>
              <a:t>class</a:t>
            </a:r>
            <a:r>
              <a:rPr lang="de-DE" dirty="0"/>
              <a:t>,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QActive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B13E8D9-81C3-4097-B253-C0A9DEA24DB8}"/>
              </a:ext>
            </a:extLst>
          </p:cNvPr>
          <p:cNvSpPr/>
          <p:nvPr/>
        </p:nvSpPr>
        <p:spPr>
          <a:xfrm>
            <a:off x="717056" y="1893172"/>
            <a:ext cx="48542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&lt;qpcpp.hpp&gt;	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QP Framework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MyActiveObj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QActive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3C57576-073B-4930-80EF-17A34948448A}"/>
              </a:ext>
            </a:extLst>
          </p:cNvPr>
          <p:cNvSpPr txBox="1"/>
          <p:nvPr/>
        </p:nvSpPr>
        <p:spPr>
          <a:xfrm>
            <a:off x="211756" y="2925428"/>
            <a:ext cx="114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Declare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CF9CB19-09B5-45B0-8D82-BE0C2C385ECC}"/>
              </a:ext>
            </a:extLst>
          </p:cNvPr>
          <p:cNvSpPr/>
          <p:nvPr/>
        </p:nvSpPr>
        <p:spPr>
          <a:xfrm>
            <a:off x="456322" y="32947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6F008A"/>
                </a:solidFill>
                <a:latin typeface="Consolas" panose="020B0609020204030204" pitchFamily="49" charset="0"/>
              </a:rPr>
              <a:t>Q_STATE_DECL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(initial);</a:t>
            </a:r>
          </a:p>
          <a:p>
            <a:r>
              <a:rPr lang="de-DE" dirty="0">
                <a:solidFill>
                  <a:srgbClr val="6F008A"/>
                </a:solidFill>
                <a:latin typeface="Consolas" panose="020B0609020204030204" pitchFamily="49" charset="0"/>
              </a:rPr>
              <a:t>Q_STATE_DECL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sampling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6F008A"/>
                </a:solidFill>
                <a:latin typeface="Consolas" panose="020B0609020204030204" pitchFamily="49" charset="0"/>
              </a:rPr>
              <a:t>Q_STATE_DECL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busy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F51D739-73B7-4A5B-AC9F-FBF5C78A43F0}"/>
              </a:ext>
            </a:extLst>
          </p:cNvPr>
          <p:cNvSpPr txBox="1"/>
          <p:nvPr/>
        </p:nvSpPr>
        <p:spPr>
          <a:xfrm>
            <a:off x="6589845" y="1410526"/>
            <a:ext cx="499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Implement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handlers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C4C3B1-11B0-414F-922B-591D09D65D23}"/>
              </a:ext>
            </a:extLst>
          </p:cNvPr>
          <p:cNvSpPr/>
          <p:nvPr/>
        </p:nvSpPr>
        <p:spPr>
          <a:xfrm>
            <a:off x="6620732" y="1779858"/>
            <a:ext cx="55712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6F008A"/>
                </a:solidFill>
                <a:latin typeface="Consolas" panose="020B0609020204030204" pitchFamily="49" charset="0"/>
              </a:rPr>
              <a:t>Q_STATE_DEF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MyActiveObj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QState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>
                <a:solidFill>
                  <a:srgbClr val="808080"/>
                </a:solidFill>
                <a:latin typeface="Consolas" panose="020B0609020204030204" pitchFamily="49" charset="0"/>
              </a:rPr>
              <a:t>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F4F4F"/>
                </a:solidFill>
                <a:latin typeface="Consolas" panose="020B0609020204030204" pitchFamily="49" charset="0"/>
              </a:rPr>
              <a:t>Q_ENTRY_SIG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3"/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doEntryStuff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Q_RET_HANDLED;</a:t>
            </a:r>
          </a:p>
          <a:p>
            <a:pPr lvl="3"/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F4F4F"/>
                </a:solidFill>
                <a:latin typeface="Consolas" panose="020B0609020204030204" pitchFamily="49" charset="0"/>
              </a:rPr>
              <a:t>Q_EXIT_SIG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3"/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doExitStuff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Q_RET_HANDLED;</a:t>
            </a:r>
          </a:p>
          <a:p>
            <a:pPr lvl="3"/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F4F4F"/>
                </a:solidFill>
                <a:latin typeface="Consolas" panose="020B0609020204030204" pitchFamily="49" charset="0"/>
              </a:rPr>
              <a:t>SYNC_CONFIRM_SIG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</a:p>
          <a:p>
            <a:pPr lvl="3"/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doMoreStuff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Q_RET_HANDLED;</a:t>
            </a:r>
          </a:p>
          <a:p>
            <a:pPr lvl="2"/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break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lvl="1"/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:{ </a:t>
            </a:r>
          </a:p>
          <a:p>
            <a:pPr lvl="1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super(&amp;top);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lvl="1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75B0AC2-3308-49FE-81A8-86299C92FE13}"/>
              </a:ext>
            </a:extLst>
          </p:cNvPr>
          <p:cNvSpPr txBox="1"/>
          <p:nvPr/>
        </p:nvSpPr>
        <p:spPr>
          <a:xfrm>
            <a:off x="211756" y="4556984"/>
            <a:ext cx="359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Declare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(</a:t>
            </a:r>
            <a:r>
              <a:rPr lang="de-DE" dirty="0" err="1"/>
              <a:t>messages</a:t>
            </a:r>
            <a:r>
              <a:rPr lang="de-DE" dirty="0"/>
              <a:t>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2E4EB2-93BA-43D3-8A8A-80F697D3160D}"/>
              </a:ext>
            </a:extLst>
          </p:cNvPr>
          <p:cNvSpPr/>
          <p:nvPr/>
        </p:nvSpPr>
        <p:spPr>
          <a:xfrm>
            <a:off x="456322" y="49263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SENS_Signals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	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READ_DATA_SIG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Q_USER_SIG,</a:t>
            </a:r>
          </a:p>
          <a:p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	UPDATE_RC_SIG,</a:t>
            </a:r>
          </a:p>
          <a:p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	</a:t>
            </a:r>
            <a:r>
              <a:rPr lang="de-DE" dirty="0">
                <a:solidFill>
                  <a:srgbClr val="2F4F4F"/>
                </a:solidFill>
                <a:latin typeface="Consolas" panose="020B0609020204030204" pitchFamily="49" charset="0"/>
              </a:rPr>
              <a:t>MAX_SENS_SIG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1189601-D50F-4AEC-A2EA-24545E6225AB}"/>
              </a:ext>
            </a:extLst>
          </p:cNvPr>
          <p:cNvSpPr/>
          <p:nvPr/>
        </p:nvSpPr>
        <p:spPr>
          <a:xfrm>
            <a:off x="3722678" y="3773845"/>
            <a:ext cx="2475992" cy="83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Attention: </a:t>
            </a:r>
            <a:r>
              <a:rPr lang="de-DE" sz="1600" dirty="0" err="1">
                <a:solidFill>
                  <a:schemeClr val="tx1"/>
                </a:solidFill>
              </a:rPr>
              <a:t>some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signal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values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are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reserved</a:t>
            </a:r>
            <a:r>
              <a:rPr lang="de-DE" sz="160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8C21EA4-D631-417C-8C15-FEC7C726C355}"/>
              </a:ext>
            </a:extLst>
          </p:cNvPr>
          <p:cNvCxnSpPr>
            <a:stCxn id="16" idx="2"/>
          </p:cNvCxnSpPr>
          <p:nvPr/>
        </p:nvCxnSpPr>
        <p:spPr>
          <a:xfrm flipH="1">
            <a:off x="4408371" y="4608484"/>
            <a:ext cx="552303" cy="687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69C92167-0ADF-4E2D-849E-A4D00319EDF4}"/>
              </a:ext>
            </a:extLst>
          </p:cNvPr>
          <p:cNvSpPr/>
          <p:nvPr/>
        </p:nvSpPr>
        <p:spPr>
          <a:xfrm>
            <a:off x="4929518" y="1310640"/>
            <a:ext cx="1567283" cy="413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AO </a:t>
            </a:r>
            <a:r>
              <a:rPr lang="de-DE" sz="1600" dirty="0" err="1">
                <a:solidFill>
                  <a:schemeClr val="tx1"/>
                </a:solidFill>
              </a:rPr>
              <a:t>class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name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F207121-9FBB-4EC2-8B2D-1119BA146473}"/>
              </a:ext>
            </a:extLst>
          </p:cNvPr>
          <p:cNvCxnSpPr>
            <a:stCxn id="19" idx="3"/>
          </p:cNvCxnSpPr>
          <p:nvPr/>
        </p:nvCxnSpPr>
        <p:spPr>
          <a:xfrm>
            <a:off x="6496801" y="1517205"/>
            <a:ext cx="1203410" cy="314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1DDE6D0-CD55-4746-93A5-3BC582AF5DBF}"/>
              </a:ext>
            </a:extLst>
          </p:cNvPr>
          <p:cNvSpPr/>
          <p:nvPr/>
        </p:nvSpPr>
        <p:spPr>
          <a:xfrm>
            <a:off x="10288494" y="1310640"/>
            <a:ext cx="1567283" cy="413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State </a:t>
            </a:r>
            <a:r>
              <a:rPr lang="de-DE" sz="1600" dirty="0" err="1">
                <a:solidFill>
                  <a:schemeClr val="tx1"/>
                </a:solidFill>
              </a:rPr>
              <a:t>name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005DA99-85A0-494D-9EEF-541F94E3395A}"/>
              </a:ext>
            </a:extLst>
          </p:cNvPr>
          <p:cNvCxnSpPr>
            <a:stCxn id="22" idx="1"/>
          </p:cNvCxnSpPr>
          <p:nvPr/>
        </p:nvCxnSpPr>
        <p:spPr>
          <a:xfrm flipH="1">
            <a:off x="9471259" y="1517205"/>
            <a:ext cx="817235" cy="371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5869A2F-4AE8-4F00-ACC3-A3D6E837C519}"/>
              </a:ext>
            </a:extLst>
          </p:cNvPr>
          <p:cNvSpPr/>
          <p:nvPr/>
        </p:nvSpPr>
        <p:spPr>
          <a:xfrm>
            <a:off x="9894772" y="2100131"/>
            <a:ext cx="1961006" cy="413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Signal </a:t>
            </a:r>
            <a:r>
              <a:rPr lang="de-DE" sz="1600" dirty="0" err="1">
                <a:solidFill>
                  <a:schemeClr val="tx1"/>
                </a:solidFill>
              </a:rPr>
              <a:t>received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FCAC7A2-3432-466C-83A6-0E04ABF52457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988968" y="2306696"/>
            <a:ext cx="1905804" cy="139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8D4B9591-F48C-4BDE-92C5-55E23ED7C018}"/>
              </a:ext>
            </a:extLst>
          </p:cNvPr>
          <p:cNvSpPr/>
          <p:nvPr/>
        </p:nvSpPr>
        <p:spPr>
          <a:xfrm>
            <a:off x="8618805" y="5675447"/>
            <a:ext cx="1621436" cy="413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Super </a:t>
            </a:r>
            <a:r>
              <a:rPr lang="de-DE" sz="1600" dirty="0" err="1">
                <a:solidFill>
                  <a:schemeClr val="tx1"/>
                </a:solidFill>
              </a:rPr>
              <a:t>state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4F49456-F4D5-483F-9C17-6BC21059C673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8912723" y="5188017"/>
            <a:ext cx="516800" cy="487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08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D09E97-D101-42F0-B0AC-1E52C1B6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82CE63-B7C3-4F23-84E4-59C70FBE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F55618-B178-4834-BCBC-9B785457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326C7BD-8D93-409E-81CD-1C97089B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Objects in QP++/QF Checklist (2)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79D9651-962B-4C56-AFD9-FC98AAABB6EE}"/>
              </a:ext>
            </a:extLst>
          </p:cNvPr>
          <p:cNvSpPr txBox="1"/>
          <p:nvPr/>
        </p:nvSpPr>
        <p:spPr>
          <a:xfrm>
            <a:off x="211756" y="1414914"/>
            <a:ext cx="114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Implement </a:t>
            </a:r>
            <a:r>
              <a:rPr lang="de-DE" dirty="0" err="1"/>
              <a:t>constructor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CDD414E-C337-475B-9F3C-7A32E5D8202D}"/>
              </a:ext>
            </a:extLst>
          </p:cNvPr>
          <p:cNvSpPr/>
          <p:nvPr/>
        </p:nvSpPr>
        <p:spPr>
          <a:xfrm>
            <a:off x="275923" y="1856685"/>
            <a:ext cx="11620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MyActiveObj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QActive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6F008A"/>
                </a:solidFill>
                <a:latin typeface="Consolas" panose="020B0609020204030204" pitchFamily="49" charset="0"/>
              </a:rPr>
              <a:t>Q_STATE_CAST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MyActiveObj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::initial)) {}</a:t>
            </a:r>
            <a:endParaRPr lang="de-DE" dirty="0"/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E055CF6E-79AE-4EEE-BE1A-30D4653F2E1D}"/>
              </a:ext>
            </a:extLst>
          </p:cNvPr>
          <p:cNvSpPr/>
          <p:nvPr/>
        </p:nvSpPr>
        <p:spPr>
          <a:xfrm rot="5400000">
            <a:off x="6135629" y="1365584"/>
            <a:ext cx="328209" cy="2627697"/>
          </a:xfrm>
          <a:prstGeom prst="rightBrac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66A5E9F-5058-4D69-8B36-51770CD08D38}"/>
              </a:ext>
            </a:extLst>
          </p:cNvPr>
          <p:cNvSpPr/>
          <p:nvPr/>
        </p:nvSpPr>
        <p:spPr>
          <a:xfrm>
            <a:off x="4745254" y="2878264"/>
            <a:ext cx="3445845" cy="365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Initial </a:t>
            </a:r>
            <a:r>
              <a:rPr lang="de-DE" sz="1600" dirty="0" err="1">
                <a:solidFill>
                  <a:schemeClr val="tx1"/>
                </a:solidFill>
              </a:rPr>
              <a:t>state</a:t>
            </a:r>
            <a:r>
              <a:rPr lang="de-DE" sz="1600" dirty="0">
                <a:solidFill>
                  <a:schemeClr val="tx1"/>
                </a:solidFill>
              </a:rPr>
              <a:t>, per </a:t>
            </a:r>
            <a:r>
              <a:rPr lang="de-DE" sz="1600" dirty="0" err="1">
                <a:solidFill>
                  <a:schemeClr val="tx1"/>
                </a:solidFill>
              </a:rPr>
              <a:t>convention</a:t>
            </a:r>
            <a:r>
              <a:rPr lang="de-DE" sz="1600" dirty="0">
                <a:solidFill>
                  <a:schemeClr val="tx1"/>
                </a:solidFill>
              </a:rPr>
              <a:t>: „initial“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4803B7-E2A5-49D9-932C-60D985AA41A2}"/>
              </a:ext>
            </a:extLst>
          </p:cNvPr>
          <p:cNvSpPr txBox="1"/>
          <p:nvPr/>
        </p:nvSpPr>
        <p:spPr>
          <a:xfrm>
            <a:off x="211756" y="3874830"/>
            <a:ext cx="114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5.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AO!</a:t>
            </a:r>
          </a:p>
        </p:txBody>
      </p:sp>
    </p:spTree>
    <p:extLst>
      <p:ext uri="{BB962C8B-B14F-4D97-AF65-F5344CB8AC3E}">
        <p14:creationId xmlns:p14="http://schemas.microsoft.com/office/powerpoint/2010/main" val="275736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C1257D-5346-4F5C-9202-C0F5A905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2372CE-D872-4175-AE21-CCC1358E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03133E-70B1-480B-B185-74CEFCB2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730DC1F-8FBD-433B-8C64-A1EC29BE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Running AOs… (</a:t>
            </a:r>
            <a:r>
              <a:rPr lang="de-DE" dirty="0" err="1"/>
              <a:t>the</a:t>
            </a:r>
            <a:r>
              <a:rPr lang="de-DE" dirty="0"/>
              <a:t> .INO code)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F629820-5A6E-49BE-8197-3B93F7F48540}"/>
              </a:ext>
            </a:extLst>
          </p:cNvPr>
          <p:cNvSpPr/>
          <p:nvPr/>
        </p:nvSpPr>
        <p:spPr>
          <a:xfrm>
            <a:off x="208463" y="1344411"/>
            <a:ext cx="115824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&lt;qpcpp.hpp&gt;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MyActiveObj.h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de-DE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MyActiveObj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AO;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Instantiate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AO</a:t>
            </a:r>
          </a:p>
          <a:p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Prepare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framework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infrastructure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next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slides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AO.start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(1, 	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MsgQueue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		</a:t>
            </a:r>
            <a:r>
              <a:rPr lang="de-DE" dirty="0">
                <a:solidFill>
                  <a:srgbClr val="6F008A"/>
                </a:solidFill>
                <a:latin typeface="Consolas" panose="020B0609020204030204" pitchFamily="49" charset="0"/>
              </a:rPr>
              <a:t>Q_DIM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MsgQueue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),	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*)0, 0U);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loop()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QF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::run();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run the QF/C++ framework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ED9CB-FA5F-486D-B18D-9079BB5ABF13}"/>
              </a:ext>
            </a:extLst>
          </p:cNvPr>
          <p:cNvSpPr/>
          <p:nvPr/>
        </p:nvSpPr>
        <p:spPr>
          <a:xfrm>
            <a:off x="490888" y="5419754"/>
            <a:ext cx="11091512" cy="751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Note: This code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provided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top-level </a:t>
            </a:r>
            <a:r>
              <a:rPr lang="de-DE" dirty="0" err="1">
                <a:solidFill>
                  <a:schemeClr val="tx1"/>
                </a:solidFill>
              </a:rPr>
              <a:t>application</a:t>
            </a:r>
            <a:r>
              <a:rPr lang="de-DE" dirty="0">
                <a:solidFill>
                  <a:schemeClr val="tx1"/>
                </a:solidFill>
              </a:rPr>
              <a:t> code (i. e. </a:t>
            </a:r>
            <a:r>
              <a:rPr lang="de-DE" dirty="0" err="1">
                <a:solidFill>
                  <a:schemeClr val="tx1"/>
                </a:solidFill>
              </a:rPr>
              <a:t>FlightComputer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UnitTest</a:t>
            </a:r>
            <a:r>
              <a:rPr lang="de-DE" dirty="0">
                <a:solidFill>
                  <a:schemeClr val="tx1"/>
                </a:solidFill>
              </a:rPr>
              <a:t>). The </a:t>
            </a:r>
            <a:r>
              <a:rPr lang="de-DE" dirty="0" err="1">
                <a:solidFill>
                  <a:schemeClr val="tx1"/>
                </a:solidFill>
              </a:rPr>
              <a:t>ActiveObject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itself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doesn‘t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have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care </a:t>
            </a:r>
            <a:r>
              <a:rPr lang="de-DE" dirty="0" err="1">
                <a:solidFill>
                  <a:schemeClr val="tx1"/>
                </a:solidFill>
              </a:rPr>
              <a:t>about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this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650677-E3C6-40B4-9175-1D4460ECDC7B}"/>
              </a:ext>
            </a:extLst>
          </p:cNvPr>
          <p:cNvSpPr/>
          <p:nvPr/>
        </p:nvSpPr>
        <p:spPr>
          <a:xfrm>
            <a:off x="3253338" y="1365569"/>
            <a:ext cx="2261937" cy="355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Include </a:t>
            </a:r>
            <a:r>
              <a:rPr lang="de-DE" dirty="0" err="1">
                <a:solidFill>
                  <a:schemeClr val="tx1"/>
                </a:solidFill>
              </a:rPr>
              <a:t>references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E7BC9C-7BE3-41FB-90A3-22684C88253E}"/>
              </a:ext>
            </a:extLst>
          </p:cNvPr>
          <p:cNvSpPr/>
          <p:nvPr/>
        </p:nvSpPr>
        <p:spPr>
          <a:xfrm>
            <a:off x="2284931" y="2191648"/>
            <a:ext cx="2261937" cy="3554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Create AO </a:t>
            </a:r>
            <a:r>
              <a:rPr lang="de-DE" dirty="0" err="1">
                <a:solidFill>
                  <a:schemeClr val="tx1"/>
                </a:solidFill>
              </a:rPr>
              <a:t>instance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AF72271-B409-4AA0-8A82-1FAA48673B41}"/>
              </a:ext>
            </a:extLst>
          </p:cNvPr>
          <p:cNvSpPr/>
          <p:nvPr/>
        </p:nvSpPr>
        <p:spPr>
          <a:xfrm>
            <a:off x="1153962" y="3038885"/>
            <a:ext cx="6825381" cy="3554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Prepare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infrastructure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here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see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next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slides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84918A7-0E1F-4E7A-9F6B-CE61B5E27349}"/>
              </a:ext>
            </a:extLst>
          </p:cNvPr>
          <p:cNvSpPr/>
          <p:nvPr/>
        </p:nvSpPr>
        <p:spPr>
          <a:xfrm>
            <a:off x="719421" y="3571627"/>
            <a:ext cx="1099418" cy="2933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 AO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43862AD-75DA-48E8-9DD3-BEFFCBBB99DE}"/>
              </a:ext>
            </a:extLst>
          </p:cNvPr>
          <p:cNvSpPr/>
          <p:nvPr/>
        </p:nvSpPr>
        <p:spPr>
          <a:xfrm>
            <a:off x="2547754" y="4069879"/>
            <a:ext cx="1086051" cy="34329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Priority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66F6DBC-8323-4EE0-B3B1-D67064718FE3}"/>
              </a:ext>
            </a:extLst>
          </p:cNvPr>
          <p:cNvCxnSpPr>
            <a:stCxn id="13" idx="0"/>
          </p:cNvCxnSpPr>
          <p:nvPr/>
        </p:nvCxnSpPr>
        <p:spPr>
          <a:xfrm flipV="1">
            <a:off x="3090780" y="3864964"/>
            <a:ext cx="252931" cy="204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B0EB13E0-0317-4F31-A375-F49B2B43BDDC}"/>
              </a:ext>
            </a:extLst>
          </p:cNvPr>
          <p:cNvSpPr/>
          <p:nvPr/>
        </p:nvSpPr>
        <p:spPr>
          <a:xfrm>
            <a:off x="3769092" y="4069879"/>
            <a:ext cx="1986816" cy="34329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Message Queue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7AC09EF-2355-424A-915E-C9CABD368756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656290" y="3864965"/>
            <a:ext cx="106210" cy="204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44AB6044-0D3B-4AA1-99F7-9CFF2E0B93AB}"/>
              </a:ext>
            </a:extLst>
          </p:cNvPr>
          <p:cNvSpPr/>
          <p:nvPr/>
        </p:nvSpPr>
        <p:spPr>
          <a:xfrm>
            <a:off x="7029682" y="4069879"/>
            <a:ext cx="1384501" cy="34329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Queue </a:t>
            </a:r>
            <a:r>
              <a:rPr lang="de-DE" dirty="0" err="1">
                <a:solidFill>
                  <a:schemeClr val="tx1"/>
                </a:solidFill>
              </a:rPr>
              <a:t>size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69F79A-B0DF-4BFC-8AE3-C3415A43B598}"/>
              </a:ext>
            </a:extLst>
          </p:cNvPr>
          <p:cNvCxnSpPr>
            <a:cxnSpLocks/>
          </p:cNvCxnSpPr>
          <p:nvPr/>
        </p:nvCxnSpPr>
        <p:spPr>
          <a:xfrm flipH="1" flipV="1">
            <a:off x="7418438" y="3864965"/>
            <a:ext cx="106210" cy="204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33A1E58E-77E8-4A7F-9609-85F8576EECE5}"/>
              </a:ext>
            </a:extLst>
          </p:cNvPr>
          <p:cNvSpPr/>
          <p:nvPr/>
        </p:nvSpPr>
        <p:spPr>
          <a:xfrm>
            <a:off x="8933946" y="4069879"/>
            <a:ext cx="2117560" cy="34329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Ignore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now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8BADEFE-3A22-4D4A-B2B7-68E5CDA7B13A}"/>
              </a:ext>
            </a:extLst>
          </p:cNvPr>
          <p:cNvCxnSpPr>
            <a:cxnSpLocks/>
          </p:cNvCxnSpPr>
          <p:nvPr/>
        </p:nvCxnSpPr>
        <p:spPr>
          <a:xfrm flipV="1">
            <a:off x="10098936" y="3886122"/>
            <a:ext cx="201799" cy="183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8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838F86-D32D-4696-95DD-2E027CBB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DF2983-7181-457F-86D2-4B48FEF9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310FF5-BBE2-47CA-94ED-3AA0F56E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3B2B9B-BB7F-4C71-8BBF-A3B01587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…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65C652E-DDC0-4D29-A76F-92240D84A457}"/>
              </a:ext>
            </a:extLst>
          </p:cNvPr>
          <p:cNvSpPr/>
          <p:nvPr/>
        </p:nvSpPr>
        <p:spPr>
          <a:xfrm>
            <a:off x="208463" y="1396283"/>
            <a:ext cx="89644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QSubscrList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subscrSto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2F4F4F"/>
                </a:solidFill>
                <a:latin typeface="Consolas" panose="020B0609020204030204" pitchFamily="49" charset="0"/>
              </a:rPr>
              <a:t>MAX_SIG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QF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psInit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subscrSto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6F008A"/>
                </a:solidFill>
                <a:latin typeface="Consolas" panose="020B0609020204030204" pitchFamily="49" charset="0"/>
              </a:rPr>
              <a:t>Q_DIM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subscrSto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6F008A"/>
                </a:solidFill>
                <a:latin typeface="Consolas" panose="020B0609020204030204" pitchFamily="49" charset="0"/>
              </a:rPr>
              <a:t>QF_MPOOL_EL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GyroMessage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smlPoolSto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[50];</a:t>
            </a:r>
          </a:p>
          <a:p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QF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poolInit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smlPoolSto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smlPoolSto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smlPoolSto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[0]));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QEvt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MyActiveObjEvtQueue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9194A7-AFB1-4DD0-AAB4-7432E3D6F9E3}"/>
              </a:ext>
            </a:extLst>
          </p:cNvPr>
          <p:cNvSpPr/>
          <p:nvPr/>
        </p:nvSpPr>
        <p:spPr>
          <a:xfrm>
            <a:off x="5839594" y="1824799"/>
            <a:ext cx="5864726" cy="7718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Initialize Publisher-Subscriber </a:t>
            </a:r>
            <a:r>
              <a:rPr lang="de-DE" dirty="0" err="1">
                <a:solidFill>
                  <a:schemeClr val="tx1"/>
                </a:solidFill>
              </a:rPr>
              <a:t>infrastructure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where</a:t>
            </a:r>
            <a:r>
              <a:rPr lang="de-DE" dirty="0">
                <a:solidFill>
                  <a:schemeClr val="tx1"/>
                </a:solidFill>
              </a:rPr>
              <a:t> MAX_SIG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largest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signal</a:t>
            </a:r>
            <a:r>
              <a:rPr lang="de-DE" dirty="0">
                <a:solidFill>
                  <a:schemeClr val="tx1"/>
                </a:solidFill>
              </a:rPr>
              <a:t> ID </a:t>
            </a:r>
            <a:r>
              <a:rPr lang="de-DE" dirty="0" err="1">
                <a:solidFill>
                  <a:schemeClr val="tx1"/>
                </a:solidFill>
              </a:rPr>
              <a:t>that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handled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DA0C003-A726-4BF7-A4A6-F546BE410717}"/>
              </a:ext>
            </a:extLst>
          </p:cNvPr>
          <p:cNvSpPr/>
          <p:nvPr/>
        </p:nvSpPr>
        <p:spPr>
          <a:xfrm>
            <a:off x="6240513" y="3065283"/>
            <a:ext cx="5864726" cy="6854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Initialize </a:t>
            </a:r>
            <a:r>
              <a:rPr lang="de-DE" dirty="0" err="1">
                <a:solidFill>
                  <a:schemeClr val="tx1"/>
                </a:solidFill>
              </a:rPr>
              <a:t>memory</a:t>
            </a:r>
            <a:r>
              <a:rPr lang="de-DE" dirty="0">
                <a:solidFill>
                  <a:schemeClr val="tx1"/>
                </a:solidFill>
              </a:rPr>
              <a:t> pool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messages</a:t>
            </a:r>
            <a:r>
              <a:rPr lang="de-DE" dirty="0">
                <a:solidFill>
                  <a:schemeClr val="tx1"/>
                </a:solidFill>
              </a:rPr>
              <a:t>. Use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largest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message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your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system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reference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3C565F-990D-4567-B84E-824E1FAD482E}"/>
              </a:ext>
            </a:extLst>
          </p:cNvPr>
          <p:cNvSpPr/>
          <p:nvPr/>
        </p:nvSpPr>
        <p:spPr>
          <a:xfrm>
            <a:off x="6240513" y="3957797"/>
            <a:ext cx="4504363" cy="3651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Number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messages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stored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14C791C-11C3-41BA-A41E-DF06A1CE4B4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951488" y="3625840"/>
            <a:ext cx="289025" cy="514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D60D8D33-C903-4797-91B1-67977507D95B}"/>
              </a:ext>
            </a:extLst>
          </p:cNvPr>
          <p:cNvSpPr/>
          <p:nvPr/>
        </p:nvSpPr>
        <p:spPr>
          <a:xfrm>
            <a:off x="6240513" y="4422103"/>
            <a:ext cx="3637829" cy="3651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Message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queue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dimensioning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8A84BC0-35C5-4252-8AB2-49EFF6517C6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177364" y="3688683"/>
            <a:ext cx="2063149" cy="915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7FF111F-3216-4DC2-8CCE-6D8D25A562AB}"/>
              </a:ext>
            </a:extLst>
          </p:cNvPr>
          <p:cNvSpPr/>
          <p:nvPr/>
        </p:nvSpPr>
        <p:spPr>
          <a:xfrm>
            <a:off x="6240513" y="5221632"/>
            <a:ext cx="4270274" cy="3651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Create a </a:t>
            </a:r>
            <a:r>
              <a:rPr lang="de-DE" dirty="0" err="1">
                <a:solidFill>
                  <a:schemeClr val="tx1"/>
                </a:solidFill>
              </a:rPr>
              <a:t>message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queue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each</a:t>
            </a:r>
            <a:r>
              <a:rPr lang="de-DE" dirty="0">
                <a:solidFill>
                  <a:schemeClr val="tx1"/>
                </a:solidFill>
              </a:rPr>
              <a:t> AO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2238648-537B-4F34-A546-DF216B14C28F}"/>
              </a:ext>
            </a:extLst>
          </p:cNvPr>
          <p:cNvSpPr/>
          <p:nvPr/>
        </p:nvSpPr>
        <p:spPr>
          <a:xfrm>
            <a:off x="6232965" y="5730356"/>
            <a:ext cx="5349435" cy="3279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Number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events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queue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hold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9C1D547-E3EB-47B9-AB02-109169D18D6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284269" y="5583127"/>
            <a:ext cx="948696" cy="311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18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F98A26-63EF-4761-8D3A-1C747E31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5C89DC-5B70-4FB6-9160-36BAAFE2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8305B5-B84E-4BF7-86F9-3B57D2C2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33CE2C8-9AA8-49A0-B730-1EA8806B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Prepare</a:t>
            </a:r>
            <a:r>
              <a:rPr lang="de-DE" dirty="0"/>
              <a:t> Board-Level </a:t>
            </a:r>
            <a:r>
              <a:rPr lang="de-DE" dirty="0" err="1"/>
              <a:t>infrastructure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3BB2EE-12E6-45B7-9397-C421C716C531}"/>
              </a:ext>
            </a:extLst>
          </p:cNvPr>
          <p:cNvSpPr/>
          <p:nvPr/>
        </p:nvSpPr>
        <p:spPr>
          <a:xfrm>
            <a:off x="304799" y="1266319"/>
            <a:ext cx="110337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6F008A"/>
                </a:solidFill>
                <a:latin typeface="Consolas" panose="020B0609020204030204" pitchFamily="49" charset="0"/>
              </a:rPr>
              <a:t>Q_NORETURN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Q_onAssert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808080"/>
                </a:solidFill>
                <a:latin typeface="Consolas" panose="020B0609020204030204" pitchFamily="49" charset="0"/>
              </a:rPr>
              <a:t>module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808080"/>
                </a:solidFill>
                <a:latin typeface="Consolas" panose="020B0609020204030204" pitchFamily="49" charset="0"/>
              </a:rPr>
              <a:t>location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NOTE: add here your application-specific error handling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e-DE" dirty="0" err="1">
                <a:solidFill>
                  <a:srgbClr val="808080"/>
                </a:solidFill>
                <a:latin typeface="Consolas" panose="020B0609020204030204" pitchFamily="49" charset="0"/>
              </a:rPr>
              <a:t>module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e-DE" dirty="0" err="1">
                <a:solidFill>
                  <a:srgbClr val="808080"/>
                </a:solidFill>
                <a:latin typeface="Consolas" panose="020B0609020204030204" pitchFamily="49" charset="0"/>
              </a:rPr>
              <a:t>location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latin typeface="Consolas" panose="020B0609020204030204" pitchFamily="49" charset="0"/>
              </a:rPr>
              <a:t>}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QV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onIdle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IntervalTimer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systick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QF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onStartup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systickPeriod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1e6 /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TICKS_PER_SECOND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systick.priority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QF_AWARE_ISR_CMSIS_PRI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systick.begin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sys_tick_handler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systickPeriod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sys_tick_handler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QF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TICK_X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*)0);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8FC51-15B6-4A55-B747-D6282A695E44}"/>
              </a:ext>
            </a:extLst>
          </p:cNvPr>
          <p:cNvSpPr/>
          <p:nvPr/>
        </p:nvSpPr>
        <p:spPr>
          <a:xfrm>
            <a:off x="5889726" y="1837743"/>
            <a:ext cx="6103352" cy="3651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Implement global </a:t>
            </a:r>
            <a:r>
              <a:rPr lang="de-DE" dirty="0" err="1">
                <a:solidFill>
                  <a:schemeClr val="tx1"/>
                </a:solidFill>
              </a:rPr>
              <a:t>error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handler</a:t>
            </a:r>
            <a:r>
              <a:rPr lang="de-DE" dirty="0">
                <a:solidFill>
                  <a:schemeClr val="tx1"/>
                </a:solidFill>
              </a:rPr>
              <a:t> (blink code, etc.)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B8E01A5-F0D8-4477-8DDD-A8E629D34917}"/>
              </a:ext>
            </a:extLst>
          </p:cNvPr>
          <p:cNvSpPr/>
          <p:nvPr/>
        </p:nvSpPr>
        <p:spPr>
          <a:xfrm>
            <a:off x="3762543" y="2577900"/>
            <a:ext cx="8124658" cy="6369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This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called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when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nothing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do. Perform </a:t>
            </a:r>
            <a:r>
              <a:rPr lang="de-DE" dirty="0" err="1">
                <a:solidFill>
                  <a:schemeClr val="tx1"/>
                </a:solidFill>
              </a:rPr>
              <a:t>cleanup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go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power </a:t>
            </a:r>
            <a:r>
              <a:rPr lang="de-DE" dirty="0" err="1">
                <a:solidFill>
                  <a:schemeClr val="tx1"/>
                </a:solidFill>
              </a:rPr>
              <a:t>saving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mode</a:t>
            </a:r>
            <a:r>
              <a:rPr lang="de-DE" dirty="0">
                <a:solidFill>
                  <a:schemeClr val="tx1"/>
                </a:solidFill>
              </a:rPr>
              <a:t>, etc…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75073A1-41E2-4C69-973D-4FBCFFB7CD25}"/>
              </a:ext>
            </a:extLst>
          </p:cNvPr>
          <p:cNvSpPr/>
          <p:nvPr/>
        </p:nvSpPr>
        <p:spPr>
          <a:xfrm>
            <a:off x="3797962" y="3407046"/>
            <a:ext cx="7704227" cy="3656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Provide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base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framework</a:t>
            </a:r>
            <a:r>
              <a:rPr lang="de-DE" dirty="0">
                <a:solidFill>
                  <a:schemeClr val="tx1"/>
                </a:solidFill>
              </a:rPr>
              <a:t> via </a:t>
            </a:r>
            <a:r>
              <a:rPr lang="de-DE" dirty="0" err="1">
                <a:solidFill>
                  <a:schemeClr val="tx1"/>
                </a:solidFill>
              </a:rPr>
              <a:t>hardware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counter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000E423-C91C-42F1-A8F8-2B944E432DE6}"/>
              </a:ext>
            </a:extLst>
          </p:cNvPr>
          <p:cNvSpPr/>
          <p:nvPr/>
        </p:nvSpPr>
        <p:spPr>
          <a:xfrm>
            <a:off x="6763350" y="5432847"/>
            <a:ext cx="4738839" cy="3656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Send </a:t>
            </a:r>
            <a:r>
              <a:rPr lang="de-DE" dirty="0" err="1">
                <a:solidFill>
                  <a:schemeClr val="tx1"/>
                </a:solidFill>
              </a:rPr>
              <a:t>ticks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QP Framework</a:t>
            </a:r>
          </a:p>
        </p:txBody>
      </p:sp>
    </p:spTree>
    <p:extLst>
      <p:ext uri="{BB962C8B-B14F-4D97-AF65-F5344CB8AC3E}">
        <p14:creationId xmlns:p14="http://schemas.microsoft.com/office/powerpoint/2010/main" val="319874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A2FB21-4572-470B-B17C-09911268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BAAEE6-185C-48C8-B193-9C48D676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665D64-208A-41CA-9932-56CF6E7B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7859DD-8FD6-420A-BBA2-F2E265CC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AO design </a:t>
            </a:r>
            <a:r>
              <a:rPr lang="de-DE" dirty="0" err="1"/>
              <a:t>rules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6842CAF-715C-485B-9794-468E4C35AB15}"/>
              </a:ext>
            </a:extLst>
          </p:cNvPr>
          <p:cNvSpPr txBox="1"/>
          <p:nvPr/>
        </p:nvSpPr>
        <p:spPr>
          <a:xfrm>
            <a:off x="327259" y="1482291"/>
            <a:ext cx="115406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Keep AO data private! Don‘t let others access your data directly. Publish() data instead!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Provide your AOs address on a need-to-know basis. 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While an AO responds to a message the system is unresponsive. Keep message handling as short as possible! Break up long tasks into smaller steps if necessary. And never use delay() under any circumstances!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Use guard conditions (if-then within state handlers) sparingly.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Create a state diagram of your AO </a:t>
            </a:r>
            <a:r>
              <a:rPr lang="en-GB"/>
              <a:t>before starting to code!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48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8832A3-62A7-4EED-B1B5-4C274412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833704-6DD4-4D53-9F5F-A7E6AB1E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48E458-1518-4366-BEC9-AEFD6213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3E72983-29BE-479F-A631-91E2DB40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571FC3-2382-4223-AD1A-43A370103C81}"/>
              </a:ext>
            </a:extLst>
          </p:cNvPr>
          <p:cNvSpPr txBox="1"/>
          <p:nvPr/>
        </p:nvSpPr>
        <p:spPr>
          <a:xfrm>
            <a:off x="336884" y="1357162"/>
            <a:ext cx="11146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QP++ API Reference</a:t>
            </a:r>
          </a:p>
          <a:p>
            <a:r>
              <a:rPr lang="de-DE" dirty="0">
                <a:hlinkClick r:id="rId2"/>
              </a:rPr>
              <a:t>https://www.state-machine.com/qpcpp/</a:t>
            </a:r>
            <a:endParaRPr lang="de-DE" dirty="0"/>
          </a:p>
          <a:p>
            <a:endParaRPr lang="de-DE" dirty="0"/>
          </a:p>
          <a:p>
            <a:r>
              <a:rPr lang="de-DE" dirty="0"/>
              <a:t>QP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notes</a:t>
            </a:r>
            <a:endParaRPr lang="de-DE" dirty="0"/>
          </a:p>
          <a:p>
            <a:r>
              <a:rPr lang="de-DE" dirty="0">
                <a:hlinkClick r:id="rId3"/>
              </a:rPr>
              <a:t>https://www.state-machine.com/doc/an</a:t>
            </a:r>
            <a:endParaRPr lang="de-DE" dirty="0"/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b="1" dirty="0" err="1"/>
              <a:t>Practical</a:t>
            </a:r>
            <a:r>
              <a:rPr lang="de-DE" b="1" dirty="0"/>
              <a:t> UML </a:t>
            </a:r>
            <a:r>
              <a:rPr lang="de-DE" b="1" dirty="0" err="1"/>
              <a:t>Statecharts</a:t>
            </a:r>
            <a:r>
              <a:rPr lang="de-DE" b="1" dirty="0"/>
              <a:t> in C/C++</a:t>
            </a:r>
            <a:r>
              <a:rPr lang="de-DE" dirty="0"/>
              <a:t>“, Second Edition, Miro Samek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4"/>
              </a:rPr>
              <a:t>https://sourceforge.net/projects/qpc/files/doc/PSiCC2.pdf/download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79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6242B-522B-4E69-BDD1-E3C96C92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event-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930D53-BA52-4564-BADB-6378EFAF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78924"/>
            <a:ext cx="5220000" cy="312033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loop() 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turn the LED on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(13,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wait for a second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delay(1000); 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turn the LED off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(13,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wait for a second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delay(1000);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FA6FD-050F-431C-A9B2-560080EE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3C449-C55B-4334-9178-59282E01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F997E4-DE23-4F5F-97B0-E1325D08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9E911C9-011E-4155-9F86-C6D522D4A55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48154" y="1778924"/>
            <a:ext cx="5220000" cy="312033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loop() {</a:t>
            </a:r>
          </a:p>
          <a:p>
            <a:pPr marL="0" indent="0">
              <a:buNone/>
            </a:pP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event1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occurred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(event1())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process event1 (no waiting!)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event1Handler(); </a:t>
            </a:r>
          </a:p>
          <a:p>
            <a:pPr marL="0" indent="0">
              <a:buNone/>
            </a:pP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event2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occurred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(event2())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process event2 (no waiting!)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event2Handler();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 . . }  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handle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events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FE18537-8059-44F3-9C74-017624CB308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C6A77CF8-BB0A-48BF-A473-384217D7A71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de-DE" dirty="0"/>
              <a:t>Event-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1D3EE3F-EB36-442F-9C4A-2E335C7C2ECA}"/>
              </a:ext>
            </a:extLst>
          </p:cNvPr>
          <p:cNvSpPr txBox="1"/>
          <p:nvPr/>
        </p:nvSpPr>
        <p:spPr>
          <a:xfrm>
            <a:off x="2998562" y="1926786"/>
            <a:ext cx="294343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Waste</a:t>
            </a:r>
            <a:r>
              <a:rPr lang="de-DE" dirty="0"/>
              <a:t> CPU </a:t>
            </a:r>
            <a:r>
              <a:rPr lang="de-DE" dirty="0" err="1"/>
              <a:t>cycles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,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unresponsive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7A80C3A-5515-4BC3-AD29-728CF2EDE183}"/>
              </a:ext>
            </a:extLst>
          </p:cNvPr>
          <p:cNvCxnSpPr>
            <a:cxnSpLocks/>
            <a:stCxn id="13" idx="1"/>
            <a:endCxn id="29" idx="3"/>
          </p:cNvCxnSpPr>
          <p:nvPr/>
        </p:nvCxnSpPr>
        <p:spPr>
          <a:xfrm flipH="1">
            <a:off x="2175309" y="2249952"/>
            <a:ext cx="823253" cy="887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1993A27-DEF8-4446-994A-CED16DF1657E}"/>
              </a:ext>
            </a:extLst>
          </p:cNvPr>
          <p:cNvCxnSpPr>
            <a:cxnSpLocks/>
            <a:stCxn id="13" idx="1"/>
            <a:endCxn id="30" idx="3"/>
          </p:cNvCxnSpPr>
          <p:nvPr/>
        </p:nvCxnSpPr>
        <p:spPr>
          <a:xfrm flipH="1">
            <a:off x="2175309" y="2249952"/>
            <a:ext cx="823253" cy="2061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E7C37892-3B14-40DB-85E8-5F68321F7410}"/>
              </a:ext>
            </a:extLst>
          </p:cNvPr>
          <p:cNvSpPr txBox="1"/>
          <p:nvPr/>
        </p:nvSpPr>
        <p:spPr>
          <a:xfrm>
            <a:off x="2501206" y="4446957"/>
            <a:ext cx="2943434" cy="92333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If</a:t>
            </a:r>
            <a:r>
              <a:rPr lang="de-DE" dirty="0"/>
              <a:t> event1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occur</a:t>
            </a:r>
            <a:r>
              <a:rPr lang="de-DE" dirty="0"/>
              <a:t>, event2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immediately</a:t>
            </a:r>
            <a:r>
              <a:rPr lang="de-DE" dirty="0"/>
              <a:t>!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6C3841D-9CEE-450A-8ED3-50BD6932B3E3}"/>
              </a:ext>
            </a:extLst>
          </p:cNvPr>
          <p:cNvCxnSpPr>
            <a:cxnSpLocks/>
            <a:stCxn id="20" idx="3"/>
            <a:endCxn id="34" idx="2"/>
          </p:cNvCxnSpPr>
          <p:nvPr/>
        </p:nvCxnSpPr>
        <p:spPr>
          <a:xfrm flipV="1">
            <a:off x="5444640" y="2744558"/>
            <a:ext cx="1727975" cy="2164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30ED3EB-7FEF-4D44-B310-42B9470E52E7}"/>
              </a:ext>
            </a:extLst>
          </p:cNvPr>
          <p:cNvCxnSpPr>
            <a:cxnSpLocks/>
            <a:stCxn id="20" idx="3"/>
            <a:endCxn id="38" idx="2"/>
          </p:cNvCxnSpPr>
          <p:nvPr/>
        </p:nvCxnSpPr>
        <p:spPr>
          <a:xfrm flipV="1">
            <a:off x="5444640" y="3892754"/>
            <a:ext cx="1727975" cy="1015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4EC31CE0-1589-4AA8-9CCA-935BF54A9BB1}"/>
              </a:ext>
            </a:extLst>
          </p:cNvPr>
          <p:cNvSpPr/>
          <p:nvPr/>
        </p:nvSpPr>
        <p:spPr>
          <a:xfrm>
            <a:off x="519764" y="2954957"/>
            <a:ext cx="1655545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CB25F2E-CDFD-489A-93CC-B83D63F2371D}"/>
              </a:ext>
            </a:extLst>
          </p:cNvPr>
          <p:cNvSpPr/>
          <p:nvPr/>
        </p:nvSpPr>
        <p:spPr>
          <a:xfrm>
            <a:off x="519764" y="4128964"/>
            <a:ext cx="1655545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6B0C3C5-2B5D-46F6-9EA3-5609B111D773}"/>
              </a:ext>
            </a:extLst>
          </p:cNvPr>
          <p:cNvSpPr/>
          <p:nvPr/>
        </p:nvSpPr>
        <p:spPr>
          <a:xfrm>
            <a:off x="6344842" y="2379433"/>
            <a:ext cx="1655545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B68A6EE-70D0-447E-BC09-7D81977E7D05}"/>
              </a:ext>
            </a:extLst>
          </p:cNvPr>
          <p:cNvSpPr/>
          <p:nvPr/>
        </p:nvSpPr>
        <p:spPr>
          <a:xfrm>
            <a:off x="6344842" y="3527629"/>
            <a:ext cx="1655545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67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CCEB8-7039-4A04-8915-7500A0CA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9A975E-63AC-4353-8085-F5C0A9D0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4C223-D475-44A0-A426-442AE847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8F97E2-BDB7-45C6-A2F0-6A3E5A40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twice</a:t>
            </a:r>
            <a:r>
              <a:rPr lang="de-DE" dirty="0"/>
              <a:t>?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F5CEFFA8-81EE-4CD6-937E-E41CBD9922A5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2361399" y="4361534"/>
            <a:ext cx="675904" cy="11505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CD6303C-899C-490A-B4D6-0F61CAF2A557}"/>
              </a:ext>
            </a:extLst>
          </p:cNvPr>
          <p:cNvGrpSpPr/>
          <p:nvPr/>
        </p:nvGrpSpPr>
        <p:grpSpPr>
          <a:xfrm>
            <a:off x="4966101" y="2723183"/>
            <a:ext cx="1879065" cy="1820913"/>
            <a:chOff x="482334" y="1649743"/>
            <a:chExt cx="1879065" cy="1820913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D315AEA2-9912-4E13-BC94-551CE7902A22}"/>
                </a:ext>
              </a:extLst>
            </p:cNvPr>
            <p:cNvSpPr/>
            <p:nvPr/>
          </p:nvSpPr>
          <p:spPr>
            <a:xfrm>
              <a:off x="482334" y="1649743"/>
              <a:ext cx="1879065" cy="365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EAB422B-75EC-4C9E-B269-68C53FD3C685}"/>
                </a:ext>
              </a:extLst>
            </p:cNvPr>
            <p:cNvSpPr/>
            <p:nvPr/>
          </p:nvSpPr>
          <p:spPr>
            <a:xfrm>
              <a:off x="482334" y="2014868"/>
              <a:ext cx="1879065" cy="365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C4BA4B-1F94-491D-AB18-8B8C3B402C1D}"/>
                </a:ext>
              </a:extLst>
            </p:cNvPr>
            <p:cNvSpPr/>
            <p:nvPr/>
          </p:nvSpPr>
          <p:spPr>
            <a:xfrm>
              <a:off x="482334" y="2377637"/>
              <a:ext cx="1879065" cy="365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F05157A-1BB4-42E4-9AA6-A2F30A5B7831}"/>
                </a:ext>
              </a:extLst>
            </p:cNvPr>
            <p:cNvSpPr/>
            <p:nvPr/>
          </p:nvSpPr>
          <p:spPr>
            <a:xfrm>
              <a:off x="482334" y="2742762"/>
              <a:ext cx="1879065" cy="365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A95579B9-74B5-485C-BCD8-A6E96A58B7F6}"/>
                </a:ext>
              </a:extLst>
            </p:cNvPr>
            <p:cNvSpPr/>
            <p:nvPr/>
          </p:nvSpPr>
          <p:spPr>
            <a:xfrm>
              <a:off x="482334" y="3105531"/>
              <a:ext cx="1879065" cy="36512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ECD6B47-037F-4728-A605-B0252A651D0D}"/>
              </a:ext>
            </a:extLst>
          </p:cNvPr>
          <p:cNvCxnSpPr>
            <a:cxnSpLocks/>
            <a:stCxn id="12" idx="3"/>
            <a:endCxn id="39" idx="1"/>
          </p:cNvCxnSpPr>
          <p:nvPr/>
        </p:nvCxnSpPr>
        <p:spPr>
          <a:xfrm>
            <a:off x="2361399" y="3270871"/>
            <a:ext cx="26047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7EB1B8CF-F97C-4A14-845F-959BAFF5CF1F}"/>
              </a:ext>
            </a:extLst>
          </p:cNvPr>
          <p:cNvGrpSpPr/>
          <p:nvPr/>
        </p:nvGrpSpPr>
        <p:grpSpPr>
          <a:xfrm>
            <a:off x="2806299" y="4917328"/>
            <a:ext cx="6198670" cy="1140064"/>
            <a:chOff x="3060834" y="3665055"/>
            <a:chExt cx="6198670" cy="1140064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3E5FE14D-72EA-4C56-AD3F-EE1F48BEDE3A}"/>
                </a:ext>
              </a:extLst>
            </p:cNvPr>
            <p:cNvSpPr txBox="1"/>
            <p:nvPr/>
          </p:nvSpPr>
          <p:spPr>
            <a:xfrm>
              <a:off x="3060834" y="3665055"/>
              <a:ext cx="6198670" cy="114006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de-DE" b="1" dirty="0"/>
                <a:t>Loop ()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374A618-6DCD-49E2-991E-B5EDE806091A}"/>
                </a:ext>
              </a:extLst>
            </p:cNvPr>
            <p:cNvSpPr txBox="1"/>
            <p:nvPr/>
          </p:nvSpPr>
          <p:spPr>
            <a:xfrm>
              <a:off x="3291838" y="4075121"/>
              <a:ext cx="180000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Pick </a:t>
              </a:r>
              <a:r>
                <a:rPr lang="de-DE" dirty="0" err="1"/>
                <a:t>event</a:t>
              </a:r>
              <a:endParaRPr lang="de-DE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FDA058E-081F-4F94-A390-FBCB39230D2D}"/>
                </a:ext>
              </a:extLst>
            </p:cNvPr>
            <p:cNvSpPr txBox="1"/>
            <p:nvPr/>
          </p:nvSpPr>
          <p:spPr>
            <a:xfrm>
              <a:off x="5283465" y="4075121"/>
              <a:ext cx="180000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Process</a:t>
              </a:r>
              <a:r>
                <a:rPr lang="de-DE" dirty="0"/>
                <a:t> </a:t>
              </a:r>
              <a:r>
                <a:rPr lang="de-DE" dirty="0" err="1"/>
                <a:t>event</a:t>
              </a:r>
              <a:endParaRPr lang="de-DE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0BDABA59-7FA0-41EA-AF81-6122774CC40F}"/>
                </a:ext>
              </a:extLst>
            </p:cNvPr>
            <p:cNvSpPr txBox="1"/>
            <p:nvPr/>
          </p:nvSpPr>
          <p:spPr>
            <a:xfrm>
              <a:off x="7275093" y="4075121"/>
              <a:ext cx="180000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Post </a:t>
              </a:r>
              <a:r>
                <a:rPr lang="de-DE" dirty="0" err="1"/>
                <a:t>event</a:t>
              </a:r>
              <a:endParaRPr lang="de-DE" dirty="0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A82A775-ED82-4382-9AE4-28EFFAE0D715}"/>
              </a:ext>
            </a:extLst>
          </p:cNvPr>
          <p:cNvGrpSpPr/>
          <p:nvPr/>
        </p:nvGrpSpPr>
        <p:grpSpPr>
          <a:xfrm>
            <a:off x="9830600" y="2723183"/>
            <a:ext cx="1879065" cy="1820913"/>
            <a:chOff x="482334" y="1649743"/>
            <a:chExt cx="1879065" cy="1820913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B542B72-93F5-4C71-8CA8-0066320E970E}"/>
                </a:ext>
              </a:extLst>
            </p:cNvPr>
            <p:cNvSpPr/>
            <p:nvPr/>
          </p:nvSpPr>
          <p:spPr>
            <a:xfrm>
              <a:off x="482334" y="1649743"/>
              <a:ext cx="1879065" cy="365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B8952BE-B649-49F9-8BDD-294E62661299}"/>
                </a:ext>
              </a:extLst>
            </p:cNvPr>
            <p:cNvSpPr/>
            <p:nvPr/>
          </p:nvSpPr>
          <p:spPr>
            <a:xfrm>
              <a:off x="482334" y="2014868"/>
              <a:ext cx="1879065" cy="365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5C5C02F6-728E-45EA-994F-344B41C9603E}"/>
                </a:ext>
              </a:extLst>
            </p:cNvPr>
            <p:cNvSpPr/>
            <p:nvPr/>
          </p:nvSpPr>
          <p:spPr>
            <a:xfrm>
              <a:off x="482334" y="2377637"/>
              <a:ext cx="1879065" cy="365125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7C3CE3AC-BF88-448D-AEEE-24AAF1DBECFB}"/>
                </a:ext>
              </a:extLst>
            </p:cNvPr>
            <p:cNvSpPr/>
            <p:nvPr/>
          </p:nvSpPr>
          <p:spPr>
            <a:xfrm>
              <a:off x="482334" y="2742762"/>
              <a:ext cx="1879065" cy="365125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541A2637-2EF9-453A-BEE1-2FE0E3755794}"/>
                </a:ext>
              </a:extLst>
            </p:cNvPr>
            <p:cNvSpPr/>
            <p:nvPr/>
          </p:nvSpPr>
          <p:spPr>
            <a:xfrm>
              <a:off x="482334" y="3105531"/>
              <a:ext cx="1879065" cy="36512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98F17964-B978-4F5A-B493-8C1BED04D569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8820558" y="3998765"/>
            <a:ext cx="1010042" cy="15132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33C5226A-C7D3-4E71-A59F-2B373FF24835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 flipV="1">
            <a:off x="8820558" y="3633640"/>
            <a:ext cx="1010042" cy="187842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829D6EF-3659-43F5-82BA-BE1FB077BDE8}"/>
              </a:ext>
            </a:extLst>
          </p:cNvPr>
          <p:cNvCxnSpPr>
            <a:cxnSpLocks/>
            <a:stCxn id="39" idx="3"/>
            <a:endCxn id="48" idx="1"/>
          </p:cNvCxnSpPr>
          <p:nvPr/>
        </p:nvCxnSpPr>
        <p:spPr>
          <a:xfrm>
            <a:off x="6845166" y="3270871"/>
            <a:ext cx="2985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B7BAAABA-7906-4B8A-99CA-A7DA938C0E17}"/>
              </a:ext>
            </a:extLst>
          </p:cNvPr>
          <p:cNvSpPr txBox="1"/>
          <p:nvPr/>
        </p:nvSpPr>
        <p:spPr>
          <a:xfrm>
            <a:off x="2465586" y="1526289"/>
            <a:ext cx="294343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Use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queue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saving</a:t>
            </a:r>
            <a:r>
              <a:rPr lang="de-DE" dirty="0"/>
              <a:t> multiple </a:t>
            </a:r>
            <a:r>
              <a:rPr lang="de-DE" dirty="0" err="1"/>
              <a:t>events</a:t>
            </a:r>
            <a:r>
              <a:rPr lang="de-DE" dirty="0"/>
              <a:t>!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AE12574C-BD2A-4CA7-8199-7739E7029CDB}"/>
              </a:ext>
            </a:extLst>
          </p:cNvPr>
          <p:cNvCxnSpPr>
            <a:cxnSpLocks/>
            <a:stCxn id="62" idx="1"/>
            <a:endCxn id="11" idx="0"/>
          </p:cNvCxnSpPr>
          <p:nvPr/>
        </p:nvCxnSpPr>
        <p:spPr>
          <a:xfrm flipH="1">
            <a:off x="1421867" y="1849455"/>
            <a:ext cx="1043719" cy="873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D5273769-D6A7-49C8-A02F-B99DB7985C2B}"/>
              </a:ext>
            </a:extLst>
          </p:cNvPr>
          <p:cNvGrpSpPr/>
          <p:nvPr/>
        </p:nvGrpSpPr>
        <p:grpSpPr>
          <a:xfrm>
            <a:off x="482334" y="2723183"/>
            <a:ext cx="1879065" cy="1820913"/>
            <a:chOff x="482334" y="1649743"/>
            <a:chExt cx="1879065" cy="182091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6B3B11C-14AF-431A-A6B5-D9871ABEEBC0}"/>
                </a:ext>
              </a:extLst>
            </p:cNvPr>
            <p:cNvSpPr/>
            <p:nvPr/>
          </p:nvSpPr>
          <p:spPr>
            <a:xfrm>
              <a:off x="482334" y="1649743"/>
              <a:ext cx="1879065" cy="365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74E70BA3-8E39-4954-AD42-732DC3A405AC}"/>
                </a:ext>
              </a:extLst>
            </p:cNvPr>
            <p:cNvSpPr/>
            <p:nvPr/>
          </p:nvSpPr>
          <p:spPr>
            <a:xfrm>
              <a:off x="482334" y="2014868"/>
              <a:ext cx="1879065" cy="365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7652E2A-743C-4F33-B111-E3834A2BC5CD}"/>
                </a:ext>
              </a:extLst>
            </p:cNvPr>
            <p:cNvSpPr/>
            <p:nvPr/>
          </p:nvSpPr>
          <p:spPr>
            <a:xfrm>
              <a:off x="482334" y="2377637"/>
              <a:ext cx="1879065" cy="365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35EF17F-DAD7-4D9A-AB25-6AB7DDB74F1D}"/>
                </a:ext>
              </a:extLst>
            </p:cNvPr>
            <p:cNvSpPr/>
            <p:nvPr/>
          </p:nvSpPr>
          <p:spPr>
            <a:xfrm>
              <a:off x="482334" y="2742762"/>
              <a:ext cx="1879065" cy="36512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D36E365-A41E-4C21-9333-C988022FBBC1}"/>
                </a:ext>
              </a:extLst>
            </p:cNvPr>
            <p:cNvSpPr/>
            <p:nvPr/>
          </p:nvSpPr>
          <p:spPr>
            <a:xfrm>
              <a:off x="482334" y="3105531"/>
              <a:ext cx="1879065" cy="36512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554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E17208-C957-4311-8E93-228C5BF0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9ADDD1-E637-440C-8939-FDD4749B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77876D-0929-496C-B1F7-409ABDD3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43CAAD-ACFD-4A32-BFF4-DAB8087C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happen, </a:t>
            </a:r>
            <a:r>
              <a:rPr lang="de-DE" dirty="0" err="1"/>
              <a:t>when</a:t>
            </a:r>
            <a:r>
              <a:rPr lang="de-DE" dirty="0"/>
              <a:t> an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arrives</a:t>
            </a:r>
            <a:r>
              <a:rPr lang="de-DE" dirty="0"/>
              <a:t>?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50A5780-531B-483A-B38D-995FBD60F701}"/>
              </a:ext>
            </a:extLst>
          </p:cNvPr>
          <p:cNvSpPr/>
          <p:nvPr/>
        </p:nvSpPr>
        <p:spPr>
          <a:xfrm>
            <a:off x="482333" y="3455294"/>
            <a:ext cx="1879065" cy="3651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Accelerate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B5B83EB-33DC-452C-A1F2-2E3DA5C760FF}"/>
              </a:ext>
            </a:extLst>
          </p:cNvPr>
          <p:cNvGrpSpPr/>
          <p:nvPr/>
        </p:nvGrpSpPr>
        <p:grpSpPr>
          <a:xfrm>
            <a:off x="482334" y="1301557"/>
            <a:ext cx="1879065" cy="1820913"/>
            <a:chOff x="482334" y="1649743"/>
            <a:chExt cx="1879065" cy="182091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0C70A9-B5EC-4395-BFD9-2E6B964FC25A}"/>
                </a:ext>
              </a:extLst>
            </p:cNvPr>
            <p:cNvSpPr/>
            <p:nvPr/>
          </p:nvSpPr>
          <p:spPr>
            <a:xfrm>
              <a:off x="482334" y="1649743"/>
              <a:ext cx="1879065" cy="365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1F95236-BB8A-4126-98CA-269A17D8230A}"/>
                </a:ext>
              </a:extLst>
            </p:cNvPr>
            <p:cNvSpPr/>
            <p:nvPr/>
          </p:nvSpPr>
          <p:spPr>
            <a:xfrm>
              <a:off x="482334" y="2014868"/>
              <a:ext cx="1879065" cy="365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8459763-EB06-4B4E-ADF5-A1378684A46C}"/>
                </a:ext>
              </a:extLst>
            </p:cNvPr>
            <p:cNvSpPr/>
            <p:nvPr/>
          </p:nvSpPr>
          <p:spPr>
            <a:xfrm>
              <a:off x="482334" y="2377637"/>
              <a:ext cx="1879065" cy="365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C7C9D7E-ED49-4BD2-A6FF-432C0344CC60}"/>
                </a:ext>
              </a:extLst>
            </p:cNvPr>
            <p:cNvSpPr/>
            <p:nvPr/>
          </p:nvSpPr>
          <p:spPr>
            <a:xfrm>
              <a:off x="482334" y="2742762"/>
              <a:ext cx="1879065" cy="36512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0F76F11-9770-476E-B784-9EB7D8771C84}"/>
                </a:ext>
              </a:extLst>
            </p:cNvPr>
            <p:cNvSpPr/>
            <p:nvPr/>
          </p:nvSpPr>
          <p:spPr>
            <a:xfrm>
              <a:off x="482334" y="3105531"/>
              <a:ext cx="1879065" cy="36512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F07C81-49EB-4FEB-B8CB-2247DE5F2447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flipH="1">
            <a:off x="1421866" y="3122470"/>
            <a:ext cx="1" cy="332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C78075E-F7A4-4C05-B022-67434C83D511}"/>
              </a:ext>
            </a:extLst>
          </p:cNvPr>
          <p:cNvSpPr txBox="1"/>
          <p:nvPr/>
        </p:nvSpPr>
        <p:spPr>
          <a:xfrm>
            <a:off x="2806298" y="2117559"/>
            <a:ext cx="8253123" cy="2040556"/>
          </a:xfrm>
          <a:prstGeom prst="rect">
            <a:avLst/>
          </a:prstGeom>
          <a:noFill/>
          <a:ln w="28575">
            <a:solidFill>
              <a:srgbClr val="D60093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b="1" dirty="0"/>
              <a:t>Event Handler ()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D2B91FA7-53D0-48FE-8758-E81686C77463}"/>
              </a:ext>
            </a:extLst>
          </p:cNvPr>
          <p:cNvCxnSpPr>
            <a:cxnSpLocks/>
            <a:stCxn id="6" idx="2"/>
            <a:endCxn id="16" idx="1"/>
          </p:cNvCxnSpPr>
          <p:nvPr/>
        </p:nvCxnSpPr>
        <p:spPr>
          <a:xfrm rot="5400000" flipH="1" flipV="1">
            <a:off x="1772791" y="2786912"/>
            <a:ext cx="682582" cy="1384432"/>
          </a:xfrm>
          <a:prstGeom prst="bentConnector4">
            <a:avLst>
              <a:gd name="adj1" fmla="val -33490"/>
              <a:gd name="adj2" fmla="val 839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E284D51A-F209-4C10-82F9-9A7B0510BD94}"/>
              </a:ext>
            </a:extLst>
          </p:cNvPr>
          <p:cNvSpPr txBox="1"/>
          <p:nvPr/>
        </p:nvSpPr>
        <p:spPr>
          <a:xfrm>
            <a:off x="3022333" y="2627697"/>
            <a:ext cx="7834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Am I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? 	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Increase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motor</a:t>
            </a:r>
            <a:r>
              <a:rPr lang="de-DE" dirty="0">
                <a:sym typeface="Wingdings" panose="05000000000000000000" pitchFamily="2" charset="2"/>
              </a:rPr>
              <a:t> power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error</a:t>
            </a:r>
            <a:r>
              <a:rPr lang="de-DE" dirty="0">
                <a:sym typeface="Wingdings" panose="05000000000000000000" pitchFamily="2" charset="2"/>
              </a:rPr>
              <a:t>? 		 Send </a:t>
            </a:r>
            <a:r>
              <a:rPr lang="de-DE" dirty="0" err="1">
                <a:sym typeface="Wingdings" panose="05000000000000000000" pitchFamily="2" charset="2"/>
              </a:rPr>
              <a:t>warning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power off? 			 Turn power on, </a:t>
            </a:r>
            <a:r>
              <a:rPr lang="de-DE" dirty="0" err="1">
                <a:sym typeface="Wingdings" panose="05000000000000000000" pitchFamily="2" charset="2"/>
              </a:rPr>
              <a:t>then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current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Already</a:t>
            </a:r>
            <a:r>
              <a:rPr lang="de-DE" dirty="0">
                <a:sym typeface="Wingdings" panose="05000000000000000000" pitchFamily="2" charset="2"/>
              </a:rPr>
              <a:t> at </a:t>
            </a:r>
            <a:r>
              <a:rPr lang="de-DE" dirty="0" err="1">
                <a:sym typeface="Wingdings" panose="05000000000000000000" pitchFamily="2" charset="2"/>
              </a:rPr>
              <a:t>max</a:t>
            </a:r>
            <a:r>
              <a:rPr lang="de-DE" dirty="0">
                <a:sym typeface="Wingdings" panose="05000000000000000000" pitchFamily="2" charset="2"/>
              </a:rPr>
              <a:t> power? 		 Send </a:t>
            </a:r>
            <a:r>
              <a:rPr lang="de-DE" dirty="0" err="1">
                <a:sym typeface="Wingdings" panose="05000000000000000000" pitchFamily="2" charset="2"/>
              </a:rPr>
              <a:t>warning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…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9BD611A-B249-4A6E-B9F1-D3B965380A36}"/>
              </a:ext>
            </a:extLst>
          </p:cNvPr>
          <p:cNvSpPr/>
          <p:nvPr/>
        </p:nvSpPr>
        <p:spPr>
          <a:xfrm>
            <a:off x="2654663" y="5280646"/>
            <a:ext cx="7459579" cy="789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Reaction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message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depends</a:t>
            </a:r>
            <a:r>
              <a:rPr lang="de-DE" dirty="0">
                <a:solidFill>
                  <a:schemeClr val="tx1"/>
                </a:solidFill>
              </a:rPr>
              <a:t> on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current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system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9606B5-965E-4862-A756-1CBC74B34CD8}"/>
              </a:ext>
            </a:extLst>
          </p:cNvPr>
          <p:cNvSpPr txBox="1"/>
          <p:nvPr/>
        </p:nvSpPr>
        <p:spPr>
          <a:xfrm>
            <a:off x="7046813" y="4483587"/>
            <a:ext cx="169078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Action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3C4BF9B-49BD-4496-ABDE-0BF7E310C2E8}"/>
              </a:ext>
            </a:extLst>
          </p:cNvPr>
          <p:cNvSpPr txBox="1"/>
          <p:nvPr/>
        </p:nvSpPr>
        <p:spPr>
          <a:xfrm>
            <a:off x="3599723" y="4483587"/>
            <a:ext cx="169078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State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8FDE876-809B-47C4-A288-91500D8500B6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4119613" y="3936733"/>
            <a:ext cx="325504" cy="546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3DDE039-B1B1-404B-B5F5-51421BD650B4}"/>
              </a:ext>
            </a:extLst>
          </p:cNvPr>
          <p:cNvCxnSpPr>
            <a:stCxn id="28" idx="0"/>
          </p:cNvCxnSpPr>
          <p:nvPr/>
        </p:nvCxnSpPr>
        <p:spPr>
          <a:xfrm flipV="1">
            <a:off x="7892207" y="3936733"/>
            <a:ext cx="289267" cy="546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69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5DD982-8492-4DF1-AD9D-AC00D367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A71CD9-59DD-4EA6-9C73-901AEDB5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F0171E-3A84-4B35-BEE3-785F7AD0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ABB4BE4-9FB1-4E59-BD82-7943E246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state</a:t>
            </a:r>
            <a:r>
              <a:rPr lang="de-DE" dirty="0"/>
              <a:t>?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11D0618-0DD2-44DD-A6EB-8ECC2DDF8BFC}"/>
              </a:ext>
            </a:extLst>
          </p:cNvPr>
          <p:cNvGrpSpPr/>
          <p:nvPr/>
        </p:nvGrpSpPr>
        <p:grpSpPr>
          <a:xfrm>
            <a:off x="3696099" y="1540042"/>
            <a:ext cx="4238479" cy="4071486"/>
            <a:chOff x="7298332" y="3804866"/>
            <a:chExt cx="1488216" cy="1542155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DDFE7B83-23A5-4BFC-A730-DE014E42468B}"/>
                </a:ext>
              </a:extLst>
            </p:cNvPr>
            <p:cNvSpPr/>
            <p:nvPr/>
          </p:nvSpPr>
          <p:spPr>
            <a:xfrm>
              <a:off x="7298332" y="3804866"/>
              <a:ext cx="1488216" cy="15421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Bake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22D90C9-E6CB-4E84-8850-6BFB8B077967}"/>
                </a:ext>
              </a:extLst>
            </p:cNvPr>
            <p:cNvSpPr txBox="1"/>
            <p:nvPr/>
          </p:nvSpPr>
          <p:spPr>
            <a:xfrm>
              <a:off x="7298332" y="4043292"/>
              <a:ext cx="1488216" cy="97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Entry / </a:t>
              </a:r>
              <a:br>
                <a:rPr lang="de-DE" dirty="0"/>
              </a:br>
              <a:r>
                <a:rPr lang="de-DE" dirty="0"/>
                <a:t>Turn on power</a:t>
              </a:r>
            </a:p>
            <a:p>
              <a:r>
                <a:rPr lang="de-DE" dirty="0"/>
                <a:t>Turn on light</a:t>
              </a:r>
            </a:p>
            <a:p>
              <a:endParaRPr lang="de-DE" dirty="0"/>
            </a:p>
            <a:p>
              <a:endParaRPr lang="de-DE" dirty="0"/>
            </a:p>
            <a:p>
              <a:endParaRPr lang="de-DE" dirty="0"/>
            </a:p>
            <a:p>
              <a:r>
                <a:rPr lang="de-DE" dirty="0"/>
                <a:t>Exit /</a:t>
              </a:r>
            </a:p>
            <a:p>
              <a:r>
                <a:rPr lang="de-DE" dirty="0"/>
                <a:t>Turn off power</a:t>
              </a:r>
            </a:p>
            <a:p>
              <a:r>
                <a:rPr lang="de-DE" dirty="0"/>
                <a:t>Turn on </a:t>
              </a:r>
              <a:r>
                <a:rPr lang="de-DE" dirty="0" err="1"/>
                <a:t>cooling</a:t>
              </a:r>
              <a:r>
                <a:rPr lang="de-DE" dirty="0"/>
                <a:t> fan</a:t>
              </a: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9A03197E-1C00-4E7F-A8EF-49020F6194CC}"/>
              </a:ext>
            </a:extLst>
          </p:cNvPr>
          <p:cNvSpPr txBox="1"/>
          <p:nvPr/>
        </p:nvSpPr>
        <p:spPr>
          <a:xfrm>
            <a:off x="9049097" y="2129231"/>
            <a:ext cx="169078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State Name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689D3FA-6585-46CE-B8DD-BF31D4FD2F49}"/>
              </a:ext>
            </a:extLst>
          </p:cNvPr>
          <p:cNvSpPr txBox="1"/>
          <p:nvPr/>
        </p:nvSpPr>
        <p:spPr>
          <a:xfrm>
            <a:off x="208464" y="2346779"/>
            <a:ext cx="3131502" cy="92333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Entry </a:t>
            </a:r>
            <a:r>
              <a:rPr lang="de-DE" dirty="0" err="1"/>
              <a:t>action</a:t>
            </a:r>
            <a:r>
              <a:rPr lang="de-DE" dirty="0"/>
              <a:t>:</a:t>
            </a:r>
          </a:p>
          <a:p>
            <a:pPr algn="ctr"/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transitioning</a:t>
            </a:r>
            <a:r>
              <a:rPr lang="de-DE" dirty="0"/>
              <a:t> </a:t>
            </a:r>
            <a:r>
              <a:rPr lang="de-DE" b="1" i="1" dirty="0" err="1"/>
              <a:t>into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B9A0E7D-CF80-4F41-88F0-ACDB1BD1B836}"/>
              </a:ext>
            </a:extLst>
          </p:cNvPr>
          <p:cNvSpPr txBox="1"/>
          <p:nvPr/>
        </p:nvSpPr>
        <p:spPr>
          <a:xfrm>
            <a:off x="208464" y="4265285"/>
            <a:ext cx="3131502" cy="92333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Exit </a:t>
            </a:r>
            <a:r>
              <a:rPr lang="de-DE" dirty="0" err="1"/>
              <a:t>action</a:t>
            </a:r>
            <a:r>
              <a:rPr lang="de-DE" dirty="0"/>
              <a:t>:</a:t>
            </a:r>
          </a:p>
          <a:p>
            <a:pPr algn="ctr"/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transitioning</a:t>
            </a:r>
            <a:r>
              <a:rPr lang="de-DE" dirty="0"/>
              <a:t> </a:t>
            </a:r>
            <a:r>
              <a:rPr lang="de-DE" b="1" i="1" dirty="0"/>
              <a:t>out </a:t>
            </a:r>
            <a:r>
              <a:rPr lang="de-DE" b="1" i="1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67155CE-3F2F-4A89-8FF1-35760D31CA6A}"/>
              </a:ext>
            </a:extLst>
          </p:cNvPr>
          <p:cNvCxnSpPr>
            <a:stCxn id="10" idx="3"/>
          </p:cNvCxnSpPr>
          <p:nvPr/>
        </p:nvCxnSpPr>
        <p:spPr>
          <a:xfrm flipV="1">
            <a:off x="3339966" y="2531445"/>
            <a:ext cx="481263" cy="276999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E4B1570-1CE5-4FB2-8BC1-791E77E5956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339966" y="4344861"/>
            <a:ext cx="481263" cy="382089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AFC5790-DF85-4D4B-AD31-BFFD0456364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304547" y="1896177"/>
            <a:ext cx="2744550" cy="41772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21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FC3B0D-47AB-461D-A346-B17514CA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1F7F1F-A3FC-4518-8037-FBF599B6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F37E2E-1D10-4F45-BB44-58F1C9D7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A5A20A-E6F0-4993-AD4D-F38DAF61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Finite State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B494C5E-1862-407D-B496-603EF4A49DBF}"/>
              </a:ext>
            </a:extLst>
          </p:cNvPr>
          <p:cNvSpPr/>
          <p:nvPr/>
        </p:nvSpPr>
        <p:spPr>
          <a:xfrm>
            <a:off x="577925" y="1774276"/>
            <a:ext cx="1328286" cy="385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Off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7DB41B4-1B60-4E31-A08F-546EDCBB709B}"/>
              </a:ext>
            </a:extLst>
          </p:cNvPr>
          <p:cNvSpPr/>
          <p:nvPr/>
        </p:nvSpPr>
        <p:spPr>
          <a:xfrm>
            <a:off x="577925" y="2890924"/>
            <a:ext cx="1328286" cy="385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Idle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813E034-0E50-41A5-B12B-9E5B0C8F8AD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242068" y="2159286"/>
            <a:ext cx="0" cy="731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CD4B709D-DB7B-40C3-A342-14E614914F9F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 rot="16200000" flipH="1">
            <a:off x="1768644" y="2749358"/>
            <a:ext cx="1760419" cy="281357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577BA5D-E80E-4441-8210-8880E649109F}"/>
              </a:ext>
            </a:extLst>
          </p:cNvPr>
          <p:cNvSpPr txBox="1"/>
          <p:nvPr/>
        </p:nvSpPr>
        <p:spPr>
          <a:xfrm>
            <a:off x="1296141" y="4595932"/>
            <a:ext cx="211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TOAST_BUTTON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62073B4-1294-4A43-B196-03EC7974AD46}"/>
              </a:ext>
            </a:extLst>
          </p:cNvPr>
          <p:cNvSpPr txBox="1"/>
          <p:nvPr/>
        </p:nvSpPr>
        <p:spPr>
          <a:xfrm>
            <a:off x="6898715" y="1751308"/>
            <a:ext cx="193492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Discrete</a:t>
            </a:r>
            <a:r>
              <a:rPr lang="de-DE" dirty="0"/>
              <a:t> States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3F44DE8-6121-4282-849D-9957284296C9}"/>
              </a:ext>
            </a:extLst>
          </p:cNvPr>
          <p:cNvSpPr txBox="1"/>
          <p:nvPr/>
        </p:nvSpPr>
        <p:spPr>
          <a:xfrm>
            <a:off x="1805524" y="3621211"/>
            <a:ext cx="193492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Transitions</a:t>
            </a:r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A8B682B-8B93-4A63-83AA-F74623A3AF20}"/>
              </a:ext>
            </a:extLst>
          </p:cNvPr>
          <p:cNvSpPr txBox="1"/>
          <p:nvPr/>
        </p:nvSpPr>
        <p:spPr>
          <a:xfrm>
            <a:off x="1277611" y="5583622"/>
            <a:ext cx="193492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Triggers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8D482573-7F4B-41CE-8E59-3C5E582D6779}"/>
              </a:ext>
            </a:extLst>
          </p:cNvPr>
          <p:cNvSpPr/>
          <p:nvPr/>
        </p:nvSpPr>
        <p:spPr>
          <a:xfrm>
            <a:off x="1134689" y="1260602"/>
            <a:ext cx="214758" cy="214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9E7A5A0-B287-440A-A887-000FE38B390E}"/>
              </a:ext>
            </a:extLst>
          </p:cNvPr>
          <p:cNvCxnSpPr>
            <a:stCxn id="60" idx="4"/>
            <a:endCxn id="7" idx="0"/>
          </p:cNvCxnSpPr>
          <p:nvPr/>
        </p:nvCxnSpPr>
        <p:spPr>
          <a:xfrm>
            <a:off x="1242068" y="1475360"/>
            <a:ext cx="0" cy="298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E28243CA-A8EE-490B-8850-B100945CF19B}"/>
              </a:ext>
            </a:extLst>
          </p:cNvPr>
          <p:cNvSpPr/>
          <p:nvPr/>
        </p:nvSpPr>
        <p:spPr>
          <a:xfrm>
            <a:off x="6827384" y="5204714"/>
            <a:ext cx="4992555" cy="83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Problem:</a:t>
            </a:r>
          </a:p>
          <a:p>
            <a:r>
              <a:rPr lang="de-DE" dirty="0">
                <a:solidFill>
                  <a:schemeClr val="tx1"/>
                </a:solidFill>
              </a:rPr>
              <a:t>Many </a:t>
            </a:r>
            <a:r>
              <a:rPr lang="de-DE" dirty="0" err="1">
                <a:solidFill>
                  <a:schemeClr val="tx1"/>
                </a:solidFill>
              </a:rPr>
              <a:t>transitions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require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same </a:t>
            </a:r>
            <a:r>
              <a:rPr lang="de-DE" dirty="0" err="1">
                <a:solidFill>
                  <a:schemeClr val="tx1"/>
                </a:solidFill>
              </a:rPr>
              <a:t>actions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5E5C1C45-F8BE-43E9-986B-46E3DF538DEF}"/>
              </a:ext>
            </a:extLst>
          </p:cNvPr>
          <p:cNvGrpSpPr/>
          <p:nvPr/>
        </p:nvGrpSpPr>
        <p:grpSpPr>
          <a:xfrm>
            <a:off x="8738504" y="2308577"/>
            <a:ext cx="2211428" cy="1554560"/>
            <a:chOff x="7298332" y="3804866"/>
            <a:chExt cx="2211428" cy="1554560"/>
          </a:xfrm>
        </p:grpSpPr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E04BBAC8-139C-49AF-8970-BBE4E9716349}"/>
                </a:ext>
              </a:extLst>
            </p:cNvPr>
            <p:cNvSpPr/>
            <p:nvPr/>
          </p:nvSpPr>
          <p:spPr>
            <a:xfrm>
              <a:off x="7298332" y="3804866"/>
              <a:ext cx="2211428" cy="15421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Door_Open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5A6144F-1DEE-4A71-AE34-1D784C944673}"/>
                </a:ext>
              </a:extLst>
            </p:cNvPr>
            <p:cNvSpPr txBox="1"/>
            <p:nvPr/>
          </p:nvSpPr>
          <p:spPr>
            <a:xfrm>
              <a:off x="7392202" y="4189875"/>
              <a:ext cx="19828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Entry / </a:t>
              </a:r>
              <a:br>
                <a:rPr lang="de-DE" sz="1400" dirty="0"/>
              </a:br>
              <a:r>
                <a:rPr lang="de-DE" sz="1400" dirty="0" err="1"/>
                <a:t>cut</a:t>
              </a:r>
              <a:r>
                <a:rPr lang="de-DE" sz="1400" dirty="0"/>
                <a:t> power, turn on light</a:t>
              </a:r>
            </a:p>
            <a:p>
              <a:r>
                <a:rPr lang="de-DE" sz="1400" dirty="0"/>
                <a:t>Exit /</a:t>
              </a:r>
            </a:p>
            <a:p>
              <a:r>
                <a:rPr lang="de-DE" sz="1400" dirty="0"/>
                <a:t>Restore power?</a:t>
              </a:r>
            </a:p>
            <a:p>
              <a:r>
                <a:rPr lang="de-DE" sz="1400" dirty="0"/>
                <a:t>Turn off light?</a:t>
              </a:r>
            </a:p>
          </p:txBody>
        </p:sp>
      </p:grp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80ABD133-E960-4BE3-AD12-756EDB22772F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 flipV="1">
            <a:off x="1906211" y="3080858"/>
            <a:ext cx="3629561" cy="2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76092E07-824A-462D-8B2C-49FC22765F6C}"/>
              </a:ext>
            </a:extLst>
          </p:cNvPr>
          <p:cNvSpPr txBox="1"/>
          <p:nvPr/>
        </p:nvSpPr>
        <p:spPr>
          <a:xfrm>
            <a:off x="1915426" y="2676742"/>
            <a:ext cx="211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BAKE_BUTTON</a:t>
            </a:r>
          </a:p>
        </p:txBody>
      </p: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070F069A-3CF5-4848-BC5C-147D2670CA96}"/>
              </a:ext>
            </a:extLst>
          </p:cNvPr>
          <p:cNvCxnSpPr>
            <a:cxnSpLocks/>
            <a:stCxn id="29" idx="3"/>
            <a:endCxn id="70" idx="2"/>
          </p:cNvCxnSpPr>
          <p:nvPr/>
        </p:nvCxnSpPr>
        <p:spPr>
          <a:xfrm flipV="1">
            <a:off x="6267066" y="3850732"/>
            <a:ext cx="3577152" cy="11856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862DF985-5C90-4BF3-9C4E-D9374EEE71CA}"/>
              </a:ext>
            </a:extLst>
          </p:cNvPr>
          <p:cNvCxnSpPr>
            <a:cxnSpLocks/>
            <a:stCxn id="34" idx="3"/>
            <a:endCxn id="70" idx="1"/>
          </p:cNvCxnSpPr>
          <p:nvPr/>
        </p:nvCxnSpPr>
        <p:spPr>
          <a:xfrm flipV="1">
            <a:off x="7023988" y="3079655"/>
            <a:ext cx="1714516" cy="1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03093CA-E34C-404D-97C8-F471E71E42E5}"/>
              </a:ext>
            </a:extLst>
          </p:cNvPr>
          <p:cNvSpPr txBox="1"/>
          <p:nvPr/>
        </p:nvSpPr>
        <p:spPr>
          <a:xfrm>
            <a:off x="1277611" y="2280905"/>
            <a:ext cx="211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ON_BUTTON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8A4FA462-61B7-48C8-A771-3CC91145CA04}"/>
              </a:ext>
            </a:extLst>
          </p:cNvPr>
          <p:cNvGrpSpPr/>
          <p:nvPr/>
        </p:nvGrpSpPr>
        <p:grpSpPr>
          <a:xfrm>
            <a:off x="4055638" y="4265275"/>
            <a:ext cx="2211428" cy="1554560"/>
            <a:chOff x="7298332" y="3804866"/>
            <a:chExt cx="2211428" cy="1554560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BC25E15-B3AC-44A0-981D-EB339452D89E}"/>
                </a:ext>
              </a:extLst>
            </p:cNvPr>
            <p:cNvSpPr/>
            <p:nvPr/>
          </p:nvSpPr>
          <p:spPr>
            <a:xfrm>
              <a:off x="7298332" y="3804866"/>
              <a:ext cx="2211428" cy="15421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Toast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DB89E07-2AC3-48FD-A379-26A0E0EAA522}"/>
                </a:ext>
              </a:extLst>
            </p:cNvPr>
            <p:cNvSpPr txBox="1"/>
            <p:nvPr/>
          </p:nvSpPr>
          <p:spPr>
            <a:xfrm>
              <a:off x="7392202" y="4189875"/>
              <a:ext cx="19828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Entry / </a:t>
              </a:r>
              <a:br>
                <a:rPr lang="de-DE" sz="1400" dirty="0"/>
              </a:br>
              <a:r>
                <a:rPr lang="de-DE" sz="1400" dirty="0"/>
                <a:t>turn on light</a:t>
              </a:r>
            </a:p>
            <a:p>
              <a:r>
                <a:rPr lang="de-DE" sz="1400" dirty="0"/>
                <a:t>Turn on power</a:t>
              </a:r>
            </a:p>
            <a:p>
              <a:r>
                <a:rPr lang="de-DE" sz="1400" dirty="0"/>
                <a:t>Exit /</a:t>
              </a:r>
            </a:p>
            <a:p>
              <a:r>
                <a:rPr lang="de-DE" sz="1400" dirty="0"/>
                <a:t>Turn off power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7A43C2B-31B0-4419-9261-E56B55E1F510}"/>
              </a:ext>
            </a:extLst>
          </p:cNvPr>
          <p:cNvGrpSpPr/>
          <p:nvPr/>
        </p:nvGrpSpPr>
        <p:grpSpPr>
          <a:xfrm>
            <a:off x="5535772" y="2309780"/>
            <a:ext cx="1497174" cy="1542155"/>
            <a:chOff x="7298332" y="3804866"/>
            <a:chExt cx="1497174" cy="1542155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D34BBC52-E602-4D87-8BDB-2746D470D215}"/>
                </a:ext>
              </a:extLst>
            </p:cNvPr>
            <p:cNvSpPr/>
            <p:nvPr/>
          </p:nvSpPr>
          <p:spPr>
            <a:xfrm>
              <a:off x="7298332" y="3804866"/>
              <a:ext cx="1488216" cy="15421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Bake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247B8FD-D97E-4B71-8920-CCD24728275E}"/>
                </a:ext>
              </a:extLst>
            </p:cNvPr>
            <p:cNvSpPr txBox="1"/>
            <p:nvPr/>
          </p:nvSpPr>
          <p:spPr>
            <a:xfrm>
              <a:off x="7392202" y="4189875"/>
              <a:ext cx="140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Entry / </a:t>
              </a:r>
              <a:br>
                <a:rPr lang="de-DE" sz="1400" dirty="0"/>
              </a:br>
              <a:r>
                <a:rPr lang="de-DE" sz="1400" dirty="0"/>
                <a:t>Turn on power</a:t>
              </a:r>
            </a:p>
            <a:p>
              <a:r>
                <a:rPr lang="de-DE" sz="1400" dirty="0"/>
                <a:t>Exit /</a:t>
              </a:r>
            </a:p>
            <a:p>
              <a:r>
                <a:rPr lang="de-DE" sz="1400" dirty="0"/>
                <a:t>Turn off power</a:t>
              </a:r>
            </a:p>
          </p:txBody>
        </p: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36F1DAC4-F011-4281-9608-75B77BC59089}"/>
              </a:ext>
            </a:extLst>
          </p:cNvPr>
          <p:cNvSpPr txBox="1"/>
          <p:nvPr/>
        </p:nvSpPr>
        <p:spPr>
          <a:xfrm>
            <a:off x="6621112" y="4667020"/>
            <a:ext cx="211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OPEN_DOOR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DB1DC00-7389-45EF-AE58-D001076029BF}"/>
              </a:ext>
            </a:extLst>
          </p:cNvPr>
          <p:cNvSpPr txBox="1"/>
          <p:nvPr/>
        </p:nvSpPr>
        <p:spPr>
          <a:xfrm>
            <a:off x="7032946" y="2718641"/>
            <a:ext cx="170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OPEN_DOOR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F7BFADF-75D8-4FFD-9FFF-D82818A8E778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717148" y="1935974"/>
            <a:ext cx="181567" cy="36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AB4EEAB-0738-4115-A5CC-9FD84661AEB7}"/>
              </a:ext>
            </a:extLst>
          </p:cNvPr>
          <p:cNvCxnSpPr>
            <a:stCxn id="48" idx="1"/>
          </p:cNvCxnSpPr>
          <p:nvPr/>
        </p:nvCxnSpPr>
        <p:spPr>
          <a:xfrm flipH="1">
            <a:off x="1242067" y="3805877"/>
            <a:ext cx="563457" cy="35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E60F7BE-0423-406B-9F8D-643B76745AE3}"/>
              </a:ext>
            </a:extLst>
          </p:cNvPr>
          <p:cNvCxnSpPr>
            <a:stCxn id="53" idx="0"/>
            <a:endCxn id="18" idx="2"/>
          </p:cNvCxnSpPr>
          <p:nvPr/>
        </p:nvCxnSpPr>
        <p:spPr>
          <a:xfrm flipV="1">
            <a:off x="2245072" y="4965264"/>
            <a:ext cx="109313" cy="61835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aute 31">
            <a:extLst>
              <a:ext uri="{FF2B5EF4-FFF2-40B4-BE49-F238E27FC236}">
                <a16:creationId xmlns:a16="http://schemas.microsoft.com/office/drawing/2014/main" id="{73CA3799-55A2-4D15-9477-839108604DDB}"/>
              </a:ext>
            </a:extLst>
          </p:cNvPr>
          <p:cNvSpPr/>
          <p:nvPr/>
        </p:nvSpPr>
        <p:spPr>
          <a:xfrm>
            <a:off x="6073458" y="1328962"/>
            <a:ext cx="387215" cy="3460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35CC0F6B-03FB-4C86-9E6E-8BF8A47F4AD0}"/>
              </a:ext>
            </a:extLst>
          </p:cNvPr>
          <p:cNvCxnSpPr>
            <a:stCxn id="70" idx="0"/>
            <a:endCxn id="32" idx="3"/>
          </p:cNvCxnSpPr>
          <p:nvPr/>
        </p:nvCxnSpPr>
        <p:spPr>
          <a:xfrm rot="16200000" flipV="1">
            <a:off x="7749141" y="213499"/>
            <a:ext cx="806610" cy="33835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CB1031BE-3C94-4270-AD42-0BC1490A0CFC}"/>
              </a:ext>
            </a:extLst>
          </p:cNvPr>
          <p:cNvSpPr txBox="1"/>
          <p:nvPr/>
        </p:nvSpPr>
        <p:spPr>
          <a:xfrm>
            <a:off x="6621112" y="1129813"/>
            <a:ext cx="211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CLOSE_DOOR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051B84C-2DCB-49FC-8D6C-A80416BC9B0C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6267066" y="1674972"/>
            <a:ext cx="12814" cy="634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C1A4B60-2C6A-4171-89D9-5C78EBB2E170}"/>
              </a:ext>
            </a:extLst>
          </p:cNvPr>
          <p:cNvCxnSpPr>
            <a:stCxn id="32" idx="1"/>
            <a:endCxn id="29" idx="0"/>
          </p:cNvCxnSpPr>
          <p:nvPr/>
        </p:nvCxnSpPr>
        <p:spPr>
          <a:xfrm rot="10800000" flipV="1">
            <a:off x="5161352" y="1501967"/>
            <a:ext cx="912106" cy="27633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E043B28D-F2DA-420F-9A9C-C429FE5F5350}"/>
              </a:ext>
            </a:extLst>
          </p:cNvPr>
          <p:cNvSpPr txBox="1"/>
          <p:nvPr/>
        </p:nvSpPr>
        <p:spPr>
          <a:xfrm>
            <a:off x="2866487" y="1807542"/>
            <a:ext cx="193492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Guard</a:t>
            </a:r>
            <a:endParaRPr lang="de-DE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4FDE9A3-9C6F-4DFA-A3B1-5E7D980A173E}"/>
              </a:ext>
            </a:extLst>
          </p:cNvPr>
          <p:cNvCxnSpPr>
            <a:stCxn id="69" idx="3"/>
          </p:cNvCxnSpPr>
          <p:nvPr/>
        </p:nvCxnSpPr>
        <p:spPr>
          <a:xfrm flipV="1">
            <a:off x="4801408" y="1624818"/>
            <a:ext cx="1330904" cy="36739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6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FC3B0D-47AB-461D-A346-B17514CA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1F7F1F-A3FC-4518-8037-FBF599B6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F37E2E-1D10-4F45-BB44-58F1C9D7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A5A20A-E6F0-4993-AD4D-F38DAF61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Solution: </a:t>
            </a:r>
            <a:r>
              <a:rPr lang="de-DE" dirty="0" err="1"/>
              <a:t>Hierarchical</a:t>
            </a:r>
            <a:r>
              <a:rPr lang="de-DE" dirty="0"/>
              <a:t> State Machines (HSM, UMS </a:t>
            </a:r>
            <a:r>
              <a:rPr lang="de-DE" dirty="0" err="1"/>
              <a:t>Statecharts</a:t>
            </a:r>
            <a:r>
              <a:rPr lang="de-DE" dirty="0"/>
              <a:t>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B494C5E-1862-407D-B496-603EF4A49DBF}"/>
              </a:ext>
            </a:extLst>
          </p:cNvPr>
          <p:cNvSpPr/>
          <p:nvPr/>
        </p:nvSpPr>
        <p:spPr>
          <a:xfrm>
            <a:off x="577925" y="1774276"/>
            <a:ext cx="1328286" cy="385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Off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7DB41B4-1B60-4E31-A08F-546EDCBB709B}"/>
              </a:ext>
            </a:extLst>
          </p:cNvPr>
          <p:cNvSpPr/>
          <p:nvPr/>
        </p:nvSpPr>
        <p:spPr>
          <a:xfrm>
            <a:off x="577925" y="2890924"/>
            <a:ext cx="1328286" cy="385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Idle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813E034-0E50-41A5-B12B-9E5B0C8F8AD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242068" y="2159286"/>
            <a:ext cx="0" cy="731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577BA5D-E80E-4441-8210-8880E649109F}"/>
              </a:ext>
            </a:extLst>
          </p:cNvPr>
          <p:cNvSpPr txBox="1"/>
          <p:nvPr/>
        </p:nvSpPr>
        <p:spPr>
          <a:xfrm>
            <a:off x="1351047" y="4171932"/>
            <a:ext cx="211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BAKE_BUTTON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62073B4-1294-4A43-B196-03EC7974AD46}"/>
              </a:ext>
            </a:extLst>
          </p:cNvPr>
          <p:cNvSpPr txBox="1"/>
          <p:nvPr/>
        </p:nvSpPr>
        <p:spPr>
          <a:xfrm>
            <a:off x="3480056" y="1644243"/>
            <a:ext cx="193492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Superstate</a:t>
            </a:r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A8B682B-8B93-4A63-83AA-F74623A3AF20}"/>
              </a:ext>
            </a:extLst>
          </p:cNvPr>
          <p:cNvSpPr txBox="1"/>
          <p:nvPr/>
        </p:nvSpPr>
        <p:spPr>
          <a:xfrm>
            <a:off x="2378329" y="5772605"/>
            <a:ext cx="193492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Substate</a:t>
            </a:r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8D482573-7F4B-41CE-8E59-3C5E582D6779}"/>
              </a:ext>
            </a:extLst>
          </p:cNvPr>
          <p:cNvSpPr/>
          <p:nvPr/>
        </p:nvSpPr>
        <p:spPr>
          <a:xfrm>
            <a:off x="1134689" y="1366477"/>
            <a:ext cx="214758" cy="214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9E7A5A0-B287-440A-A887-000FE38B390E}"/>
              </a:ext>
            </a:extLst>
          </p:cNvPr>
          <p:cNvCxnSpPr>
            <a:stCxn id="60" idx="4"/>
            <a:endCxn id="7" idx="0"/>
          </p:cNvCxnSpPr>
          <p:nvPr/>
        </p:nvCxnSpPr>
        <p:spPr>
          <a:xfrm>
            <a:off x="1242068" y="1581235"/>
            <a:ext cx="0" cy="193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E28243CA-A8EE-490B-8850-B100945CF19B}"/>
              </a:ext>
            </a:extLst>
          </p:cNvPr>
          <p:cNvSpPr/>
          <p:nvPr/>
        </p:nvSpPr>
        <p:spPr>
          <a:xfrm>
            <a:off x="6827384" y="5204714"/>
            <a:ext cx="4992555" cy="83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States </a:t>
            </a:r>
            <a:r>
              <a:rPr lang="de-DE" dirty="0" err="1">
                <a:solidFill>
                  <a:schemeClr val="tx1"/>
                </a:solidFill>
              </a:rPr>
              <a:t>that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share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behaviour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r>
              <a:rPr lang="de-DE" dirty="0" err="1">
                <a:solidFill>
                  <a:schemeClr val="tx1"/>
                </a:solidFill>
              </a:rPr>
              <a:t>Make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common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superstate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5E5C1C45-F8BE-43E9-986B-46E3DF538DEF}"/>
              </a:ext>
            </a:extLst>
          </p:cNvPr>
          <p:cNvGrpSpPr/>
          <p:nvPr/>
        </p:nvGrpSpPr>
        <p:grpSpPr>
          <a:xfrm>
            <a:off x="7863746" y="2197490"/>
            <a:ext cx="2211428" cy="1554560"/>
            <a:chOff x="7298332" y="3804866"/>
            <a:chExt cx="2211428" cy="1554560"/>
          </a:xfrm>
        </p:grpSpPr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E04BBAC8-139C-49AF-8970-BBE4E9716349}"/>
                </a:ext>
              </a:extLst>
            </p:cNvPr>
            <p:cNvSpPr/>
            <p:nvPr/>
          </p:nvSpPr>
          <p:spPr>
            <a:xfrm>
              <a:off x="7298332" y="3804866"/>
              <a:ext cx="2211428" cy="15421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Door_Open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5A6144F-1DEE-4A71-AE34-1D784C944673}"/>
                </a:ext>
              </a:extLst>
            </p:cNvPr>
            <p:cNvSpPr txBox="1"/>
            <p:nvPr/>
          </p:nvSpPr>
          <p:spPr>
            <a:xfrm>
              <a:off x="7392202" y="4189875"/>
              <a:ext cx="19828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Entry / </a:t>
              </a:r>
              <a:br>
                <a:rPr lang="de-DE" sz="1400" dirty="0"/>
              </a:br>
              <a:r>
                <a:rPr lang="de-DE" sz="1400" dirty="0" err="1"/>
                <a:t>cut</a:t>
              </a:r>
              <a:r>
                <a:rPr lang="de-DE" sz="1400" dirty="0"/>
                <a:t> power, turn on light</a:t>
              </a:r>
            </a:p>
            <a:p>
              <a:r>
                <a:rPr lang="de-DE" sz="1400" dirty="0"/>
                <a:t>Exit /</a:t>
              </a:r>
            </a:p>
            <a:p>
              <a:r>
                <a:rPr lang="de-DE" sz="1400" dirty="0"/>
                <a:t>Restore power?</a:t>
              </a:r>
            </a:p>
            <a:p>
              <a:r>
                <a:rPr lang="de-DE" sz="1400" dirty="0"/>
                <a:t>Turn off light?</a:t>
              </a:r>
            </a:p>
          </p:txBody>
        </p: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76092E07-824A-462D-8B2C-49FC22765F6C}"/>
              </a:ext>
            </a:extLst>
          </p:cNvPr>
          <p:cNvSpPr txBox="1"/>
          <p:nvPr/>
        </p:nvSpPr>
        <p:spPr>
          <a:xfrm>
            <a:off x="6899372" y="3743807"/>
            <a:ext cx="211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OPEN_DOOR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03093CA-E34C-404D-97C8-F471E71E42E5}"/>
              </a:ext>
            </a:extLst>
          </p:cNvPr>
          <p:cNvSpPr txBox="1"/>
          <p:nvPr/>
        </p:nvSpPr>
        <p:spPr>
          <a:xfrm>
            <a:off x="1277611" y="2280905"/>
            <a:ext cx="211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ON_BUTTON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422F18-C6B4-45D7-90FE-6C12BA085B3A}"/>
              </a:ext>
            </a:extLst>
          </p:cNvPr>
          <p:cNvGrpSpPr/>
          <p:nvPr/>
        </p:nvGrpSpPr>
        <p:grpSpPr>
          <a:xfrm>
            <a:off x="4048287" y="3079654"/>
            <a:ext cx="2779097" cy="2125060"/>
            <a:chOff x="3807377" y="3429000"/>
            <a:chExt cx="2779097" cy="1845644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BC25E15-B3AC-44A0-981D-EB339452D89E}"/>
                </a:ext>
              </a:extLst>
            </p:cNvPr>
            <p:cNvSpPr/>
            <p:nvPr/>
          </p:nvSpPr>
          <p:spPr>
            <a:xfrm>
              <a:off x="4622744" y="4692169"/>
              <a:ext cx="1644322" cy="4103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Toast</a:t>
              </a: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D34BBC52-E602-4D87-8BDB-2746D470D215}"/>
                </a:ext>
              </a:extLst>
            </p:cNvPr>
            <p:cNvSpPr/>
            <p:nvPr/>
          </p:nvSpPr>
          <p:spPr>
            <a:xfrm>
              <a:off x="4622744" y="4153237"/>
              <a:ext cx="1644322" cy="4088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Bake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F54F2B9F-EAAA-414B-9D36-71DAD931C6DA}"/>
                </a:ext>
              </a:extLst>
            </p:cNvPr>
            <p:cNvSpPr/>
            <p:nvPr/>
          </p:nvSpPr>
          <p:spPr>
            <a:xfrm>
              <a:off x="3807377" y="3429000"/>
              <a:ext cx="2779097" cy="18456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Heating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7733346A-3D40-4EFD-A185-2F71CC2D78DF}"/>
              </a:ext>
            </a:extLst>
          </p:cNvPr>
          <p:cNvCxnSpPr>
            <a:stCxn id="8" idx="2"/>
            <a:endCxn id="42" idx="1"/>
          </p:cNvCxnSpPr>
          <p:nvPr/>
        </p:nvCxnSpPr>
        <p:spPr>
          <a:xfrm rot="16200000" flipH="1">
            <a:off x="2212052" y="2305949"/>
            <a:ext cx="866250" cy="28062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A918465A-CF74-42E1-8ADE-8797A3B2B652}"/>
              </a:ext>
            </a:extLst>
          </p:cNvPr>
          <p:cNvSpPr/>
          <p:nvPr/>
        </p:nvSpPr>
        <p:spPr>
          <a:xfrm>
            <a:off x="4313250" y="3477111"/>
            <a:ext cx="214758" cy="214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06D266C1-EE43-4F5E-9ABC-4D303F3A319E}"/>
              </a:ext>
            </a:extLst>
          </p:cNvPr>
          <p:cNvCxnSpPr>
            <a:stCxn id="49" idx="4"/>
            <a:endCxn id="34" idx="1"/>
          </p:cNvCxnSpPr>
          <p:nvPr/>
        </p:nvCxnSpPr>
        <p:spPr>
          <a:xfrm rot="16200000" flipH="1">
            <a:off x="4413618" y="3698879"/>
            <a:ext cx="457046" cy="4430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AEC26739-4283-4BC9-AE8C-6873E549E008}"/>
              </a:ext>
            </a:extLst>
          </p:cNvPr>
          <p:cNvCxnSpPr>
            <a:stCxn id="42" idx="3"/>
            <a:endCxn id="71" idx="2"/>
          </p:cNvCxnSpPr>
          <p:nvPr/>
        </p:nvCxnSpPr>
        <p:spPr>
          <a:xfrm flipV="1">
            <a:off x="6827384" y="3752050"/>
            <a:ext cx="2121634" cy="3901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5634F52-2082-450F-9B78-6E9266CCCB5B}"/>
              </a:ext>
            </a:extLst>
          </p:cNvPr>
          <p:cNvCxnSpPr>
            <a:stCxn id="53" idx="0"/>
            <a:endCxn id="29" idx="1"/>
          </p:cNvCxnSpPr>
          <p:nvPr/>
        </p:nvCxnSpPr>
        <p:spPr>
          <a:xfrm flipV="1">
            <a:off x="3345790" y="4770273"/>
            <a:ext cx="1517864" cy="100233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7E8681A-4E44-4F6A-9C48-F89A254B55B1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4447517" y="2013575"/>
            <a:ext cx="990319" cy="106607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9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96C691CA-6711-4924-8925-A2A765082219}"/>
              </a:ext>
            </a:extLst>
          </p:cNvPr>
          <p:cNvSpPr/>
          <p:nvPr/>
        </p:nvSpPr>
        <p:spPr>
          <a:xfrm>
            <a:off x="885488" y="1227464"/>
            <a:ext cx="10838083" cy="2537442"/>
          </a:xfrm>
          <a:prstGeom prst="roundRect">
            <a:avLst/>
          </a:prstGeom>
          <a:solidFill>
            <a:srgbClr val="F7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Super 1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B9F694-8CA2-456B-BE89-7B54B919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6F3DC7-6E45-4080-837E-6BF8FD03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5C8816-ECE6-4C1F-9810-FE676C51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F9CA2B6-7C8A-4AFA-BE3C-D682E57B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Transitioning</a:t>
            </a:r>
            <a:r>
              <a:rPr lang="de-DE" dirty="0"/>
              <a:t> compound </a:t>
            </a:r>
            <a:r>
              <a:rPr lang="de-DE" dirty="0" err="1"/>
              <a:t>states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310C5E1-2BBF-4494-B56C-C955B7B39B63}"/>
              </a:ext>
            </a:extLst>
          </p:cNvPr>
          <p:cNvGrpSpPr/>
          <p:nvPr/>
        </p:nvGrpSpPr>
        <p:grpSpPr>
          <a:xfrm>
            <a:off x="1256961" y="1461413"/>
            <a:ext cx="2779097" cy="2125060"/>
            <a:chOff x="3807377" y="3429000"/>
            <a:chExt cx="2779097" cy="1845644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BD8905BF-7152-48A0-AAEA-AB652181F1A7}"/>
                </a:ext>
              </a:extLst>
            </p:cNvPr>
            <p:cNvSpPr/>
            <p:nvPr/>
          </p:nvSpPr>
          <p:spPr>
            <a:xfrm>
              <a:off x="3807377" y="3429000"/>
              <a:ext cx="2779097" cy="184564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Super 11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D617C43C-3A4E-440F-B92F-A5BF89A80FDE}"/>
                </a:ext>
              </a:extLst>
            </p:cNvPr>
            <p:cNvSpPr/>
            <p:nvPr/>
          </p:nvSpPr>
          <p:spPr>
            <a:xfrm>
              <a:off x="4371064" y="4643617"/>
              <a:ext cx="1644322" cy="41031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Sub 112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BAB99E37-F0B8-4D1A-81C1-7111123F6C02}"/>
                </a:ext>
              </a:extLst>
            </p:cNvPr>
            <p:cNvSpPr/>
            <p:nvPr/>
          </p:nvSpPr>
          <p:spPr>
            <a:xfrm>
              <a:off x="4371064" y="4104685"/>
              <a:ext cx="1644322" cy="4088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Sub 111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142951CB-07D8-445C-8077-2C396AC405D4}"/>
              </a:ext>
            </a:extLst>
          </p:cNvPr>
          <p:cNvSpPr txBox="1"/>
          <p:nvPr/>
        </p:nvSpPr>
        <p:spPr>
          <a:xfrm>
            <a:off x="836135" y="4052858"/>
            <a:ext cx="1969026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System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Super 1, Super 11 and Sub 112 at </a:t>
            </a:r>
            <a:r>
              <a:rPr lang="de-DE" dirty="0" err="1"/>
              <a:t>the</a:t>
            </a:r>
            <a:r>
              <a:rPr lang="de-DE" dirty="0"/>
              <a:t> same time!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393541-5866-4DDF-A0DC-DD91C5F8225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1820648" y="3332344"/>
            <a:ext cx="822161" cy="72051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DBEDBF8-D10C-40A2-8F95-DAC34DEBE642}"/>
              </a:ext>
            </a:extLst>
          </p:cNvPr>
          <p:cNvGrpSpPr/>
          <p:nvPr/>
        </p:nvGrpSpPr>
        <p:grpSpPr>
          <a:xfrm>
            <a:off x="8724693" y="1461413"/>
            <a:ext cx="2779097" cy="2125060"/>
            <a:chOff x="3807377" y="3429000"/>
            <a:chExt cx="2779097" cy="1845644"/>
          </a:xfrm>
          <a:solidFill>
            <a:schemeClr val="bg1"/>
          </a:solidFill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10070988-CE5B-466D-868B-0F08CE01C9CE}"/>
                </a:ext>
              </a:extLst>
            </p:cNvPr>
            <p:cNvSpPr/>
            <p:nvPr/>
          </p:nvSpPr>
          <p:spPr>
            <a:xfrm>
              <a:off x="3807377" y="3429000"/>
              <a:ext cx="2779097" cy="184564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Super 12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0D73F0FA-5134-4F62-9A0A-367FCCC8B2E9}"/>
                </a:ext>
              </a:extLst>
            </p:cNvPr>
            <p:cNvSpPr/>
            <p:nvPr/>
          </p:nvSpPr>
          <p:spPr>
            <a:xfrm>
              <a:off x="4371064" y="4643617"/>
              <a:ext cx="1644322" cy="41031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Sub 122</a:t>
              </a:r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FDA41706-8C90-4C37-90ED-C21A4825F064}"/>
                </a:ext>
              </a:extLst>
            </p:cNvPr>
            <p:cNvSpPr/>
            <p:nvPr/>
          </p:nvSpPr>
          <p:spPr>
            <a:xfrm>
              <a:off x="4371064" y="4104685"/>
              <a:ext cx="1644322" cy="40886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Sub 121</a:t>
              </a:r>
            </a:p>
          </p:txBody>
        </p:sp>
      </p:grp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BD5B4B18-1810-4E89-8A96-411EF685B91A}"/>
              </a:ext>
            </a:extLst>
          </p:cNvPr>
          <p:cNvCxnSpPr>
            <a:stCxn id="7" idx="3"/>
            <a:endCxn id="18" idx="1"/>
          </p:cNvCxnSpPr>
          <p:nvPr/>
        </p:nvCxnSpPr>
        <p:spPr>
          <a:xfrm flipV="1">
            <a:off x="3464970" y="2474771"/>
            <a:ext cx="5823410" cy="62135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8217A78-7DFA-47D7-98E8-6F3492E61AB0}"/>
              </a:ext>
            </a:extLst>
          </p:cNvPr>
          <p:cNvSpPr txBox="1"/>
          <p:nvPr/>
        </p:nvSpPr>
        <p:spPr>
          <a:xfrm>
            <a:off x="3227557" y="4052858"/>
            <a:ext cx="138488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Leave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</a:p>
          <a:p>
            <a:r>
              <a:rPr lang="de-DE" dirty="0"/>
              <a:t>112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650050A-E04C-486C-AA9E-E1B21CECF2BC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3497604" y="3096129"/>
            <a:ext cx="422396" cy="95672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6DCA205-FB25-49B5-B5E3-4FC8A482932C}"/>
              </a:ext>
            </a:extLst>
          </p:cNvPr>
          <p:cNvSpPr txBox="1"/>
          <p:nvPr/>
        </p:nvSpPr>
        <p:spPr>
          <a:xfrm>
            <a:off x="5020571" y="4052858"/>
            <a:ext cx="138488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Leave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</a:p>
          <a:p>
            <a:r>
              <a:rPr lang="de-DE" dirty="0"/>
              <a:t>11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1A64826-06CB-4156-85DF-D0A928781F76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4087734" y="3096129"/>
            <a:ext cx="1625280" cy="95672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8E2D3AE-B9AD-4359-AC97-76D984BE6155}"/>
              </a:ext>
            </a:extLst>
          </p:cNvPr>
          <p:cNvSpPr txBox="1"/>
          <p:nvPr/>
        </p:nvSpPr>
        <p:spPr>
          <a:xfrm>
            <a:off x="6624867" y="4052858"/>
            <a:ext cx="138488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Enter </a:t>
            </a:r>
            <a:r>
              <a:rPr lang="de-DE" dirty="0" err="1"/>
              <a:t>state</a:t>
            </a:r>
            <a:r>
              <a:rPr lang="de-DE" dirty="0"/>
              <a:t> </a:t>
            </a:r>
          </a:p>
          <a:p>
            <a:r>
              <a:rPr lang="de-DE" dirty="0"/>
              <a:t>12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D2E1BC4-925E-4189-8DF8-45F81F98AE27}"/>
              </a:ext>
            </a:extLst>
          </p:cNvPr>
          <p:cNvCxnSpPr>
            <a:cxnSpLocks/>
            <a:stCxn id="35" idx="0"/>
            <a:endCxn id="16" idx="1"/>
          </p:cNvCxnSpPr>
          <p:nvPr/>
        </p:nvCxnSpPr>
        <p:spPr>
          <a:xfrm flipV="1">
            <a:off x="7317310" y="2523943"/>
            <a:ext cx="1407383" cy="152891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4F224511-218D-448A-8B85-FEE527D92832}"/>
              </a:ext>
            </a:extLst>
          </p:cNvPr>
          <p:cNvSpPr txBox="1"/>
          <p:nvPr/>
        </p:nvSpPr>
        <p:spPr>
          <a:xfrm>
            <a:off x="8229163" y="4052858"/>
            <a:ext cx="138488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Enter </a:t>
            </a:r>
            <a:r>
              <a:rPr lang="de-DE" dirty="0" err="1"/>
              <a:t>state</a:t>
            </a:r>
            <a:r>
              <a:rPr lang="de-DE" dirty="0"/>
              <a:t> </a:t>
            </a:r>
          </a:p>
          <a:p>
            <a:r>
              <a:rPr lang="de-DE" dirty="0"/>
              <a:t>121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FF2F1A-C5F5-458C-BD14-F56AB0A80544}"/>
              </a:ext>
            </a:extLst>
          </p:cNvPr>
          <p:cNvCxnSpPr>
            <a:stCxn id="42" idx="0"/>
            <a:endCxn id="18" idx="1"/>
          </p:cNvCxnSpPr>
          <p:nvPr/>
        </p:nvCxnSpPr>
        <p:spPr>
          <a:xfrm flipV="1">
            <a:off x="8921606" y="2474771"/>
            <a:ext cx="366774" cy="157808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2969B65F-6845-4E45-AC33-DB95C58BA659}"/>
              </a:ext>
            </a:extLst>
          </p:cNvPr>
          <p:cNvSpPr/>
          <p:nvPr/>
        </p:nvSpPr>
        <p:spPr>
          <a:xfrm>
            <a:off x="5207268" y="5204714"/>
            <a:ext cx="6612672" cy="83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In </a:t>
            </a:r>
            <a:r>
              <a:rPr lang="de-DE" dirty="0" err="1">
                <a:solidFill>
                  <a:schemeClr val="tx1"/>
                </a:solidFill>
              </a:rPr>
              <a:t>this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example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state</a:t>
            </a:r>
            <a:r>
              <a:rPr lang="de-DE" dirty="0">
                <a:solidFill>
                  <a:schemeClr val="tx1"/>
                </a:solidFill>
              </a:rPr>
              <a:t> 1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never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left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r>
              <a:rPr lang="de-DE" dirty="0">
                <a:solidFill>
                  <a:schemeClr val="tx1"/>
                </a:solidFill>
              </a:rPr>
              <a:t>This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Least Common </a:t>
            </a:r>
            <a:r>
              <a:rPr lang="de-DE" dirty="0" err="1">
                <a:solidFill>
                  <a:schemeClr val="tx1"/>
                </a:solidFill>
              </a:rPr>
              <a:t>Ancestor</a:t>
            </a:r>
            <a:r>
              <a:rPr lang="de-DE" dirty="0">
                <a:solidFill>
                  <a:schemeClr val="tx1"/>
                </a:solidFill>
              </a:rPr>
              <a:t> (LCA).</a:t>
            </a:r>
          </a:p>
        </p:txBody>
      </p:sp>
    </p:spTree>
    <p:extLst>
      <p:ext uri="{BB962C8B-B14F-4D97-AF65-F5344CB8AC3E}">
        <p14:creationId xmlns:p14="http://schemas.microsoft.com/office/powerpoint/2010/main" val="213041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CF37B4-5255-4EDD-A5F8-4C070DAB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1692B7A-3EDB-42BB-A82A-3FA4638C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AC7C58-CFDF-4EFF-8DFE-0CC12352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4F67A74-73AD-454F-AE00-319C08FB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Putting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all </a:t>
            </a:r>
            <a:r>
              <a:rPr lang="de-DE" dirty="0" err="1"/>
              <a:t>togesther</a:t>
            </a:r>
            <a:r>
              <a:rPr lang="de-DE" dirty="0"/>
              <a:t>: </a:t>
            </a:r>
            <a:r>
              <a:rPr lang="de-DE" dirty="0" err="1"/>
              <a:t>Active</a:t>
            </a:r>
            <a:r>
              <a:rPr lang="de-DE" dirty="0"/>
              <a:t> Objects (Actors)!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1DF4C4C4-398F-4D99-874F-2397700F94C5}"/>
              </a:ext>
            </a:extLst>
          </p:cNvPr>
          <p:cNvSpPr/>
          <p:nvPr/>
        </p:nvSpPr>
        <p:spPr>
          <a:xfrm>
            <a:off x="490888" y="5605155"/>
            <a:ext cx="11091512" cy="434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Active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Object</a:t>
            </a:r>
            <a:r>
              <a:rPr lang="de-DE" dirty="0">
                <a:solidFill>
                  <a:schemeClr val="tx1"/>
                </a:solidFill>
              </a:rPr>
              <a:t> = (</a:t>
            </a:r>
            <a:r>
              <a:rPr lang="de-DE" dirty="0" err="1">
                <a:solidFill>
                  <a:schemeClr val="tx1"/>
                </a:solidFill>
              </a:rPr>
              <a:t>Hierarchical</a:t>
            </a:r>
            <a:r>
              <a:rPr lang="de-DE" dirty="0">
                <a:solidFill>
                  <a:schemeClr val="tx1"/>
                </a:solidFill>
              </a:rPr>
              <a:t>) State </a:t>
            </a:r>
            <a:r>
              <a:rPr lang="de-DE" dirty="0" err="1">
                <a:solidFill>
                  <a:schemeClr val="tx1"/>
                </a:solidFill>
              </a:rPr>
              <a:t>Machine</a:t>
            </a:r>
            <a:r>
              <a:rPr lang="de-DE" dirty="0">
                <a:solidFill>
                  <a:schemeClr val="tx1"/>
                </a:solidFill>
              </a:rPr>
              <a:t> + Message Queues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15022CB0-F3A1-400B-A449-D0DB55337676}"/>
              </a:ext>
            </a:extLst>
          </p:cNvPr>
          <p:cNvGrpSpPr/>
          <p:nvPr/>
        </p:nvGrpSpPr>
        <p:grpSpPr>
          <a:xfrm>
            <a:off x="1710480" y="1427452"/>
            <a:ext cx="8403762" cy="3745925"/>
            <a:chOff x="1260002" y="1427452"/>
            <a:chExt cx="8403762" cy="3745925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8280FC98-B048-4E89-8BE4-7215DB4750D3}"/>
                </a:ext>
              </a:extLst>
            </p:cNvPr>
            <p:cNvGrpSpPr/>
            <p:nvPr/>
          </p:nvGrpSpPr>
          <p:grpSpPr>
            <a:xfrm>
              <a:off x="2974325" y="1801110"/>
              <a:ext cx="4986431" cy="3372267"/>
              <a:chOff x="1606550" y="2316480"/>
              <a:chExt cx="3695700" cy="2499360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49C3C0EE-8DBB-451D-80A1-D43D717A28A6}"/>
                  </a:ext>
                </a:extLst>
              </p:cNvPr>
              <p:cNvGrpSpPr/>
              <p:nvPr/>
            </p:nvGrpSpPr>
            <p:grpSpPr>
              <a:xfrm>
                <a:off x="1690772" y="2472966"/>
                <a:ext cx="3501119" cy="2176437"/>
                <a:chOff x="577925" y="1188887"/>
                <a:chExt cx="9497249" cy="4015827"/>
              </a:xfrm>
            </p:grpSpPr>
            <p:sp>
              <p:nvSpPr>
                <p:cNvPr id="6" name="Rechteck: abgerundete Ecken 5">
                  <a:extLst>
                    <a:ext uri="{FF2B5EF4-FFF2-40B4-BE49-F238E27FC236}">
                      <a16:creationId xmlns:a16="http://schemas.microsoft.com/office/drawing/2014/main" id="{CC7B7511-5964-41FE-84FA-251AFF56F63C}"/>
                    </a:ext>
                  </a:extLst>
                </p:cNvPr>
                <p:cNvSpPr/>
                <p:nvPr/>
              </p:nvSpPr>
              <p:spPr>
                <a:xfrm>
                  <a:off x="577925" y="1774276"/>
                  <a:ext cx="1328286" cy="38501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600" dirty="0">
                      <a:solidFill>
                        <a:schemeClr val="tx1"/>
                      </a:solidFill>
                    </a:rPr>
                    <a:t>Off</a:t>
                  </a:r>
                </a:p>
              </p:txBody>
            </p:sp>
            <p:sp>
              <p:nvSpPr>
                <p:cNvPr id="7" name="Rechteck: abgerundete Ecken 6">
                  <a:extLst>
                    <a:ext uri="{FF2B5EF4-FFF2-40B4-BE49-F238E27FC236}">
                      <a16:creationId xmlns:a16="http://schemas.microsoft.com/office/drawing/2014/main" id="{6973ACA7-4EB5-49D2-88A6-3611B920B310}"/>
                    </a:ext>
                  </a:extLst>
                </p:cNvPr>
                <p:cNvSpPr/>
                <p:nvPr/>
              </p:nvSpPr>
              <p:spPr>
                <a:xfrm>
                  <a:off x="577925" y="2890924"/>
                  <a:ext cx="1328286" cy="38501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600" dirty="0" err="1">
                      <a:solidFill>
                        <a:schemeClr val="tx1"/>
                      </a:solidFill>
                    </a:rPr>
                    <a:t>Idle</a:t>
                  </a:r>
                  <a:endParaRPr lang="de-DE" sz="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Gerade Verbindung mit Pfeil 7">
                  <a:extLst>
                    <a:ext uri="{FF2B5EF4-FFF2-40B4-BE49-F238E27FC236}">
                      <a16:creationId xmlns:a16="http://schemas.microsoft.com/office/drawing/2014/main" id="{C8733CDB-423E-4420-B05C-F1C34D965D7A}"/>
                    </a:ext>
                  </a:extLst>
                </p:cNvPr>
                <p:cNvCxnSpPr>
                  <a:stCxn id="6" idx="2"/>
                  <a:endCxn id="7" idx="0"/>
                </p:cNvCxnSpPr>
                <p:nvPr/>
              </p:nvCxnSpPr>
              <p:spPr>
                <a:xfrm>
                  <a:off x="1242068" y="2159286"/>
                  <a:ext cx="0" cy="73163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B3C6BABD-758C-4F70-A3B0-E018B22F8521}"/>
                    </a:ext>
                  </a:extLst>
                </p:cNvPr>
                <p:cNvSpPr txBox="1"/>
                <p:nvPr/>
              </p:nvSpPr>
              <p:spPr>
                <a:xfrm>
                  <a:off x="1351047" y="4171931"/>
                  <a:ext cx="2116488" cy="2448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dirty="0"/>
                    <a:t>BAKE_BUTTON</a:t>
                  </a:r>
                </a:p>
              </p:txBody>
            </p:sp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73C6D5C0-33C1-4480-9F27-98A0EED18A1F}"/>
                    </a:ext>
                  </a:extLst>
                </p:cNvPr>
                <p:cNvSpPr/>
                <p:nvPr/>
              </p:nvSpPr>
              <p:spPr>
                <a:xfrm>
                  <a:off x="1134690" y="1188887"/>
                  <a:ext cx="214759" cy="2147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600"/>
                </a:p>
              </p:txBody>
            </p:sp>
            <p:cxnSp>
              <p:nvCxnSpPr>
                <p:cNvPr id="11" name="Gerade Verbindung mit Pfeil 10">
                  <a:extLst>
                    <a:ext uri="{FF2B5EF4-FFF2-40B4-BE49-F238E27FC236}">
                      <a16:creationId xmlns:a16="http://schemas.microsoft.com/office/drawing/2014/main" id="{506199B7-AAB3-49E5-9B75-E86F3515BB6E}"/>
                    </a:ext>
                  </a:extLst>
                </p:cNvPr>
                <p:cNvCxnSpPr>
                  <a:stCxn id="10" idx="4"/>
                  <a:endCxn id="6" idx="0"/>
                </p:cNvCxnSpPr>
                <p:nvPr/>
              </p:nvCxnSpPr>
              <p:spPr>
                <a:xfrm>
                  <a:off x="1242070" y="1403644"/>
                  <a:ext cx="0" cy="37063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uppieren 11">
                  <a:extLst>
                    <a:ext uri="{FF2B5EF4-FFF2-40B4-BE49-F238E27FC236}">
                      <a16:creationId xmlns:a16="http://schemas.microsoft.com/office/drawing/2014/main" id="{6709B8B8-5E28-4A77-8461-8A61611C4C8B}"/>
                    </a:ext>
                  </a:extLst>
                </p:cNvPr>
                <p:cNvGrpSpPr/>
                <p:nvPr/>
              </p:nvGrpSpPr>
              <p:grpSpPr>
                <a:xfrm>
                  <a:off x="7863746" y="2197490"/>
                  <a:ext cx="2211428" cy="1542155"/>
                  <a:chOff x="7298332" y="3804866"/>
                  <a:chExt cx="2211428" cy="1542155"/>
                </a:xfrm>
              </p:grpSpPr>
              <p:sp>
                <p:nvSpPr>
                  <p:cNvPr id="13" name="Rechteck: abgerundete Ecken 12">
                    <a:extLst>
                      <a:ext uri="{FF2B5EF4-FFF2-40B4-BE49-F238E27FC236}">
                        <a16:creationId xmlns:a16="http://schemas.microsoft.com/office/drawing/2014/main" id="{219E9E45-1EB9-4639-8C0C-5EB6C2AF8213}"/>
                      </a:ext>
                    </a:extLst>
                  </p:cNvPr>
                  <p:cNvSpPr/>
                  <p:nvPr/>
                </p:nvSpPr>
                <p:spPr>
                  <a:xfrm>
                    <a:off x="7298332" y="3804866"/>
                    <a:ext cx="2211428" cy="1542155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de-DE" sz="600" dirty="0" err="1">
                        <a:solidFill>
                          <a:schemeClr val="tx1"/>
                        </a:solidFill>
                      </a:rPr>
                      <a:t>Door_Open</a:t>
                    </a:r>
                    <a:endParaRPr lang="de-DE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38B78D4C-863D-42E2-B6DB-BEFD7725A330}"/>
                      </a:ext>
                    </a:extLst>
                  </p:cNvPr>
                  <p:cNvSpPr txBox="1"/>
                  <p:nvPr/>
                </p:nvSpPr>
                <p:spPr>
                  <a:xfrm>
                    <a:off x="7392203" y="4189875"/>
                    <a:ext cx="1982805" cy="5305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400" dirty="0"/>
                      <a:t>Entry / </a:t>
                    </a:r>
                    <a:br>
                      <a:rPr lang="de-DE" sz="400" dirty="0"/>
                    </a:br>
                    <a:r>
                      <a:rPr lang="de-DE" sz="400" dirty="0" err="1"/>
                      <a:t>cut</a:t>
                    </a:r>
                    <a:r>
                      <a:rPr lang="de-DE" sz="400" dirty="0"/>
                      <a:t> power, turn on light</a:t>
                    </a:r>
                  </a:p>
                  <a:p>
                    <a:r>
                      <a:rPr lang="de-DE" sz="400" dirty="0"/>
                      <a:t>Exit /</a:t>
                    </a:r>
                  </a:p>
                  <a:p>
                    <a:r>
                      <a:rPr lang="de-DE" sz="400" dirty="0"/>
                      <a:t>Restore power?</a:t>
                    </a:r>
                  </a:p>
                  <a:p>
                    <a:r>
                      <a:rPr lang="de-DE" sz="400" dirty="0"/>
                      <a:t>Turn off light?</a:t>
                    </a:r>
                  </a:p>
                </p:txBody>
              </p:sp>
            </p:grp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9BDA1ED3-2DBE-4C31-A95C-F293FC20C265}"/>
                    </a:ext>
                  </a:extLst>
                </p:cNvPr>
                <p:cNvSpPr txBox="1"/>
                <p:nvPr/>
              </p:nvSpPr>
              <p:spPr>
                <a:xfrm>
                  <a:off x="6899373" y="3743807"/>
                  <a:ext cx="2116488" cy="2448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dirty="0"/>
                    <a:t>OPEN_DOOR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8C0F204C-969A-4C71-8807-5622798AFFE2}"/>
                    </a:ext>
                  </a:extLst>
                </p:cNvPr>
                <p:cNvSpPr txBox="1"/>
                <p:nvPr/>
              </p:nvSpPr>
              <p:spPr>
                <a:xfrm>
                  <a:off x="1277611" y="2280904"/>
                  <a:ext cx="2116488" cy="2448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dirty="0"/>
                    <a:t>ON_BUTTON</a:t>
                  </a:r>
                </a:p>
              </p:txBody>
            </p:sp>
            <p:grpSp>
              <p:nvGrpSpPr>
                <p:cNvPr id="17" name="Gruppieren 16">
                  <a:extLst>
                    <a:ext uri="{FF2B5EF4-FFF2-40B4-BE49-F238E27FC236}">
                      <a16:creationId xmlns:a16="http://schemas.microsoft.com/office/drawing/2014/main" id="{0F4F3951-0243-46CA-9EF0-4E9B070B11D8}"/>
                    </a:ext>
                  </a:extLst>
                </p:cNvPr>
                <p:cNvGrpSpPr/>
                <p:nvPr/>
              </p:nvGrpSpPr>
              <p:grpSpPr>
                <a:xfrm>
                  <a:off x="4048287" y="3079654"/>
                  <a:ext cx="2779097" cy="2125060"/>
                  <a:chOff x="3807377" y="3429000"/>
                  <a:chExt cx="2779097" cy="1845644"/>
                </a:xfrm>
              </p:grpSpPr>
              <p:sp>
                <p:nvSpPr>
                  <p:cNvPr id="18" name="Rechteck: abgerundete Ecken 17">
                    <a:extLst>
                      <a:ext uri="{FF2B5EF4-FFF2-40B4-BE49-F238E27FC236}">
                        <a16:creationId xmlns:a16="http://schemas.microsoft.com/office/drawing/2014/main" id="{2D2A88E7-648E-41FE-A2CF-882A12923296}"/>
                      </a:ext>
                    </a:extLst>
                  </p:cNvPr>
                  <p:cNvSpPr/>
                  <p:nvPr/>
                </p:nvSpPr>
                <p:spPr>
                  <a:xfrm>
                    <a:off x="4622744" y="4692169"/>
                    <a:ext cx="1644322" cy="41031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de-DE" sz="600" dirty="0">
                        <a:solidFill>
                          <a:schemeClr val="tx1"/>
                        </a:solidFill>
                      </a:rPr>
                      <a:t>Toast</a:t>
                    </a:r>
                  </a:p>
                </p:txBody>
              </p:sp>
              <p:sp>
                <p:nvSpPr>
                  <p:cNvPr id="19" name="Rechteck: abgerundete Ecken 18">
                    <a:extLst>
                      <a:ext uri="{FF2B5EF4-FFF2-40B4-BE49-F238E27FC236}">
                        <a16:creationId xmlns:a16="http://schemas.microsoft.com/office/drawing/2014/main" id="{44EFB317-8693-4208-AA83-D80F36235BAF}"/>
                      </a:ext>
                    </a:extLst>
                  </p:cNvPr>
                  <p:cNvSpPr/>
                  <p:nvPr/>
                </p:nvSpPr>
                <p:spPr>
                  <a:xfrm>
                    <a:off x="4622744" y="4153237"/>
                    <a:ext cx="1644322" cy="408861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de-DE" sz="600" dirty="0">
                        <a:solidFill>
                          <a:schemeClr val="tx1"/>
                        </a:solidFill>
                      </a:rPr>
                      <a:t>Bake</a:t>
                    </a:r>
                  </a:p>
                </p:txBody>
              </p:sp>
              <p:sp>
                <p:nvSpPr>
                  <p:cNvPr id="20" name="Rechteck: abgerundete Ecken 19">
                    <a:extLst>
                      <a:ext uri="{FF2B5EF4-FFF2-40B4-BE49-F238E27FC236}">
                        <a16:creationId xmlns:a16="http://schemas.microsoft.com/office/drawing/2014/main" id="{D1153CE3-55E4-4487-9895-40D748017DF2}"/>
                      </a:ext>
                    </a:extLst>
                  </p:cNvPr>
                  <p:cNvSpPr/>
                  <p:nvPr/>
                </p:nvSpPr>
                <p:spPr>
                  <a:xfrm>
                    <a:off x="3807377" y="3429000"/>
                    <a:ext cx="2779097" cy="184564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de-DE" sz="600" dirty="0" err="1">
                        <a:solidFill>
                          <a:schemeClr val="tx1"/>
                        </a:solidFill>
                      </a:rPr>
                      <a:t>Heating</a:t>
                    </a:r>
                    <a:endParaRPr lang="de-DE" sz="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1" name="Verbinder: gewinkelt 20">
                  <a:extLst>
                    <a:ext uri="{FF2B5EF4-FFF2-40B4-BE49-F238E27FC236}">
                      <a16:creationId xmlns:a16="http://schemas.microsoft.com/office/drawing/2014/main" id="{0565EC9D-3CA4-4D79-A4F2-5F603F1ECD67}"/>
                    </a:ext>
                  </a:extLst>
                </p:cNvPr>
                <p:cNvCxnSpPr>
                  <a:stCxn id="7" idx="2"/>
                  <a:endCxn id="20" idx="1"/>
                </p:cNvCxnSpPr>
                <p:nvPr/>
              </p:nvCxnSpPr>
              <p:spPr>
                <a:xfrm rot="16200000" flipH="1">
                  <a:off x="2212052" y="2305949"/>
                  <a:ext cx="866250" cy="2806219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BFA670F-2A85-4A61-8AB1-2CAE254D53CE}"/>
                    </a:ext>
                  </a:extLst>
                </p:cNvPr>
                <p:cNvSpPr/>
                <p:nvPr/>
              </p:nvSpPr>
              <p:spPr>
                <a:xfrm>
                  <a:off x="4313250" y="3477111"/>
                  <a:ext cx="214758" cy="2147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600"/>
                </a:p>
              </p:txBody>
            </p:sp>
            <p:cxnSp>
              <p:nvCxnSpPr>
                <p:cNvPr id="23" name="Verbinder: gewinkelt 22">
                  <a:extLst>
                    <a:ext uri="{FF2B5EF4-FFF2-40B4-BE49-F238E27FC236}">
                      <a16:creationId xmlns:a16="http://schemas.microsoft.com/office/drawing/2014/main" id="{14F16589-8A5A-4C4A-983A-ECE0955FE068}"/>
                    </a:ext>
                  </a:extLst>
                </p:cNvPr>
                <p:cNvCxnSpPr>
                  <a:stCxn id="22" idx="4"/>
                  <a:endCxn id="19" idx="1"/>
                </p:cNvCxnSpPr>
                <p:nvPr/>
              </p:nvCxnSpPr>
              <p:spPr>
                <a:xfrm rot="16200000" flipH="1">
                  <a:off x="4413618" y="3698879"/>
                  <a:ext cx="457046" cy="443025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Verbinder: gewinkelt 23">
                  <a:extLst>
                    <a:ext uri="{FF2B5EF4-FFF2-40B4-BE49-F238E27FC236}">
                      <a16:creationId xmlns:a16="http://schemas.microsoft.com/office/drawing/2014/main" id="{86638D0F-9213-42ED-AFEC-39DE5C02FC99}"/>
                    </a:ext>
                  </a:extLst>
                </p:cNvPr>
                <p:cNvCxnSpPr>
                  <a:cxnSpLocks/>
                  <a:stCxn id="20" idx="3"/>
                  <a:endCxn id="13" idx="2"/>
                </p:cNvCxnSpPr>
                <p:nvPr/>
              </p:nvCxnSpPr>
              <p:spPr>
                <a:xfrm flipV="1">
                  <a:off x="6827385" y="3739645"/>
                  <a:ext cx="2142076" cy="402539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E05AA83-C678-4CA9-AD0C-B6BD10434F56}"/>
                  </a:ext>
                </a:extLst>
              </p:cNvPr>
              <p:cNvSpPr/>
              <p:nvPr/>
            </p:nvSpPr>
            <p:spPr>
              <a:xfrm>
                <a:off x="1606550" y="2316480"/>
                <a:ext cx="3695700" cy="249936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24881C-B5DB-496D-8174-46AD2FA29AE4}"/>
                </a:ext>
              </a:extLst>
            </p:cNvPr>
            <p:cNvSpPr txBox="1"/>
            <p:nvPr/>
          </p:nvSpPr>
          <p:spPr>
            <a:xfrm>
              <a:off x="2974325" y="1427452"/>
              <a:ext cx="4986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rgbClr val="00B050"/>
                  </a:solidFill>
                </a:rPr>
                <a:t>HSM</a:t>
              </a:r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758B3805-2F2B-4ADC-A167-5CD6ADBA9D3A}"/>
                </a:ext>
              </a:extLst>
            </p:cNvPr>
            <p:cNvGrpSpPr/>
            <p:nvPr/>
          </p:nvGrpSpPr>
          <p:grpSpPr>
            <a:xfrm>
              <a:off x="1260002" y="1801110"/>
              <a:ext cx="1703007" cy="3372267"/>
              <a:chOff x="346509" y="2316480"/>
              <a:chExt cx="1262186" cy="2499360"/>
            </a:xfrm>
          </p:grpSpPr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0A098886-156A-4270-BB76-002839CB0104}"/>
                  </a:ext>
                </a:extLst>
              </p:cNvPr>
              <p:cNvGrpSpPr/>
              <p:nvPr/>
            </p:nvGrpSpPr>
            <p:grpSpPr>
              <a:xfrm>
                <a:off x="582048" y="2754062"/>
                <a:ext cx="826389" cy="1531868"/>
                <a:chOff x="482333" y="556831"/>
                <a:chExt cx="1879066" cy="2565639"/>
              </a:xfrm>
            </p:grpSpPr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DA6FE45D-EA82-48AF-82FE-2493ACEBFA7D}"/>
                    </a:ext>
                  </a:extLst>
                </p:cNvPr>
                <p:cNvSpPr/>
                <p:nvPr/>
              </p:nvSpPr>
              <p:spPr>
                <a:xfrm>
                  <a:off x="482333" y="556831"/>
                  <a:ext cx="1879066" cy="36512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grpSp>
              <p:nvGrpSpPr>
                <p:cNvPr id="30" name="Gruppieren 29">
                  <a:extLst>
                    <a:ext uri="{FF2B5EF4-FFF2-40B4-BE49-F238E27FC236}">
                      <a16:creationId xmlns:a16="http://schemas.microsoft.com/office/drawing/2014/main" id="{D3792C12-0694-452A-9D73-68CD9143CF43}"/>
                    </a:ext>
                  </a:extLst>
                </p:cNvPr>
                <p:cNvGrpSpPr/>
                <p:nvPr/>
              </p:nvGrpSpPr>
              <p:grpSpPr>
                <a:xfrm>
                  <a:off x="482334" y="1301557"/>
                  <a:ext cx="1879065" cy="1820913"/>
                  <a:chOff x="482334" y="1649743"/>
                  <a:chExt cx="1879065" cy="1820913"/>
                </a:xfrm>
              </p:grpSpPr>
              <p:sp>
                <p:nvSpPr>
                  <p:cNvPr id="31" name="Rechteck 30">
                    <a:extLst>
                      <a:ext uri="{FF2B5EF4-FFF2-40B4-BE49-F238E27FC236}">
                        <a16:creationId xmlns:a16="http://schemas.microsoft.com/office/drawing/2014/main" id="{9D42564D-7B92-48DD-AF08-9CD2230C5D21}"/>
                      </a:ext>
                    </a:extLst>
                  </p:cNvPr>
                  <p:cNvSpPr/>
                  <p:nvPr/>
                </p:nvSpPr>
                <p:spPr>
                  <a:xfrm>
                    <a:off x="482334" y="1649743"/>
                    <a:ext cx="1879065" cy="3651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D7B33F84-3717-4CBD-A7D5-ED2C653DCAA4}"/>
                      </a:ext>
                    </a:extLst>
                  </p:cNvPr>
                  <p:cNvSpPr/>
                  <p:nvPr/>
                </p:nvSpPr>
                <p:spPr>
                  <a:xfrm>
                    <a:off x="482334" y="2014868"/>
                    <a:ext cx="1879065" cy="3651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3" name="Rechteck 32">
                    <a:extLst>
                      <a:ext uri="{FF2B5EF4-FFF2-40B4-BE49-F238E27FC236}">
                        <a16:creationId xmlns:a16="http://schemas.microsoft.com/office/drawing/2014/main" id="{59696088-D5DA-4572-850D-63370A2039D7}"/>
                      </a:ext>
                    </a:extLst>
                  </p:cNvPr>
                  <p:cNvSpPr/>
                  <p:nvPr/>
                </p:nvSpPr>
                <p:spPr>
                  <a:xfrm>
                    <a:off x="482334" y="2377637"/>
                    <a:ext cx="1879065" cy="3651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4" name="Rechteck 33">
                    <a:extLst>
                      <a:ext uri="{FF2B5EF4-FFF2-40B4-BE49-F238E27FC236}">
                        <a16:creationId xmlns:a16="http://schemas.microsoft.com/office/drawing/2014/main" id="{A5B59F0A-4ECD-4E2E-AF5E-CC58BD693A45}"/>
                      </a:ext>
                    </a:extLst>
                  </p:cNvPr>
                  <p:cNvSpPr/>
                  <p:nvPr/>
                </p:nvSpPr>
                <p:spPr>
                  <a:xfrm>
                    <a:off x="482334" y="2742762"/>
                    <a:ext cx="1879065" cy="365125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5" name="Rechteck 34">
                    <a:extLst>
                      <a:ext uri="{FF2B5EF4-FFF2-40B4-BE49-F238E27FC236}">
                        <a16:creationId xmlns:a16="http://schemas.microsoft.com/office/drawing/2014/main" id="{2B0C939A-B27C-4A2C-90C4-9BE4D318187B}"/>
                      </a:ext>
                    </a:extLst>
                  </p:cNvPr>
                  <p:cNvSpPr/>
                  <p:nvPr/>
                </p:nvSpPr>
                <p:spPr>
                  <a:xfrm>
                    <a:off x="482334" y="3105531"/>
                    <a:ext cx="1879065" cy="365125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DD4E6C57-6606-4D27-83CE-1DE09D634AE9}"/>
                    </a:ext>
                  </a:extLst>
                </p:cNvPr>
                <p:cNvCxnSpPr>
                  <a:cxnSpLocks/>
                  <a:stCxn id="29" idx="2"/>
                  <a:endCxn id="31" idx="0"/>
                </p:cNvCxnSpPr>
                <p:nvPr/>
              </p:nvCxnSpPr>
              <p:spPr>
                <a:xfrm>
                  <a:off x="1421867" y="921955"/>
                  <a:ext cx="0" cy="37960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BAB94384-2828-4208-8781-DB9F9A771102}"/>
                  </a:ext>
                </a:extLst>
              </p:cNvPr>
              <p:cNvSpPr/>
              <p:nvPr/>
            </p:nvSpPr>
            <p:spPr>
              <a:xfrm>
                <a:off x="346509" y="2316480"/>
                <a:ext cx="1262186" cy="249936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2ED9569F-199F-4432-BBD7-B3C0E4980488}"/>
                </a:ext>
              </a:extLst>
            </p:cNvPr>
            <p:cNvGrpSpPr/>
            <p:nvPr/>
          </p:nvGrpSpPr>
          <p:grpSpPr>
            <a:xfrm>
              <a:off x="7960757" y="1801110"/>
              <a:ext cx="1703007" cy="3372267"/>
              <a:chOff x="5302250" y="2316480"/>
              <a:chExt cx="1262186" cy="2499360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465C0992-A6E6-4E75-BD2C-CBC66D28A42D}"/>
                  </a:ext>
                </a:extLst>
              </p:cNvPr>
              <p:cNvGrpSpPr/>
              <p:nvPr/>
            </p:nvGrpSpPr>
            <p:grpSpPr>
              <a:xfrm>
                <a:off x="5520149" y="2781991"/>
                <a:ext cx="826389" cy="1503939"/>
                <a:chOff x="482333" y="1301557"/>
                <a:chExt cx="1879066" cy="2518862"/>
              </a:xfrm>
            </p:grpSpPr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8F7FB580-A24D-437F-84B6-8877CFBD6EE8}"/>
                    </a:ext>
                  </a:extLst>
                </p:cNvPr>
                <p:cNvSpPr/>
                <p:nvPr/>
              </p:nvSpPr>
              <p:spPr>
                <a:xfrm>
                  <a:off x="482333" y="3455294"/>
                  <a:ext cx="1879065" cy="365125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grpSp>
              <p:nvGrpSpPr>
                <p:cNvPr id="42" name="Gruppieren 41">
                  <a:extLst>
                    <a:ext uri="{FF2B5EF4-FFF2-40B4-BE49-F238E27FC236}">
                      <a16:creationId xmlns:a16="http://schemas.microsoft.com/office/drawing/2014/main" id="{DEC538F9-3F0E-4C75-8E47-8896762F8BCA}"/>
                    </a:ext>
                  </a:extLst>
                </p:cNvPr>
                <p:cNvGrpSpPr/>
                <p:nvPr/>
              </p:nvGrpSpPr>
              <p:grpSpPr>
                <a:xfrm>
                  <a:off x="482334" y="1301557"/>
                  <a:ext cx="1879065" cy="1820913"/>
                  <a:chOff x="482334" y="1649743"/>
                  <a:chExt cx="1879065" cy="1820913"/>
                </a:xfrm>
              </p:grpSpPr>
              <p:sp>
                <p:nvSpPr>
                  <p:cNvPr id="44" name="Rechteck 43">
                    <a:extLst>
                      <a:ext uri="{FF2B5EF4-FFF2-40B4-BE49-F238E27FC236}">
                        <a16:creationId xmlns:a16="http://schemas.microsoft.com/office/drawing/2014/main" id="{13E4D1CB-6AED-4AFA-A0B4-46DC04B7712F}"/>
                      </a:ext>
                    </a:extLst>
                  </p:cNvPr>
                  <p:cNvSpPr/>
                  <p:nvPr/>
                </p:nvSpPr>
                <p:spPr>
                  <a:xfrm>
                    <a:off x="482334" y="1649743"/>
                    <a:ext cx="1879065" cy="3651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5" name="Rechteck 44">
                    <a:extLst>
                      <a:ext uri="{FF2B5EF4-FFF2-40B4-BE49-F238E27FC236}">
                        <a16:creationId xmlns:a16="http://schemas.microsoft.com/office/drawing/2014/main" id="{483EC278-E8D9-44DC-B3D9-985793805FC5}"/>
                      </a:ext>
                    </a:extLst>
                  </p:cNvPr>
                  <p:cNvSpPr/>
                  <p:nvPr/>
                </p:nvSpPr>
                <p:spPr>
                  <a:xfrm>
                    <a:off x="482334" y="2014868"/>
                    <a:ext cx="1879065" cy="3651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Rechteck 45">
                    <a:extLst>
                      <a:ext uri="{FF2B5EF4-FFF2-40B4-BE49-F238E27FC236}">
                        <a16:creationId xmlns:a16="http://schemas.microsoft.com/office/drawing/2014/main" id="{132C6828-07D1-4273-AA15-FC88B4DB45DF}"/>
                      </a:ext>
                    </a:extLst>
                  </p:cNvPr>
                  <p:cNvSpPr/>
                  <p:nvPr/>
                </p:nvSpPr>
                <p:spPr>
                  <a:xfrm>
                    <a:off x="482334" y="2377637"/>
                    <a:ext cx="1879065" cy="3651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13C7CB80-F457-4296-8F05-21E8CA0423DD}"/>
                      </a:ext>
                    </a:extLst>
                  </p:cNvPr>
                  <p:cNvSpPr/>
                  <p:nvPr/>
                </p:nvSpPr>
                <p:spPr>
                  <a:xfrm>
                    <a:off x="482334" y="2742762"/>
                    <a:ext cx="1879065" cy="365125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Rechteck 47">
                    <a:extLst>
                      <a:ext uri="{FF2B5EF4-FFF2-40B4-BE49-F238E27FC236}">
                        <a16:creationId xmlns:a16="http://schemas.microsoft.com/office/drawing/2014/main" id="{BF6479C8-ECA1-4262-A6CB-C39CEDD7216A}"/>
                      </a:ext>
                    </a:extLst>
                  </p:cNvPr>
                  <p:cNvSpPr/>
                  <p:nvPr/>
                </p:nvSpPr>
                <p:spPr>
                  <a:xfrm>
                    <a:off x="482334" y="3105531"/>
                    <a:ext cx="1879065" cy="365125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cxnSp>
              <p:nvCxnSpPr>
                <p:cNvPr id="43" name="Gerade Verbindung mit Pfeil 42">
                  <a:extLst>
                    <a:ext uri="{FF2B5EF4-FFF2-40B4-BE49-F238E27FC236}">
                      <a16:creationId xmlns:a16="http://schemas.microsoft.com/office/drawing/2014/main" id="{1A17837E-ED6B-432B-BDFF-DE39CEB239D0}"/>
                    </a:ext>
                  </a:extLst>
                </p:cNvPr>
                <p:cNvCxnSpPr>
                  <a:stCxn id="48" idx="2"/>
                  <a:endCxn id="41" idx="0"/>
                </p:cNvCxnSpPr>
                <p:nvPr/>
              </p:nvCxnSpPr>
              <p:spPr>
                <a:xfrm flipH="1">
                  <a:off x="1421866" y="3122470"/>
                  <a:ext cx="1" cy="33282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23AA7E22-9C65-4E28-A1B7-A109FFCE22C0}"/>
                  </a:ext>
                </a:extLst>
              </p:cNvPr>
              <p:cNvSpPr/>
              <p:nvPr/>
            </p:nvSpPr>
            <p:spPr>
              <a:xfrm>
                <a:off x="5302250" y="2316480"/>
                <a:ext cx="1262186" cy="24993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C974AA47-DFD8-491B-8A35-54CF947229FE}"/>
                </a:ext>
              </a:extLst>
            </p:cNvPr>
            <p:cNvSpPr txBox="1"/>
            <p:nvPr/>
          </p:nvSpPr>
          <p:spPr>
            <a:xfrm>
              <a:off x="1260002" y="1427452"/>
              <a:ext cx="1703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accent3"/>
                  </a:solidFill>
                </a:rPr>
                <a:t>Inbox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B3FB897B-3737-41CC-A4D3-D39AFDDF0ACD}"/>
                </a:ext>
              </a:extLst>
            </p:cNvPr>
            <p:cNvSpPr txBox="1"/>
            <p:nvPr/>
          </p:nvSpPr>
          <p:spPr>
            <a:xfrm>
              <a:off x="7960756" y="1427452"/>
              <a:ext cx="1703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</a:rPr>
                <a:t>Outbox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6928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8">
      <a:dk1>
        <a:srgbClr val="0C0C0C"/>
      </a:dk1>
      <a:lt1>
        <a:sysClr val="window" lastClr="FFFFFF"/>
      </a:lt1>
      <a:dk2>
        <a:srgbClr val="000066"/>
      </a:dk2>
      <a:lt2>
        <a:srgbClr val="EEECE1"/>
      </a:lt2>
      <a:accent1>
        <a:srgbClr val="000066"/>
      </a:accent1>
      <a:accent2>
        <a:srgbClr val="0A0AFF"/>
      </a:accent2>
      <a:accent3>
        <a:srgbClr val="5B5BFF"/>
      </a:accent3>
      <a:accent4>
        <a:srgbClr val="ADADFF"/>
      </a:accent4>
      <a:accent5>
        <a:srgbClr val="858585"/>
      </a:accent5>
      <a:accent6>
        <a:srgbClr val="E6E6E6"/>
      </a:accent6>
      <a:hlink>
        <a:srgbClr val="0000FF"/>
      </a:hlink>
      <a:folHlink>
        <a:srgbClr val="800080"/>
      </a:folHlink>
    </a:clrScheme>
    <a:fontScheme name="Benutzerdefiniert 3">
      <a:majorFont>
        <a:latin typeface="Varela Roun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1699</Words>
  <Application>Microsoft Office PowerPoint</Application>
  <PresentationFormat>Breitbild</PresentationFormat>
  <Paragraphs>363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Varela Round</vt:lpstr>
      <vt:lpstr>Wingdings</vt:lpstr>
      <vt:lpstr>Larissa</vt:lpstr>
      <vt:lpstr>Introduction to ActiveObjects and the QP++/QF framework for embedded targets.</vt:lpstr>
      <vt:lpstr>From sequential to event-driven programming</vt:lpstr>
      <vt:lpstr>What if an event should run twice?</vt:lpstr>
      <vt:lpstr>What should happen, when an event arrives?</vt:lpstr>
      <vt:lpstr>What is a state?</vt:lpstr>
      <vt:lpstr>The Finite State Machine</vt:lpstr>
      <vt:lpstr>Solution: Hierarchical State Machines (HSM, UMS Statecharts)</vt:lpstr>
      <vt:lpstr>Transitioning compound states</vt:lpstr>
      <vt:lpstr>Putting it all togesther: Active Objects (Actors)!</vt:lpstr>
      <vt:lpstr>PowerPoint-Präsentation</vt:lpstr>
      <vt:lpstr>Parts of a message</vt:lpstr>
      <vt:lpstr>Message delivery architectures</vt:lpstr>
      <vt:lpstr>Implementing Active Objects in QP++/QF Checklist (1)</vt:lpstr>
      <vt:lpstr>Implementing Active Objects in QP++/QF Checklist (2)</vt:lpstr>
      <vt:lpstr>Running AOs… (the .INO code)</vt:lpstr>
      <vt:lpstr>Preparing the infrastructure…</vt:lpstr>
      <vt:lpstr>Prepare Board-Level infrastructure</vt:lpstr>
      <vt:lpstr>General AO design rules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Bauer</dc:creator>
  <cp:lastModifiedBy>ne85nif</cp:lastModifiedBy>
  <cp:revision>232</cp:revision>
  <dcterms:created xsi:type="dcterms:W3CDTF">2020-01-14T10:05:56Z</dcterms:created>
  <dcterms:modified xsi:type="dcterms:W3CDTF">2020-05-13T14:03:25Z</dcterms:modified>
</cp:coreProperties>
</file>