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666" r:id="rId2"/>
    <p:sldId id="667" r:id="rId3"/>
    <p:sldId id="672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084" autoAdjust="0"/>
  </p:normalViewPr>
  <p:slideViewPr>
    <p:cSldViewPr snapToGrid="0">
      <p:cViewPr varScale="1">
        <p:scale>
          <a:sx n="100" d="100"/>
          <a:sy n="100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133DB-AE36-4C65-A762-202382778B3E}" type="datetimeFigureOut">
              <a:rPr lang="de-DE" smtClean="0"/>
              <a:t>01.02.2023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A9A25-AEB5-4154-AF71-81B848861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97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 userDrawn="1"/>
        </p:nvSpPr>
        <p:spPr>
          <a:xfrm>
            <a:off x="0" y="293194"/>
            <a:ext cx="12192000" cy="8315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00CC"/>
              </a:solidFill>
            </a:endParaRPr>
          </a:p>
        </p:txBody>
      </p:sp>
      <p:sp>
        <p:nvSpPr>
          <p:cNvPr id="44" name="Rechteck 26"/>
          <p:cNvSpPr>
            <a:spLocks noChangeArrowheads="1"/>
          </p:cNvSpPr>
          <p:nvPr userDrawn="1"/>
        </p:nvSpPr>
        <p:spPr bwMode="auto">
          <a:xfrm>
            <a:off x="1" y="126848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5" name="Textfeld 27"/>
          <p:cNvSpPr txBox="1">
            <a:spLocks noChangeArrowheads="1"/>
          </p:cNvSpPr>
          <p:nvPr userDrawn="1"/>
        </p:nvSpPr>
        <p:spPr bwMode="auto">
          <a:xfrm>
            <a:off x="0" y="479602"/>
            <a:ext cx="5937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2400" dirty="0">
                <a:solidFill>
                  <a:schemeClr val="bg1"/>
                </a:solidFill>
                <a:latin typeface="Varela Round" panose="02000000000000000000" pitchFamily="2" charset="0"/>
              </a:rPr>
              <a:t>Air and Missile Defence Consulting GmbH</a:t>
            </a:r>
          </a:p>
        </p:txBody>
      </p:sp>
      <p:cxnSp>
        <p:nvCxnSpPr>
          <p:cNvPr id="46" name="Gerade Verbindung 19"/>
          <p:cNvCxnSpPr>
            <a:cxnSpLocks noChangeShapeType="1"/>
          </p:cNvCxnSpPr>
          <p:nvPr userDrawn="1"/>
        </p:nvCxnSpPr>
        <p:spPr bwMode="auto">
          <a:xfrm>
            <a:off x="0" y="1268487"/>
            <a:ext cx="12192000" cy="0"/>
          </a:xfrm>
          <a:prstGeom prst="line">
            <a:avLst/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feld 28"/>
          <p:cNvSpPr txBox="1"/>
          <p:nvPr userDrawn="1"/>
        </p:nvSpPr>
        <p:spPr>
          <a:xfrm>
            <a:off x="3753264" y="-10350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 rotWithShape="1">
          <a:blip r:embed="rId2"/>
          <a:srcRect b="13018"/>
          <a:stretch/>
        </p:blipFill>
        <p:spPr>
          <a:xfrm>
            <a:off x="10031695" y="390636"/>
            <a:ext cx="1984196" cy="627749"/>
          </a:xfrm>
          <a:prstGeom prst="rect">
            <a:avLst/>
          </a:prstGeom>
        </p:spPr>
      </p:pic>
      <p:sp>
        <p:nvSpPr>
          <p:cNvPr id="28" name="Titel 1"/>
          <p:cNvSpPr>
            <a:spLocks noGrp="1"/>
          </p:cNvSpPr>
          <p:nvPr>
            <p:ph type="ctrTitle"/>
          </p:nvPr>
        </p:nvSpPr>
        <p:spPr>
          <a:xfrm>
            <a:off x="209551" y="3468886"/>
            <a:ext cx="10363200" cy="1470025"/>
          </a:xfrm>
        </p:spPr>
        <p:txBody>
          <a:bodyPr>
            <a:normAutofit/>
          </a:bodyPr>
          <a:lstStyle>
            <a:lvl1pPr algn="l">
              <a:defRPr sz="2000"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" name="Untertitel 2"/>
          <p:cNvSpPr>
            <a:spLocks noGrp="1"/>
          </p:cNvSpPr>
          <p:nvPr>
            <p:ph type="subTitle" idx="1"/>
          </p:nvPr>
        </p:nvSpPr>
        <p:spPr>
          <a:xfrm>
            <a:off x="189522" y="4960760"/>
            <a:ext cx="10383229" cy="10605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31" name="Rechteck 25"/>
          <p:cNvSpPr>
            <a:spLocks noChangeArrowheads="1"/>
          </p:cNvSpPr>
          <p:nvPr userDrawn="1"/>
        </p:nvSpPr>
        <p:spPr bwMode="auto">
          <a:xfrm>
            <a:off x="1" y="270802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 userDrawn="1"/>
        </p:nvSpPr>
        <p:spPr bwMode="auto">
          <a:xfrm>
            <a:off x="2560946" y="2775671"/>
            <a:ext cx="7518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SENSORS</a:t>
            </a:r>
          </a:p>
        </p:txBody>
      </p:sp>
      <p:sp>
        <p:nvSpPr>
          <p:cNvPr id="54" name="Text Box 9"/>
          <p:cNvSpPr txBox="1">
            <a:spLocks noChangeArrowheads="1"/>
          </p:cNvSpPr>
          <p:nvPr userDrawn="1"/>
        </p:nvSpPr>
        <p:spPr bwMode="auto">
          <a:xfrm>
            <a:off x="536515" y="2790437"/>
            <a:ext cx="7101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MISSILES</a:t>
            </a:r>
          </a:p>
        </p:txBody>
      </p:sp>
      <p:sp>
        <p:nvSpPr>
          <p:cNvPr id="55" name="Text Box 10"/>
          <p:cNvSpPr txBox="1">
            <a:spLocks noChangeArrowheads="1"/>
          </p:cNvSpPr>
          <p:nvPr userDrawn="1"/>
        </p:nvSpPr>
        <p:spPr bwMode="auto">
          <a:xfrm>
            <a:off x="8786981" y="2775671"/>
            <a:ext cx="7357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SYSTEMS</a:t>
            </a:r>
          </a:p>
        </p:txBody>
      </p:sp>
      <p:sp>
        <p:nvSpPr>
          <p:cNvPr id="56" name="Text Box 11"/>
          <p:cNvSpPr txBox="1">
            <a:spLocks noChangeArrowheads="1"/>
          </p:cNvSpPr>
          <p:nvPr userDrawn="1"/>
        </p:nvSpPr>
        <p:spPr bwMode="auto">
          <a:xfrm>
            <a:off x="4150437" y="2790437"/>
            <a:ext cx="13222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COMMUNICATION</a:t>
            </a:r>
          </a:p>
        </p:txBody>
      </p:sp>
      <p:sp>
        <p:nvSpPr>
          <p:cNvPr id="57" name="Text Box 12"/>
          <p:cNvSpPr txBox="1">
            <a:spLocks noChangeArrowheads="1"/>
          </p:cNvSpPr>
          <p:nvPr userDrawn="1"/>
        </p:nvSpPr>
        <p:spPr bwMode="auto">
          <a:xfrm>
            <a:off x="7014397" y="2796669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C2</a:t>
            </a:r>
          </a:p>
        </p:txBody>
      </p:sp>
      <p:sp>
        <p:nvSpPr>
          <p:cNvPr id="58" name="Text Box 13"/>
          <p:cNvSpPr txBox="1">
            <a:spLocks noChangeArrowheads="1"/>
          </p:cNvSpPr>
          <p:nvPr userDrawn="1"/>
        </p:nvSpPr>
        <p:spPr bwMode="auto">
          <a:xfrm>
            <a:off x="10883201" y="2783821"/>
            <a:ext cx="6041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THREAT</a:t>
            </a:r>
          </a:p>
        </p:txBody>
      </p:sp>
      <p:cxnSp>
        <p:nvCxnSpPr>
          <p:cNvPr id="59" name="Gerade Verbindung 18"/>
          <p:cNvCxnSpPr>
            <a:cxnSpLocks noChangeShapeType="1"/>
          </p:cNvCxnSpPr>
          <p:nvPr userDrawn="1"/>
        </p:nvCxnSpPr>
        <p:spPr bwMode="auto">
          <a:xfrm>
            <a:off x="0" y="2996952"/>
            <a:ext cx="12192000" cy="0"/>
          </a:xfrm>
          <a:prstGeom prst="line">
            <a:avLst/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0" name="Grafik 5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471" y="1224812"/>
            <a:ext cx="2030400" cy="1522800"/>
          </a:xfrm>
          <a:prstGeom prst="rect">
            <a:avLst/>
          </a:prstGeom>
        </p:spPr>
      </p:pic>
      <p:pic>
        <p:nvPicPr>
          <p:cNvPr id="61" name="Grafik 6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38403" y="1224812"/>
            <a:ext cx="2030400" cy="1522800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78871" y="1224812"/>
            <a:ext cx="2030400" cy="1522800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109271" y="1225951"/>
            <a:ext cx="2030400" cy="1524317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139671" y="1229787"/>
            <a:ext cx="2030400" cy="1522800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170071" y="1229787"/>
            <a:ext cx="2030400" cy="15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109728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01.02.2023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Air and Missile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Defence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Consulting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/>
          <a:srcRect b="13018"/>
          <a:stretch/>
        </p:blipFill>
        <p:spPr>
          <a:xfrm>
            <a:off x="10266769" y="465461"/>
            <a:ext cx="1523051" cy="4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01.02.2023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753264" y="-10350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/>
          <a:srcRect b="13018"/>
          <a:stretch/>
        </p:blipFill>
        <p:spPr>
          <a:xfrm>
            <a:off x="10266769" y="465461"/>
            <a:ext cx="1523051" cy="4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3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9551" y="3468886"/>
            <a:ext cx="10363200" cy="1470025"/>
          </a:xfrm>
        </p:spPr>
        <p:txBody>
          <a:bodyPr>
            <a:normAutofit/>
          </a:bodyPr>
          <a:lstStyle>
            <a:lvl1pPr algn="l">
              <a:defRPr sz="2000"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9522" y="4960760"/>
            <a:ext cx="10383229" cy="10605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0" y="293194"/>
            <a:ext cx="12192000" cy="8315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00CC"/>
              </a:solidFill>
            </a:endParaRPr>
          </a:p>
        </p:txBody>
      </p:sp>
      <p:sp>
        <p:nvSpPr>
          <p:cNvPr id="43" name="Rechteck 25"/>
          <p:cNvSpPr>
            <a:spLocks noChangeArrowheads="1"/>
          </p:cNvSpPr>
          <p:nvPr userDrawn="1"/>
        </p:nvSpPr>
        <p:spPr bwMode="auto">
          <a:xfrm>
            <a:off x="1" y="270802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4" name="Rechteck 26"/>
          <p:cNvSpPr>
            <a:spLocks noChangeArrowheads="1"/>
          </p:cNvSpPr>
          <p:nvPr userDrawn="1"/>
        </p:nvSpPr>
        <p:spPr bwMode="auto">
          <a:xfrm>
            <a:off x="1" y="1196752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5" name="Textfeld 27"/>
          <p:cNvSpPr txBox="1">
            <a:spLocks noChangeArrowheads="1"/>
          </p:cNvSpPr>
          <p:nvPr userDrawn="1"/>
        </p:nvSpPr>
        <p:spPr bwMode="auto">
          <a:xfrm>
            <a:off x="0" y="479602"/>
            <a:ext cx="5937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2400" dirty="0">
                <a:solidFill>
                  <a:schemeClr val="bg1"/>
                </a:solidFill>
                <a:latin typeface="Varela Round" panose="02000000000000000000" pitchFamily="2" charset="0"/>
              </a:rPr>
              <a:t>Air and Missile Defence Consulting GmbH</a:t>
            </a:r>
          </a:p>
        </p:txBody>
      </p:sp>
      <p:cxnSp>
        <p:nvCxnSpPr>
          <p:cNvPr id="46" name="Gerade Verbindung 19"/>
          <p:cNvCxnSpPr>
            <a:cxnSpLocks noChangeShapeType="1"/>
          </p:cNvCxnSpPr>
          <p:nvPr userDrawn="1"/>
        </p:nvCxnSpPr>
        <p:spPr bwMode="auto">
          <a:xfrm>
            <a:off x="0" y="1196752"/>
            <a:ext cx="12192000" cy="0"/>
          </a:xfrm>
          <a:prstGeom prst="line">
            <a:avLst/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8"/>
          <p:cNvSpPr txBox="1">
            <a:spLocks noChangeArrowheads="1"/>
          </p:cNvSpPr>
          <p:nvPr userDrawn="1"/>
        </p:nvSpPr>
        <p:spPr bwMode="auto">
          <a:xfrm>
            <a:off x="2560946" y="2775671"/>
            <a:ext cx="7518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SENSORS</a:t>
            </a:r>
          </a:p>
        </p:txBody>
      </p:sp>
      <p:sp>
        <p:nvSpPr>
          <p:cNvPr id="48" name="Text Box 9"/>
          <p:cNvSpPr txBox="1">
            <a:spLocks noChangeArrowheads="1"/>
          </p:cNvSpPr>
          <p:nvPr userDrawn="1"/>
        </p:nvSpPr>
        <p:spPr bwMode="auto">
          <a:xfrm>
            <a:off x="536515" y="2790437"/>
            <a:ext cx="7101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MISSILES</a:t>
            </a:r>
          </a:p>
        </p:txBody>
      </p:sp>
      <p:sp>
        <p:nvSpPr>
          <p:cNvPr id="49" name="Text Box 10"/>
          <p:cNvSpPr txBox="1">
            <a:spLocks noChangeArrowheads="1"/>
          </p:cNvSpPr>
          <p:nvPr userDrawn="1"/>
        </p:nvSpPr>
        <p:spPr bwMode="auto">
          <a:xfrm>
            <a:off x="8786981" y="2775671"/>
            <a:ext cx="7357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SYSTEMS</a:t>
            </a:r>
          </a:p>
        </p:txBody>
      </p:sp>
      <p:sp>
        <p:nvSpPr>
          <p:cNvPr id="50" name="Text Box 11"/>
          <p:cNvSpPr txBox="1">
            <a:spLocks noChangeArrowheads="1"/>
          </p:cNvSpPr>
          <p:nvPr userDrawn="1"/>
        </p:nvSpPr>
        <p:spPr bwMode="auto">
          <a:xfrm>
            <a:off x="4150437" y="2790437"/>
            <a:ext cx="13222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COMMUNICATION</a:t>
            </a:r>
          </a:p>
        </p:txBody>
      </p:sp>
      <p:sp>
        <p:nvSpPr>
          <p:cNvPr id="51" name="Text Box 12"/>
          <p:cNvSpPr txBox="1">
            <a:spLocks noChangeArrowheads="1"/>
          </p:cNvSpPr>
          <p:nvPr userDrawn="1"/>
        </p:nvSpPr>
        <p:spPr bwMode="auto">
          <a:xfrm>
            <a:off x="7014397" y="2796669"/>
            <a:ext cx="1955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C2</a:t>
            </a:r>
          </a:p>
        </p:txBody>
      </p:sp>
      <p:sp>
        <p:nvSpPr>
          <p:cNvPr id="52" name="Text Box 13"/>
          <p:cNvSpPr txBox="1">
            <a:spLocks noChangeArrowheads="1"/>
          </p:cNvSpPr>
          <p:nvPr userDrawn="1"/>
        </p:nvSpPr>
        <p:spPr bwMode="auto">
          <a:xfrm>
            <a:off x="10883201" y="2783821"/>
            <a:ext cx="6041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de-DE" sz="1200" dirty="0">
                <a:solidFill>
                  <a:prstClr val="black"/>
                </a:solidFill>
                <a:latin typeface="Varela Round" panose="02000000000000000000" pitchFamily="2" charset="0"/>
              </a:rPr>
              <a:t>THREAT</a:t>
            </a:r>
          </a:p>
        </p:txBody>
      </p:sp>
      <p:cxnSp>
        <p:nvCxnSpPr>
          <p:cNvPr id="53" name="Gerade Verbindung 18"/>
          <p:cNvCxnSpPr>
            <a:cxnSpLocks noChangeShapeType="1"/>
          </p:cNvCxnSpPr>
          <p:nvPr userDrawn="1"/>
        </p:nvCxnSpPr>
        <p:spPr bwMode="auto">
          <a:xfrm>
            <a:off x="0" y="2996952"/>
            <a:ext cx="12192000" cy="0"/>
          </a:xfrm>
          <a:prstGeom prst="line">
            <a:avLst/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" name="Grafik 25"/>
          <p:cNvPicPr>
            <a:picLocks noChangeAspect="1"/>
          </p:cNvPicPr>
          <p:nvPr userDrawn="1"/>
        </p:nvPicPr>
        <p:blipFill rotWithShape="1">
          <a:blip r:embed="rId2"/>
          <a:srcRect b="13018"/>
          <a:stretch/>
        </p:blipFill>
        <p:spPr>
          <a:xfrm>
            <a:off x="10031695" y="390636"/>
            <a:ext cx="1984196" cy="62774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471" y="1224812"/>
            <a:ext cx="2030400" cy="15228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38403" y="1224812"/>
            <a:ext cx="2030400" cy="15228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78871" y="1224812"/>
            <a:ext cx="2030400" cy="1522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109271" y="1225951"/>
            <a:ext cx="2030400" cy="15243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139671" y="1225155"/>
            <a:ext cx="2030400" cy="1522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170071" y="1229787"/>
            <a:ext cx="2030400" cy="15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1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109728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5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5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5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5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5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01.02.2023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/>
          <a:srcRect b="13018"/>
          <a:stretch/>
        </p:blipFill>
        <p:spPr>
          <a:xfrm>
            <a:off x="10266769" y="465461"/>
            <a:ext cx="1523051" cy="4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01.02.2023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Air and Missile Defence Consulting GmbH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/>
          <a:srcRect b="13018"/>
          <a:stretch/>
        </p:blipFill>
        <p:spPr>
          <a:xfrm>
            <a:off x="10266769" y="465461"/>
            <a:ext cx="1523051" cy="4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9AAEEB-9747-4462-9654-81AA9760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9763-97BF-48F3-A15C-6220AC1A858F}" type="datetimeFigureOut">
              <a:rPr lang="de-DE" smtClean="0"/>
              <a:t>01.02.2023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0C643A-12E9-49C5-817B-CF2D3C2A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0348FD-7EEE-4201-AA49-554FF245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7EB-0315-4CE8-A42F-50A057E6A9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16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86C7-DF44-4BE5-86D8-51A2BA60671C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01.02.2023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9723" y="6356351"/>
            <a:ext cx="4992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Air and Missile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Defence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Consulting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2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67C1A6-B833-4BAA-8E57-5CCDA42D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z="1400" smtClean="0">
                <a:solidFill>
                  <a:prstClr val="black">
                    <a:tint val="75000"/>
                  </a:prstClr>
                </a:solidFill>
              </a:rPr>
              <a:pPr/>
              <a:t>01.02.2023</a:t>
            </a:fld>
            <a:endParaRPr lang="de-DE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0DACC2-57A0-4A3B-A16E-6801C446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z="1400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de-DE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432FC3C-CE4D-4086-82E4-4AAEF5A797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19100"/>
            <a:ext cx="9906000" cy="576263"/>
          </a:xfrm>
        </p:spPr>
        <p:txBody>
          <a:bodyPr>
            <a:normAutofit fontScale="90000"/>
          </a:bodyPr>
          <a:lstStyle/>
          <a:p>
            <a:r>
              <a:rPr lang="de-DE" dirty="0"/>
              <a:t>QSPY Logging and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E91FDB-A3B9-4007-8209-C5C98C69C606}"/>
              </a:ext>
            </a:extLst>
          </p:cNvPr>
          <p:cNvSpPr/>
          <p:nvPr/>
        </p:nvSpPr>
        <p:spPr>
          <a:xfrm>
            <a:off x="1180871" y="2121617"/>
            <a:ext cx="1228725" cy="1162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Teensy</a:t>
            </a:r>
            <a:endParaRPr lang="de-DE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934358-3FB3-4F5B-AE98-B2853013B565}"/>
              </a:ext>
            </a:extLst>
          </p:cNvPr>
          <p:cNvSpPr/>
          <p:nvPr/>
        </p:nvSpPr>
        <p:spPr>
          <a:xfrm>
            <a:off x="5568199" y="2138443"/>
            <a:ext cx="1228725" cy="11620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COM</a:t>
            </a:r>
          </a:p>
          <a:p>
            <a:pPr algn="ctr"/>
            <a:r>
              <a:rPr lang="de-DE" sz="1400" dirty="0" err="1"/>
              <a:t>QTools</a:t>
            </a:r>
            <a:endParaRPr lang="de-DE" sz="14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C05B93F-0737-4342-A75C-C0E5B14D4CF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409596" y="2702642"/>
            <a:ext cx="3158603" cy="1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298E044-A083-4C64-8007-A96FF978052F}"/>
              </a:ext>
            </a:extLst>
          </p:cNvPr>
          <p:cNvSpPr txBox="1"/>
          <p:nvPr/>
        </p:nvSpPr>
        <p:spPr>
          <a:xfrm>
            <a:off x="3089404" y="2336324"/>
            <a:ext cx="19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QSPY </a:t>
            </a:r>
            <a:r>
              <a:rPr lang="de-DE" sz="1400" dirty="0" err="1"/>
              <a:t>Record</a:t>
            </a:r>
            <a:r>
              <a:rPr lang="de-DE" sz="1400" dirty="0"/>
              <a:t> (</a:t>
            </a:r>
            <a:r>
              <a:rPr lang="de-DE" sz="1400" dirty="0" err="1"/>
              <a:t>binary</a:t>
            </a:r>
            <a:r>
              <a:rPr lang="de-DE" sz="1400" dirty="0"/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1C0CACB-7C7D-4C82-B70F-59E88BEE266D}"/>
              </a:ext>
            </a:extLst>
          </p:cNvPr>
          <p:cNvSpPr txBox="1"/>
          <p:nvPr/>
        </p:nvSpPr>
        <p:spPr>
          <a:xfrm>
            <a:off x="6883961" y="2374009"/>
            <a:ext cx="2242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QSPY </a:t>
            </a:r>
            <a:r>
              <a:rPr lang="de-DE" sz="1400" dirty="0" err="1"/>
              <a:t>Record</a:t>
            </a:r>
            <a:r>
              <a:rPr lang="de-DE" sz="1400" dirty="0"/>
              <a:t> (</a:t>
            </a:r>
            <a:r>
              <a:rPr lang="de-DE" sz="1400" dirty="0" err="1"/>
              <a:t>Readable</a:t>
            </a:r>
            <a:r>
              <a:rPr lang="de-DE" sz="1400" dirty="0"/>
              <a:t>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009CBFC-58EA-4018-80FB-A74055314A0B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6796924" y="2707324"/>
            <a:ext cx="2443719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2EC66217-06BD-45F4-9AEB-7849972A3C67}"/>
              </a:ext>
            </a:extLst>
          </p:cNvPr>
          <p:cNvSpPr/>
          <p:nvPr/>
        </p:nvSpPr>
        <p:spPr>
          <a:xfrm>
            <a:off x="9240643" y="2126299"/>
            <a:ext cx="1228725" cy="11620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Matlab</a:t>
            </a:r>
            <a:endParaRPr lang="de-DE" sz="14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3CBF2DC-74EF-4C5A-AECE-C140531E132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0469368" y="2707324"/>
            <a:ext cx="1464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E64C28C-06EF-452F-91DC-1E00C4521AB3}"/>
              </a:ext>
            </a:extLst>
          </p:cNvPr>
          <p:cNvSpPr txBox="1"/>
          <p:nvPr/>
        </p:nvSpPr>
        <p:spPr>
          <a:xfrm>
            <a:off x="10583192" y="2326800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Evaluation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267BFF5-9DC1-491F-9060-C1B0D660E1E2}"/>
              </a:ext>
            </a:extLst>
          </p:cNvPr>
          <p:cNvSpPr txBox="1"/>
          <p:nvPr/>
        </p:nvSpPr>
        <p:spPr>
          <a:xfrm>
            <a:off x="325749" y="3781584"/>
            <a:ext cx="25122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Qspy</a:t>
            </a:r>
            <a:r>
              <a:rPr lang="de-DE" sz="1400" dirty="0"/>
              <a:t> </a:t>
            </a:r>
            <a:r>
              <a:rPr lang="de-DE" sz="1400" dirty="0" err="1"/>
              <a:t>logging</a:t>
            </a:r>
            <a:r>
              <a:rPr lang="de-DE" sz="1400" dirty="0"/>
              <a:t> – C++ </a:t>
            </a:r>
            <a:r>
              <a:rPr lang="de-DE" sz="1400" dirty="0" err="1"/>
              <a:t>level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Decide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logging</a:t>
            </a:r>
            <a:r>
              <a:rPr lang="de-DE" sz="1400" dirty="0"/>
              <a:t>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Decide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logging</a:t>
            </a:r>
            <a:r>
              <a:rPr lang="de-DE" sz="1400" dirty="0"/>
              <a:t> </a:t>
            </a:r>
            <a:r>
              <a:rPr lang="de-DE" sz="1400" dirty="0" err="1"/>
              <a:t>format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we</a:t>
            </a:r>
            <a:r>
              <a:rPr lang="de-DE" sz="1400" dirty="0"/>
              <a:t> log?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How</a:t>
            </a:r>
            <a:r>
              <a:rPr lang="de-DE" sz="1400" dirty="0"/>
              <a:t> </a:t>
            </a:r>
            <a:r>
              <a:rPr lang="de-DE" sz="1400" dirty="0" err="1"/>
              <a:t>often</a:t>
            </a:r>
            <a:r>
              <a:rPr lang="de-DE" sz="1400" dirty="0"/>
              <a:t>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we</a:t>
            </a:r>
            <a:r>
              <a:rPr lang="de-DE" sz="1400" dirty="0"/>
              <a:t> log?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A105DD8-6E86-402A-9B55-334E891F181B}"/>
              </a:ext>
            </a:extLst>
          </p:cNvPr>
          <p:cNvSpPr txBox="1"/>
          <p:nvPr/>
        </p:nvSpPr>
        <p:spPr>
          <a:xfrm>
            <a:off x="4718743" y="3766939"/>
            <a:ext cx="2610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Write an </a:t>
            </a:r>
            <a:r>
              <a:rPr lang="de-DE" sz="1400" dirty="0" err="1"/>
              <a:t>adapter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feed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logged</a:t>
            </a:r>
            <a:r>
              <a:rPr lang="de-DE" sz="1400" dirty="0"/>
              <a:t> </a:t>
            </a:r>
            <a:r>
              <a:rPr lang="de-DE" sz="1400" dirty="0" err="1"/>
              <a:t>record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QTools</a:t>
            </a:r>
            <a:r>
              <a:rPr lang="de-DE" sz="1400" dirty="0"/>
              <a:t> </a:t>
            </a:r>
            <a:r>
              <a:rPr lang="de-DE" sz="1400" dirty="0" err="1"/>
              <a:t>program</a:t>
            </a:r>
            <a:r>
              <a:rPr lang="de-DE" sz="1400" dirty="0"/>
              <a:t>. (Python/C++)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Qtools</a:t>
            </a:r>
            <a:r>
              <a:rPr lang="de-DE" sz="1400" dirty="0"/>
              <a:t> </a:t>
            </a:r>
            <a:r>
              <a:rPr lang="de-DE" sz="1400" dirty="0" err="1"/>
              <a:t>returns</a:t>
            </a:r>
            <a:r>
              <a:rPr lang="de-DE" sz="1400" dirty="0"/>
              <a:t> a </a:t>
            </a:r>
            <a:r>
              <a:rPr lang="de-DE" sz="1400" dirty="0" err="1"/>
              <a:t>readable</a:t>
            </a:r>
            <a:r>
              <a:rPr lang="de-DE" sz="1400" dirty="0"/>
              <a:t> human </a:t>
            </a:r>
            <a:r>
              <a:rPr lang="de-DE" sz="1400" dirty="0" err="1"/>
              <a:t>file</a:t>
            </a:r>
            <a:r>
              <a:rPr lang="de-DE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Qtools</a:t>
            </a:r>
            <a:r>
              <a:rPr lang="de-DE" sz="1400" dirty="0"/>
              <a:t> also </a:t>
            </a:r>
            <a:r>
              <a:rPr lang="de-DE" sz="1400" dirty="0" err="1"/>
              <a:t>returns</a:t>
            </a:r>
            <a:r>
              <a:rPr lang="de-DE" sz="1400" dirty="0"/>
              <a:t> </a:t>
            </a:r>
            <a:r>
              <a:rPr lang="de-DE" sz="1400" dirty="0" err="1"/>
              <a:t>helpful</a:t>
            </a:r>
            <a:r>
              <a:rPr lang="de-DE" sz="1400" dirty="0"/>
              <a:t> </a:t>
            </a:r>
            <a:r>
              <a:rPr lang="de-DE" sz="1400" dirty="0" err="1"/>
              <a:t>diagram</a:t>
            </a:r>
            <a:r>
              <a:rPr lang="de-DE" sz="1400" dirty="0"/>
              <a:t> such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sequential</a:t>
            </a:r>
            <a:r>
              <a:rPr lang="de-DE" sz="1400" dirty="0"/>
              <a:t> </a:t>
            </a:r>
            <a:r>
              <a:rPr lang="de-DE" sz="1400" dirty="0" err="1"/>
              <a:t>diagram</a:t>
            </a:r>
            <a:endParaRPr lang="de-DE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C24FA0-4C86-48C8-B353-B03EA878E88D}"/>
              </a:ext>
            </a:extLst>
          </p:cNvPr>
          <p:cNvSpPr txBox="1"/>
          <p:nvPr/>
        </p:nvSpPr>
        <p:spPr>
          <a:xfrm>
            <a:off x="8592278" y="3757417"/>
            <a:ext cx="26106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Write a </a:t>
            </a:r>
            <a:r>
              <a:rPr lang="de-DE" sz="1400" dirty="0" err="1"/>
              <a:t>Matlab</a:t>
            </a:r>
            <a:r>
              <a:rPr lang="de-DE" sz="1400" dirty="0"/>
              <a:t> </a:t>
            </a:r>
            <a:r>
              <a:rPr lang="de-DE" sz="1400" dirty="0" err="1"/>
              <a:t>parser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interested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Human-</a:t>
            </a:r>
            <a:r>
              <a:rPr lang="de-DE" sz="1400" dirty="0" err="1"/>
              <a:t>readable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Plot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1217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362B91-816F-42F4-9298-312881D0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01.02.2023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41AA66-FD39-4D6D-B423-457C53CD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14A144A-2B01-4D40-983C-4304D926C8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19100"/>
            <a:ext cx="9906000" cy="5762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SFU CCU MC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60C156-3B2A-41D5-96AD-9FDCC4813277}"/>
              </a:ext>
            </a:extLst>
          </p:cNvPr>
          <p:cNvSpPr/>
          <p:nvPr/>
        </p:nvSpPr>
        <p:spPr>
          <a:xfrm>
            <a:off x="908829" y="2121617"/>
            <a:ext cx="1228725" cy="1162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SFU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DE56A60-3386-468E-B588-3CA6A27A09DF}"/>
              </a:ext>
            </a:extLst>
          </p:cNvPr>
          <p:cNvSpPr/>
          <p:nvPr/>
        </p:nvSpPr>
        <p:spPr>
          <a:xfrm>
            <a:off x="5161352" y="2121617"/>
            <a:ext cx="1228725" cy="1162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CCU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26F08E5-A265-4BB1-98FD-34173602E98A}"/>
              </a:ext>
            </a:extLst>
          </p:cNvPr>
          <p:cNvSpPr/>
          <p:nvPr/>
        </p:nvSpPr>
        <p:spPr>
          <a:xfrm>
            <a:off x="9378950" y="2121617"/>
            <a:ext cx="1228725" cy="1162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MC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C8D5B94-6C70-4D50-B697-5E4EF51B70C4}"/>
              </a:ext>
            </a:extLst>
          </p:cNvPr>
          <p:cNvCxnSpPr>
            <a:cxnSpLocks/>
          </p:cNvCxnSpPr>
          <p:nvPr/>
        </p:nvCxnSpPr>
        <p:spPr>
          <a:xfrm flipH="1">
            <a:off x="6390076" y="2162022"/>
            <a:ext cx="2988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4798723-E501-4E75-BDC9-BC8A0378370D}"/>
              </a:ext>
            </a:extLst>
          </p:cNvPr>
          <p:cNvSpPr txBox="1"/>
          <p:nvPr/>
        </p:nvSpPr>
        <p:spPr>
          <a:xfrm>
            <a:off x="7019284" y="1834042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SYNC_REQUEST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422F33A-994E-41EB-B280-324A692F6AA5}"/>
              </a:ext>
            </a:extLst>
          </p:cNvPr>
          <p:cNvCxnSpPr>
            <a:cxnSpLocks/>
          </p:cNvCxnSpPr>
          <p:nvPr/>
        </p:nvCxnSpPr>
        <p:spPr>
          <a:xfrm>
            <a:off x="6412302" y="2502617"/>
            <a:ext cx="2988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C129192-2AD5-4F19-9BE3-D573714C19C9}"/>
              </a:ext>
            </a:extLst>
          </p:cNvPr>
          <p:cNvSpPr txBox="1"/>
          <p:nvPr/>
        </p:nvSpPr>
        <p:spPr>
          <a:xfrm>
            <a:off x="7143517" y="2202428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SYNC_READY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EB7BC7C-463B-48EE-8AF7-3B276F1B3C72}"/>
              </a:ext>
            </a:extLst>
          </p:cNvPr>
          <p:cNvCxnSpPr>
            <a:cxnSpLocks/>
          </p:cNvCxnSpPr>
          <p:nvPr/>
        </p:nvCxnSpPr>
        <p:spPr>
          <a:xfrm flipH="1">
            <a:off x="6390076" y="2838297"/>
            <a:ext cx="2988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AF30FAC-6D4F-473B-9A66-52C7134097B6}"/>
              </a:ext>
            </a:extLst>
          </p:cNvPr>
          <p:cNvCxnSpPr>
            <a:cxnSpLocks/>
          </p:cNvCxnSpPr>
          <p:nvPr/>
        </p:nvCxnSpPr>
        <p:spPr>
          <a:xfrm flipH="1">
            <a:off x="2172479" y="2866719"/>
            <a:ext cx="2988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703888F-F518-4ED5-A55A-DDF6AACC58D0}"/>
              </a:ext>
            </a:extLst>
          </p:cNvPr>
          <p:cNvSpPr txBox="1"/>
          <p:nvPr/>
        </p:nvSpPr>
        <p:spPr>
          <a:xfrm>
            <a:off x="7063316" y="2548753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SYNC_TRIGGER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82A8C9-0417-4DBC-93C6-0839A8F19EB7}"/>
              </a:ext>
            </a:extLst>
          </p:cNvPr>
          <p:cNvCxnSpPr>
            <a:cxnSpLocks/>
          </p:cNvCxnSpPr>
          <p:nvPr/>
        </p:nvCxnSpPr>
        <p:spPr>
          <a:xfrm>
            <a:off x="6412302" y="3178892"/>
            <a:ext cx="2988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4D3A14A-31B7-40B3-A367-E88F9F100CEC}"/>
              </a:ext>
            </a:extLst>
          </p:cNvPr>
          <p:cNvSpPr txBox="1"/>
          <p:nvPr/>
        </p:nvSpPr>
        <p:spPr>
          <a:xfrm>
            <a:off x="7083651" y="288118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SYNC_CONFIRM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E2B25B0-D452-48A1-9514-9F04F7588FD5}"/>
              </a:ext>
            </a:extLst>
          </p:cNvPr>
          <p:cNvSpPr txBox="1"/>
          <p:nvPr/>
        </p:nvSpPr>
        <p:spPr>
          <a:xfrm>
            <a:off x="2826154" y="2573411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SYNC_TRIGGER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05B850-711A-4C50-8475-08E0F8DE4E11}"/>
              </a:ext>
            </a:extLst>
          </p:cNvPr>
          <p:cNvSpPr txBox="1"/>
          <p:nvPr/>
        </p:nvSpPr>
        <p:spPr>
          <a:xfrm>
            <a:off x="2656911" y="4131362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SYNC_TRIGGER </a:t>
            </a:r>
            <a:r>
              <a:rPr lang="de-DE" dirty="0" err="1"/>
              <a:t>from</a:t>
            </a:r>
            <a:r>
              <a:rPr lang="de-DE" dirty="0"/>
              <a:t> CCU </a:t>
            </a:r>
            <a:r>
              <a:rPr lang="de-DE" dirty="0" err="1"/>
              <a:t>to</a:t>
            </a:r>
            <a:r>
              <a:rPr lang="de-DE" dirty="0"/>
              <a:t> SFU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arrive</a:t>
            </a:r>
            <a:r>
              <a:rPr lang="de-DE" dirty="0"/>
              <a:t>?</a:t>
            </a: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25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4CA9C03F-3E28-485B-9F37-A6300F23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80" y="1703358"/>
            <a:ext cx="7000875" cy="3686175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F9C2FB-3491-43E3-A7EE-6D990EBB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01.02.2023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E08401-F3D5-4152-B996-73FBC3DD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7EF5A6B-CA0B-4294-BF5E-5387FCF18FD5}"/>
              </a:ext>
            </a:extLst>
          </p:cNvPr>
          <p:cNvSpPr/>
          <p:nvPr/>
        </p:nvSpPr>
        <p:spPr>
          <a:xfrm>
            <a:off x="4475193" y="3365279"/>
            <a:ext cx="1429187" cy="5760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Teensy</a:t>
            </a:r>
            <a:endParaRPr lang="de-DE" sz="1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C0C830C-0758-4739-B248-D24F952DA29D}"/>
              </a:ext>
            </a:extLst>
          </p:cNvPr>
          <p:cNvSpPr/>
          <p:nvPr/>
        </p:nvSpPr>
        <p:spPr>
          <a:xfrm>
            <a:off x="6042916" y="5690988"/>
            <a:ext cx="1591402" cy="748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QspyRelayPort</a:t>
            </a:r>
            <a:r>
              <a:rPr lang="de-DE" sz="1400" dirty="0"/>
              <a:t>:</a:t>
            </a:r>
          </a:p>
          <a:p>
            <a:pPr algn="ctr"/>
            <a:r>
              <a:rPr lang="de-DE" sz="1400" dirty="0"/>
              <a:t>qrelay.py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700D2F1-0381-4655-9157-43044867FDB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838617" y="4386737"/>
            <a:ext cx="765930" cy="13042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F9831A5-DFDD-49A0-9A73-A76E91E5B3C7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189787" y="3941344"/>
            <a:ext cx="1648830" cy="174964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398D7F9-D92B-4B88-8016-76F3A68EBE94}"/>
              </a:ext>
            </a:extLst>
          </p:cNvPr>
          <p:cNvSpPr txBox="1"/>
          <p:nvPr/>
        </p:nvSpPr>
        <p:spPr>
          <a:xfrm>
            <a:off x="69820" y="1318113"/>
            <a:ext cx="5226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1400" dirty="0" err="1"/>
              <a:t>Teensy‘s</a:t>
            </a:r>
            <a:r>
              <a:rPr lang="de-DE" sz="1400" dirty="0"/>
              <a:t> </a:t>
            </a:r>
            <a:r>
              <a:rPr lang="de-DE" sz="1400" dirty="0" err="1"/>
              <a:t>serial</a:t>
            </a:r>
            <a:r>
              <a:rPr lang="de-DE" sz="1400" dirty="0"/>
              <a:t> </a:t>
            </a:r>
            <a:r>
              <a:rPr lang="de-DE" sz="1400" dirty="0" err="1"/>
              <a:t>port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temporarily</a:t>
            </a:r>
            <a:r>
              <a:rPr lang="de-DE" sz="1400" dirty="0"/>
              <a:t> „</a:t>
            </a:r>
            <a:r>
              <a:rPr lang="de-DE" sz="1400" dirty="0" err="1"/>
              <a:t>disconnected</a:t>
            </a:r>
            <a:r>
              <a:rPr lang="de-DE" sz="1400" dirty="0"/>
              <a:t>“ on </a:t>
            </a:r>
            <a:r>
              <a:rPr lang="de-DE" sz="1400" dirty="0" err="1"/>
              <a:t>reset</a:t>
            </a:r>
            <a:endParaRPr lang="de-DE" sz="1400" dirty="0"/>
          </a:p>
          <a:p>
            <a:pPr marL="342900" indent="-342900">
              <a:buAutoNum type="arabicPeriod"/>
            </a:pPr>
            <a:r>
              <a:rPr lang="de-DE" sz="1400" dirty="0"/>
              <a:t>This </a:t>
            </a:r>
            <a:r>
              <a:rPr lang="de-DE" sz="1400" dirty="0" err="1"/>
              <a:t>disconnection</a:t>
            </a:r>
            <a:r>
              <a:rPr lang="de-DE" sz="1400" dirty="0"/>
              <a:t> </a:t>
            </a:r>
            <a:r>
              <a:rPr lang="de-DE" sz="1400" dirty="0" err="1"/>
              <a:t>forces</a:t>
            </a:r>
            <a:r>
              <a:rPr lang="de-DE" sz="1400" dirty="0"/>
              <a:t> </a:t>
            </a:r>
            <a:r>
              <a:rPr lang="de-DE" sz="1400" dirty="0" err="1"/>
              <a:t>Qspy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exit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 err="1">
                <a:sym typeface="Wingdings" panose="05000000000000000000" pitchFamily="2" charset="2"/>
              </a:rPr>
              <a:t>Qutest</a:t>
            </a:r>
            <a:r>
              <a:rPr lang="de-DE" sz="1400" dirty="0">
                <a:sym typeface="Wingdings" panose="05000000000000000000" pitchFamily="2" charset="2"/>
              </a:rPr>
              <a:t> also fail.</a:t>
            </a:r>
          </a:p>
          <a:p>
            <a:pPr marL="342900" indent="-342900">
              <a:buAutoNum type="arabicPeriod"/>
            </a:pPr>
            <a:endParaRPr lang="de-DE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400" dirty="0" err="1">
                <a:sym typeface="Wingdings" panose="05000000000000000000" pitchFamily="2" charset="2"/>
              </a:rPr>
              <a:t>We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implement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/>
              <a:t>QspyRelayPort</a:t>
            </a:r>
            <a:r>
              <a:rPr lang="de-DE" sz="1400" dirty="0"/>
              <a:t> – a simple </a:t>
            </a:r>
            <a:r>
              <a:rPr lang="de-DE" sz="1400" dirty="0" err="1"/>
              <a:t>python</a:t>
            </a:r>
            <a:r>
              <a:rPr lang="de-DE" sz="1400" dirty="0"/>
              <a:t> </a:t>
            </a:r>
            <a:r>
              <a:rPr lang="de-DE" sz="1400" dirty="0" err="1"/>
              <a:t>script</a:t>
            </a:r>
            <a:r>
              <a:rPr lang="de-DE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400" dirty="0"/>
              <a:t>This </a:t>
            </a:r>
            <a:r>
              <a:rPr lang="de-DE" sz="1400" dirty="0" err="1"/>
              <a:t>script</a:t>
            </a:r>
            <a:r>
              <a:rPr lang="de-DE" sz="1400" dirty="0"/>
              <a:t> </a:t>
            </a:r>
            <a:r>
              <a:rPr lang="de-DE" sz="1400" dirty="0" err="1"/>
              <a:t>handles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disconnection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trying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reconnect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Teensy‘s</a:t>
            </a:r>
            <a:r>
              <a:rPr lang="de-DE" sz="1400" dirty="0"/>
              <a:t> SERIAL, </a:t>
            </a:r>
            <a:r>
              <a:rPr lang="de-DE" sz="1400" dirty="0" err="1"/>
              <a:t>while</a:t>
            </a:r>
            <a:r>
              <a:rPr lang="de-DE" sz="1400" dirty="0"/>
              <a:t> </a:t>
            </a:r>
            <a:r>
              <a:rPr lang="de-DE" sz="1400" dirty="0" err="1"/>
              <a:t>maintain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TCP </a:t>
            </a:r>
            <a:r>
              <a:rPr lang="de-DE" sz="1400" dirty="0" err="1"/>
              <a:t>connection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Qspy</a:t>
            </a:r>
            <a:r>
              <a:rPr lang="de-DE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B00E602-F1FB-4F7D-97C6-36721ACCC691}"/>
              </a:ext>
            </a:extLst>
          </p:cNvPr>
          <p:cNvSpPr txBox="1"/>
          <p:nvPr/>
        </p:nvSpPr>
        <p:spPr>
          <a:xfrm>
            <a:off x="5239631" y="479591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Serial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E744367-9B63-4436-A373-DDCF25C343D7}"/>
              </a:ext>
            </a:extLst>
          </p:cNvPr>
          <p:cNvSpPr txBox="1"/>
          <p:nvPr/>
        </p:nvSpPr>
        <p:spPr>
          <a:xfrm>
            <a:off x="7106531" y="52048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414705450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8">
      <a:dk1>
        <a:srgbClr val="0C0C0C"/>
      </a:dk1>
      <a:lt1>
        <a:sysClr val="window" lastClr="FFFFFF"/>
      </a:lt1>
      <a:dk2>
        <a:srgbClr val="000066"/>
      </a:dk2>
      <a:lt2>
        <a:srgbClr val="EEECE1"/>
      </a:lt2>
      <a:accent1>
        <a:srgbClr val="000066"/>
      </a:accent1>
      <a:accent2>
        <a:srgbClr val="0A0AFF"/>
      </a:accent2>
      <a:accent3>
        <a:srgbClr val="5B5BFF"/>
      </a:accent3>
      <a:accent4>
        <a:srgbClr val="ADADFF"/>
      </a:accent4>
      <a:accent5>
        <a:srgbClr val="858585"/>
      </a:accent5>
      <a:accent6>
        <a:srgbClr val="E6E6E6"/>
      </a:accent6>
      <a:hlink>
        <a:srgbClr val="0000FF"/>
      </a:hlink>
      <a:folHlink>
        <a:srgbClr val="800080"/>
      </a:folHlink>
    </a:clrScheme>
    <a:fontScheme name="Benutzerdefiniert 3">
      <a:majorFont>
        <a:latin typeface="Varela Rou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Breitbild</PresentationFormat>
  <Paragraphs>45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Open Sans</vt:lpstr>
      <vt:lpstr>Varela Round</vt:lpstr>
      <vt:lpstr>Wingdings</vt:lpstr>
      <vt:lpstr>Larissa</vt:lpstr>
      <vt:lpstr>QSPY Logging and Visualization</vt:lpstr>
      <vt:lpstr>Synchronization between SFU CCU MC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Bauer</dc:creator>
  <cp:lastModifiedBy>Nhan Khanh Le</cp:lastModifiedBy>
  <cp:revision>201</cp:revision>
  <dcterms:created xsi:type="dcterms:W3CDTF">2020-01-14T10:05:56Z</dcterms:created>
  <dcterms:modified xsi:type="dcterms:W3CDTF">2023-02-01T16:08:02Z</dcterms:modified>
</cp:coreProperties>
</file>