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56" r:id="rId3"/>
    <p:sldId id="258" r:id="rId4"/>
    <p:sldId id="259" r:id="rId5"/>
    <p:sldId id="260" r:id="rId6"/>
    <p:sldId id="273" r:id="rId7"/>
    <p:sldId id="266" r:id="rId8"/>
    <p:sldId id="274" r:id="rId9"/>
    <p:sldId id="271" r:id="rId10"/>
    <p:sldId id="275" r:id="rId11"/>
    <p:sldId id="262" r:id="rId12"/>
    <p:sldId id="272" r:id="rId13"/>
    <p:sldId id="286" r:id="rId14"/>
    <p:sldId id="287" r:id="rId15"/>
    <p:sldId id="288" r:id="rId16"/>
    <p:sldId id="276" r:id="rId17"/>
    <p:sldId id="257" r:id="rId18"/>
  </p:sldIdLst>
  <p:sldSz cx="12192000" cy="6858000"/>
  <p:notesSz cx="6858000" cy="9144000"/>
  <p:embeddedFontLst>
    <p:embeddedFont>
      <p:font typeface="Calibri" panose="020F0502020204030204" charset="0"/>
      <p:regular r:id="rId24"/>
      <p:bold r:id="rId25"/>
      <p:italic r:id="rId26"/>
      <p:boldItalic r:id="rId27"/>
    </p:embeddedFont>
    <p:embeddedFont>
      <p:font typeface="Arial Unicode MS" panose="020B0604020202020204" charset="-122"/>
      <p:regular r:id="rId28"/>
    </p:embeddedFont>
    <p:embeddedFont>
      <p:font typeface="Calibri Light" panose="020F0302020204030204" charset="0"/>
      <p:regular r:id="rId29"/>
      <p: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2B59"/>
    <a:srgbClr val="624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mn-cs"/>
      </a:defRPr>
    </a:lvl1pPr>
    <a:lvl2pPr marL="457200" algn="l" defTabSz="914400" rtl="0" eaLnBrk="1" latinLnBrk="0" hangingPunct="1">
      <a:defRPr sz="1200" kern="1200">
        <a:solidFill>
          <a:schemeClr val="tx1"/>
        </a:solidFill>
        <a:latin typeface="+mn-lt"/>
        <a:ea typeface="Calibri" panose="020F0502020204030204" charset="0"/>
        <a:cs typeface="+mn-cs"/>
      </a:defRPr>
    </a:lvl2pPr>
    <a:lvl3pPr marL="914400" algn="l" defTabSz="914400" rtl="0" eaLnBrk="1" latinLnBrk="0" hangingPunct="1">
      <a:defRPr sz="1200" kern="1200">
        <a:solidFill>
          <a:schemeClr val="tx1"/>
        </a:solidFill>
        <a:latin typeface="+mn-lt"/>
        <a:ea typeface="Calibri" panose="020F0502020204030204" charset="0"/>
        <a:cs typeface="+mn-cs"/>
      </a:defRPr>
    </a:lvl3pPr>
    <a:lvl4pPr marL="1371600" algn="l" defTabSz="914400" rtl="0" eaLnBrk="1" latinLnBrk="0" hangingPunct="1">
      <a:defRPr sz="1200" kern="1200">
        <a:solidFill>
          <a:schemeClr val="tx1"/>
        </a:solidFill>
        <a:latin typeface="+mn-lt"/>
        <a:ea typeface="Calibri" panose="020F0502020204030204" charset="0"/>
        <a:cs typeface="+mn-cs"/>
      </a:defRPr>
    </a:lvl4pPr>
    <a:lvl5pPr marL="1828800" algn="l" defTabSz="914400" rtl="0" eaLnBrk="1" latinLnBrk="0" hangingPunct="1">
      <a:defRPr sz="1200" kern="1200">
        <a:solidFill>
          <a:schemeClr val="tx1"/>
        </a:solidFill>
        <a:latin typeface="+mn-lt"/>
        <a:ea typeface="Calibri" panose="020F050202020403020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9" name="矩形 18"/>
          <p:cNvSpPr/>
          <p:nvPr userDrawn="1"/>
        </p:nvSpPr>
        <p:spPr>
          <a:xfrm>
            <a:off x="64770" y="46355"/>
            <a:ext cx="12005310" cy="6722745"/>
          </a:xfrm>
          <a:prstGeom prst="rect">
            <a:avLst/>
          </a:prstGeom>
          <a:noFill/>
          <a:ln w="269875">
            <a:solidFill>
              <a:srgbClr val="382B5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9" name="矩形 18"/>
          <p:cNvSpPr/>
          <p:nvPr userDrawn="1"/>
        </p:nvSpPr>
        <p:spPr>
          <a:xfrm>
            <a:off x="64770" y="46355"/>
            <a:ext cx="12057380" cy="6722745"/>
          </a:xfrm>
          <a:prstGeom prst="rect">
            <a:avLst/>
          </a:prstGeom>
          <a:noFill/>
          <a:ln w="187325">
            <a:solidFill>
              <a:srgbClr val="382B5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1" Type="http://schemas.openxmlformats.org/officeDocument/2006/relationships/slideLayout" Target="../slideLayouts/slideLayout2.xml"/><Relationship Id="rId10"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文本框 34"/>
          <p:cNvSpPr txBox="1"/>
          <p:nvPr/>
        </p:nvSpPr>
        <p:spPr>
          <a:xfrm>
            <a:off x="2053590" y="3541395"/>
            <a:ext cx="7820660" cy="1322070"/>
          </a:xfrm>
          <a:prstGeom prst="rect">
            <a:avLst/>
          </a:prstGeom>
          <a:noFill/>
        </p:spPr>
        <p:txBody>
          <a:bodyPr wrap="square" rtlCol="0">
            <a:spAutoFit/>
          </a:bodyPr>
          <a:p>
            <a:pPr algn="ctr"/>
            <a:r>
              <a:rPr lang="en-US" altLang="zh-CN" sz="4000" dirty="0">
                <a:solidFill>
                  <a:srgbClr val="382B59"/>
                </a:solidFill>
                <a:latin typeface="Calibri" panose="020F0502020204030204" charset="0"/>
                <a:ea typeface="Calibri" panose="020F0502020204030204" charset="0"/>
                <a:sym typeface="+mn-ea"/>
              </a:rPr>
              <a:t>COVID-19 TRACKER</a:t>
            </a:r>
            <a:endParaRPr lang="en-US" altLang="zh-CN" sz="4000" dirty="0">
              <a:solidFill>
                <a:srgbClr val="382B59"/>
              </a:solidFill>
              <a:latin typeface="Calibri" panose="020F0502020204030204" charset="0"/>
              <a:ea typeface="Calibri" panose="020F0502020204030204" charset="0"/>
              <a:sym typeface="+mn-ea"/>
            </a:endParaRPr>
          </a:p>
          <a:p>
            <a:pPr algn="ctr"/>
            <a:r>
              <a:rPr lang="en-US" altLang="zh-CN" sz="4000" dirty="0">
                <a:solidFill>
                  <a:srgbClr val="382B59"/>
                </a:solidFill>
                <a:latin typeface="Calibri" panose="020F0502020204030204" charset="0"/>
                <a:ea typeface="Calibri" panose="020F0502020204030204" charset="0"/>
                <a:sym typeface="+mn-ea"/>
              </a:rPr>
              <a:t>By : Nguyễn Khánh Long</a:t>
            </a:r>
            <a:endParaRPr lang="en-US" altLang="zh-CN" sz="4000" dirty="0">
              <a:solidFill>
                <a:srgbClr val="382B59"/>
              </a:solidFill>
              <a:latin typeface="Calibri" panose="020F0502020204030204" charset="0"/>
              <a:ea typeface="Calibri" panose="020F0502020204030204" charset="0"/>
              <a:sym typeface="+mn-ea"/>
            </a:endParaRPr>
          </a:p>
        </p:txBody>
      </p:sp>
      <p:sp>
        <p:nvSpPr>
          <p:cNvPr id="2" name="文本框 1"/>
          <p:cNvSpPr txBox="1"/>
          <p:nvPr/>
        </p:nvSpPr>
        <p:spPr>
          <a:xfrm>
            <a:off x="3173095" y="1794510"/>
            <a:ext cx="5170170" cy="1568450"/>
          </a:xfrm>
          <a:prstGeom prst="rect">
            <a:avLst/>
          </a:prstGeom>
          <a:noFill/>
        </p:spPr>
        <p:txBody>
          <a:bodyPr wrap="square" rtlCol="0">
            <a:spAutoFit/>
          </a:bodyPr>
          <a:p>
            <a:pPr algn="ctr"/>
            <a:r>
              <a:rPr lang="zh-CN" altLang="en-US" sz="9600" dirty="0">
                <a:solidFill>
                  <a:srgbClr val="382B59"/>
                </a:solidFill>
                <a:latin typeface="Times New Roman" panose="02020603050405020304" charset="0"/>
                <a:ea typeface="Calibri" panose="020F0502020204030204" charset="0"/>
                <a:cs typeface="Times New Roman" panose="02020603050405020304" charset="0"/>
              </a:rPr>
              <a:t>20</a:t>
            </a:r>
            <a:r>
              <a:rPr lang="en-US" altLang="zh-CN" sz="9600" dirty="0">
                <a:solidFill>
                  <a:srgbClr val="382B59"/>
                </a:solidFill>
                <a:latin typeface="Times New Roman" panose="02020603050405020304" charset="0"/>
                <a:ea typeface="Calibri" panose="020F0502020204030204" charset="0"/>
                <a:cs typeface="Times New Roman" panose="02020603050405020304" charset="0"/>
              </a:rPr>
              <a:t>21</a:t>
            </a:r>
            <a:endParaRPr lang="en-US" altLang="zh-CN" sz="9600" dirty="0">
              <a:solidFill>
                <a:srgbClr val="382B59"/>
              </a:solidFill>
              <a:latin typeface="Times New Roman" panose="02020603050405020304" charset="0"/>
              <a:ea typeface="Calibri" panose="020F05020202040302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6"/>
          <p:cNvSpPr/>
          <p:nvPr/>
        </p:nvSpPr>
        <p:spPr>
          <a:xfrm>
            <a:off x="4912676" y="1666875"/>
            <a:ext cx="2366645" cy="645160"/>
          </a:xfrm>
          <a:prstGeom prst="rect">
            <a:avLst/>
          </a:prstGeom>
        </p:spPr>
        <p:txBody>
          <a:bodyPr wrap="square">
            <a:spAutoFit/>
          </a:bodyPr>
          <a:p>
            <a:pPr indent="0" algn="ctr"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Thực hiện lấy dữ liệu từ API trả về hiển thị thông tin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4" name="矩形 7"/>
          <p:cNvSpPr/>
          <p:nvPr/>
        </p:nvSpPr>
        <p:spPr>
          <a:xfrm>
            <a:off x="4791710" y="608330"/>
            <a:ext cx="2759710" cy="645160"/>
          </a:xfrm>
          <a:prstGeom prst="rect">
            <a:avLst/>
          </a:prstGeom>
        </p:spPr>
        <p:txBody>
          <a:bodyPr wrap="square" anchor="ctr">
            <a:spAutoFit/>
          </a:bodyPr>
          <a:p>
            <a:pPr algn="dist"/>
            <a:r>
              <a:rPr lang="en-US" altLang="zh-CN"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Calibri" panose="020F0502020204030204" charset="0"/>
                <a:cs typeface="Times New Roman" panose="02020603050405020304" charset="0"/>
                <a:sym typeface="+mn-ea"/>
              </a:rPr>
              <a:t>Hiện thị panner tổng quan về covid-19 của thế giớ</a:t>
            </a:r>
            <a:r>
              <a:rPr lang="en-US" altLang="zh-CN"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i</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pic>
        <p:nvPicPr>
          <p:cNvPr id="5" name="Content Placeholder 4" descr="Capture"/>
          <p:cNvPicPr>
            <a:picLocks noChangeAspect="1"/>
          </p:cNvPicPr>
          <p:nvPr>
            <p:ph idx="1"/>
          </p:nvPr>
        </p:nvPicPr>
        <p:blipFill>
          <a:blip r:embed="rId1"/>
          <a:stretch>
            <a:fillRect/>
          </a:stretch>
        </p:blipFill>
        <p:spPr>
          <a:xfrm>
            <a:off x="913765" y="2861310"/>
            <a:ext cx="10515600" cy="22028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6"/>
          <p:cNvSpPr/>
          <p:nvPr/>
        </p:nvSpPr>
        <p:spPr>
          <a:xfrm>
            <a:off x="1098231" y="1468755"/>
            <a:ext cx="2366645" cy="1198880"/>
          </a:xfrm>
          <a:prstGeom prst="rect">
            <a:avLst/>
          </a:prstGeom>
        </p:spPr>
        <p:txBody>
          <a:bodyPr wrap="square">
            <a:spAutoFit/>
          </a:bodyPr>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Thực hiện lấy dữ liệu từ API trả             về hiển thị thông tin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Cho phép người dùng chọn quốc gia tại Selected.</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4" name="矩形 7"/>
          <p:cNvSpPr/>
          <p:nvPr/>
        </p:nvSpPr>
        <p:spPr>
          <a:xfrm>
            <a:off x="4791710" y="746760"/>
            <a:ext cx="2759710" cy="368300"/>
          </a:xfrm>
          <a:prstGeom prst="rect">
            <a:avLst/>
          </a:prstGeom>
        </p:spPr>
        <p:txBody>
          <a:bodyPr wrap="square" anchor="ctr">
            <a:spAutoFit/>
          </a:bodyPr>
          <a:p>
            <a:pPr algn="ctr"/>
            <a:r>
              <a:rPr lang="en-US" altLang="zh-CN"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Calibri" panose="020F0502020204030204" charset="0"/>
                <a:cs typeface="Times New Roman" panose="02020603050405020304" charset="0"/>
                <a:sym typeface="+mn-ea"/>
              </a:rPr>
              <a:t>Các chức năng chính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pic>
        <p:nvPicPr>
          <p:cNvPr id="5" name="Content Placeholder 4" descr="Capture1"/>
          <p:cNvPicPr>
            <a:picLocks noChangeAspect="1"/>
          </p:cNvPicPr>
          <p:nvPr>
            <p:ph idx="1"/>
          </p:nvPr>
        </p:nvPicPr>
        <p:blipFill>
          <a:blip r:embed="rId1"/>
          <a:stretch>
            <a:fillRect/>
          </a:stretch>
        </p:blipFill>
        <p:spPr>
          <a:xfrm>
            <a:off x="837565" y="2592705"/>
            <a:ext cx="10515600" cy="4006215"/>
          </a:xfrm>
          <a:prstGeom prst="rect">
            <a:avLst/>
          </a:prstGeom>
        </p:spPr>
      </p:pic>
      <p:sp>
        <p:nvSpPr>
          <p:cNvPr id="22" name="矩形 6"/>
          <p:cNvSpPr/>
          <p:nvPr/>
        </p:nvSpPr>
        <p:spPr>
          <a:xfrm>
            <a:off x="4097336" y="1491615"/>
            <a:ext cx="2366645" cy="119888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Hiển thị biểu đồ theo quốc gia đã chọn tại ô selected</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Hiển thị bản đồ theo quốc gia  đã chọn tại ô selected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3" name="矩形 6"/>
          <p:cNvSpPr/>
          <p:nvPr/>
        </p:nvSpPr>
        <p:spPr>
          <a:xfrm>
            <a:off x="7447280" y="1468755"/>
            <a:ext cx="3510280" cy="119888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Thay đổi dữ liệu biểu đồ và bản đồ khi click vào highlight (số ca mắc bệnh, số ca chết , số cac chết)</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Lọc lại ngày hiển thị trên biểu đồ khi click vào Button Group (all,yesterday , 7 days, 30 days)</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838200" y="2835275"/>
            <a:ext cx="10515600" cy="3458845"/>
          </a:xfrm>
          <a:prstGeom prst="rect">
            <a:avLst/>
          </a:prstGeom>
        </p:spPr>
      </p:pic>
      <p:sp>
        <p:nvSpPr>
          <p:cNvPr id="10" name="矩形 7"/>
          <p:cNvSpPr/>
          <p:nvPr/>
        </p:nvSpPr>
        <p:spPr>
          <a:xfrm>
            <a:off x="4791710" y="746760"/>
            <a:ext cx="2759710" cy="368300"/>
          </a:xfrm>
          <a:prstGeom prst="rect">
            <a:avLst/>
          </a:prstGeom>
        </p:spPr>
        <p:txBody>
          <a:bodyPr wrap="square" anchor="ctr">
            <a:spAutoFit/>
          </a:bodyPr>
          <a:p>
            <a:pPr algn="ctr"/>
            <a:r>
              <a:rPr lang="en-US" altLang="zh-CN"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Calibri" panose="020F0502020204030204" charset="0"/>
                <a:cs typeface="Times New Roman" panose="02020603050405020304" charset="0"/>
                <a:sym typeface="+mn-ea"/>
              </a:rPr>
              <a:t>Các chức năng chính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sp>
        <p:nvSpPr>
          <p:cNvPr id="11" name="矩形 6"/>
          <p:cNvSpPr/>
          <p:nvPr/>
        </p:nvSpPr>
        <p:spPr>
          <a:xfrm>
            <a:off x="961071" y="1514475"/>
            <a:ext cx="2366645" cy="1198880"/>
          </a:xfrm>
          <a:prstGeom prst="rect">
            <a:avLst/>
          </a:prstGeom>
        </p:spPr>
        <p:txBody>
          <a:bodyPr wrap="square">
            <a:spAutoFit/>
          </a:bodyPr>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Thực hiện lấy dữ liệu từ API trả             về hiển thị thông tin ra bảng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Cho phép người dùng tìm kiếm  quốc gia tại khung search country.</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13" name="矩形 6"/>
          <p:cNvSpPr/>
          <p:nvPr/>
        </p:nvSpPr>
        <p:spPr>
          <a:xfrm>
            <a:off x="3692841" y="1514475"/>
            <a:ext cx="2366645"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Thực hiện sắp xếp số ca nhiễm bệnh tăng dần , giảm dần tại ô dropdown.</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17290" y="3848735"/>
            <a:ext cx="4919980" cy="1076325"/>
          </a:xfrm>
          <a:prstGeom prst="rect">
            <a:avLst/>
          </a:prstGeom>
          <a:noFill/>
        </p:spPr>
        <p:txBody>
          <a:bodyPr wrap="square" rtlCol="0">
            <a:spAutoFit/>
          </a:bodyPr>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Deploy sản phẩm</a:t>
            </a:r>
            <a:r>
              <a:rPr lang="zh-CN" altLang="en-US" sz="3200" noProof="0" dirty="0">
                <a:ln>
                  <a:noFill/>
                </a:ln>
                <a:solidFill>
                  <a:srgbClr val="382B59"/>
                </a:solidFill>
                <a:uLnTx/>
                <a:uFillTx/>
                <a:latin typeface="Calibri" panose="020F0502020204030204" charset="0"/>
                <a:ea typeface="Calibri" panose="020F05020202040302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Calibri" panose="020F0502020204030204" charset="0"/>
              <a:ea typeface="Calibri" panose="020F0502020204030204" charset="0"/>
              <a:sym typeface="+mn-ea"/>
            </a:endParaRPr>
          </a:p>
        </p:txBody>
      </p:sp>
      <p:grpSp>
        <p:nvGrpSpPr>
          <p:cNvPr id="13" name="组合 17"/>
          <p:cNvGrpSpPr/>
          <p:nvPr/>
        </p:nvGrpSpPr>
        <p:grpSpPr>
          <a:xfrm>
            <a:off x="5137150" y="1852295"/>
            <a:ext cx="1844675" cy="1531620"/>
            <a:chOff x="12852" y="4351"/>
            <a:chExt cx="943" cy="766"/>
          </a:xfrm>
        </p:grpSpPr>
        <p:pic>
          <p:nvPicPr>
            <p:cNvPr id="19" name="图片 7" descr="5"/>
            <p:cNvPicPr>
              <a:picLocks noChangeAspect="1"/>
            </p:cNvPicPr>
            <p:nvPr/>
          </p:nvPicPr>
          <p:blipFill>
            <a:blip r:embed="rId1"/>
            <a:stretch>
              <a:fillRect/>
            </a:stretch>
          </p:blipFill>
          <p:spPr>
            <a:xfrm>
              <a:off x="13379" y="4351"/>
              <a:ext cx="417" cy="767"/>
            </a:xfrm>
            <a:prstGeom prst="rect">
              <a:avLst/>
            </a:prstGeom>
          </p:spPr>
        </p:pic>
        <p:pic>
          <p:nvPicPr>
            <p:cNvPr id="29" name="图片 10" descr="10"/>
            <p:cNvPicPr>
              <a:picLocks noChangeAspect="1"/>
            </p:cNvPicPr>
            <p:nvPr/>
          </p:nvPicPr>
          <p:blipFill>
            <a:blip r:embed="rId2"/>
            <a:stretch>
              <a:fillRect/>
            </a:stretch>
          </p:blipFill>
          <p:spPr>
            <a:xfrm>
              <a:off x="12852" y="4365"/>
              <a:ext cx="424" cy="753"/>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latin typeface="Times New Roman" panose="02020603050405020304" charset="0"/>
                <a:cs typeface="Times New Roman" panose="02020603050405020304" charset="0"/>
              </a:rPr>
              <a:t>Deploy sản phẩm</a:t>
            </a:r>
            <a:endParaRPr lang="en-US">
              <a:latin typeface="Times New Roman" panose="02020603050405020304" charset="0"/>
              <a:cs typeface="Times New Roman" panose="02020603050405020304" charset="0"/>
            </a:endParaRPr>
          </a:p>
        </p:txBody>
      </p:sp>
      <p:pic>
        <p:nvPicPr>
          <p:cNvPr id="4" name="Content Placeholder 3" descr="netlify-logo"/>
          <p:cNvPicPr>
            <a:picLocks noChangeAspect="1"/>
          </p:cNvPicPr>
          <p:nvPr>
            <p:ph idx="1"/>
          </p:nvPr>
        </p:nvPicPr>
        <p:blipFill>
          <a:blip r:embed="rId1"/>
          <a:stretch>
            <a:fillRect/>
          </a:stretch>
        </p:blipFill>
        <p:spPr>
          <a:xfrm>
            <a:off x="586105" y="1628140"/>
            <a:ext cx="10515600" cy="3754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1"/>
          <p:cNvPicPr>
            <a:picLocks noChangeAspect="1"/>
          </p:cNvPicPr>
          <p:nvPr/>
        </p:nvPicPr>
        <p:blipFill>
          <a:blip r:embed="rId1"/>
          <a:stretch>
            <a:fillRect/>
          </a:stretch>
        </p:blipFill>
        <p:spPr>
          <a:xfrm>
            <a:off x="2557145" y="2240915"/>
            <a:ext cx="7052310" cy="1301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1879600" y="1186815"/>
            <a:ext cx="8253095" cy="4364355"/>
            <a:chOff x="1599" y="1053"/>
            <a:chExt cx="15563" cy="8230"/>
          </a:xfrm>
        </p:grpSpPr>
        <p:pic>
          <p:nvPicPr>
            <p:cNvPr id="4" name="图片 3" descr="1"/>
            <p:cNvPicPr>
              <a:picLocks noChangeAspect="1"/>
            </p:cNvPicPr>
            <p:nvPr/>
          </p:nvPicPr>
          <p:blipFill>
            <a:blip r:embed="rId1"/>
            <a:stretch>
              <a:fillRect/>
            </a:stretch>
          </p:blipFill>
          <p:spPr>
            <a:xfrm>
              <a:off x="1681" y="1053"/>
              <a:ext cx="1458" cy="3530"/>
            </a:xfrm>
            <a:prstGeom prst="rect">
              <a:avLst/>
            </a:prstGeom>
          </p:spPr>
        </p:pic>
        <p:pic>
          <p:nvPicPr>
            <p:cNvPr id="5" name="图片 4" descr="2"/>
            <p:cNvPicPr>
              <a:picLocks noChangeAspect="1"/>
            </p:cNvPicPr>
            <p:nvPr/>
          </p:nvPicPr>
          <p:blipFill>
            <a:blip r:embed="rId2"/>
            <a:stretch>
              <a:fillRect/>
            </a:stretch>
          </p:blipFill>
          <p:spPr>
            <a:xfrm>
              <a:off x="4841" y="1082"/>
              <a:ext cx="2129" cy="3547"/>
            </a:xfrm>
            <a:prstGeom prst="rect">
              <a:avLst/>
            </a:prstGeom>
          </p:spPr>
        </p:pic>
        <p:pic>
          <p:nvPicPr>
            <p:cNvPr id="6" name="图片 5" descr="3"/>
            <p:cNvPicPr>
              <a:picLocks noChangeAspect="1"/>
            </p:cNvPicPr>
            <p:nvPr/>
          </p:nvPicPr>
          <p:blipFill>
            <a:blip r:embed="rId3"/>
            <a:stretch>
              <a:fillRect/>
            </a:stretch>
          </p:blipFill>
          <p:spPr>
            <a:xfrm>
              <a:off x="8291" y="1082"/>
              <a:ext cx="1584" cy="3471"/>
            </a:xfrm>
            <a:prstGeom prst="rect">
              <a:avLst/>
            </a:prstGeom>
          </p:spPr>
        </p:pic>
        <p:pic>
          <p:nvPicPr>
            <p:cNvPr id="7" name="图片 6" descr="4"/>
            <p:cNvPicPr>
              <a:picLocks noChangeAspect="1"/>
            </p:cNvPicPr>
            <p:nvPr/>
          </p:nvPicPr>
          <p:blipFill>
            <a:blip r:embed="rId4"/>
            <a:stretch>
              <a:fillRect/>
            </a:stretch>
          </p:blipFill>
          <p:spPr>
            <a:xfrm>
              <a:off x="11446" y="1082"/>
              <a:ext cx="2033" cy="3558"/>
            </a:xfrm>
            <a:prstGeom prst="rect">
              <a:avLst/>
            </a:prstGeom>
          </p:spPr>
        </p:pic>
        <p:pic>
          <p:nvPicPr>
            <p:cNvPr id="8" name="图片 7" descr="5"/>
            <p:cNvPicPr>
              <a:picLocks noChangeAspect="1"/>
            </p:cNvPicPr>
            <p:nvPr/>
          </p:nvPicPr>
          <p:blipFill>
            <a:blip r:embed="rId5"/>
            <a:stretch>
              <a:fillRect/>
            </a:stretch>
          </p:blipFill>
          <p:spPr>
            <a:xfrm>
              <a:off x="15138" y="1059"/>
              <a:ext cx="1964" cy="3605"/>
            </a:xfrm>
            <a:prstGeom prst="rect">
              <a:avLst/>
            </a:prstGeom>
          </p:spPr>
        </p:pic>
        <p:pic>
          <p:nvPicPr>
            <p:cNvPr id="9" name="图片 8" descr="6"/>
            <p:cNvPicPr>
              <a:picLocks noChangeAspect="1"/>
            </p:cNvPicPr>
            <p:nvPr/>
          </p:nvPicPr>
          <p:blipFill>
            <a:blip r:embed="rId6"/>
            <a:stretch>
              <a:fillRect/>
            </a:stretch>
          </p:blipFill>
          <p:spPr>
            <a:xfrm>
              <a:off x="1599" y="5747"/>
              <a:ext cx="1776" cy="3453"/>
            </a:xfrm>
            <a:prstGeom prst="rect">
              <a:avLst/>
            </a:prstGeom>
          </p:spPr>
        </p:pic>
        <p:pic>
          <p:nvPicPr>
            <p:cNvPr id="10" name="图片 9" descr="7"/>
            <p:cNvPicPr>
              <a:picLocks noChangeAspect="1"/>
            </p:cNvPicPr>
            <p:nvPr/>
          </p:nvPicPr>
          <p:blipFill>
            <a:blip r:embed="rId7"/>
            <a:stretch>
              <a:fillRect/>
            </a:stretch>
          </p:blipFill>
          <p:spPr>
            <a:xfrm>
              <a:off x="5003" y="5834"/>
              <a:ext cx="1805" cy="3449"/>
            </a:xfrm>
            <a:prstGeom prst="rect">
              <a:avLst/>
            </a:prstGeom>
          </p:spPr>
        </p:pic>
        <p:pic>
          <p:nvPicPr>
            <p:cNvPr id="11" name="图片 10" descr="8"/>
            <p:cNvPicPr>
              <a:picLocks noChangeAspect="1"/>
            </p:cNvPicPr>
            <p:nvPr/>
          </p:nvPicPr>
          <p:blipFill>
            <a:blip r:embed="rId8"/>
            <a:stretch>
              <a:fillRect/>
            </a:stretch>
          </p:blipFill>
          <p:spPr>
            <a:xfrm>
              <a:off x="8272" y="5665"/>
              <a:ext cx="1650" cy="3618"/>
            </a:xfrm>
            <a:prstGeom prst="rect">
              <a:avLst/>
            </a:prstGeom>
          </p:spPr>
        </p:pic>
        <p:pic>
          <p:nvPicPr>
            <p:cNvPr id="12" name="图片 11" descr="9"/>
            <p:cNvPicPr>
              <a:picLocks noChangeAspect="1"/>
            </p:cNvPicPr>
            <p:nvPr/>
          </p:nvPicPr>
          <p:blipFill>
            <a:blip r:embed="rId9"/>
            <a:stretch>
              <a:fillRect/>
            </a:stretch>
          </p:blipFill>
          <p:spPr>
            <a:xfrm>
              <a:off x="11956" y="5665"/>
              <a:ext cx="1849" cy="3592"/>
            </a:xfrm>
            <a:prstGeom prst="rect">
              <a:avLst/>
            </a:prstGeom>
          </p:spPr>
        </p:pic>
        <p:pic>
          <p:nvPicPr>
            <p:cNvPr id="13" name="图片 12" descr="10"/>
            <p:cNvPicPr>
              <a:picLocks noChangeAspect="1"/>
            </p:cNvPicPr>
            <p:nvPr/>
          </p:nvPicPr>
          <p:blipFill>
            <a:blip r:embed="rId10"/>
            <a:stretch>
              <a:fillRect/>
            </a:stretch>
          </p:blipFill>
          <p:spPr>
            <a:xfrm>
              <a:off x="15166" y="5665"/>
              <a:ext cx="1996" cy="354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056255" y="2955925"/>
            <a:ext cx="336994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rPr>
              <a:t>Lí do thực hiện </a:t>
            </a:r>
            <a:endParaRPr lang="en-US" altLang="zh-CN" sz="2000">
              <a:solidFill>
                <a:srgbClr val="382B59"/>
              </a:solidFill>
              <a:latin typeface="Times New Roman" panose="02020603050405020304" charset="0"/>
              <a:ea typeface="Calibri" panose="020F0502020204030204" charset="0"/>
              <a:cs typeface="Times New Roman" panose="02020603050405020304" charset="0"/>
            </a:endParaRPr>
          </a:p>
        </p:txBody>
      </p:sp>
      <p:sp>
        <p:nvSpPr>
          <p:cNvPr id="26" name="文本框 25"/>
          <p:cNvSpPr txBox="1"/>
          <p:nvPr/>
        </p:nvSpPr>
        <p:spPr>
          <a:xfrm>
            <a:off x="3056255" y="4246245"/>
            <a:ext cx="332041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Công nghệ sử dụng</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sp>
        <p:nvSpPr>
          <p:cNvPr id="7" name="文本框 6"/>
          <p:cNvSpPr txBox="1"/>
          <p:nvPr/>
        </p:nvSpPr>
        <p:spPr>
          <a:xfrm>
            <a:off x="7477760" y="2941320"/>
            <a:ext cx="336994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Quy trình thực hiện</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sp>
        <p:nvSpPr>
          <p:cNvPr id="10" name="文本框 9"/>
          <p:cNvSpPr txBox="1"/>
          <p:nvPr/>
        </p:nvSpPr>
        <p:spPr>
          <a:xfrm>
            <a:off x="7477760" y="4246245"/>
            <a:ext cx="332041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Các chực năng đã thực hiện </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sp>
        <p:nvSpPr>
          <p:cNvPr id="20" name="文本框 19"/>
          <p:cNvSpPr txBox="1"/>
          <p:nvPr/>
        </p:nvSpPr>
        <p:spPr>
          <a:xfrm>
            <a:off x="4176395" y="1656080"/>
            <a:ext cx="3619500" cy="768350"/>
          </a:xfrm>
          <a:prstGeom prst="rect">
            <a:avLst/>
          </a:prstGeom>
          <a:noFill/>
        </p:spPr>
        <p:txBody>
          <a:bodyPr wrap="square" rtlCol="0">
            <a:spAutoFit/>
          </a:bodyPr>
          <a:p>
            <a:pPr algn="ctr"/>
            <a:r>
              <a:rPr lang="en-US" altLang="zh-CN" sz="4400" b="1">
                <a:solidFill>
                  <a:srgbClr val="382B59"/>
                </a:solidFill>
                <a:latin typeface="Times New Roman" panose="02020603050405020304" charset="0"/>
                <a:ea typeface="Arial Unicode MS" panose="020B0604020202020204" charset="-122"/>
                <a:cs typeface="Times New Roman" panose="02020603050405020304" charset="0"/>
                <a:sym typeface="+mn-ea"/>
              </a:rPr>
              <a:t>CONTENTS</a:t>
            </a:r>
            <a:endParaRPr lang="en-US" altLang="zh-CN" sz="4400" b="1">
              <a:solidFill>
                <a:srgbClr val="382B59"/>
              </a:solidFill>
              <a:latin typeface="Times New Roman" panose="02020603050405020304" charset="0"/>
              <a:ea typeface="Arial Unicode MS" panose="020B0604020202020204" charset="-122"/>
              <a:cs typeface="Times New Roman" panose="02020603050405020304" charset="0"/>
              <a:sym typeface="+mn-ea"/>
            </a:endParaRPr>
          </a:p>
        </p:txBody>
      </p:sp>
      <p:grpSp>
        <p:nvGrpSpPr>
          <p:cNvPr id="16" name="组合 15"/>
          <p:cNvGrpSpPr/>
          <p:nvPr/>
        </p:nvGrpSpPr>
        <p:grpSpPr>
          <a:xfrm>
            <a:off x="2192655" y="2953385"/>
            <a:ext cx="669925" cy="658495"/>
            <a:chOff x="321" y="1792"/>
            <a:chExt cx="3606" cy="3543"/>
          </a:xfrm>
        </p:grpSpPr>
        <p:pic>
          <p:nvPicPr>
            <p:cNvPr id="14" name="图片 13" descr="1"/>
            <p:cNvPicPr>
              <a:picLocks noChangeAspect="1"/>
            </p:cNvPicPr>
            <p:nvPr/>
          </p:nvPicPr>
          <p:blipFill>
            <a:blip r:embed="rId1"/>
            <a:stretch>
              <a:fillRect/>
            </a:stretch>
          </p:blipFill>
          <p:spPr>
            <a:xfrm>
              <a:off x="2469" y="1805"/>
              <a:ext cx="1458" cy="3530"/>
            </a:xfrm>
            <a:prstGeom prst="rect">
              <a:avLst/>
            </a:prstGeom>
          </p:spPr>
        </p:pic>
        <p:pic>
          <p:nvPicPr>
            <p:cNvPr id="15" name="图片 14" descr="10"/>
            <p:cNvPicPr>
              <a:picLocks noChangeAspect="1"/>
            </p:cNvPicPr>
            <p:nvPr/>
          </p:nvPicPr>
          <p:blipFill>
            <a:blip r:embed="rId2"/>
            <a:stretch>
              <a:fillRect/>
            </a:stretch>
          </p:blipFill>
          <p:spPr>
            <a:xfrm>
              <a:off x="321" y="1792"/>
              <a:ext cx="1996" cy="3543"/>
            </a:xfrm>
            <a:prstGeom prst="rect">
              <a:avLst/>
            </a:prstGeom>
          </p:spPr>
        </p:pic>
      </p:grpSp>
      <p:grpSp>
        <p:nvGrpSpPr>
          <p:cNvPr id="21" name="组合 20"/>
          <p:cNvGrpSpPr/>
          <p:nvPr/>
        </p:nvGrpSpPr>
        <p:grpSpPr>
          <a:xfrm>
            <a:off x="2204085" y="4310380"/>
            <a:ext cx="745490" cy="598170"/>
            <a:chOff x="2204" y="1834"/>
            <a:chExt cx="4429" cy="3546"/>
          </a:xfrm>
        </p:grpSpPr>
        <p:pic>
          <p:nvPicPr>
            <p:cNvPr id="17" name="图片 16" descr="2"/>
            <p:cNvPicPr>
              <a:picLocks noChangeAspect="1"/>
            </p:cNvPicPr>
            <p:nvPr/>
          </p:nvPicPr>
          <p:blipFill>
            <a:blip r:embed="rId3"/>
            <a:stretch>
              <a:fillRect/>
            </a:stretch>
          </p:blipFill>
          <p:spPr>
            <a:xfrm>
              <a:off x="4505" y="1834"/>
              <a:ext cx="2129" cy="3547"/>
            </a:xfrm>
            <a:prstGeom prst="rect">
              <a:avLst/>
            </a:prstGeom>
          </p:spPr>
        </p:pic>
        <p:pic>
          <p:nvPicPr>
            <p:cNvPr id="18" name="图片 17" descr="10"/>
            <p:cNvPicPr>
              <a:picLocks noChangeAspect="1"/>
            </p:cNvPicPr>
            <p:nvPr/>
          </p:nvPicPr>
          <p:blipFill>
            <a:blip r:embed="rId2"/>
            <a:stretch>
              <a:fillRect/>
            </a:stretch>
          </p:blipFill>
          <p:spPr>
            <a:xfrm>
              <a:off x="2204" y="1838"/>
              <a:ext cx="1996" cy="3543"/>
            </a:xfrm>
            <a:prstGeom prst="rect">
              <a:avLst/>
            </a:prstGeom>
          </p:spPr>
        </p:pic>
      </p:grpSp>
      <p:grpSp>
        <p:nvGrpSpPr>
          <p:cNvPr id="24" name="组合 23"/>
          <p:cNvGrpSpPr/>
          <p:nvPr/>
        </p:nvGrpSpPr>
        <p:grpSpPr>
          <a:xfrm>
            <a:off x="6497955" y="2895600"/>
            <a:ext cx="775335" cy="716280"/>
            <a:chOff x="5226" y="1834"/>
            <a:chExt cx="3838" cy="3542"/>
          </a:xfrm>
        </p:grpSpPr>
        <p:pic>
          <p:nvPicPr>
            <p:cNvPr id="22" name="图片 21" descr="3"/>
            <p:cNvPicPr>
              <a:picLocks noChangeAspect="1"/>
            </p:cNvPicPr>
            <p:nvPr/>
          </p:nvPicPr>
          <p:blipFill>
            <a:blip r:embed="rId4"/>
            <a:stretch>
              <a:fillRect/>
            </a:stretch>
          </p:blipFill>
          <p:spPr>
            <a:xfrm>
              <a:off x="7480" y="1834"/>
              <a:ext cx="1584" cy="3471"/>
            </a:xfrm>
            <a:prstGeom prst="rect">
              <a:avLst/>
            </a:prstGeom>
          </p:spPr>
        </p:pic>
        <p:pic>
          <p:nvPicPr>
            <p:cNvPr id="23" name="图片 22" descr="10"/>
            <p:cNvPicPr>
              <a:picLocks noChangeAspect="1"/>
            </p:cNvPicPr>
            <p:nvPr/>
          </p:nvPicPr>
          <p:blipFill>
            <a:blip r:embed="rId2"/>
            <a:stretch>
              <a:fillRect/>
            </a:stretch>
          </p:blipFill>
          <p:spPr>
            <a:xfrm>
              <a:off x="5226" y="1834"/>
              <a:ext cx="1996" cy="3543"/>
            </a:xfrm>
            <a:prstGeom prst="rect">
              <a:avLst/>
            </a:prstGeom>
          </p:spPr>
        </p:pic>
      </p:grpSp>
      <p:sp>
        <p:nvSpPr>
          <p:cNvPr id="2" name="文本框 9"/>
          <p:cNvSpPr txBox="1"/>
          <p:nvPr/>
        </p:nvSpPr>
        <p:spPr>
          <a:xfrm>
            <a:off x="5142865" y="5441950"/>
            <a:ext cx="332041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Deloy sản phẩm </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grpSp>
        <p:nvGrpSpPr>
          <p:cNvPr id="3" name="组合 27"/>
          <p:cNvGrpSpPr/>
          <p:nvPr/>
        </p:nvGrpSpPr>
        <p:grpSpPr>
          <a:xfrm>
            <a:off x="6483350" y="4184650"/>
            <a:ext cx="849630" cy="723900"/>
            <a:chOff x="2712" y="1834"/>
            <a:chExt cx="4175" cy="3558"/>
          </a:xfrm>
        </p:grpSpPr>
        <p:pic>
          <p:nvPicPr>
            <p:cNvPr id="6" name="图片 24" descr="4"/>
            <p:cNvPicPr>
              <a:picLocks noChangeAspect="1"/>
            </p:cNvPicPr>
            <p:nvPr/>
          </p:nvPicPr>
          <p:blipFill>
            <a:blip r:embed="rId5"/>
            <a:stretch>
              <a:fillRect/>
            </a:stretch>
          </p:blipFill>
          <p:spPr>
            <a:xfrm>
              <a:off x="4855" y="1834"/>
              <a:ext cx="2033" cy="3558"/>
            </a:xfrm>
            <a:prstGeom prst="rect">
              <a:avLst/>
            </a:prstGeom>
          </p:spPr>
        </p:pic>
        <p:pic>
          <p:nvPicPr>
            <p:cNvPr id="11" name="图片 26" descr="10"/>
            <p:cNvPicPr>
              <a:picLocks noChangeAspect="1"/>
            </p:cNvPicPr>
            <p:nvPr/>
          </p:nvPicPr>
          <p:blipFill>
            <a:blip r:embed="rId2"/>
            <a:stretch>
              <a:fillRect/>
            </a:stretch>
          </p:blipFill>
          <p:spPr>
            <a:xfrm>
              <a:off x="2712" y="1834"/>
              <a:ext cx="1996" cy="3543"/>
            </a:xfrm>
            <a:prstGeom prst="rect">
              <a:avLst/>
            </a:prstGeom>
          </p:spPr>
        </p:pic>
      </p:grpSp>
      <p:grpSp>
        <p:nvGrpSpPr>
          <p:cNvPr id="13" name="组合 17"/>
          <p:cNvGrpSpPr/>
          <p:nvPr/>
        </p:nvGrpSpPr>
        <p:grpSpPr>
          <a:xfrm>
            <a:off x="4335780" y="5201285"/>
            <a:ext cx="746125" cy="638810"/>
            <a:chOff x="12852" y="4351"/>
            <a:chExt cx="943" cy="766"/>
          </a:xfrm>
        </p:grpSpPr>
        <p:pic>
          <p:nvPicPr>
            <p:cNvPr id="19" name="图片 7" descr="5"/>
            <p:cNvPicPr>
              <a:picLocks noChangeAspect="1"/>
            </p:cNvPicPr>
            <p:nvPr/>
          </p:nvPicPr>
          <p:blipFill>
            <a:blip r:embed="rId6"/>
            <a:stretch>
              <a:fillRect/>
            </a:stretch>
          </p:blipFill>
          <p:spPr>
            <a:xfrm>
              <a:off x="13379" y="4351"/>
              <a:ext cx="417" cy="767"/>
            </a:xfrm>
            <a:prstGeom prst="rect">
              <a:avLst/>
            </a:prstGeom>
          </p:spPr>
        </p:pic>
        <p:pic>
          <p:nvPicPr>
            <p:cNvPr id="29" name="图片 10" descr="10"/>
            <p:cNvPicPr>
              <a:picLocks noChangeAspect="1"/>
            </p:cNvPicPr>
            <p:nvPr/>
          </p:nvPicPr>
          <p:blipFill>
            <a:blip r:embed="rId2"/>
            <a:stretch>
              <a:fillRect/>
            </a:stretch>
          </p:blipFill>
          <p:spPr>
            <a:xfrm>
              <a:off x="12852" y="4365"/>
              <a:ext cx="424" cy="753"/>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4950460" y="1709420"/>
            <a:ext cx="2025650" cy="1871980"/>
            <a:chOff x="7744" y="2504"/>
            <a:chExt cx="3190" cy="2948"/>
          </a:xfrm>
        </p:grpSpPr>
        <p:pic>
          <p:nvPicPr>
            <p:cNvPr id="14" name="图片 13" descr="1"/>
            <p:cNvPicPr>
              <a:picLocks noChangeAspect="1"/>
            </p:cNvPicPr>
            <p:nvPr/>
          </p:nvPicPr>
          <p:blipFill>
            <a:blip r:embed="rId1"/>
            <a:stretch>
              <a:fillRect/>
            </a:stretch>
          </p:blipFill>
          <p:spPr>
            <a:xfrm>
              <a:off x="9722" y="2504"/>
              <a:ext cx="1213" cy="2938"/>
            </a:xfrm>
            <a:prstGeom prst="rect">
              <a:avLst/>
            </a:prstGeom>
            <a:effectLst>
              <a:outerShdw blurRad="50800" dist="38100" dir="2700000" algn="tl" rotWithShape="0">
                <a:prstClr val="black">
                  <a:alpha val="40000"/>
                </a:prstClr>
              </a:outerShdw>
            </a:effectLst>
          </p:spPr>
        </p:pic>
        <p:pic>
          <p:nvPicPr>
            <p:cNvPr id="17" name="图片 16" descr="10"/>
            <p:cNvPicPr>
              <a:picLocks noChangeAspect="1"/>
            </p:cNvPicPr>
            <p:nvPr/>
          </p:nvPicPr>
          <p:blipFill>
            <a:blip r:embed="rId2"/>
            <a:stretch>
              <a:fillRect/>
            </a:stretch>
          </p:blipFill>
          <p:spPr>
            <a:xfrm>
              <a:off x="7744" y="2504"/>
              <a:ext cx="1661" cy="2948"/>
            </a:xfrm>
            <a:prstGeom prst="rect">
              <a:avLst/>
            </a:prstGeom>
            <a:effectLst>
              <a:outerShdw blurRad="50800" dist="38100" dir="2700000" algn="tl" rotWithShape="0">
                <a:prstClr val="black">
                  <a:alpha val="40000"/>
                </a:prstClr>
              </a:outerShdw>
            </a:effectLst>
          </p:spPr>
        </p:pic>
      </p:grpSp>
      <p:sp>
        <p:nvSpPr>
          <p:cNvPr id="4" name="文本框 3"/>
          <p:cNvSpPr txBox="1"/>
          <p:nvPr/>
        </p:nvSpPr>
        <p:spPr>
          <a:xfrm>
            <a:off x="3716973" y="3848735"/>
            <a:ext cx="4492625" cy="107632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Lí do thực hiện</a:t>
            </a:r>
            <a:r>
              <a:rPr lang="zh-CN" altLang="en-US"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9065" y="672465"/>
            <a:ext cx="11914505" cy="5087620"/>
          </a:xfrm>
          <a:prstGeom prst="rect">
            <a:avLst/>
          </a:prstGeom>
          <a:solidFill>
            <a:srgbClr val="382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1"/>
          <a:stretch>
            <a:fillRect/>
          </a:stretch>
        </p:blipFill>
        <p:spPr>
          <a:xfrm>
            <a:off x="50800" y="140970"/>
            <a:ext cx="2440940" cy="2842260"/>
          </a:xfrm>
          <a:prstGeom prst="rect">
            <a:avLst/>
          </a:prstGeom>
        </p:spPr>
      </p:pic>
      <p:sp>
        <p:nvSpPr>
          <p:cNvPr id="40" name="文本框 39"/>
          <p:cNvSpPr txBox="1"/>
          <p:nvPr/>
        </p:nvSpPr>
        <p:spPr>
          <a:xfrm>
            <a:off x="3117215" y="2347768"/>
            <a:ext cx="3551555" cy="337185"/>
          </a:xfrm>
          <a:prstGeom prst="rect">
            <a:avLst/>
          </a:prstGeom>
          <a:noFill/>
        </p:spPr>
        <p:txBody>
          <a:bodyPr wrap="none" rtlCol="0">
            <a:spAutoFit/>
          </a:bodyPr>
          <a:lstStyle/>
          <a:p>
            <a:pPr algn="l"/>
            <a:r>
              <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rPr>
              <a:t>- Nguyên nhân chính thực hiện dự án này</a:t>
            </a:r>
            <a:endPar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endParaRPr>
          </a:p>
        </p:txBody>
      </p:sp>
      <p:sp>
        <p:nvSpPr>
          <p:cNvPr id="41" name="文本框 40"/>
          <p:cNvSpPr txBox="1"/>
          <p:nvPr/>
        </p:nvSpPr>
        <p:spPr>
          <a:xfrm>
            <a:off x="3289300" y="2757805"/>
            <a:ext cx="2837180"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rPr>
              <a:t>Nhằm đánh giá kiến thức chuyên môn trong khóa học DBP-CIJS_D10 , đánh giá tổng quan cá nhân tiếp thu được những kiến thức gì trong quá trình học tập và thực hành tại khóa học này , là một dự án kết thúc khóa học do giảng viên chỉ định, đồng thời đánh giá năng lực của học viên để có thể tiếp tục học khóa sau trong lộ trình 18+ của MindX</a:t>
            </a:r>
            <a:endPar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 name="文本框 39"/>
          <p:cNvSpPr txBox="1"/>
          <p:nvPr/>
        </p:nvSpPr>
        <p:spPr>
          <a:xfrm>
            <a:off x="7639050" y="2347768"/>
            <a:ext cx="3837305" cy="337185"/>
          </a:xfrm>
          <a:prstGeom prst="rect">
            <a:avLst/>
          </a:prstGeom>
          <a:noFill/>
        </p:spPr>
        <p:txBody>
          <a:bodyPr wrap="none" rtlCol="0">
            <a:spAutoFit/>
          </a:bodyPr>
          <a:lstStyle/>
          <a:p>
            <a:pPr algn="l"/>
            <a:r>
              <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rPr>
              <a:t>- Covid-19 Tracker có giá trị hay công dụng gì</a:t>
            </a:r>
            <a:endPar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endParaRPr>
          </a:p>
        </p:txBody>
      </p:sp>
      <p:sp>
        <p:nvSpPr>
          <p:cNvPr id="3" name="文本框 40"/>
          <p:cNvSpPr txBox="1"/>
          <p:nvPr/>
        </p:nvSpPr>
        <p:spPr>
          <a:xfrm>
            <a:off x="7811135" y="2757805"/>
            <a:ext cx="2837180"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rPr>
              <a:t>Giúp người dân có thêm thông tin về tình hình covid một cách tổng quan nhất thông qua các dữ liệu trả về của các nguồn thông tin chính xác và tin cậy , dự án bao gồm: hiển thị số ca mắc covid-19 , số ca tử vong , số ca hồi phục của từng quốc gia trên thế giới được cập nhật liên tục (realtime), đồng thời hiển thị dữ liệu dạng bảng và biểu đồ , bản đồ .</a:t>
            </a:r>
            <a:endPar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10"/>
          <p:cNvPicPr>
            <a:picLocks noChangeAspect="1"/>
          </p:cNvPicPr>
          <p:nvPr/>
        </p:nvPicPr>
        <p:blipFill>
          <a:blip r:embed="rId1"/>
          <a:stretch>
            <a:fillRect/>
          </a:stretch>
        </p:blipFill>
        <p:spPr>
          <a:xfrm>
            <a:off x="4950460" y="1709420"/>
            <a:ext cx="1054735" cy="187198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3716973" y="3848735"/>
            <a:ext cx="4492625" cy="58356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Công nghệ sử dụng</a:t>
            </a:r>
            <a:endParaRPr lang="en-US" altLang="zh-CN" sz="3200" b="1" noProof="0" dirty="0">
              <a:ln>
                <a:noFill/>
              </a:ln>
              <a:solidFill>
                <a:srgbClr val="382B59"/>
              </a:solidFill>
              <a:effectLst>
                <a:outerShdw blurRad="50800" dist="38100" dir="5400000" algn="t" rotWithShape="0">
                  <a:prstClr val="black">
                    <a:alpha val="40000"/>
                  </a:prstClr>
                </a:outerShdw>
              </a:effectLst>
              <a:uLnTx/>
              <a:uFillTx/>
              <a:latin typeface="Times New Roman" panose="02020603050405020304" charset="0"/>
              <a:ea typeface="Calibri" panose="020F0502020204030204" charset="0"/>
              <a:cs typeface="Times New Roman" panose="02020603050405020304" charset="0"/>
              <a:sym typeface="+mn-ea"/>
            </a:endParaRPr>
          </a:p>
        </p:txBody>
      </p:sp>
      <p:pic>
        <p:nvPicPr>
          <p:cNvPr id="2" name="图片 1" descr="2"/>
          <p:cNvPicPr>
            <a:picLocks noChangeAspect="1"/>
          </p:cNvPicPr>
          <p:nvPr/>
        </p:nvPicPr>
        <p:blipFill>
          <a:blip r:embed="rId2"/>
          <a:stretch>
            <a:fillRect/>
          </a:stretch>
        </p:blipFill>
        <p:spPr>
          <a:xfrm>
            <a:off x="6181090" y="1709420"/>
            <a:ext cx="1123315" cy="187198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a:latin typeface="Times New Roman" panose="02020603050405020304" charset="0"/>
                <a:cs typeface="Times New Roman" panose="02020603050405020304" charset="0"/>
              </a:rPr>
              <a:t>Công nghệ sử dụng trong dự án này</a:t>
            </a:r>
            <a:endParaRPr lang="en-US">
              <a:latin typeface="Times New Roman" panose="02020603050405020304" charset="0"/>
              <a:cs typeface="Times New Roman" panose="02020603050405020304" charset="0"/>
            </a:endParaRPr>
          </a:p>
        </p:txBody>
      </p:sp>
      <p:sp>
        <p:nvSpPr>
          <p:cNvPr id="2050" name="Freeform 26"/>
          <p:cNvSpPr>
            <a:spLocks noEditPoints="1"/>
          </p:cNvSpPr>
          <p:nvPr/>
        </p:nvSpPr>
        <p:spPr bwMode="auto">
          <a:xfrm>
            <a:off x="4582795" y="2363470"/>
            <a:ext cx="487045" cy="452120"/>
          </a:xfrm>
          <a:custGeom>
            <a:avLst/>
            <a:gdLst>
              <a:gd name="T0" fmla="*/ 184 w 185"/>
              <a:gd name="T1" fmla="*/ 64 h 172"/>
              <a:gd name="T2" fmla="*/ 179 w 185"/>
              <a:gd name="T3" fmla="*/ 60 h 172"/>
              <a:gd name="T4" fmla="*/ 117 w 185"/>
              <a:gd name="T5" fmla="*/ 60 h 172"/>
              <a:gd name="T6" fmla="*/ 98 w 185"/>
              <a:gd name="T7" fmla="*/ 4 h 172"/>
              <a:gd name="T8" fmla="*/ 93 w 185"/>
              <a:gd name="T9" fmla="*/ 0 h 172"/>
              <a:gd name="T10" fmla="*/ 93 w 185"/>
              <a:gd name="T11" fmla="*/ 0 h 172"/>
              <a:gd name="T12" fmla="*/ 86 w 185"/>
              <a:gd name="T13" fmla="*/ 4 h 172"/>
              <a:gd name="T14" fmla="*/ 68 w 185"/>
              <a:gd name="T15" fmla="*/ 60 h 172"/>
              <a:gd name="T16" fmla="*/ 7 w 185"/>
              <a:gd name="T17" fmla="*/ 60 h 172"/>
              <a:gd name="T18" fmla="*/ 1 w 185"/>
              <a:gd name="T19" fmla="*/ 64 h 172"/>
              <a:gd name="T20" fmla="*/ 4 w 185"/>
              <a:gd name="T21" fmla="*/ 71 h 172"/>
              <a:gd name="T22" fmla="*/ 50 w 185"/>
              <a:gd name="T23" fmla="*/ 108 h 172"/>
              <a:gd name="T24" fmla="*/ 33 w 185"/>
              <a:gd name="T25" fmla="*/ 164 h 172"/>
              <a:gd name="T26" fmla="*/ 35 w 185"/>
              <a:gd name="T27" fmla="*/ 171 h 172"/>
              <a:gd name="T28" fmla="*/ 43 w 185"/>
              <a:gd name="T29" fmla="*/ 171 h 172"/>
              <a:gd name="T30" fmla="*/ 93 w 185"/>
              <a:gd name="T31" fmla="*/ 135 h 172"/>
              <a:gd name="T32" fmla="*/ 143 w 185"/>
              <a:gd name="T33" fmla="*/ 171 h 172"/>
              <a:gd name="T34" fmla="*/ 147 w 185"/>
              <a:gd name="T35" fmla="*/ 172 h 172"/>
              <a:gd name="T36" fmla="*/ 150 w 185"/>
              <a:gd name="T37" fmla="*/ 171 h 172"/>
              <a:gd name="T38" fmla="*/ 152 w 185"/>
              <a:gd name="T39" fmla="*/ 164 h 172"/>
              <a:gd name="T40" fmla="*/ 132 w 185"/>
              <a:gd name="T41" fmla="*/ 108 h 172"/>
              <a:gd name="T42" fmla="*/ 182 w 185"/>
              <a:gd name="T43" fmla="*/ 71 h 172"/>
              <a:gd name="T44" fmla="*/ 184 w 185"/>
              <a:gd name="T45" fmla="*/ 64 h 172"/>
              <a:gd name="T46" fmla="*/ 128 w 185"/>
              <a:gd name="T47" fmla="*/ 102 h 172"/>
              <a:gd name="T48" fmla="*/ 125 w 185"/>
              <a:gd name="T49" fmla="*/ 111 h 172"/>
              <a:gd name="T50" fmla="*/ 145 w 185"/>
              <a:gd name="T51" fmla="*/ 164 h 172"/>
              <a:gd name="T52" fmla="*/ 97 w 185"/>
              <a:gd name="T53" fmla="*/ 129 h 172"/>
              <a:gd name="T54" fmla="*/ 88 w 185"/>
              <a:gd name="T55" fmla="*/ 129 h 172"/>
              <a:gd name="T56" fmla="*/ 41 w 185"/>
              <a:gd name="T57" fmla="*/ 164 h 172"/>
              <a:gd name="T58" fmla="*/ 56 w 185"/>
              <a:gd name="T59" fmla="*/ 111 h 172"/>
              <a:gd name="T60" fmla="*/ 55 w 185"/>
              <a:gd name="T61" fmla="*/ 102 h 172"/>
              <a:gd name="T62" fmla="*/ 12 w 185"/>
              <a:gd name="T63" fmla="*/ 68 h 172"/>
              <a:gd name="T64" fmla="*/ 67 w 185"/>
              <a:gd name="T65" fmla="*/ 68 h 172"/>
              <a:gd name="T66" fmla="*/ 75 w 185"/>
              <a:gd name="T67" fmla="*/ 62 h 172"/>
              <a:gd name="T68" fmla="*/ 92 w 185"/>
              <a:gd name="T69" fmla="*/ 8 h 172"/>
              <a:gd name="T70" fmla="*/ 110 w 185"/>
              <a:gd name="T71" fmla="*/ 62 h 172"/>
              <a:gd name="T72" fmla="*/ 118 w 185"/>
              <a:gd name="T73" fmla="*/ 68 h 172"/>
              <a:gd name="T74" fmla="*/ 175 w 185"/>
              <a:gd name="T75" fmla="*/ 68 h 172"/>
              <a:gd name="T76" fmla="*/ 128 w 185"/>
              <a:gd name="T77"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72">
                <a:moveTo>
                  <a:pt x="184" y="64"/>
                </a:moveTo>
                <a:cubicBezTo>
                  <a:pt x="184" y="62"/>
                  <a:pt x="181" y="60"/>
                  <a:pt x="179" y="60"/>
                </a:cubicBezTo>
                <a:cubicBezTo>
                  <a:pt x="117" y="60"/>
                  <a:pt x="117" y="60"/>
                  <a:pt x="117" y="60"/>
                </a:cubicBezTo>
                <a:cubicBezTo>
                  <a:pt x="98" y="4"/>
                  <a:pt x="98" y="4"/>
                  <a:pt x="98" y="4"/>
                </a:cubicBezTo>
                <a:cubicBezTo>
                  <a:pt x="97" y="2"/>
                  <a:pt x="96" y="0"/>
                  <a:pt x="93" y="0"/>
                </a:cubicBezTo>
                <a:cubicBezTo>
                  <a:pt x="93" y="0"/>
                  <a:pt x="93" y="0"/>
                  <a:pt x="93" y="0"/>
                </a:cubicBezTo>
                <a:cubicBezTo>
                  <a:pt x="90" y="0"/>
                  <a:pt x="87" y="2"/>
                  <a:pt x="86" y="4"/>
                </a:cubicBezTo>
                <a:cubicBezTo>
                  <a:pt x="68" y="60"/>
                  <a:pt x="68" y="60"/>
                  <a:pt x="68" y="60"/>
                </a:cubicBezTo>
                <a:cubicBezTo>
                  <a:pt x="7" y="60"/>
                  <a:pt x="7" y="60"/>
                  <a:pt x="7" y="60"/>
                </a:cubicBezTo>
                <a:cubicBezTo>
                  <a:pt x="4" y="60"/>
                  <a:pt x="2" y="62"/>
                  <a:pt x="1" y="64"/>
                </a:cubicBezTo>
                <a:cubicBezTo>
                  <a:pt x="0" y="67"/>
                  <a:pt x="1" y="70"/>
                  <a:pt x="4" y="71"/>
                </a:cubicBezTo>
                <a:cubicBezTo>
                  <a:pt x="50" y="108"/>
                  <a:pt x="50" y="108"/>
                  <a:pt x="50" y="108"/>
                </a:cubicBezTo>
                <a:cubicBezTo>
                  <a:pt x="33" y="164"/>
                  <a:pt x="33" y="164"/>
                  <a:pt x="33" y="164"/>
                </a:cubicBezTo>
                <a:cubicBezTo>
                  <a:pt x="32" y="167"/>
                  <a:pt x="33" y="169"/>
                  <a:pt x="35" y="171"/>
                </a:cubicBezTo>
                <a:cubicBezTo>
                  <a:pt x="38" y="172"/>
                  <a:pt x="41" y="172"/>
                  <a:pt x="43" y="171"/>
                </a:cubicBezTo>
                <a:cubicBezTo>
                  <a:pt x="93" y="135"/>
                  <a:pt x="93" y="135"/>
                  <a:pt x="93" y="135"/>
                </a:cubicBezTo>
                <a:cubicBezTo>
                  <a:pt x="143" y="171"/>
                  <a:pt x="143" y="171"/>
                  <a:pt x="143" y="171"/>
                </a:cubicBezTo>
                <a:cubicBezTo>
                  <a:pt x="144" y="171"/>
                  <a:pt x="145" y="172"/>
                  <a:pt x="147" y="172"/>
                </a:cubicBezTo>
                <a:cubicBezTo>
                  <a:pt x="148" y="172"/>
                  <a:pt x="149" y="171"/>
                  <a:pt x="150" y="171"/>
                </a:cubicBezTo>
                <a:cubicBezTo>
                  <a:pt x="152" y="169"/>
                  <a:pt x="153" y="166"/>
                  <a:pt x="152" y="164"/>
                </a:cubicBezTo>
                <a:cubicBezTo>
                  <a:pt x="132" y="108"/>
                  <a:pt x="132" y="108"/>
                  <a:pt x="132" y="108"/>
                </a:cubicBezTo>
                <a:cubicBezTo>
                  <a:pt x="182" y="71"/>
                  <a:pt x="182" y="71"/>
                  <a:pt x="182" y="71"/>
                </a:cubicBezTo>
                <a:cubicBezTo>
                  <a:pt x="184" y="70"/>
                  <a:pt x="185" y="67"/>
                  <a:pt x="184" y="64"/>
                </a:cubicBezTo>
                <a:close/>
                <a:moveTo>
                  <a:pt x="128" y="102"/>
                </a:moveTo>
                <a:cubicBezTo>
                  <a:pt x="125" y="104"/>
                  <a:pt x="124" y="107"/>
                  <a:pt x="125" y="111"/>
                </a:cubicBezTo>
                <a:cubicBezTo>
                  <a:pt x="145" y="164"/>
                  <a:pt x="145" y="164"/>
                  <a:pt x="145" y="164"/>
                </a:cubicBezTo>
                <a:cubicBezTo>
                  <a:pt x="97" y="129"/>
                  <a:pt x="97" y="129"/>
                  <a:pt x="97" y="129"/>
                </a:cubicBezTo>
                <a:cubicBezTo>
                  <a:pt x="94" y="127"/>
                  <a:pt x="91" y="127"/>
                  <a:pt x="88" y="129"/>
                </a:cubicBezTo>
                <a:cubicBezTo>
                  <a:pt x="41" y="164"/>
                  <a:pt x="41" y="164"/>
                  <a:pt x="41" y="164"/>
                </a:cubicBezTo>
                <a:cubicBezTo>
                  <a:pt x="56" y="111"/>
                  <a:pt x="56" y="111"/>
                  <a:pt x="56" y="111"/>
                </a:cubicBezTo>
                <a:cubicBezTo>
                  <a:pt x="57" y="108"/>
                  <a:pt x="57" y="104"/>
                  <a:pt x="55" y="102"/>
                </a:cubicBezTo>
                <a:cubicBezTo>
                  <a:pt x="12" y="68"/>
                  <a:pt x="12" y="68"/>
                  <a:pt x="12" y="68"/>
                </a:cubicBezTo>
                <a:cubicBezTo>
                  <a:pt x="67" y="68"/>
                  <a:pt x="67" y="68"/>
                  <a:pt x="67" y="68"/>
                </a:cubicBezTo>
                <a:cubicBezTo>
                  <a:pt x="70" y="68"/>
                  <a:pt x="74" y="66"/>
                  <a:pt x="75" y="62"/>
                </a:cubicBezTo>
                <a:cubicBezTo>
                  <a:pt x="92" y="8"/>
                  <a:pt x="92" y="8"/>
                  <a:pt x="92" y="8"/>
                </a:cubicBezTo>
                <a:cubicBezTo>
                  <a:pt x="110" y="62"/>
                  <a:pt x="110" y="62"/>
                  <a:pt x="110" y="62"/>
                </a:cubicBezTo>
                <a:cubicBezTo>
                  <a:pt x="111" y="66"/>
                  <a:pt x="115" y="68"/>
                  <a:pt x="118" y="68"/>
                </a:cubicBezTo>
                <a:cubicBezTo>
                  <a:pt x="175" y="68"/>
                  <a:pt x="175" y="68"/>
                  <a:pt x="175" y="68"/>
                </a:cubicBezTo>
                <a:lnTo>
                  <a:pt x="128" y="102"/>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7" name="Freeform 32"/>
          <p:cNvSpPr>
            <a:spLocks noEditPoints="1"/>
          </p:cNvSpPr>
          <p:nvPr/>
        </p:nvSpPr>
        <p:spPr bwMode="auto">
          <a:xfrm>
            <a:off x="9855200" y="2330450"/>
            <a:ext cx="485140" cy="485140"/>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17" name="矩形 16"/>
          <p:cNvSpPr/>
          <p:nvPr/>
        </p:nvSpPr>
        <p:spPr>
          <a:xfrm>
            <a:off x="1177395"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GITHUB</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7" name="矩形 6"/>
          <p:cNvSpPr/>
          <p:nvPr/>
        </p:nvSpPr>
        <p:spPr>
          <a:xfrm>
            <a:off x="3878048"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HTML-CSS-JS</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11" name="矩形 10"/>
          <p:cNvSpPr/>
          <p:nvPr/>
        </p:nvSpPr>
        <p:spPr>
          <a:xfrm>
            <a:off x="6544413"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MATERIAL-UI</a:t>
            </a:r>
            <a:endParaRPr lang="en-US" altLang="zh-CN" b="1" noProof="0" dirty="0">
              <a:ln>
                <a:noFill/>
              </a:ln>
              <a:solidFill>
                <a:schemeClr val="tx1">
                  <a:lumMod val="65000"/>
                  <a:lumOff val="35000"/>
                </a:schemeClr>
              </a:solidFill>
              <a:uLnTx/>
              <a:uFillTx/>
              <a:ea typeface="Calibri" panose="020F0502020204030204" charset="0"/>
              <a:sym typeface="+mn-ea"/>
            </a:endParaRPr>
          </a:p>
        </p:txBody>
      </p:sp>
      <p:sp>
        <p:nvSpPr>
          <p:cNvPr id="13" name="矩形 12"/>
          <p:cNvSpPr/>
          <p:nvPr/>
        </p:nvSpPr>
        <p:spPr>
          <a:xfrm>
            <a:off x="9149183"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REACT-JS</a:t>
            </a:r>
            <a:endParaRPr lang="en-US" altLang="zh-CN" b="1" noProof="0" dirty="0">
              <a:ln>
                <a:noFill/>
              </a:ln>
              <a:solidFill>
                <a:schemeClr val="tx1">
                  <a:lumMod val="65000"/>
                  <a:lumOff val="35000"/>
                </a:schemeClr>
              </a:solidFill>
              <a:uLnTx/>
              <a:uFillTx/>
              <a:ea typeface="Calibri" panose="020F0502020204030204" charset="0"/>
              <a:sym typeface="+mn-ea"/>
            </a:endParaRPr>
          </a:p>
        </p:txBody>
      </p:sp>
      <p:pic>
        <p:nvPicPr>
          <p:cNvPr id="14" name="Content Placeholder 7" descr="tải xuống"/>
          <p:cNvPicPr>
            <a:picLocks noChangeAspect="1"/>
          </p:cNvPicPr>
          <p:nvPr/>
        </p:nvPicPr>
        <p:blipFill>
          <a:blip r:embed="rId1"/>
          <a:stretch>
            <a:fillRect/>
          </a:stretch>
        </p:blipFill>
        <p:spPr>
          <a:xfrm>
            <a:off x="3825875" y="1289050"/>
            <a:ext cx="2013585" cy="2013585"/>
          </a:xfrm>
          <a:prstGeom prst="rect">
            <a:avLst/>
          </a:prstGeom>
        </p:spPr>
      </p:pic>
      <p:pic>
        <p:nvPicPr>
          <p:cNvPr id="18" name="Content Placeholder 17" descr="tải xuống (1)"/>
          <p:cNvPicPr>
            <a:picLocks noChangeAspect="1"/>
          </p:cNvPicPr>
          <p:nvPr>
            <p:ph sz="half" idx="1"/>
          </p:nvPr>
        </p:nvPicPr>
        <p:blipFill>
          <a:blip r:embed="rId2"/>
          <a:stretch>
            <a:fillRect/>
          </a:stretch>
        </p:blipFill>
        <p:spPr>
          <a:xfrm>
            <a:off x="697230" y="1495425"/>
            <a:ext cx="2857500" cy="1600200"/>
          </a:xfrm>
          <a:prstGeom prst="rect">
            <a:avLst/>
          </a:prstGeom>
        </p:spPr>
      </p:pic>
      <p:pic>
        <p:nvPicPr>
          <p:cNvPr id="20" name="Content Placeholder 19" descr="tải xuống (2)"/>
          <p:cNvPicPr>
            <a:picLocks noChangeAspect="1"/>
          </p:cNvPicPr>
          <p:nvPr>
            <p:ph sz="half" idx="2"/>
          </p:nvPr>
        </p:nvPicPr>
        <p:blipFill>
          <a:blip r:embed="rId3"/>
          <a:stretch>
            <a:fillRect/>
          </a:stretch>
        </p:blipFill>
        <p:spPr>
          <a:xfrm>
            <a:off x="6544310" y="1495425"/>
            <a:ext cx="1734820" cy="1376680"/>
          </a:xfrm>
          <a:prstGeom prst="rect">
            <a:avLst/>
          </a:prstGeom>
        </p:spPr>
      </p:pic>
      <p:pic>
        <p:nvPicPr>
          <p:cNvPr id="21" name="Picture 20" descr="tải xuống (3)"/>
          <p:cNvPicPr>
            <a:picLocks noChangeAspect="1"/>
          </p:cNvPicPr>
          <p:nvPr/>
        </p:nvPicPr>
        <p:blipFill>
          <a:blip r:embed="rId4"/>
          <a:stretch>
            <a:fillRect/>
          </a:stretch>
        </p:blipFill>
        <p:spPr>
          <a:xfrm>
            <a:off x="9222105" y="1495425"/>
            <a:ext cx="1750695" cy="1518285"/>
          </a:xfrm>
          <a:prstGeom prst="rect">
            <a:avLst/>
          </a:prstGeom>
        </p:spPr>
      </p:pic>
      <p:sp>
        <p:nvSpPr>
          <p:cNvPr id="22" name="Freeform 26"/>
          <p:cNvSpPr>
            <a:spLocks noEditPoints="1"/>
          </p:cNvSpPr>
          <p:nvPr/>
        </p:nvSpPr>
        <p:spPr bwMode="auto">
          <a:xfrm>
            <a:off x="4452620" y="5041900"/>
            <a:ext cx="487045" cy="452120"/>
          </a:xfrm>
          <a:custGeom>
            <a:avLst/>
            <a:gdLst>
              <a:gd name="T0" fmla="*/ 184 w 185"/>
              <a:gd name="T1" fmla="*/ 64 h 172"/>
              <a:gd name="T2" fmla="*/ 179 w 185"/>
              <a:gd name="T3" fmla="*/ 60 h 172"/>
              <a:gd name="T4" fmla="*/ 117 w 185"/>
              <a:gd name="T5" fmla="*/ 60 h 172"/>
              <a:gd name="T6" fmla="*/ 98 w 185"/>
              <a:gd name="T7" fmla="*/ 4 h 172"/>
              <a:gd name="T8" fmla="*/ 93 w 185"/>
              <a:gd name="T9" fmla="*/ 0 h 172"/>
              <a:gd name="T10" fmla="*/ 93 w 185"/>
              <a:gd name="T11" fmla="*/ 0 h 172"/>
              <a:gd name="T12" fmla="*/ 86 w 185"/>
              <a:gd name="T13" fmla="*/ 4 h 172"/>
              <a:gd name="T14" fmla="*/ 68 w 185"/>
              <a:gd name="T15" fmla="*/ 60 h 172"/>
              <a:gd name="T16" fmla="*/ 7 w 185"/>
              <a:gd name="T17" fmla="*/ 60 h 172"/>
              <a:gd name="T18" fmla="*/ 1 w 185"/>
              <a:gd name="T19" fmla="*/ 64 h 172"/>
              <a:gd name="T20" fmla="*/ 4 w 185"/>
              <a:gd name="T21" fmla="*/ 71 h 172"/>
              <a:gd name="T22" fmla="*/ 50 w 185"/>
              <a:gd name="T23" fmla="*/ 108 h 172"/>
              <a:gd name="T24" fmla="*/ 33 w 185"/>
              <a:gd name="T25" fmla="*/ 164 h 172"/>
              <a:gd name="T26" fmla="*/ 35 w 185"/>
              <a:gd name="T27" fmla="*/ 171 h 172"/>
              <a:gd name="T28" fmla="*/ 43 w 185"/>
              <a:gd name="T29" fmla="*/ 171 h 172"/>
              <a:gd name="T30" fmla="*/ 93 w 185"/>
              <a:gd name="T31" fmla="*/ 135 h 172"/>
              <a:gd name="T32" fmla="*/ 143 w 185"/>
              <a:gd name="T33" fmla="*/ 171 h 172"/>
              <a:gd name="T34" fmla="*/ 147 w 185"/>
              <a:gd name="T35" fmla="*/ 172 h 172"/>
              <a:gd name="T36" fmla="*/ 150 w 185"/>
              <a:gd name="T37" fmla="*/ 171 h 172"/>
              <a:gd name="T38" fmla="*/ 152 w 185"/>
              <a:gd name="T39" fmla="*/ 164 h 172"/>
              <a:gd name="T40" fmla="*/ 132 w 185"/>
              <a:gd name="T41" fmla="*/ 108 h 172"/>
              <a:gd name="T42" fmla="*/ 182 w 185"/>
              <a:gd name="T43" fmla="*/ 71 h 172"/>
              <a:gd name="T44" fmla="*/ 184 w 185"/>
              <a:gd name="T45" fmla="*/ 64 h 172"/>
              <a:gd name="T46" fmla="*/ 128 w 185"/>
              <a:gd name="T47" fmla="*/ 102 h 172"/>
              <a:gd name="T48" fmla="*/ 125 w 185"/>
              <a:gd name="T49" fmla="*/ 111 h 172"/>
              <a:gd name="T50" fmla="*/ 145 w 185"/>
              <a:gd name="T51" fmla="*/ 164 h 172"/>
              <a:gd name="T52" fmla="*/ 97 w 185"/>
              <a:gd name="T53" fmla="*/ 129 h 172"/>
              <a:gd name="T54" fmla="*/ 88 w 185"/>
              <a:gd name="T55" fmla="*/ 129 h 172"/>
              <a:gd name="T56" fmla="*/ 41 w 185"/>
              <a:gd name="T57" fmla="*/ 164 h 172"/>
              <a:gd name="T58" fmla="*/ 56 w 185"/>
              <a:gd name="T59" fmla="*/ 111 h 172"/>
              <a:gd name="T60" fmla="*/ 55 w 185"/>
              <a:gd name="T61" fmla="*/ 102 h 172"/>
              <a:gd name="T62" fmla="*/ 12 w 185"/>
              <a:gd name="T63" fmla="*/ 68 h 172"/>
              <a:gd name="T64" fmla="*/ 67 w 185"/>
              <a:gd name="T65" fmla="*/ 68 h 172"/>
              <a:gd name="T66" fmla="*/ 75 w 185"/>
              <a:gd name="T67" fmla="*/ 62 h 172"/>
              <a:gd name="T68" fmla="*/ 92 w 185"/>
              <a:gd name="T69" fmla="*/ 8 h 172"/>
              <a:gd name="T70" fmla="*/ 110 w 185"/>
              <a:gd name="T71" fmla="*/ 62 h 172"/>
              <a:gd name="T72" fmla="*/ 118 w 185"/>
              <a:gd name="T73" fmla="*/ 68 h 172"/>
              <a:gd name="T74" fmla="*/ 175 w 185"/>
              <a:gd name="T75" fmla="*/ 68 h 172"/>
              <a:gd name="T76" fmla="*/ 128 w 185"/>
              <a:gd name="T77"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72">
                <a:moveTo>
                  <a:pt x="184" y="64"/>
                </a:moveTo>
                <a:cubicBezTo>
                  <a:pt x="184" y="62"/>
                  <a:pt x="181" y="60"/>
                  <a:pt x="179" y="60"/>
                </a:cubicBezTo>
                <a:cubicBezTo>
                  <a:pt x="117" y="60"/>
                  <a:pt x="117" y="60"/>
                  <a:pt x="117" y="60"/>
                </a:cubicBezTo>
                <a:cubicBezTo>
                  <a:pt x="98" y="4"/>
                  <a:pt x="98" y="4"/>
                  <a:pt x="98" y="4"/>
                </a:cubicBezTo>
                <a:cubicBezTo>
                  <a:pt x="97" y="2"/>
                  <a:pt x="96" y="0"/>
                  <a:pt x="93" y="0"/>
                </a:cubicBezTo>
                <a:cubicBezTo>
                  <a:pt x="93" y="0"/>
                  <a:pt x="93" y="0"/>
                  <a:pt x="93" y="0"/>
                </a:cubicBezTo>
                <a:cubicBezTo>
                  <a:pt x="90" y="0"/>
                  <a:pt x="87" y="2"/>
                  <a:pt x="86" y="4"/>
                </a:cubicBezTo>
                <a:cubicBezTo>
                  <a:pt x="68" y="60"/>
                  <a:pt x="68" y="60"/>
                  <a:pt x="68" y="60"/>
                </a:cubicBezTo>
                <a:cubicBezTo>
                  <a:pt x="7" y="60"/>
                  <a:pt x="7" y="60"/>
                  <a:pt x="7" y="60"/>
                </a:cubicBezTo>
                <a:cubicBezTo>
                  <a:pt x="4" y="60"/>
                  <a:pt x="2" y="62"/>
                  <a:pt x="1" y="64"/>
                </a:cubicBezTo>
                <a:cubicBezTo>
                  <a:pt x="0" y="67"/>
                  <a:pt x="1" y="70"/>
                  <a:pt x="4" y="71"/>
                </a:cubicBezTo>
                <a:cubicBezTo>
                  <a:pt x="50" y="108"/>
                  <a:pt x="50" y="108"/>
                  <a:pt x="50" y="108"/>
                </a:cubicBezTo>
                <a:cubicBezTo>
                  <a:pt x="33" y="164"/>
                  <a:pt x="33" y="164"/>
                  <a:pt x="33" y="164"/>
                </a:cubicBezTo>
                <a:cubicBezTo>
                  <a:pt x="32" y="167"/>
                  <a:pt x="33" y="169"/>
                  <a:pt x="35" y="171"/>
                </a:cubicBezTo>
                <a:cubicBezTo>
                  <a:pt x="38" y="172"/>
                  <a:pt x="41" y="172"/>
                  <a:pt x="43" y="171"/>
                </a:cubicBezTo>
                <a:cubicBezTo>
                  <a:pt x="93" y="135"/>
                  <a:pt x="93" y="135"/>
                  <a:pt x="93" y="135"/>
                </a:cubicBezTo>
                <a:cubicBezTo>
                  <a:pt x="143" y="171"/>
                  <a:pt x="143" y="171"/>
                  <a:pt x="143" y="171"/>
                </a:cubicBezTo>
                <a:cubicBezTo>
                  <a:pt x="144" y="171"/>
                  <a:pt x="145" y="172"/>
                  <a:pt x="147" y="172"/>
                </a:cubicBezTo>
                <a:cubicBezTo>
                  <a:pt x="148" y="172"/>
                  <a:pt x="149" y="171"/>
                  <a:pt x="150" y="171"/>
                </a:cubicBezTo>
                <a:cubicBezTo>
                  <a:pt x="152" y="169"/>
                  <a:pt x="153" y="166"/>
                  <a:pt x="152" y="164"/>
                </a:cubicBezTo>
                <a:cubicBezTo>
                  <a:pt x="132" y="108"/>
                  <a:pt x="132" y="108"/>
                  <a:pt x="132" y="108"/>
                </a:cubicBezTo>
                <a:cubicBezTo>
                  <a:pt x="182" y="71"/>
                  <a:pt x="182" y="71"/>
                  <a:pt x="182" y="71"/>
                </a:cubicBezTo>
                <a:cubicBezTo>
                  <a:pt x="184" y="70"/>
                  <a:pt x="185" y="67"/>
                  <a:pt x="184" y="64"/>
                </a:cubicBezTo>
                <a:close/>
                <a:moveTo>
                  <a:pt x="128" y="102"/>
                </a:moveTo>
                <a:cubicBezTo>
                  <a:pt x="125" y="104"/>
                  <a:pt x="124" y="107"/>
                  <a:pt x="125" y="111"/>
                </a:cubicBezTo>
                <a:cubicBezTo>
                  <a:pt x="145" y="164"/>
                  <a:pt x="145" y="164"/>
                  <a:pt x="145" y="164"/>
                </a:cubicBezTo>
                <a:cubicBezTo>
                  <a:pt x="97" y="129"/>
                  <a:pt x="97" y="129"/>
                  <a:pt x="97" y="129"/>
                </a:cubicBezTo>
                <a:cubicBezTo>
                  <a:pt x="94" y="127"/>
                  <a:pt x="91" y="127"/>
                  <a:pt x="88" y="129"/>
                </a:cubicBezTo>
                <a:cubicBezTo>
                  <a:pt x="41" y="164"/>
                  <a:pt x="41" y="164"/>
                  <a:pt x="41" y="164"/>
                </a:cubicBezTo>
                <a:cubicBezTo>
                  <a:pt x="56" y="111"/>
                  <a:pt x="56" y="111"/>
                  <a:pt x="56" y="111"/>
                </a:cubicBezTo>
                <a:cubicBezTo>
                  <a:pt x="57" y="108"/>
                  <a:pt x="57" y="104"/>
                  <a:pt x="55" y="102"/>
                </a:cubicBezTo>
                <a:cubicBezTo>
                  <a:pt x="12" y="68"/>
                  <a:pt x="12" y="68"/>
                  <a:pt x="12" y="68"/>
                </a:cubicBezTo>
                <a:cubicBezTo>
                  <a:pt x="67" y="68"/>
                  <a:pt x="67" y="68"/>
                  <a:pt x="67" y="68"/>
                </a:cubicBezTo>
                <a:cubicBezTo>
                  <a:pt x="70" y="68"/>
                  <a:pt x="74" y="66"/>
                  <a:pt x="75" y="62"/>
                </a:cubicBezTo>
                <a:cubicBezTo>
                  <a:pt x="92" y="8"/>
                  <a:pt x="92" y="8"/>
                  <a:pt x="92" y="8"/>
                </a:cubicBezTo>
                <a:cubicBezTo>
                  <a:pt x="110" y="62"/>
                  <a:pt x="110" y="62"/>
                  <a:pt x="110" y="62"/>
                </a:cubicBezTo>
                <a:cubicBezTo>
                  <a:pt x="111" y="66"/>
                  <a:pt x="115" y="68"/>
                  <a:pt x="118" y="68"/>
                </a:cubicBezTo>
                <a:cubicBezTo>
                  <a:pt x="175" y="68"/>
                  <a:pt x="175" y="68"/>
                  <a:pt x="175" y="68"/>
                </a:cubicBezTo>
                <a:lnTo>
                  <a:pt x="128" y="102"/>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3" name="Freeform 32"/>
          <p:cNvSpPr>
            <a:spLocks noEditPoints="1"/>
          </p:cNvSpPr>
          <p:nvPr/>
        </p:nvSpPr>
        <p:spPr bwMode="auto">
          <a:xfrm>
            <a:off x="9725025" y="5008880"/>
            <a:ext cx="485140" cy="485140"/>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4" name="矩形 16"/>
          <p:cNvSpPr/>
          <p:nvPr/>
        </p:nvSpPr>
        <p:spPr>
          <a:xfrm>
            <a:off x="1047220" y="586702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CHART JS</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25" name="矩形 6"/>
          <p:cNvSpPr/>
          <p:nvPr/>
        </p:nvSpPr>
        <p:spPr>
          <a:xfrm>
            <a:off x="3747873" y="586702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LEAFLET</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27" name="矩形 12"/>
          <p:cNvSpPr/>
          <p:nvPr/>
        </p:nvSpPr>
        <p:spPr>
          <a:xfrm>
            <a:off x="7714083" y="586702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NETLIFY</a:t>
            </a:r>
            <a:endParaRPr lang="en-US" altLang="zh-CN" b="1" noProof="0" dirty="0">
              <a:ln>
                <a:noFill/>
              </a:ln>
              <a:solidFill>
                <a:schemeClr val="tx1">
                  <a:lumMod val="65000"/>
                  <a:lumOff val="35000"/>
                </a:schemeClr>
              </a:solidFill>
              <a:uLnTx/>
              <a:uFillTx/>
              <a:ea typeface="Calibri" panose="020F0502020204030204" charset="0"/>
              <a:sym typeface="+mn-ea"/>
            </a:endParaRPr>
          </a:p>
        </p:txBody>
      </p:sp>
      <p:pic>
        <p:nvPicPr>
          <p:cNvPr id="31" name="Picture 30" descr="10342521"/>
          <p:cNvPicPr>
            <a:picLocks noChangeAspect="1"/>
          </p:cNvPicPr>
          <p:nvPr/>
        </p:nvPicPr>
        <p:blipFill>
          <a:blip r:embed="rId5"/>
          <a:stretch>
            <a:fillRect/>
          </a:stretch>
        </p:blipFill>
        <p:spPr>
          <a:xfrm>
            <a:off x="1047115" y="3862070"/>
            <a:ext cx="1913255" cy="1913255"/>
          </a:xfrm>
          <a:prstGeom prst="rect">
            <a:avLst/>
          </a:prstGeom>
        </p:spPr>
      </p:pic>
      <p:pic>
        <p:nvPicPr>
          <p:cNvPr id="32" name="Picture 31" descr="tải xuống (4)"/>
          <p:cNvPicPr>
            <a:picLocks noChangeAspect="1"/>
          </p:cNvPicPr>
          <p:nvPr/>
        </p:nvPicPr>
        <p:blipFill>
          <a:blip r:embed="rId6"/>
          <a:stretch>
            <a:fillRect/>
          </a:stretch>
        </p:blipFill>
        <p:spPr>
          <a:xfrm>
            <a:off x="3235325" y="3979545"/>
            <a:ext cx="3028950" cy="1514475"/>
          </a:xfrm>
          <a:prstGeom prst="rect">
            <a:avLst/>
          </a:prstGeom>
        </p:spPr>
      </p:pic>
      <p:pic>
        <p:nvPicPr>
          <p:cNvPr id="33" name="Picture 32" descr="netlify-logo"/>
          <p:cNvPicPr>
            <a:picLocks noChangeAspect="1"/>
          </p:cNvPicPr>
          <p:nvPr/>
        </p:nvPicPr>
        <p:blipFill>
          <a:blip r:embed="rId7"/>
          <a:stretch>
            <a:fillRect/>
          </a:stretch>
        </p:blipFill>
        <p:spPr>
          <a:xfrm>
            <a:off x="6539230" y="4040505"/>
            <a:ext cx="3877945" cy="1384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10"/>
          <p:cNvPicPr>
            <a:picLocks noChangeAspect="1"/>
          </p:cNvPicPr>
          <p:nvPr/>
        </p:nvPicPr>
        <p:blipFill>
          <a:blip r:embed="rId1"/>
          <a:stretch>
            <a:fillRect/>
          </a:stretch>
        </p:blipFill>
        <p:spPr>
          <a:xfrm>
            <a:off x="4950460" y="1709420"/>
            <a:ext cx="1054735" cy="187198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3716973" y="3848735"/>
            <a:ext cx="4492625" cy="107632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Quy trình thực hiện</a:t>
            </a:r>
            <a:r>
              <a:rPr lang="zh-CN" altLang="en-US" sz="3200" noProof="0" dirty="0">
                <a:ln>
                  <a:noFill/>
                </a:ln>
                <a:solidFill>
                  <a:srgbClr val="382B59"/>
                </a:solidFill>
                <a:uLnTx/>
                <a:uFillTx/>
                <a:latin typeface="Calibri" panose="020F0502020204030204" charset="0"/>
                <a:ea typeface="Calibri" panose="020F05020202040302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Calibri" panose="020F0502020204030204" charset="0"/>
              <a:ea typeface="Calibri" panose="020F0502020204030204" charset="0"/>
              <a:sym typeface="+mn-ea"/>
            </a:endParaRPr>
          </a:p>
        </p:txBody>
      </p:sp>
      <p:pic>
        <p:nvPicPr>
          <p:cNvPr id="3" name="图片 2" descr="3"/>
          <p:cNvPicPr>
            <a:picLocks noChangeAspect="1"/>
          </p:cNvPicPr>
          <p:nvPr/>
        </p:nvPicPr>
        <p:blipFill>
          <a:blip r:embed="rId2"/>
          <a:stretch>
            <a:fillRect/>
          </a:stretch>
        </p:blipFill>
        <p:spPr>
          <a:xfrm>
            <a:off x="6229985" y="1709420"/>
            <a:ext cx="854075" cy="187198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1489710" y="1444625"/>
            <a:ext cx="525780" cy="477520"/>
            <a:chOff x="2766" y="4261"/>
            <a:chExt cx="828" cy="752"/>
          </a:xfrm>
        </p:grpSpPr>
        <p:pic>
          <p:nvPicPr>
            <p:cNvPr id="4" name="图片 3" descr="1"/>
            <p:cNvPicPr>
              <a:picLocks noChangeAspect="1"/>
            </p:cNvPicPr>
            <p:nvPr/>
          </p:nvPicPr>
          <p:blipFill>
            <a:blip r:embed="rId1"/>
            <a:stretch>
              <a:fillRect/>
            </a:stretch>
          </p:blipFill>
          <p:spPr>
            <a:xfrm>
              <a:off x="3284" y="4263"/>
              <a:ext cx="310" cy="751"/>
            </a:xfrm>
            <a:prstGeom prst="rect">
              <a:avLst/>
            </a:prstGeom>
          </p:spPr>
        </p:pic>
        <p:pic>
          <p:nvPicPr>
            <p:cNvPr id="13" name="图片 12" descr="10"/>
            <p:cNvPicPr>
              <a:picLocks noChangeAspect="1"/>
            </p:cNvPicPr>
            <p:nvPr/>
          </p:nvPicPr>
          <p:blipFill>
            <a:blip r:embed="rId2"/>
            <a:stretch>
              <a:fillRect/>
            </a:stretch>
          </p:blipFill>
          <p:spPr>
            <a:xfrm>
              <a:off x="2766" y="4261"/>
              <a:ext cx="424" cy="753"/>
            </a:xfrm>
            <a:prstGeom prst="rect">
              <a:avLst/>
            </a:prstGeom>
          </p:spPr>
        </p:pic>
      </p:grpSp>
      <p:grpSp>
        <p:nvGrpSpPr>
          <p:cNvPr id="15" name="组合 14"/>
          <p:cNvGrpSpPr/>
          <p:nvPr/>
        </p:nvGrpSpPr>
        <p:grpSpPr>
          <a:xfrm>
            <a:off x="1489710" y="3066415"/>
            <a:ext cx="629285" cy="478790"/>
            <a:chOff x="4902" y="4306"/>
            <a:chExt cx="991" cy="754"/>
          </a:xfrm>
        </p:grpSpPr>
        <p:pic>
          <p:nvPicPr>
            <p:cNvPr id="5" name="图片 4" descr="2"/>
            <p:cNvPicPr>
              <a:picLocks noChangeAspect="1"/>
            </p:cNvPicPr>
            <p:nvPr/>
          </p:nvPicPr>
          <p:blipFill>
            <a:blip r:embed="rId3"/>
            <a:stretch>
              <a:fillRect/>
            </a:stretch>
          </p:blipFill>
          <p:spPr>
            <a:xfrm>
              <a:off x="5441" y="4306"/>
              <a:ext cx="452" cy="754"/>
            </a:xfrm>
            <a:prstGeom prst="rect">
              <a:avLst/>
            </a:prstGeom>
          </p:spPr>
        </p:pic>
        <p:pic>
          <p:nvPicPr>
            <p:cNvPr id="3" name="图片 1" descr="10"/>
            <p:cNvPicPr>
              <a:picLocks noChangeAspect="1"/>
            </p:cNvPicPr>
            <p:nvPr/>
          </p:nvPicPr>
          <p:blipFill>
            <a:blip r:embed="rId2"/>
            <a:stretch>
              <a:fillRect/>
            </a:stretch>
          </p:blipFill>
          <p:spPr>
            <a:xfrm>
              <a:off x="4902" y="4306"/>
              <a:ext cx="424" cy="753"/>
            </a:xfrm>
            <a:prstGeom prst="rect">
              <a:avLst/>
            </a:prstGeom>
          </p:spPr>
        </p:pic>
      </p:grpSp>
      <p:grpSp>
        <p:nvGrpSpPr>
          <p:cNvPr id="16" name="组合 15"/>
          <p:cNvGrpSpPr/>
          <p:nvPr/>
        </p:nvGrpSpPr>
        <p:grpSpPr>
          <a:xfrm>
            <a:off x="1489710" y="4834255"/>
            <a:ext cx="558800" cy="487045"/>
            <a:chOff x="7853" y="4246"/>
            <a:chExt cx="880" cy="767"/>
          </a:xfrm>
        </p:grpSpPr>
        <p:pic>
          <p:nvPicPr>
            <p:cNvPr id="6" name="图片 5" descr="3"/>
            <p:cNvPicPr>
              <a:picLocks noChangeAspect="1"/>
            </p:cNvPicPr>
            <p:nvPr/>
          </p:nvPicPr>
          <p:blipFill>
            <a:blip r:embed="rId4"/>
            <a:stretch>
              <a:fillRect/>
            </a:stretch>
          </p:blipFill>
          <p:spPr>
            <a:xfrm>
              <a:off x="8397" y="4246"/>
              <a:ext cx="336" cy="738"/>
            </a:xfrm>
            <a:prstGeom prst="rect">
              <a:avLst/>
            </a:prstGeom>
          </p:spPr>
        </p:pic>
        <p:pic>
          <p:nvPicPr>
            <p:cNvPr id="7" name="图片 2" descr="10"/>
            <p:cNvPicPr>
              <a:picLocks noChangeAspect="1"/>
            </p:cNvPicPr>
            <p:nvPr/>
          </p:nvPicPr>
          <p:blipFill>
            <a:blip r:embed="rId2"/>
            <a:stretch>
              <a:fillRect/>
            </a:stretch>
          </p:blipFill>
          <p:spPr>
            <a:xfrm>
              <a:off x="7853" y="4261"/>
              <a:ext cx="424" cy="753"/>
            </a:xfrm>
            <a:prstGeom prst="rect">
              <a:avLst/>
            </a:prstGeom>
          </p:spPr>
        </p:pic>
      </p:grpSp>
      <p:grpSp>
        <p:nvGrpSpPr>
          <p:cNvPr id="17" name="组合 16"/>
          <p:cNvGrpSpPr/>
          <p:nvPr/>
        </p:nvGrpSpPr>
        <p:grpSpPr>
          <a:xfrm>
            <a:off x="6658610" y="1437640"/>
            <a:ext cx="617220" cy="485140"/>
            <a:chOff x="10061" y="4306"/>
            <a:chExt cx="972" cy="764"/>
          </a:xfrm>
        </p:grpSpPr>
        <p:pic>
          <p:nvPicPr>
            <p:cNvPr id="9" name="图片 6" descr="4"/>
            <p:cNvPicPr>
              <a:picLocks noChangeAspect="1"/>
            </p:cNvPicPr>
            <p:nvPr/>
          </p:nvPicPr>
          <p:blipFill>
            <a:blip r:embed="rId5"/>
            <a:stretch>
              <a:fillRect/>
            </a:stretch>
          </p:blipFill>
          <p:spPr>
            <a:xfrm>
              <a:off x="10601" y="4314"/>
              <a:ext cx="432" cy="757"/>
            </a:xfrm>
            <a:prstGeom prst="rect">
              <a:avLst/>
            </a:prstGeom>
          </p:spPr>
        </p:pic>
        <p:pic>
          <p:nvPicPr>
            <p:cNvPr id="10" name="图片 9" descr="10"/>
            <p:cNvPicPr>
              <a:picLocks noChangeAspect="1"/>
            </p:cNvPicPr>
            <p:nvPr/>
          </p:nvPicPr>
          <p:blipFill>
            <a:blip r:embed="rId2"/>
            <a:stretch>
              <a:fillRect/>
            </a:stretch>
          </p:blipFill>
          <p:spPr>
            <a:xfrm>
              <a:off x="10061" y="4306"/>
              <a:ext cx="424" cy="753"/>
            </a:xfrm>
            <a:prstGeom prst="rect">
              <a:avLst/>
            </a:prstGeom>
          </p:spPr>
        </p:pic>
      </p:grpSp>
      <p:grpSp>
        <p:nvGrpSpPr>
          <p:cNvPr id="18" name="组合 17"/>
          <p:cNvGrpSpPr/>
          <p:nvPr/>
        </p:nvGrpSpPr>
        <p:grpSpPr>
          <a:xfrm>
            <a:off x="6676390" y="3043555"/>
            <a:ext cx="598805" cy="486410"/>
            <a:chOff x="12852" y="4351"/>
            <a:chExt cx="943" cy="766"/>
          </a:xfrm>
        </p:grpSpPr>
        <p:pic>
          <p:nvPicPr>
            <p:cNvPr id="11" name="图片 7" descr="5"/>
            <p:cNvPicPr>
              <a:picLocks noChangeAspect="1"/>
            </p:cNvPicPr>
            <p:nvPr/>
          </p:nvPicPr>
          <p:blipFill>
            <a:blip r:embed="rId6"/>
            <a:stretch>
              <a:fillRect/>
            </a:stretch>
          </p:blipFill>
          <p:spPr>
            <a:xfrm>
              <a:off x="13379" y="4351"/>
              <a:ext cx="417" cy="767"/>
            </a:xfrm>
            <a:prstGeom prst="rect">
              <a:avLst/>
            </a:prstGeom>
          </p:spPr>
        </p:pic>
        <p:pic>
          <p:nvPicPr>
            <p:cNvPr id="12" name="图片 10" descr="10"/>
            <p:cNvPicPr>
              <a:picLocks noChangeAspect="1"/>
            </p:cNvPicPr>
            <p:nvPr/>
          </p:nvPicPr>
          <p:blipFill>
            <a:blip r:embed="rId2"/>
            <a:stretch>
              <a:fillRect/>
            </a:stretch>
          </p:blipFill>
          <p:spPr>
            <a:xfrm>
              <a:off x="12852" y="4365"/>
              <a:ext cx="424" cy="753"/>
            </a:xfrm>
            <a:prstGeom prst="rect">
              <a:avLst/>
            </a:prstGeom>
          </p:spPr>
        </p:pic>
      </p:grpSp>
      <p:sp>
        <p:nvSpPr>
          <p:cNvPr id="22" name="矩形 19"/>
          <p:cNvSpPr/>
          <p:nvPr/>
        </p:nvSpPr>
        <p:spPr>
          <a:xfrm>
            <a:off x="2481048" y="1752600"/>
            <a:ext cx="3743960"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Lên ý tưởng về giao diện sao cho bắt mắt thân thiện với người dùng , bố trí một cách hợp lý , phân luồng  xử lí các chức năng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3" name="矩形 20"/>
          <p:cNvSpPr/>
          <p:nvPr/>
        </p:nvSpPr>
        <p:spPr>
          <a:xfrm>
            <a:off x="2481048" y="1199775"/>
            <a:ext cx="1897171"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Lên ý tưởng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24" name="直接连接符 21"/>
          <p:cNvCxnSpPr/>
          <p:nvPr/>
        </p:nvCxnSpPr>
        <p:spPr>
          <a:xfrm>
            <a:off x="2586355" y="1632585"/>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481048" y="3423285"/>
            <a:ext cx="3743960" cy="119888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Sử dụng bootstrap, material-ui hổ trợ xây dựng giao diên mục đích tiết kiệm thời gian , ưu điểm các thư viện này hỗ trợ rất mạnh về UI-UX cho kết quả rất đẹp mà không cần tốn nhiều công sức thiết kế thủ công</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6" name="矩形 25"/>
          <p:cNvSpPr/>
          <p:nvPr/>
        </p:nvSpPr>
        <p:spPr>
          <a:xfrm>
            <a:off x="2480945" y="2870200"/>
            <a:ext cx="2904490"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Thiết kế giao diện</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27" name="直接连接符 26"/>
          <p:cNvCxnSpPr/>
          <p:nvPr/>
        </p:nvCxnSpPr>
        <p:spPr>
          <a:xfrm>
            <a:off x="2586355" y="3303270"/>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481048" y="5146040"/>
            <a:ext cx="3743960"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Bắt đầu code xử lý các chức năng của trang web theo ý tưởng ban đầu , ví dụ : thực hiện lấy dữ liệu hiển dữ liệu ra bảng , biểu đồ</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9" name="矩形 28"/>
          <p:cNvSpPr/>
          <p:nvPr/>
        </p:nvSpPr>
        <p:spPr>
          <a:xfrm>
            <a:off x="2480945" y="4592955"/>
            <a:ext cx="2567940"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Xử lý các chức năng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30" name="直接连接符 29"/>
          <p:cNvCxnSpPr/>
          <p:nvPr/>
        </p:nvCxnSpPr>
        <p:spPr>
          <a:xfrm>
            <a:off x="2586355" y="5026025"/>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511518" y="1752600"/>
            <a:ext cx="3743960"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Sau khi hoàn thiện dự án , chúng ta kiểm thử lại các chức năng của trang web các trường hợp</a:t>
            </a: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có thể sinh ra lỗi hoặc lỗi ngầm của hệ thống quá trình phát triển bị  sai sót.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32" name="矩形 31"/>
          <p:cNvSpPr/>
          <p:nvPr/>
        </p:nvSpPr>
        <p:spPr>
          <a:xfrm>
            <a:off x="7511518" y="1199775"/>
            <a:ext cx="1897171"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Kiểm thử</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33" name="直接连接符 32"/>
          <p:cNvCxnSpPr/>
          <p:nvPr/>
        </p:nvCxnSpPr>
        <p:spPr>
          <a:xfrm>
            <a:off x="7616825" y="1632585"/>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511518" y="3423285"/>
            <a:ext cx="3743960" cy="64516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Với sự hổ trợ của netlify  có thể deloy bản demo sản phẩm của chúng ta lên web 1 cách hoàn chỉnh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35" name="矩形 34"/>
          <p:cNvSpPr/>
          <p:nvPr/>
        </p:nvSpPr>
        <p:spPr>
          <a:xfrm>
            <a:off x="7511518" y="2870460"/>
            <a:ext cx="1897171"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Deploy sản phẩm</a:t>
            </a:r>
            <a:r>
              <a:rPr lang="en-US" altLang="zh-CN"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36" name="直接连接符 35"/>
          <p:cNvCxnSpPr/>
          <p:nvPr/>
        </p:nvCxnSpPr>
        <p:spPr>
          <a:xfrm>
            <a:off x="7616825" y="3303270"/>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10"/>
          <p:cNvPicPr>
            <a:picLocks noChangeAspect="1"/>
          </p:cNvPicPr>
          <p:nvPr/>
        </p:nvPicPr>
        <p:blipFill>
          <a:blip r:embed="rId1"/>
          <a:stretch>
            <a:fillRect/>
          </a:stretch>
        </p:blipFill>
        <p:spPr>
          <a:xfrm>
            <a:off x="4950460" y="1709420"/>
            <a:ext cx="1054735" cy="187198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3717290" y="3848735"/>
            <a:ext cx="4919980" cy="107632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Các chức năng đã thực hiện</a:t>
            </a:r>
            <a:r>
              <a:rPr lang="zh-CN" altLang="en-US" sz="3200" noProof="0" dirty="0">
                <a:ln>
                  <a:noFill/>
                </a:ln>
                <a:solidFill>
                  <a:srgbClr val="382B59"/>
                </a:solidFill>
                <a:uLnTx/>
                <a:uFillTx/>
                <a:latin typeface="Calibri" panose="020F0502020204030204" charset="0"/>
                <a:ea typeface="Calibri" panose="020F05020202040302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Calibri" panose="020F0502020204030204" charset="0"/>
              <a:ea typeface="Calibri" panose="020F0502020204030204" charset="0"/>
              <a:sym typeface="+mn-ea"/>
            </a:endParaRPr>
          </a:p>
        </p:txBody>
      </p:sp>
      <p:pic>
        <p:nvPicPr>
          <p:cNvPr id="7" name="图片 6" descr="4"/>
          <p:cNvPicPr>
            <a:picLocks noChangeAspect="1"/>
          </p:cNvPicPr>
          <p:nvPr/>
        </p:nvPicPr>
        <p:blipFill>
          <a:blip r:embed="rId2"/>
          <a:stretch>
            <a:fillRect/>
          </a:stretch>
        </p:blipFill>
        <p:spPr>
          <a:xfrm>
            <a:off x="6217285" y="1709420"/>
            <a:ext cx="1071880" cy="1875790"/>
          </a:xfrm>
          <a:prstGeom prst="rect">
            <a:avLst/>
          </a:prstGeom>
          <a:effectLst>
            <a:outerShdw blurRad="50800" dist="38100" dir="2700000" algn="tl"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2719</Words>
  <Application>WPS Presentation</Application>
  <PresentationFormat>宽屏</PresentationFormat>
  <Paragraphs>95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vt:lpstr>
      <vt:lpstr>Times New Roman</vt:lpstr>
      <vt:lpstr>Arial Unicode MS</vt:lpstr>
      <vt:lpstr>Microsoft YaHei</vt:lpstr>
      <vt:lpstr>Calibri Light</vt:lpstr>
      <vt:lpstr>Office 主题</vt:lpstr>
      <vt:lpstr>PowerPoint 演示文稿</vt:lpstr>
      <vt:lpstr>PowerPoint 演示文稿</vt:lpstr>
      <vt:lpstr>PowerPoint 演示文稿</vt:lpstr>
      <vt:lpstr>PowerPoint 演示文稿</vt:lpstr>
      <vt:lpstr>PowerPoint 演示文稿</vt:lpstr>
      <vt:lpstr>Công nghệ sử dụng trong dự án này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Deploy sản phẩm</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刘影</dc:creator>
  <cp:lastModifiedBy>LENOVO</cp:lastModifiedBy>
  <cp:revision>9</cp:revision>
  <dcterms:created xsi:type="dcterms:W3CDTF">2015-05-05T08:02:00Z</dcterms:created>
  <dcterms:modified xsi:type="dcterms:W3CDTF">2021-09-25T10:47:33Z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A72CF6556A2A4D64BC3CEA93DB465F1F</vt:lpwstr>
  </property>
</Properties>
</file>