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9" r:id="rId8"/>
    <p:sldId id="260" r:id="rId9"/>
    <p:sldId id="271" r:id="rId10"/>
    <p:sldId id="263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64" r:id="rId19"/>
    <p:sldId id="289" r:id="rId20"/>
    <p:sldId id="279" r:id="rId21"/>
    <p:sldId id="290" r:id="rId22"/>
    <p:sldId id="280" r:id="rId23"/>
    <p:sldId id="281" r:id="rId24"/>
    <p:sldId id="282" r:id="rId25"/>
    <p:sldId id="283" r:id="rId26"/>
    <p:sldId id="285" r:id="rId27"/>
    <p:sldId id="287" r:id="rId28"/>
    <p:sldId id="28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C8B2-CF3E-4ADA-8340-D953D1AB0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BD0B2-05B3-4A73-85A7-3C4D2551D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BA3D-586A-455E-BC35-9E7F2241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248F-A27E-4768-A70E-BB85380F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FE14-6D2C-48B2-B416-5C4EAC61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903-6677-4A1A-8740-A1EC3E5F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A504-F042-49E3-B2C5-30479FA78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A19D-4EDC-4CBF-BF40-5A3D5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507E-EC8D-49F2-B40A-FF81786F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FE7E-2E6C-44B7-9C83-EA0F894B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6B7F-6695-43B8-BAF5-742510D6F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3939-4D8C-41E3-B76F-B5BD349AE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1B7A-FB05-42DB-80E1-990376C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C2EC-2FE1-4009-95E6-BE47DBE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21A6-35CD-4032-9EA5-B854C024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626E-692C-4C35-A92E-F1A2B52B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647B-1FD0-411E-A7A2-2ED7154B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1612C-F760-471B-B74C-DC3868EF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5C19-2925-474C-8817-7D4A0D8C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C426-6B93-4A64-AE14-71861113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7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96E3-8CA8-4D77-9EBC-9F563D0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96CB-802B-4C55-90FF-A3B85AE5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8BCE-6991-44FC-961C-DE3E7B58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762B-97AD-4601-B43B-41EAD463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D009-6B45-4DE5-B52A-83B83F80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C45-E44A-4BCC-8324-4A92E200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8783-F002-4D53-9886-A3C5280DC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921DF-63F3-4C44-9F31-007319B8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07749-63B9-4328-8F93-9E742DED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3DE8-6868-439C-8B93-EE5E1C20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F2C75-98AF-4759-9E29-3BA4212F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045A-E854-4BF6-8998-3F996EA9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D043-A754-4D26-9DB1-B431DDC5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FAB9A-AE4F-4A35-B03F-79E08ED7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A5481-6A18-4000-9095-85F5AA87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4E82F-D2AF-40AD-B06D-447EF114C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54133-B6F7-4F3E-9825-EE05EC4D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FD867-927B-4825-96C2-877FF98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F2E84-CDA8-4A43-8C85-793F2370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C50F-4FE0-4A5B-92B8-7A81E0B9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82E44-0D10-4BF8-972F-DED31946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936C-CA04-4C24-9BAA-2B87D693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9051-5914-4C47-9428-1A231239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863AB-49F5-48F8-A5E3-ED7207E3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A2603-F502-4BB3-8657-A7EFCAB5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E439-F888-43AA-A472-6FA6C21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C85-34A0-4F30-B7E2-04895C9A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1D3D-70CA-47D0-949A-EAF502FA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67472-9859-43C2-9A7E-23CCBC78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67AE7-7046-4EFE-BE2F-C583A0BE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BDE5-D7AC-49E8-B726-8EE43E45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533ED-904D-4375-8395-1BCEE6AF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B020-2DED-4EDE-9F95-3A40D32C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94D2A-FAEC-43D1-8A8D-CE2931C7D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43BD-0CCB-411B-8368-6B6817DF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C5A1D-0194-4007-8869-4CDB03A9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32E20-921B-465A-A989-BFC44F1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8D09-4A8E-4CE1-B9E4-DCC2F0D9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C940B-6E8C-41C1-9BC4-D6F8E290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92D8-FC8A-415B-8C2E-D57E34A1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9CCE9-63CB-423E-AF34-4D4C0B99B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C1D6-1D61-4572-B31B-F2C56FB3E1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A3C9-F4C3-49A5-949B-32FDBCB34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7ECE-D6C4-4AF3-AA55-9AA3480B0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275E-226A-47A7-9D68-3C5674A45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8316-0DD4-4840-9C48-09FD1E8C8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28BDF-48AD-49DC-917F-276C0B3A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2480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Ly Nguyen</a:t>
            </a:r>
          </a:p>
          <a:p>
            <a:r>
              <a:rPr lang="en-US" dirty="0"/>
              <a:t>lilydq@yahoo.com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AAAB-8F6D-44F8-A0E8-90B29D78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52" y="3992702"/>
            <a:ext cx="2825895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E67A8-3E60-4A33-BCE2-73B5F51BB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>
          <a:xfrm>
            <a:off x="501317" y="1169939"/>
            <a:ext cx="4583599" cy="264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14F6F-2D53-44D6-BE60-3798D69D5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"/>
          <a:stretch/>
        </p:blipFill>
        <p:spPr>
          <a:xfrm>
            <a:off x="0" y="3855138"/>
            <a:ext cx="5140625" cy="300286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3911498-8D9B-4BE6-AD7F-A1F0965A7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5214" y="123671"/>
            <a:ext cx="588186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Data Exploratory Analysis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1B320-79F9-4DBA-B86D-1B9AE5F4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1" y="825402"/>
            <a:ext cx="3507993" cy="2917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693569-55E5-4F82-B70F-35E669C50EE7}"/>
              </a:ext>
            </a:extLst>
          </p:cNvPr>
          <p:cNvSpPr txBox="1"/>
          <p:nvPr/>
        </p:nvSpPr>
        <p:spPr>
          <a:xfrm>
            <a:off x="5347964" y="2124648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Day_of_week</a:t>
            </a:r>
            <a:endParaRPr lang="en-US" b="1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D5EEA4-0C91-49F9-98BD-FF5A48ADA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37" y="3748721"/>
            <a:ext cx="3907837" cy="31092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9567D5-36C5-4104-80C4-946428D2A757}"/>
              </a:ext>
            </a:extLst>
          </p:cNvPr>
          <p:cNvSpPr txBox="1"/>
          <p:nvPr/>
        </p:nvSpPr>
        <p:spPr>
          <a:xfrm>
            <a:off x="5347964" y="4934028"/>
            <a:ext cx="11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poutcome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7542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911498-8D9B-4BE6-AD7F-A1F0965A7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5214" y="12211"/>
            <a:ext cx="588186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Data Exploratory Analysis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2D043-03FB-42B1-976F-D26C1A603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20" y="877186"/>
            <a:ext cx="3271478" cy="2682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BA77D-7739-4593-B315-FDF81859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80" y="877186"/>
            <a:ext cx="3476598" cy="2770652"/>
          </a:xfrm>
          <a:prstGeom prst="rect">
            <a:avLst/>
          </a:prstGeom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CE8C2029-2A88-4F4B-9FE7-C0FE9A2F8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4" y="3792589"/>
            <a:ext cx="3673773" cy="2794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4A7015-4770-483E-8416-3A8F3E878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3" y="3713430"/>
            <a:ext cx="3589092" cy="27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9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AFDC-342C-485C-AAE8-D6359BB9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Exploratory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5CB28-8AA1-41FE-982A-96AC943DB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23" y="874703"/>
            <a:ext cx="4707597" cy="5840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16125-6BDD-404C-B4BE-3868B1066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82" y="874702"/>
            <a:ext cx="4491786" cy="58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AFDC-342C-485C-AAE8-D6359BB9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2947"/>
          </a:xfrm>
        </p:spPr>
        <p:txBody>
          <a:bodyPr/>
          <a:lstStyle/>
          <a:p>
            <a:r>
              <a:rPr lang="en-US" dirty="0"/>
              <a:t>Data Exploratory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41DB3-4569-4BB0-8B12-3B34BADD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46" y="793406"/>
            <a:ext cx="4128070" cy="6075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2C67D-6560-4ECB-A58D-D8D89322E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03" y="2182071"/>
            <a:ext cx="4345478" cy="28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3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72A-192F-4BAC-993F-9925A180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5C31-BF83-455C-81FA-D1D7B4A4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906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Missing values:</a:t>
            </a:r>
          </a:p>
          <a:p>
            <a:pPr lvl="1"/>
            <a:r>
              <a:rPr lang="en-US" sz="2000" dirty="0"/>
              <a:t>There are no missing values (e.g. NA, null), but there are unknown values in 'job', 'marital’, 'education’, 'default’, 'housing’, 'loan’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inferences to create rules to impute the unknown data.	</a:t>
            </a:r>
          </a:p>
          <a:p>
            <a:pPr lvl="2"/>
            <a:r>
              <a:rPr lang="en-US" sz="1800" dirty="0"/>
              <a:t>E.g. Age &gt; 60 can be retired. The statistics of people who are over 60:</a:t>
            </a:r>
          </a:p>
          <a:p>
            <a:pPr lvl="2"/>
            <a:r>
              <a:rPr lang="en-US" sz="1800" dirty="0"/>
              <a:t>E.g. There will be a relationship between job and education. For example, 'admin', 'management', and 'technician' normally have university degree. Most of technicians have professional development.</a:t>
            </a:r>
          </a:p>
          <a:p>
            <a:pPr lvl="2"/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D134E-AAC1-4943-94EB-D7FC8CBE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64" y="2330531"/>
            <a:ext cx="2384288" cy="25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7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72A-192F-4BAC-993F-9925A180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5C31-BF83-455C-81FA-D1D7B4A4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see 'age', 'campaign' and 'previous' are the features that have outliers. However, the value are acceptable in the real world so we do not need to remove them.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ECA20-D495-4E8E-A74D-F236F947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77" y="3563937"/>
            <a:ext cx="954436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F99B6C-52D4-43D6-A6DB-1A9B6E4A2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05" y="449190"/>
            <a:ext cx="7887990" cy="62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CFD83-27E0-4CF4-BAF3-DD63D5B0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48" y="250573"/>
            <a:ext cx="8008367" cy="6358773"/>
          </a:xfrm>
        </p:spPr>
      </p:pic>
    </p:spTree>
    <p:extLst>
      <p:ext uri="{BB962C8B-B14F-4D97-AF65-F5344CB8AC3E}">
        <p14:creationId xmlns:p14="http://schemas.microsoft.com/office/powerpoint/2010/main" val="422117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F867-9BF1-4E92-9133-1DE64B58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62BCE-98B7-4263-853B-86474761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82" y="1039017"/>
            <a:ext cx="6916252" cy="58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C0FB-43A0-4660-A72C-DE9EAAEC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D311A-212A-4AD4-A61C-2991D7B3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07" y="2377450"/>
            <a:ext cx="6032699" cy="3823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FA2268-D763-4B13-A817-98C21CB4142B}"/>
              </a:ext>
            </a:extLst>
          </p:cNvPr>
          <p:cNvSpPr txBox="1"/>
          <p:nvPr/>
        </p:nvSpPr>
        <p:spPr>
          <a:xfrm>
            <a:off x="701335" y="1837677"/>
            <a:ext cx="454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that the threshold for prediction is 0.6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3EA66-71B0-4CAD-ADD5-2E9D40EC0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5" y="2665442"/>
            <a:ext cx="2873740" cy="18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1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0E35-36F5-420F-B6EC-02CC282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4980-F23D-4BAE-A821-0C32F4B6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Understanding</a:t>
            </a:r>
          </a:p>
          <a:p>
            <a:r>
              <a:rPr lang="en-US" dirty="0"/>
              <a:t>Data Exploratory Analysis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Hyper-parameter Tuning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3928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BB6D-099F-482B-A8E4-92B5263E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F87D-AE86-41F9-86A7-2AA4DBCF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imbalanced dataset (89% of the data are not subscribed to Term Deposit and only 11% of the data subscribed)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feature that is unnecessary but highly affects the output target, which need to be deleted: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duration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unknown values that we can impute to improve the dataset quality: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job</a:t>
            </a:r>
            <a:b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-education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highly correlated features that need to be taken care of: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euribor3m,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 cleaning: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-the data values are consistent and no need further processing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Outliers:</a:t>
            </a:r>
          </a:p>
          <a:p>
            <a:pPr marL="0" indent="0">
              <a:buNone/>
            </a:pPr>
            <a:r>
              <a:rPr lang="en-US" dirty="0"/>
              <a:t>    - Not need to removed</a:t>
            </a:r>
          </a:p>
        </p:txBody>
      </p:sp>
    </p:spTree>
    <p:extLst>
      <p:ext uri="{BB962C8B-B14F-4D97-AF65-F5344CB8AC3E}">
        <p14:creationId xmlns:p14="http://schemas.microsoft.com/office/powerpoint/2010/main" val="3150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3136-63C7-4495-8D34-4C4A6E9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6599-D7CF-42FD-9AD2-626885D7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prediction model values, assume the threshold to predict Term Deposit =‘Y’ will be equal or larger than 0.6, the model has poor performance in prediction that need to be taken care of.</a:t>
            </a:r>
          </a:p>
          <a:p>
            <a:pPr lvl="1"/>
            <a:r>
              <a:rPr lang="en-US" dirty="0"/>
              <a:t>E.g. resampling</a:t>
            </a:r>
          </a:p>
        </p:txBody>
      </p:sp>
    </p:spTree>
    <p:extLst>
      <p:ext uri="{BB962C8B-B14F-4D97-AF65-F5344CB8AC3E}">
        <p14:creationId xmlns:p14="http://schemas.microsoft.com/office/powerpoint/2010/main" val="96761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2FF-BC80-49C4-870B-6E228B80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Enginering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7D69-E413-4011-A55C-951A53F3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Encoding:</a:t>
            </a:r>
          </a:p>
          <a:p>
            <a:pPr lvl="1"/>
            <a:r>
              <a:rPr lang="en-US" dirty="0"/>
              <a:t>Use one hot encoding and label encoding for categorical variables and target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4C43-9507-4A41-ABD7-8A5C8AA8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Training/Test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E322-ABE2-48A6-9084-2581E67C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dataset into 70%-30% for the training and test sets</a:t>
            </a:r>
          </a:p>
          <a:p>
            <a:r>
              <a:rPr lang="en-US" dirty="0"/>
              <a:t>After encoding, the data we have: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45370-D977-4D36-AC68-165E05E1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71" y="3118872"/>
            <a:ext cx="4002197" cy="181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F6239-EAAF-4327-8C19-8DAF6F0B9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32" y="3765884"/>
            <a:ext cx="2204468" cy="87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BBF25-44EE-4F22-91AA-0957F72655A2}"/>
              </a:ext>
            </a:extLst>
          </p:cNvPr>
          <p:cNvSpPr txBox="1"/>
          <p:nvPr/>
        </p:nvSpPr>
        <p:spPr>
          <a:xfrm>
            <a:off x="7446203" y="3172492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53014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FD51-1964-47FF-8C39-F39598BB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B7A9E-8853-4DEB-AF6B-D123F063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36" y="2395083"/>
            <a:ext cx="8247773" cy="30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8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FB8D-35BB-4656-8F1A-B776B0F9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596D-34E6-4BF1-8A30-040342E7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 imbalanced datasets causes a skewness in the data distribution, create the minority class and the majority class.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 bias in the data cause the machine learning model ignore the minority class.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To address the problem of class imbalance, we will randomly resample the dataset using under-sampling. Under-sampling means to delete examples from the majority class.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E02AE-6F14-4317-A616-DE642347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19" y="3860654"/>
            <a:ext cx="2785507" cy="24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55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FD51-1964-47FF-8C39-F39598BB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under-sampling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1694A-2C73-4272-BD3E-2ED9E6A5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58" y="2117356"/>
            <a:ext cx="8365806" cy="34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FD51-1964-47FF-8C39-F39598BB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78"/>
            <a:ext cx="4122820" cy="1026694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Logistic Regression with under-sampling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DFCEE-6F07-4B73-ACD2-FF7042AF0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6235"/>
            <a:ext cx="4122820" cy="609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784F6-7D26-499C-A1FF-68647424B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25" y="882316"/>
            <a:ext cx="3908485" cy="59851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60029B-8F48-4B7B-91AD-DF7250C266B9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4122820" cy="1026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Random Forest with under-sampling data</a:t>
            </a:r>
          </a:p>
        </p:txBody>
      </p:sp>
    </p:spTree>
    <p:extLst>
      <p:ext uri="{BB962C8B-B14F-4D97-AF65-F5344CB8AC3E}">
        <p14:creationId xmlns:p14="http://schemas.microsoft.com/office/powerpoint/2010/main" val="184214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DBCB-74DC-42B5-B184-7CD146BF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B532-8C0B-40C6-A204-51990773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and analyzed the dataset</a:t>
            </a:r>
          </a:p>
          <a:p>
            <a:r>
              <a:rPr lang="en-US" dirty="0"/>
              <a:t>Handle unknown values</a:t>
            </a:r>
          </a:p>
          <a:p>
            <a:r>
              <a:rPr lang="en-US" dirty="0"/>
              <a:t>Further studies can be performed to improve the models e.g. cross validation, feature importance, hyper parameter tuning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47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F780-EBB2-427B-AC20-01D7CE9D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8EAFF-975E-43A4-8283-3066DB813003}"/>
              </a:ext>
            </a:extLst>
          </p:cNvPr>
          <p:cNvSpPr txBox="1"/>
          <p:nvPr/>
        </p:nvSpPr>
        <p:spPr>
          <a:xfrm>
            <a:off x="5655076" y="1447131"/>
            <a:ext cx="181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Customers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EE5680-A434-447E-9A87-63990D518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66738"/>
              </p:ext>
            </p:extLst>
          </p:nvPr>
        </p:nvGraphicFramePr>
        <p:xfrm>
          <a:off x="1108722" y="1891519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532">
                  <a:extLst>
                    <a:ext uri="{9D8B030D-6E8A-4147-A177-3AD203B41FA5}">
                      <a16:colId xmlns:a16="http://schemas.microsoft.com/office/drawing/2014/main" val="1318204497"/>
                    </a:ext>
                  </a:extLst>
                </a:gridCol>
                <a:gridCol w="5481468">
                  <a:extLst>
                    <a:ext uri="{9D8B030D-6E8A-4147-A177-3AD203B41FA5}">
                      <a16:colId xmlns:a16="http://schemas.microsoft.com/office/drawing/2014/main" val="329294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3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admins, technicians, blue-collar, management, retired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20s-50s, especially the group of 30s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 to customers with high education like university degree, professional education, or high 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2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to new customers who have been contacted 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3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Preferred cellular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79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318C-3207-4559-81FE-3993B23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253F-39FA-4554-B21D-E9814A31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banking institution perform marketing campaigns based on phone calls to reach out to target customers in order to recruit them to Term Deposit subscriptions.</a:t>
            </a:r>
          </a:p>
          <a:p>
            <a:endParaRPr lang="en-US" dirty="0"/>
          </a:p>
          <a:p>
            <a:r>
              <a:rPr lang="en-US" dirty="0"/>
              <a:t>The bank develop a prediction model to predict customers who are receptive to subscriptions.</a:t>
            </a:r>
          </a:p>
          <a:p>
            <a:endParaRPr lang="en-US" dirty="0"/>
          </a:p>
          <a:p>
            <a:r>
              <a:rPr lang="en-US" dirty="0"/>
              <a:t>The campaigns were based on phone calls. Customers are contacted more than one time in order to access Term Deposit.</a:t>
            </a:r>
          </a:p>
        </p:txBody>
      </p:sp>
    </p:spTree>
    <p:extLst>
      <p:ext uri="{BB962C8B-B14F-4D97-AF65-F5344CB8AC3E}">
        <p14:creationId xmlns:p14="http://schemas.microsoft.com/office/powerpoint/2010/main" val="41369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A007-6729-4E05-A00E-0459AC3B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3E8F-3848-41F9-88EF-9E0981C6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41188 records</a:t>
            </a:r>
          </a:p>
          <a:p>
            <a:r>
              <a:rPr lang="en-US" dirty="0"/>
              <a:t>20 features</a:t>
            </a:r>
          </a:p>
          <a:p>
            <a:r>
              <a:rPr lang="en-US" dirty="0"/>
              <a:t>From May 2008 – November 2010 </a:t>
            </a:r>
          </a:p>
        </p:txBody>
      </p:sp>
    </p:spTree>
    <p:extLst>
      <p:ext uri="{BB962C8B-B14F-4D97-AF65-F5344CB8AC3E}">
        <p14:creationId xmlns:p14="http://schemas.microsoft.com/office/powerpoint/2010/main" val="51838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661A-8D7B-4263-8A7C-5EE9CCFA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9EFE-C7B2-4ECB-AD2E-1787724E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are both categorical and numerical</a:t>
            </a:r>
          </a:p>
          <a:p>
            <a:pPr lvl="1"/>
            <a:r>
              <a:rPr lang="en-US" dirty="0"/>
              <a:t>Categorical features: 10</a:t>
            </a:r>
          </a:p>
          <a:p>
            <a:pPr lvl="1"/>
            <a:r>
              <a:rPr lang="en-US" dirty="0"/>
              <a:t>Numerical features: 9</a:t>
            </a:r>
          </a:p>
          <a:p>
            <a:pPr lvl="1"/>
            <a:endParaRPr lang="en-US" dirty="0"/>
          </a:p>
          <a:p>
            <a:r>
              <a:rPr lang="en-US" dirty="0"/>
              <a:t>Target variable: binary (Yes/No)</a:t>
            </a:r>
          </a:p>
        </p:txBody>
      </p:sp>
    </p:spTree>
    <p:extLst>
      <p:ext uri="{BB962C8B-B14F-4D97-AF65-F5344CB8AC3E}">
        <p14:creationId xmlns:p14="http://schemas.microsoft.com/office/powerpoint/2010/main" val="247351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1BE3-76F2-4228-802F-7E0BE45A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119A-047F-4B05-B116-6BDBE388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Has the client subscribed a term deposit? ('yes', 'no')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63E15-F497-40B0-80A7-0EB9A6A17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98" y="2829986"/>
            <a:ext cx="5281091" cy="33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1BE3-76F2-4228-802F-7E0BE45A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119A-047F-4B05-B116-6BDBE388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Customer's 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FB0FA-625F-4D88-B091-FAB65A68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0" y="2552655"/>
            <a:ext cx="5843540" cy="3624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2F559-7EDF-4A70-9F57-09CE1743E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32" y="2349699"/>
            <a:ext cx="5005931" cy="38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F77D-5E2D-4964-8DEF-D1829DAB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96"/>
            <a:ext cx="10515600" cy="1325563"/>
          </a:xfrm>
        </p:spPr>
        <p:txBody>
          <a:bodyPr/>
          <a:lstStyle/>
          <a:p>
            <a:r>
              <a:rPr lang="en-US" dirty="0"/>
              <a:t>Data Exploratory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9CD2F-6B50-4C74-9F79-2323F2F04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0"/>
          <a:stretch/>
        </p:blipFill>
        <p:spPr>
          <a:xfrm>
            <a:off x="569522" y="1426859"/>
            <a:ext cx="4977049" cy="2551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483E6-1CBB-496A-A576-7AC1DDF56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/>
        </p:blipFill>
        <p:spPr>
          <a:xfrm>
            <a:off x="349681" y="4151501"/>
            <a:ext cx="5196890" cy="2551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0E4347-2AE5-493D-8E0D-2F5C82C34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66" y="793743"/>
            <a:ext cx="3913624" cy="3010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C5148A-302B-4A4F-A265-AC2A36E6A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77" y="3850009"/>
            <a:ext cx="3913624" cy="30079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E66205-540D-4B25-B990-99254D3F3366}"/>
              </a:ext>
            </a:extLst>
          </p:cNvPr>
          <p:cNvSpPr txBox="1"/>
          <p:nvPr/>
        </p:nvSpPr>
        <p:spPr>
          <a:xfrm>
            <a:off x="6053181" y="20615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/>
              <a:t>Job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63C17-A4ED-4E36-A348-E4E16DE167C9}"/>
              </a:ext>
            </a:extLst>
          </p:cNvPr>
          <p:cNvSpPr txBox="1"/>
          <p:nvPr/>
        </p:nvSpPr>
        <p:spPr>
          <a:xfrm>
            <a:off x="5884582" y="5427292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71083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F77D-5E2D-4964-8DEF-D1829DAB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96"/>
            <a:ext cx="10515600" cy="1325563"/>
          </a:xfrm>
        </p:spPr>
        <p:txBody>
          <a:bodyPr/>
          <a:lstStyle/>
          <a:p>
            <a:r>
              <a:rPr lang="en-US" dirty="0"/>
              <a:t>Data Exploratory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23F596-C134-4D74-9D72-903A609F3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"/>
          <a:stretch/>
        </p:blipFill>
        <p:spPr>
          <a:xfrm>
            <a:off x="332886" y="1302530"/>
            <a:ext cx="4977049" cy="2579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B1ED9-F482-4EBC-BD93-836445536F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9"/>
          <a:stretch/>
        </p:blipFill>
        <p:spPr>
          <a:xfrm>
            <a:off x="469442" y="3974242"/>
            <a:ext cx="4703936" cy="2579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B8EAE-2267-4146-9FC3-B0A3802357A7}"/>
              </a:ext>
            </a:extLst>
          </p:cNvPr>
          <p:cNvSpPr txBox="1"/>
          <p:nvPr/>
        </p:nvSpPr>
        <p:spPr>
          <a:xfrm>
            <a:off x="5864348" y="2061542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/>
              <a:t>Marital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0EB7F-CAE9-46F9-BD97-A3EFC44C5DEA}"/>
              </a:ext>
            </a:extLst>
          </p:cNvPr>
          <p:cNvSpPr txBox="1"/>
          <p:nvPr/>
        </p:nvSpPr>
        <p:spPr>
          <a:xfrm>
            <a:off x="5891856" y="4894739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/>
              <a:t>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FF5B0-254E-4B2E-BAE9-D48A5FC6C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24" y="491037"/>
            <a:ext cx="3826030" cy="3281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9A778-2597-4747-9EE1-7D7B884FF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98" y="3747425"/>
            <a:ext cx="3826029" cy="31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Words>721</Words>
  <Application>Microsoft Office PowerPoint</Application>
  <PresentationFormat>Widescreen</PresentationFormat>
  <Paragraphs>107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Office Theme</vt:lpstr>
      <vt:lpstr>Bank Marketing Campaign</vt:lpstr>
      <vt:lpstr>Content</vt:lpstr>
      <vt:lpstr>Problem Understanding</vt:lpstr>
      <vt:lpstr>Dataset</vt:lpstr>
      <vt:lpstr>Data Exploratory Analysis</vt:lpstr>
      <vt:lpstr>Data Exploratory Analysis</vt:lpstr>
      <vt:lpstr>Data Exploratory Analysis</vt:lpstr>
      <vt:lpstr>Data Exploratory Analysis</vt:lpstr>
      <vt:lpstr>Data Exploratory Analysis</vt:lpstr>
      <vt:lpstr>Data Exploratory Analysis</vt:lpstr>
      <vt:lpstr>Data Exploratory Analysis</vt:lpstr>
      <vt:lpstr>Data Exploratory Analysis</vt:lpstr>
      <vt:lpstr>Data Exploratory Analysis</vt:lpstr>
      <vt:lpstr>Data Exploratory Analysis</vt:lpstr>
      <vt:lpstr>Data Exploratory Analysis</vt:lpstr>
      <vt:lpstr>PowerPoint Presentation</vt:lpstr>
      <vt:lpstr>PowerPoint Presentation</vt:lpstr>
      <vt:lpstr>Correlation Analysis</vt:lpstr>
      <vt:lpstr>Model Prediction</vt:lpstr>
      <vt:lpstr>Findings</vt:lpstr>
      <vt:lpstr>Findings</vt:lpstr>
      <vt:lpstr>Feature Enginering</vt:lpstr>
      <vt:lpstr>Training/Test sets</vt:lpstr>
      <vt:lpstr>Logistic Regression</vt:lpstr>
      <vt:lpstr>Under-sampling</vt:lpstr>
      <vt:lpstr>Logistic Regression with under-sampling data</vt:lpstr>
      <vt:lpstr>Logistic Regression with under-sampling data</vt:lpstr>
      <vt:lpstr>Conclusions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KhanhLy Nguyen</dc:creator>
  <cp:lastModifiedBy>KhanhLy Nguyen</cp:lastModifiedBy>
  <cp:revision>130</cp:revision>
  <dcterms:created xsi:type="dcterms:W3CDTF">2021-01-24T23:26:16Z</dcterms:created>
  <dcterms:modified xsi:type="dcterms:W3CDTF">2021-01-28T18:20:07Z</dcterms:modified>
</cp:coreProperties>
</file>