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6"/>
  </p:notesMasterIdLst>
  <p:sldIdLst>
    <p:sldId id="278" r:id="rId5"/>
    <p:sldId id="279" r:id="rId6"/>
    <p:sldId id="280" r:id="rId7"/>
    <p:sldId id="281" r:id="rId8"/>
    <p:sldId id="284" r:id="rId9"/>
    <p:sldId id="296" r:id="rId10"/>
    <p:sldId id="297" r:id="rId11"/>
    <p:sldId id="300" r:id="rId12"/>
    <p:sldId id="301" r:id="rId13"/>
    <p:sldId id="302" r:id="rId14"/>
    <p:sldId id="303" r:id="rId15"/>
    <p:sldId id="305" r:id="rId16"/>
    <p:sldId id="306" r:id="rId17"/>
    <p:sldId id="307" r:id="rId18"/>
    <p:sldId id="308" r:id="rId19"/>
    <p:sldId id="312" r:id="rId20"/>
    <p:sldId id="309" r:id="rId21"/>
    <p:sldId id="313" r:id="rId22"/>
    <p:sldId id="311" r:id="rId23"/>
    <p:sldId id="310" r:id="rId24"/>
    <p:sldId id="314" r:id="rId25"/>
    <p:sldId id="315" r:id="rId26"/>
    <p:sldId id="316" r:id="rId27"/>
    <p:sldId id="317" r:id="rId28"/>
    <p:sldId id="318" r:id="rId29"/>
    <p:sldId id="319" r:id="rId30"/>
    <p:sldId id="320" r:id="rId31"/>
    <p:sldId id="322" r:id="rId32"/>
    <p:sldId id="323" r:id="rId33"/>
    <p:sldId id="321"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donis Pham" initials="AP" lastIdx="1" clrIdx="0">
    <p:extLst>
      <p:ext uri="{19B8F6BF-5375-455C-9EA6-DF929625EA0E}">
        <p15:presenceInfo xmlns:p15="http://schemas.microsoft.com/office/powerpoint/2012/main" userId="b665d66328d1ae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09" autoAdjust="0"/>
  </p:normalViewPr>
  <p:slideViewPr>
    <p:cSldViewPr snapToGrid="0" snapToObjects="1">
      <p:cViewPr varScale="1">
        <p:scale>
          <a:sx n="119" d="100"/>
          <a:sy n="119" d="100"/>
        </p:scale>
        <p:origin x="1902"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03T18:46:29.067" idx="1">
    <p:pos x="7180" y="3077"/>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00885" y="267195"/>
            <a:ext cx="5385816" cy="1225296"/>
          </a:xfrm>
        </p:spPr>
        <p:txBody>
          <a:bodyPr/>
          <a:lstStyle/>
          <a:p>
            <a:r>
              <a:rPr lang="en-US" sz="3000" dirty="0">
                <a:latin typeface="Times New Roman" panose="02020603050405020304" pitchFamily="18" charset="0"/>
                <a:cs typeface="Times New Roman" panose="02020603050405020304" pitchFamily="18" charset="0"/>
              </a:rPr>
              <a:t>Efficient weighted probabilistic frequent itemset mining in uncertain databases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76877" y="3434699"/>
            <a:ext cx="4438245" cy="878908"/>
          </a:xfrm>
        </p:spPr>
        <p:txBody>
          <a:bodyPr/>
          <a:lstStyle/>
          <a:p>
            <a:r>
              <a:rPr lang="en-US" dirty="0">
                <a:latin typeface="Times New Roman" panose="02020603050405020304" pitchFamily="18" charset="0"/>
                <a:cs typeface="Times New Roman" panose="02020603050405020304" pitchFamily="18" charset="0"/>
              </a:rPr>
              <a:t>518H0520 – Pham Viet Gia </a:t>
            </a:r>
            <a:r>
              <a:rPr lang="en-US" dirty="0" err="1">
                <a:latin typeface="Times New Roman" panose="02020603050405020304" pitchFamily="18" charset="0"/>
                <a:cs typeface="Times New Roman" panose="02020603050405020304" pitchFamily="18" charset="0"/>
              </a:rPr>
              <a:t>Khanh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520H0648 – Tran Phi </a:t>
            </a:r>
            <a:r>
              <a:rPr lang="en-US" dirty="0" err="1">
                <a:latin typeface="Times New Roman" panose="02020603050405020304" pitchFamily="18" charset="0"/>
                <a:cs typeface="Times New Roman" panose="02020603050405020304" pitchFamily="18" charset="0"/>
              </a:rPr>
              <a:t>Khanh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cs typeface="Times New Roman" panose="02020603050405020304" pitchFamily="18" charset="0"/>
              </a:rPr>
              <a:t>Expected support-based frequent itemset</a:t>
            </a:r>
            <a:endParaRPr lang="en-US" sz="4400" b="1" dirty="0">
              <a:solidFill>
                <a:schemeClr val="accent6"/>
              </a:solidFill>
              <a:cs typeface="Times New Roman" panose="02020603050405020304" pitchFamily="18"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p:txBody>
          <a:bodyPr/>
          <a:lstStyle/>
          <a:p>
            <a:pPr algn="just"/>
            <a:r>
              <a:rPr lang="en-US" sz="2600" dirty="0">
                <a:effectLst/>
                <a:latin typeface="Times New Roman" panose="02020603050405020304" pitchFamily="18" charset="0"/>
                <a:ea typeface="Calibri" panose="020F0502020204030204" pitchFamily="34" charset="0"/>
              </a:rPr>
              <a:t>Definition 3: Describes an itemset as an expected support-based frequent itemset (</a:t>
            </a:r>
            <a:r>
              <a:rPr lang="en-US" sz="2600" dirty="0" err="1">
                <a:effectLst/>
                <a:latin typeface="Times New Roman" panose="02020603050405020304" pitchFamily="18" charset="0"/>
                <a:ea typeface="Calibri" panose="020F0502020204030204" pitchFamily="34" charset="0"/>
              </a:rPr>
              <a:t>ePFI</a:t>
            </a:r>
            <a:r>
              <a:rPr lang="en-US" sz="2600" dirty="0">
                <a:effectLst/>
                <a:latin typeface="Times New Roman" panose="02020603050405020304" pitchFamily="18" charset="0"/>
                <a:ea typeface="Calibri" panose="020F0502020204030204" pitchFamily="34" charset="0"/>
              </a:rPr>
              <a:t>) if it meets or exceeds a specified minimum expected support threshold (</a:t>
            </a:r>
            <a:r>
              <a:rPr lang="en-US" sz="2600" dirty="0" err="1">
                <a:effectLst/>
                <a:latin typeface="Times New Roman" panose="02020603050405020304" pitchFamily="18" charset="0"/>
                <a:ea typeface="Calibri" panose="020F0502020204030204" pitchFamily="34" charset="0"/>
              </a:rPr>
              <a:t>esup</a:t>
            </a:r>
            <a:r>
              <a:rPr lang="en-US" sz="2600" dirty="0">
                <a:effectLst/>
                <a:latin typeface="Times New Roman" panose="02020603050405020304" pitchFamily="18" charset="0"/>
                <a:ea typeface="Calibri" panose="020F0502020204030204" pitchFamily="34" charset="0"/>
              </a:rPr>
              <a:t>) in the possible world.</a:t>
            </a:r>
            <a:endParaRPr lang="en-US" sz="2600" dirty="0"/>
          </a:p>
        </p:txBody>
      </p:sp>
    </p:spTree>
    <p:extLst>
      <p:ext uri="{BB962C8B-B14F-4D97-AF65-F5344CB8AC3E}">
        <p14:creationId xmlns:p14="http://schemas.microsoft.com/office/powerpoint/2010/main" val="183508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Probabilistic Frequent Itemset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a:xfrm>
            <a:off x="755904" y="2825496"/>
            <a:ext cx="10680192" cy="2965704"/>
          </a:xfrm>
        </p:spPr>
        <p:txBody>
          <a:bodyPr/>
          <a:lstStyle/>
          <a:p>
            <a:pPr algn="just"/>
            <a:r>
              <a:rPr lang="en-US" sz="2600" dirty="0">
                <a:latin typeface="Times New Roman" panose="02020603050405020304" pitchFamily="18" charset="0"/>
                <a:ea typeface="Calibri" panose="020F0502020204030204" pitchFamily="34" charset="0"/>
              </a:rPr>
              <a:t>Definition 4:</a:t>
            </a:r>
            <a:r>
              <a:rPr lang="en-US" sz="2600" dirty="0">
                <a:effectLst/>
                <a:latin typeface="Times New Roman" panose="02020603050405020304" pitchFamily="18" charset="0"/>
                <a:ea typeface="Calibri" panose="020F0502020204030204" pitchFamily="34" charset="0"/>
              </a:rPr>
              <a:t> </a:t>
            </a:r>
            <a:r>
              <a:rPr lang="en-US" sz="2600" dirty="0">
                <a:latin typeface="Times New Roman" panose="02020603050405020304" pitchFamily="18" charset="0"/>
                <a:ea typeface="Calibri" panose="020F0502020204030204" pitchFamily="34" charset="0"/>
              </a:rPr>
              <a:t>Given uncertain dataset (DB), a minimum support (</a:t>
            </a:r>
            <a:r>
              <a:rPr lang="en-US" sz="2600" dirty="0" err="1">
                <a:latin typeface="Times New Roman" panose="02020603050405020304" pitchFamily="18" charset="0"/>
                <a:ea typeface="Calibri" panose="020F0502020204030204" pitchFamily="34" charset="0"/>
              </a:rPr>
              <a:t>msup</a:t>
            </a:r>
            <a:r>
              <a:rPr lang="en-US" sz="2600" dirty="0">
                <a:latin typeface="Times New Roman" panose="02020603050405020304" pitchFamily="18" charset="0"/>
                <a:ea typeface="Calibri" panose="020F0502020204030204" pitchFamily="34" charset="0"/>
              </a:rPr>
              <a:t>), and a probabilistic frequent threshold (t), an itemset X ⊆ I is a probabilistic frequent itemset if and only if </a:t>
            </a:r>
            <a:r>
              <a:rPr lang="en-US" sz="2600" dirty="0" err="1">
                <a:latin typeface="Times New Roman" panose="02020603050405020304" pitchFamily="18" charset="0"/>
                <a:ea typeface="Calibri" panose="020F0502020204030204" pitchFamily="34" charset="0"/>
              </a:rPr>
              <a:t>Pr</a:t>
            </a:r>
            <a:r>
              <a:rPr lang="en-US" sz="2600" dirty="0">
                <a:latin typeface="Times New Roman" panose="02020603050405020304" pitchFamily="18" charset="0"/>
                <a:ea typeface="Calibri" panose="020F0502020204030204" pitchFamily="34" charset="0"/>
              </a:rPr>
              <a:t>(sup(X) ≥ </a:t>
            </a:r>
            <a:r>
              <a:rPr lang="en-US" sz="2600" dirty="0" err="1">
                <a:latin typeface="Times New Roman" panose="02020603050405020304" pitchFamily="18" charset="0"/>
                <a:ea typeface="Calibri" panose="020F0502020204030204" pitchFamily="34" charset="0"/>
              </a:rPr>
              <a:t>msup</a:t>
            </a:r>
            <a:r>
              <a:rPr lang="en-US" sz="2600" dirty="0">
                <a:latin typeface="Times New Roman" panose="02020603050405020304" pitchFamily="18" charset="0"/>
                <a:ea typeface="Calibri" panose="020F0502020204030204" pitchFamily="34" charset="0"/>
              </a:rPr>
              <a:t>) ≥ t</a:t>
            </a:r>
          </a:p>
          <a:p>
            <a:pPr algn="just"/>
            <a:r>
              <a:rPr lang="en-US" sz="2600" dirty="0" err="1">
                <a:latin typeface="Times New Roman" panose="02020603050405020304" pitchFamily="18" charset="0"/>
                <a:ea typeface="Calibri" panose="020F0502020204030204" pitchFamily="34" charset="0"/>
              </a:rPr>
              <a:t>Pr</a:t>
            </a:r>
            <a:r>
              <a:rPr lang="en-US" sz="2600" dirty="0">
                <a:latin typeface="Times New Roman" panose="02020603050405020304" pitchFamily="18" charset="0"/>
                <a:ea typeface="Calibri" panose="020F0502020204030204" pitchFamily="34" charset="0"/>
              </a:rPr>
              <a:t>(sup(X) ≥ </a:t>
            </a:r>
            <a:r>
              <a:rPr lang="en-US" sz="2600" dirty="0" err="1">
                <a:latin typeface="Times New Roman" panose="02020603050405020304" pitchFamily="18" charset="0"/>
                <a:ea typeface="Calibri" panose="020F0502020204030204" pitchFamily="34" charset="0"/>
              </a:rPr>
              <a:t>msup</a:t>
            </a:r>
            <a:r>
              <a:rPr lang="en-US" sz="2600" dirty="0">
                <a:latin typeface="Times New Roman" panose="02020603050405020304" pitchFamily="18" charset="0"/>
                <a:ea typeface="Calibri" panose="020F0502020204030204" pitchFamily="34" charset="0"/>
              </a:rPr>
              <a:t>) is defined as below:</a:t>
            </a:r>
          </a:p>
        </p:txBody>
      </p:sp>
      <p:pic>
        <p:nvPicPr>
          <p:cNvPr id="4" name="Picture 3">
            <a:extLst>
              <a:ext uri="{FF2B5EF4-FFF2-40B4-BE49-F238E27FC236}">
                <a16:creationId xmlns:a16="http://schemas.microsoft.com/office/drawing/2014/main" id="{17B541D6-CCC9-4738-8829-886A79D09EBC}"/>
              </a:ext>
            </a:extLst>
          </p:cNvPr>
          <p:cNvPicPr>
            <a:picLocks noChangeAspect="1"/>
          </p:cNvPicPr>
          <p:nvPr/>
        </p:nvPicPr>
        <p:blipFill>
          <a:blip r:embed="rId2"/>
          <a:stretch>
            <a:fillRect/>
          </a:stretch>
        </p:blipFill>
        <p:spPr>
          <a:xfrm>
            <a:off x="3822192" y="4697977"/>
            <a:ext cx="4382112" cy="962159"/>
          </a:xfrm>
          <a:prstGeom prst="rect">
            <a:avLst/>
          </a:prstGeom>
        </p:spPr>
      </p:pic>
    </p:spTree>
    <p:extLst>
      <p:ext uri="{BB962C8B-B14F-4D97-AF65-F5344CB8AC3E}">
        <p14:creationId xmlns:p14="http://schemas.microsoft.com/office/powerpoint/2010/main" val="292336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Weighted Probabilistic Frequent Itemset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p:txBody>
          <a:bodyPr/>
          <a:lstStyle/>
          <a:p>
            <a:pPr algn="just"/>
            <a:r>
              <a:rPr lang="en-US" sz="2600" dirty="0">
                <a:latin typeface="Times New Roman" panose="02020603050405020304" pitchFamily="18" charset="0"/>
                <a:ea typeface="Calibri" panose="020F0502020204030204" pitchFamily="34" charset="0"/>
              </a:rPr>
              <a:t>Definition 5:</a:t>
            </a:r>
            <a:r>
              <a:rPr lang="en-US" sz="2600" dirty="0">
                <a:effectLst/>
                <a:latin typeface="Times New Roman" panose="02020603050405020304" pitchFamily="18" charset="0"/>
                <a:ea typeface="Calibri" panose="020F0502020204030204" pitchFamily="34" charset="0"/>
              </a:rPr>
              <a:t> G</a:t>
            </a:r>
            <a:r>
              <a:rPr lang="en-US" sz="2600" dirty="0">
                <a:latin typeface="Times New Roman" panose="02020603050405020304" pitchFamily="18" charset="0"/>
                <a:ea typeface="Calibri" panose="020F0502020204030204" pitchFamily="34" charset="0"/>
              </a:rPr>
              <a:t>iven an uncertain dataset (DB), a weight table (w), a minimum support (</a:t>
            </a:r>
            <a:r>
              <a:rPr lang="en-US" sz="2600" dirty="0" err="1">
                <a:latin typeface="Times New Roman" panose="02020603050405020304" pitchFamily="18" charset="0"/>
                <a:ea typeface="Calibri" panose="020F0502020204030204" pitchFamily="34" charset="0"/>
              </a:rPr>
              <a:t>msup</a:t>
            </a:r>
            <a:r>
              <a:rPr lang="en-US" sz="2600" dirty="0">
                <a:latin typeface="Times New Roman" panose="02020603050405020304" pitchFamily="18" charset="0"/>
                <a:ea typeface="Calibri" panose="020F0502020204030204" pitchFamily="34" charset="0"/>
              </a:rPr>
              <a:t>), and a probabilistic frequent threshold (t), an itemset X ⊆ I is a weighted probabilistic frequent itemset if and only if w(X)</a:t>
            </a:r>
            <a:r>
              <a:rPr lang="en-US" sz="2600" dirty="0" err="1">
                <a:latin typeface="Times New Roman" panose="02020603050405020304" pitchFamily="18" charset="0"/>
                <a:ea typeface="Calibri" panose="020F0502020204030204" pitchFamily="34" charset="0"/>
              </a:rPr>
              <a:t>Pr</a:t>
            </a:r>
            <a:r>
              <a:rPr lang="en-US" sz="2600" dirty="0">
                <a:latin typeface="Times New Roman" panose="02020603050405020304" pitchFamily="18" charset="0"/>
                <a:ea typeface="Calibri" panose="020F0502020204030204" pitchFamily="34" charset="0"/>
              </a:rPr>
              <a:t>(sup(X) ≥ </a:t>
            </a:r>
            <a:r>
              <a:rPr lang="en-US" sz="2600" dirty="0" err="1">
                <a:latin typeface="Times New Roman" panose="02020603050405020304" pitchFamily="18" charset="0"/>
                <a:ea typeface="Calibri" panose="020F0502020204030204" pitchFamily="34" charset="0"/>
              </a:rPr>
              <a:t>msup</a:t>
            </a:r>
            <a:r>
              <a:rPr lang="en-US" sz="2600" dirty="0">
                <a:latin typeface="Times New Roman" panose="02020603050405020304" pitchFamily="18" charset="0"/>
                <a:ea typeface="Calibri" panose="020F0502020204030204" pitchFamily="34" charset="0"/>
              </a:rPr>
              <a:t>) ≥ t.</a:t>
            </a:r>
          </a:p>
          <a:p>
            <a:pPr algn="just"/>
            <a:r>
              <a:rPr lang="en-US" sz="2600" dirty="0">
                <a:latin typeface="Times New Roman" panose="02020603050405020304" pitchFamily="18" charset="0"/>
                <a:ea typeface="Calibri" panose="020F0502020204030204" pitchFamily="34" charset="0"/>
              </a:rPr>
              <a:t>w(X) is the weight of the itemset X calculated by the average weight of the items in X, which is widely adopted in the weighted frequent item mining</a:t>
            </a:r>
          </a:p>
        </p:txBody>
      </p:sp>
    </p:spTree>
    <p:extLst>
      <p:ext uri="{BB962C8B-B14F-4D97-AF65-F5344CB8AC3E}">
        <p14:creationId xmlns:p14="http://schemas.microsoft.com/office/powerpoint/2010/main" val="384296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Itemset Weight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p:txBody>
          <a:bodyPr/>
          <a:lstStyle/>
          <a:p>
            <a:pPr algn="just"/>
            <a:r>
              <a:rPr lang="en-US" sz="2600" dirty="0">
                <a:latin typeface="Times New Roman" panose="02020603050405020304" pitchFamily="18" charset="0"/>
                <a:ea typeface="Calibri" panose="020F0502020204030204" pitchFamily="34" charset="0"/>
              </a:rPr>
              <a:t>Definition 6:</a:t>
            </a:r>
            <a:r>
              <a:rPr lang="en-US" sz="2600" dirty="0">
                <a:effectLst/>
                <a:latin typeface="Times New Roman" panose="02020603050405020304" pitchFamily="18" charset="0"/>
                <a:ea typeface="Calibri" panose="020F0502020204030204" pitchFamily="34" charset="0"/>
              </a:rPr>
              <a:t> For an itemset X ⊆ I, the weight of X is the average weight of the items in the itemset X:</a:t>
            </a:r>
          </a:p>
          <a:p>
            <a:pPr algn="just"/>
            <a:endParaRPr lang="en-US" sz="2600" dirty="0">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0CD7BE2B-270F-4A19-8047-43486B7F19F4}"/>
              </a:ext>
            </a:extLst>
          </p:cNvPr>
          <p:cNvPicPr>
            <a:picLocks noChangeAspect="1"/>
          </p:cNvPicPr>
          <p:nvPr/>
        </p:nvPicPr>
        <p:blipFill>
          <a:blip r:embed="rId2"/>
          <a:stretch>
            <a:fillRect/>
          </a:stretch>
        </p:blipFill>
        <p:spPr>
          <a:xfrm>
            <a:off x="4208356" y="3891787"/>
            <a:ext cx="3081443" cy="1414751"/>
          </a:xfrm>
          <a:prstGeom prst="rect">
            <a:avLst/>
          </a:prstGeom>
        </p:spPr>
      </p:pic>
    </p:spTree>
    <p:extLst>
      <p:ext uri="{BB962C8B-B14F-4D97-AF65-F5344CB8AC3E}">
        <p14:creationId xmlns:p14="http://schemas.microsoft.com/office/powerpoint/2010/main" val="168454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D2F25D-AE10-4146-B9D4-9A21E01E4617}"/>
              </a:ext>
            </a:extLst>
          </p:cNvPr>
          <p:cNvSpPr txBox="1">
            <a:spLocks/>
          </p:cNvSpPr>
          <p:nvPr/>
        </p:nvSpPr>
        <p:spPr>
          <a:xfrm>
            <a:off x="2712720" y="3613404"/>
            <a:ext cx="676656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800" b="1" dirty="0">
                <a:solidFill>
                  <a:schemeClr val="accent6"/>
                </a:solidFill>
                <a:latin typeface="Times New Roman" panose="02020603050405020304" pitchFamily="18" charset="0"/>
                <a:cs typeface="Times New Roman" panose="02020603050405020304" pitchFamily="18" charset="0"/>
              </a:rPr>
              <a:t>Exact w-PFI Algorithm</a:t>
            </a:r>
            <a:endParaRPr lang="en-US" sz="3800" dirty="0"/>
          </a:p>
        </p:txBody>
      </p:sp>
    </p:spTree>
    <p:extLst>
      <p:ext uri="{BB962C8B-B14F-4D97-AF65-F5344CB8AC3E}">
        <p14:creationId xmlns:p14="http://schemas.microsoft.com/office/powerpoint/2010/main" val="189245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wPFI-Apriori</a:t>
            </a:r>
            <a:r>
              <a:rPr lang="en-US" altLang="zh-CN" sz="4400" b="1" dirty="0">
                <a:solidFill>
                  <a:schemeClr val="accent6"/>
                </a:solidFill>
                <a:latin typeface="Arial Black" panose="020B0604020202020204" pitchFamily="34" charset="0"/>
                <a:cs typeface="Arial Black" panose="020B0604020202020204" pitchFamily="34" charset="0"/>
              </a:rPr>
              <a:t> algorithm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Exact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10" name="Picture 9">
            <a:extLst>
              <a:ext uri="{FF2B5EF4-FFF2-40B4-BE49-F238E27FC236}">
                <a16:creationId xmlns:a16="http://schemas.microsoft.com/office/drawing/2014/main" id="{CFF10EAB-5D44-4490-AF6A-E04CB3907C1A}"/>
              </a:ext>
            </a:extLst>
          </p:cNvPr>
          <p:cNvPicPr>
            <a:picLocks noChangeAspect="1"/>
          </p:cNvPicPr>
          <p:nvPr/>
        </p:nvPicPr>
        <p:blipFill>
          <a:blip r:embed="rId2"/>
          <a:stretch>
            <a:fillRect/>
          </a:stretch>
        </p:blipFill>
        <p:spPr>
          <a:xfrm>
            <a:off x="2012444" y="2489283"/>
            <a:ext cx="8164064" cy="3362794"/>
          </a:xfrm>
          <a:prstGeom prst="rect">
            <a:avLst/>
          </a:prstGeom>
        </p:spPr>
      </p:pic>
    </p:spTree>
    <p:extLst>
      <p:ext uri="{BB962C8B-B14F-4D97-AF65-F5344CB8AC3E}">
        <p14:creationId xmlns:p14="http://schemas.microsoft.com/office/powerpoint/2010/main" val="207554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wPFI-Apriori</a:t>
            </a:r>
            <a:r>
              <a:rPr lang="en-US" altLang="zh-CN" sz="4400" b="1" dirty="0">
                <a:solidFill>
                  <a:schemeClr val="accent6"/>
                </a:solidFill>
                <a:latin typeface="Arial Black" panose="020B0604020202020204" pitchFamily="34" charset="0"/>
                <a:cs typeface="Arial Black" panose="020B0604020202020204" pitchFamily="34" charset="0"/>
              </a:rPr>
              <a:t> algorithm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Exact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6" name="Content Placeholder 5">
            <a:extLst>
              <a:ext uri="{FF2B5EF4-FFF2-40B4-BE49-F238E27FC236}">
                <a16:creationId xmlns:a16="http://schemas.microsoft.com/office/drawing/2014/main" id="{80C65384-7A91-4F33-8F1B-AEA4BB872FEC}"/>
              </a:ext>
            </a:extLst>
          </p:cNvPr>
          <p:cNvSpPr>
            <a:spLocks noGrp="1"/>
          </p:cNvSpPr>
          <p:nvPr>
            <p:ph sz="half" idx="1"/>
          </p:nvPr>
        </p:nvSpPr>
        <p:spPr>
          <a:xfrm>
            <a:off x="755904" y="2825496"/>
            <a:ext cx="10680192" cy="2834640"/>
          </a:xfrm>
        </p:spPr>
        <p:txBody>
          <a:bodyPr/>
          <a:lstStyle/>
          <a:p>
            <a:pPr algn="just"/>
            <a:r>
              <a:rPr lang="en-US" sz="2600" dirty="0">
                <a:latin typeface="Times New Roman" panose="02020603050405020304" pitchFamily="18" charset="0"/>
                <a:ea typeface="Calibri" panose="020F0502020204030204" pitchFamily="34" charset="0"/>
              </a:rPr>
              <a:t>This serves as the overall structure for mining uncertain databases. It uses the concepts and theoretical foundations laid out in the paper to determine the frequent </a:t>
            </a:r>
            <a:r>
              <a:rPr lang="en-US" sz="2600" dirty="0" err="1">
                <a:latin typeface="Times New Roman" panose="02020603050405020304" pitchFamily="18" charset="0"/>
                <a:ea typeface="Calibri" panose="020F0502020204030204" pitchFamily="34" charset="0"/>
              </a:rPr>
              <a:t>itemsets</a:t>
            </a:r>
            <a:r>
              <a:rPr lang="en-US" sz="2600" dirty="0">
                <a:latin typeface="Times New Roman" panose="02020603050405020304" pitchFamily="18" charset="0"/>
                <a:ea typeface="Calibri" panose="020F0502020204030204" pitchFamily="34" charset="0"/>
              </a:rPr>
              <a:t>, taking into account the uncertainty and weights of the items.</a:t>
            </a:r>
          </a:p>
        </p:txBody>
      </p:sp>
    </p:spTree>
    <p:extLst>
      <p:ext uri="{BB962C8B-B14F-4D97-AF65-F5344CB8AC3E}">
        <p14:creationId xmlns:p14="http://schemas.microsoft.com/office/powerpoint/2010/main" val="341464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832104"/>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w-PFI candidate generation and pruning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Exact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1DB79564-F631-4A68-8F83-E6C6465A3278}"/>
              </a:ext>
            </a:extLst>
          </p:cNvPr>
          <p:cNvPicPr>
            <a:picLocks noChangeAspect="1"/>
          </p:cNvPicPr>
          <p:nvPr/>
        </p:nvPicPr>
        <p:blipFill>
          <a:blip r:embed="rId2"/>
          <a:stretch>
            <a:fillRect/>
          </a:stretch>
        </p:blipFill>
        <p:spPr>
          <a:xfrm>
            <a:off x="2063866" y="2350169"/>
            <a:ext cx="8064268" cy="4230436"/>
          </a:xfrm>
          <a:prstGeom prst="rect">
            <a:avLst/>
          </a:prstGeom>
        </p:spPr>
      </p:pic>
    </p:spTree>
    <p:extLst>
      <p:ext uri="{BB962C8B-B14F-4D97-AF65-F5344CB8AC3E}">
        <p14:creationId xmlns:p14="http://schemas.microsoft.com/office/powerpoint/2010/main" val="83000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w-PFI candidate generation and pruning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Exact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Content Placeholder 5">
            <a:extLst>
              <a:ext uri="{FF2B5EF4-FFF2-40B4-BE49-F238E27FC236}">
                <a16:creationId xmlns:a16="http://schemas.microsoft.com/office/drawing/2014/main" id="{80C65384-7A91-4F33-8F1B-AEA4BB872FEC}"/>
              </a:ext>
            </a:extLst>
          </p:cNvPr>
          <p:cNvSpPr>
            <a:spLocks noGrp="1"/>
          </p:cNvSpPr>
          <p:nvPr>
            <p:ph sz="half" idx="1"/>
          </p:nvPr>
        </p:nvSpPr>
        <p:spPr>
          <a:xfrm>
            <a:off x="755904" y="2825496"/>
            <a:ext cx="10680192" cy="2834640"/>
          </a:xfrm>
        </p:spPr>
        <p:txBody>
          <a:bodyPr/>
          <a:lstStyle/>
          <a:p>
            <a:pPr algn="just"/>
            <a:r>
              <a:rPr lang="en-US" sz="2600" dirty="0">
                <a:latin typeface="Times New Roman" panose="02020603050405020304" pitchFamily="18" charset="0"/>
                <a:ea typeface="Calibri" panose="020F0502020204030204" pitchFamily="34" charset="0"/>
              </a:rPr>
              <a:t>This algorithm does not take into account the mean occurrence values (mu) or a probability model for pruning. Instead, it looks at the weighted support directly and compares it to a threshold t.</a:t>
            </a:r>
          </a:p>
        </p:txBody>
      </p:sp>
    </p:spTree>
    <p:extLst>
      <p:ext uri="{BB962C8B-B14F-4D97-AF65-F5344CB8AC3E}">
        <p14:creationId xmlns:p14="http://schemas.microsoft.com/office/powerpoint/2010/main" val="396142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D2F25D-AE10-4146-B9D4-9A21E01E4617}"/>
              </a:ext>
            </a:extLst>
          </p:cNvPr>
          <p:cNvSpPr txBox="1">
            <a:spLocks/>
          </p:cNvSpPr>
          <p:nvPr/>
        </p:nvSpPr>
        <p:spPr>
          <a:xfrm>
            <a:off x="2712720" y="3613404"/>
            <a:ext cx="676656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800" b="1" dirty="0">
                <a:solidFill>
                  <a:schemeClr val="accent6"/>
                </a:solidFill>
                <a:latin typeface="Times New Roman" panose="02020603050405020304" pitchFamily="18" charset="0"/>
                <a:cs typeface="Times New Roman" panose="02020603050405020304" pitchFamily="18" charset="0"/>
              </a:rPr>
              <a:t>Approximate w-PFI Algorithm</a:t>
            </a:r>
            <a:endParaRPr lang="en-US" sz="3800" dirty="0"/>
          </a:p>
        </p:txBody>
      </p:sp>
    </p:spTree>
    <p:extLst>
      <p:ext uri="{BB962C8B-B14F-4D97-AF65-F5344CB8AC3E}">
        <p14:creationId xmlns:p14="http://schemas.microsoft.com/office/powerpoint/2010/main" val="8076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Mining w-PFI in Uncertain Databases</a:t>
            </a:r>
            <a:endParaRPr lang="vi-VN" dirty="0"/>
          </a:p>
          <a:p>
            <a:r>
              <a:rPr lang="en-US" dirty="0"/>
              <a:t>Exact w-PFI Algorithm</a:t>
            </a:r>
            <a:endParaRPr lang="vi-VN" dirty="0"/>
          </a:p>
          <a:p>
            <a:r>
              <a:rPr lang="en-US" dirty="0"/>
              <a:t>Approximate w-PFI Algorithm</a:t>
            </a:r>
            <a:endParaRPr lang="vi-VN" dirty="0"/>
          </a:p>
          <a:p>
            <a:r>
              <a:rPr lang="en-US" dirty="0"/>
              <a:t>​Experimental Evaluation​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832104"/>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w-PFI candidate generation and pruning based on a probability model</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Approximate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5" name="Picture 4">
            <a:extLst>
              <a:ext uri="{FF2B5EF4-FFF2-40B4-BE49-F238E27FC236}">
                <a16:creationId xmlns:a16="http://schemas.microsoft.com/office/drawing/2014/main" id="{4B5894AD-F65A-42F4-B9CF-05650F49BB91}"/>
              </a:ext>
            </a:extLst>
          </p:cNvPr>
          <p:cNvPicPr>
            <a:picLocks noChangeAspect="1"/>
          </p:cNvPicPr>
          <p:nvPr/>
        </p:nvPicPr>
        <p:blipFill>
          <a:blip r:embed="rId2"/>
          <a:stretch>
            <a:fillRect/>
          </a:stretch>
        </p:blipFill>
        <p:spPr>
          <a:xfrm>
            <a:off x="3320711" y="2919664"/>
            <a:ext cx="5550578" cy="3645746"/>
          </a:xfrm>
          <a:prstGeom prst="rect">
            <a:avLst/>
          </a:prstGeom>
        </p:spPr>
      </p:pic>
    </p:spTree>
    <p:extLst>
      <p:ext uri="{BB962C8B-B14F-4D97-AF65-F5344CB8AC3E}">
        <p14:creationId xmlns:p14="http://schemas.microsoft.com/office/powerpoint/2010/main" val="57405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832104"/>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w-PFI candidate generation and pruning based on a probability model</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Approximate w-PFI Algorithm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6" name="Content Placeholder 5">
            <a:extLst>
              <a:ext uri="{FF2B5EF4-FFF2-40B4-BE49-F238E27FC236}">
                <a16:creationId xmlns:a16="http://schemas.microsoft.com/office/drawing/2014/main" id="{0C31C112-9E04-4560-B560-B0775BF6550E}"/>
              </a:ext>
            </a:extLst>
          </p:cNvPr>
          <p:cNvSpPr>
            <a:spLocks noGrp="1"/>
          </p:cNvSpPr>
          <p:nvPr>
            <p:ph sz="half" idx="1"/>
          </p:nvPr>
        </p:nvSpPr>
        <p:spPr>
          <a:xfrm>
            <a:off x="755904" y="3042065"/>
            <a:ext cx="10680192" cy="2834640"/>
          </a:xfrm>
        </p:spPr>
        <p:txBody>
          <a:bodyPr/>
          <a:lstStyle/>
          <a:p>
            <a:pPr algn="just"/>
            <a:r>
              <a:rPr lang="en-US" sz="2600" dirty="0">
                <a:latin typeface="Times New Roman" panose="02020603050405020304" pitchFamily="18" charset="0"/>
                <a:ea typeface="Calibri" panose="020F0502020204030204" pitchFamily="34" charset="0"/>
              </a:rPr>
              <a:t>This is an enhancement of the second algorithm and is used within the first algorithm. It refines the process of candidate generation by applying a more efficient approach, likely based on the probabilistic models, where it uses the mean occurrence values (mu) and weights (w) to determine the support and then prunes based on these estimates.</a:t>
            </a:r>
          </a:p>
        </p:txBody>
      </p:sp>
    </p:spTree>
    <p:extLst>
      <p:ext uri="{BB962C8B-B14F-4D97-AF65-F5344CB8AC3E}">
        <p14:creationId xmlns:p14="http://schemas.microsoft.com/office/powerpoint/2010/main" val="17580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D2F25D-AE10-4146-B9D4-9A21E01E4617}"/>
              </a:ext>
            </a:extLst>
          </p:cNvPr>
          <p:cNvSpPr txBox="1">
            <a:spLocks/>
          </p:cNvSpPr>
          <p:nvPr/>
        </p:nvSpPr>
        <p:spPr>
          <a:xfrm>
            <a:off x="2712720" y="3613404"/>
            <a:ext cx="676656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800" b="1" dirty="0">
                <a:solidFill>
                  <a:schemeClr val="accent6"/>
                </a:solidFill>
                <a:latin typeface="Times New Roman" panose="02020603050405020304" pitchFamily="18" charset="0"/>
                <a:cs typeface="Times New Roman" panose="02020603050405020304" pitchFamily="18" charset="0"/>
              </a:rPr>
              <a:t>Experimental Evaluation​</a:t>
            </a:r>
            <a:endParaRPr lang="en-US" sz="3800" dirty="0"/>
          </a:p>
        </p:txBody>
      </p:sp>
    </p:spTree>
    <p:extLst>
      <p:ext uri="{BB962C8B-B14F-4D97-AF65-F5344CB8AC3E}">
        <p14:creationId xmlns:p14="http://schemas.microsoft.com/office/powerpoint/2010/main" val="258207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Experimental settings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55904" y="2825496"/>
            <a:ext cx="10680192" cy="3575304"/>
          </a:xfrm>
        </p:spPr>
        <p:txBody>
          <a:bodyPr/>
          <a:lstStyle/>
          <a:p>
            <a:pPr algn="just"/>
            <a:r>
              <a:rPr lang="en-US" sz="2600" dirty="0">
                <a:latin typeface="Times New Roman" panose="02020603050405020304" pitchFamily="18" charset="0"/>
                <a:cs typeface="Times New Roman" panose="02020603050405020304" pitchFamily="18" charset="0"/>
              </a:rPr>
              <a:t>Characteristics and default parameters of datasets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All of dataset above are actually deterministic databases. To generate the uncertainties in these databases, we assign an existential probability to each item in the transactions, as widely done by the existing methods in the current community. The probabilities are drawn from a Gaussian distribution with mean (0.5) and variance (0.125). Meanwhile, the weight table w for the items in each database are drawn from the uniform distribution in (0, 1].</a:t>
            </a:r>
          </a:p>
        </p:txBody>
      </p:sp>
      <p:pic>
        <p:nvPicPr>
          <p:cNvPr id="13" name="Picture 12">
            <a:extLst>
              <a:ext uri="{FF2B5EF4-FFF2-40B4-BE49-F238E27FC236}">
                <a16:creationId xmlns:a16="http://schemas.microsoft.com/office/drawing/2014/main" id="{C0BB0A43-8728-4942-876E-6FF2F6C54271}"/>
              </a:ext>
            </a:extLst>
          </p:cNvPr>
          <p:cNvPicPr>
            <a:picLocks noChangeAspect="1"/>
          </p:cNvPicPr>
          <p:nvPr/>
        </p:nvPicPr>
        <p:blipFill>
          <a:blip r:embed="rId2"/>
          <a:stretch>
            <a:fillRect/>
          </a:stretch>
        </p:blipFill>
        <p:spPr>
          <a:xfrm>
            <a:off x="886130" y="3424117"/>
            <a:ext cx="10002646" cy="1438476"/>
          </a:xfrm>
          <a:prstGeom prst="rect">
            <a:avLst/>
          </a:prstGeom>
        </p:spPr>
      </p:pic>
    </p:spTree>
    <p:extLst>
      <p:ext uri="{BB962C8B-B14F-4D97-AF65-F5344CB8AC3E}">
        <p14:creationId xmlns:p14="http://schemas.microsoft.com/office/powerpoint/2010/main" val="250310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55904" y="2825496"/>
            <a:ext cx="10680192" cy="3575304"/>
          </a:xfrm>
        </p:spPr>
        <p:txBody>
          <a:bodyPr/>
          <a:lstStyle/>
          <a:p>
            <a:pPr algn="just"/>
            <a:r>
              <a:rPr lang="en-US" sz="2600" dirty="0">
                <a:latin typeface="Times New Roman" panose="02020603050405020304" pitchFamily="18" charset="0"/>
                <a:cs typeface="Times New Roman" panose="02020603050405020304" pitchFamily="18" charset="0"/>
              </a:rPr>
              <a:t>This is a part of an example result of w-PFI-AP:</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C96132-1CAF-4F30-B0F0-20DD3E77A194}"/>
              </a:ext>
            </a:extLst>
          </p:cNvPr>
          <p:cNvPicPr>
            <a:picLocks noChangeAspect="1"/>
          </p:cNvPicPr>
          <p:nvPr/>
        </p:nvPicPr>
        <p:blipFill>
          <a:blip r:embed="rId2"/>
          <a:stretch>
            <a:fillRect/>
          </a:stretch>
        </p:blipFill>
        <p:spPr>
          <a:xfrm>
            <a:off x="3304559" y="3309341"/>
            <a:ext cx="5229955" cy="1362265"/>
          </a:xfrm>
          <a:prstGeom prst="rect">
            <a:avLst/>
          </a:prstGeom>
        </p:spPr>
      </p:pic>
    </p:spTree>
    <p:extLst>
      <p:ext uri="{BB962C8B-B14F-4D97-AF65-F5344CB8AC3E}">
        <p14:creationId xmlns:p14="http://schemas.microsoft.com/office/powerpoint/2010/main" val="3002729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1"/>
            <a:ext cx="10680192" cy="3575304"/>
          </a:xfrm>
        </p:spPr>
        <p:txBody>
          <a:bodyPr/>
          <a:lstStyle/>
          <a:p>
            <a:pPr algn="just"/>
            <a:r>
              <a:rPr lang="en-US" sz="2600" dirty="0">
                <a:latin typeface="Times New Roman" panose="02020603050405020304" pitchFamily="18" charset="0"/>
                <a:cs typeface="Times New Roman" panose="02020603050405020304" pitchFamily="18" charset="0"/>
              </a:rPr>
              <a:t>This is the effect of </a:t>
            </a:r>
            <a:r>
              <a:rPr lang="en-US" sz="2600" dirty="0" err="1">
                <a:latin typeface="Times New Roman" panose="02020603050405020304" pitchFamily="18" charset="0"/>
                <a:cs typeface="Times New Roman" panose="02020603050405020304" pitchFamily="18" charset="0"/>
              </a:rPr>
              <a:t>msup</a:t>
            </a:r>
            <a:r>
              <a:rPr lang="en-US" sz="2600" dirty="0">
                <a:latin typeface="Times New Roman" panose="02020603050405020304" pitchFamily="18" charset="0"/>
                <a:cs typeface="Times New Roman" panose="02020603050405020304" pitchFamily="18" charset="0"/>
              </a:rPr>
              <a:t> on runtime: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D4ABAB-AFF6-400A-8F5C-55B9B8173996}"/>
              </a:ext>
            </a:extLst>
          </p:cNvPr>
          <p:cNvPicPr>
            <a:picLocks noChangeAspect="1"/>
          </p:cNvPicPr>
          <p:nvPr/>
        </p:nvPicPr>
        <p:blipFill>
          <a:blip r:embed="rId2"/>
          <a:stretch>
            <a:fillRect/>
          </a:stretch>
        </p:blipFill>
        <p:spPr>
          <a:xfrm>
            <a:off x="829961" y="2926945"/>
            <a:ext cx="10307488" cy="3410426"/>
          </a:xfrm>
          <a:prstGeom prst="rect">
            <a:avLst/>
          </a:prstGeom>
        </p:spPr>
      </p:pic>
    </p:spTree>
    <p:extLst>
      <p:ext uri="{BB962C8B-B14F-4D97-AF65-F5344CB8AC3E}">
        <p14:creationId xmlns:p14="http://schemas.microsoft.com/office/powerpoint/2010/main" val="3500587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1"/>
            <a:ext cx="10680192" cy="3575304"/>
          </a:xfrm>
        </p:spPr>
        <p:txBody>
          <a:bodyPr/>
          <a:lstStyle/>
          <a:p>
            <a:pPr algn="just"/>
            <a:r>
              <a:rPr lang="en-US" sz="2600" dirty="0">
                <a:latin typeface="Times New Roman" panose="02020603050405020304" pitchFamily="18" charset="0"/>
                <a:cs typeface="Times New Roman" panose="02020603050405020304" pitchFamily="18" charset="0"/>
              </a:rPr>
              <a:t>This is the effect of t on runtime: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37E3FF-118F-4797-8901-9E39E964FFAE}"/>
              </a:ext>
            </a:extLst>
          </p:cNvPr>
          <p:cNvPicPr>
            <a:picLocks noChangeAspect="1"/>
          </p:cNvPicPr>
          <p:nvPr/>
        </p:nvPicPr>
        <p:blipFill>
          <a:blip r:embed="rId2"/>
          <a:stretch>
            <a:fillRect/>
          </a:stretch>
        </p:blipFill>
        <p:spPr>
          <a:xfrm>
            <a:off x="816682" y="2862123"/>
            <a:ext cx="10221751" cy="3372321"/>
          </a:xfrm>
          <a:prstGeom prst="rect">
            <a:avLst/>
          </a:prstGeom>
        </p:spPr>
      </p:pic>
    </p:spTree>
    <p:extLst>
      <p:ext uri="{BB962C8B-B14F-4D97-AF65-F5344CB8AC3E}">
        <p14:creationId xmlns:p14="http://schemas.microsoft.com/office/powerpoint/2010/main" val="3710148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1"/>
            <a:ext cx="10680192" cy="3575304"/>
          </a:xfrm>
        </p:spPr>
        <p:txBody>
          <a:bodyPr/>
          <a:lstStyle/>
          <a:p>
            <a:pPr algn="just"/>
            <a:r>
              <a:rPr lang="en-US" sz="2600" dirty="0">
                <a:latin typeface="Times New Roman" panose="02020603050405020304" pitchFamily="18" charset="0"/>
                <a:cs typeface="Times New Roman" panose="02020603050405020304" pitchFamily="18" charset="0"/>
              </a:rPr>
              <a:t>Because of the limitation of resource, we can not evaluate the entire of the first 10k transactions in the dataset and the 4 datasets.</a:t>
            </a:r>
          </a:p>
          <a:p>
            <a:pPr algn="just"/>
            <a:r>
              <a:rPr lang="en-US" sz="2600" dirty="0">
                <a:latin typeface="Times New Roman" panose="02020603050405020304" pitchFamily="18" charset="0"/>
                <a:cs typeface="Times New Roman" panose="02020603050405020304" pitchFamily="18" charset="0"/>
              </a:rPr>
              <a:t>We tried to estimate based on only 2 datasets (Accidents and Connect), chose only the first 10 items of each transaction (the number of transactions is still 10k).</a:t>
            </a:r>
          </a:p>
          <a:p>
            <a:pPr algn="just"/>
            <a:r>
              <a:rPr lang="en-US" sz="2600" dirty="0">
                <a:latin typeface="Times New Roman" panose="02020603050405020304" pitchFamily="18" charset="0"/>
                <a:cs typeface="Times New Roman" panose="02020603050405020304" pitchFamily="18" charset="0"/>
              </a:rPr>
              <a:t>That is reason why the line graphs might not illustrate the enhanced on performance and the reduction of running time clearly.</a:t>
            </a:r>
          </a:p>
          <a:p>
            <a:pPr algn="just"/>
            <a:r>
              <a:rPr lang="en-US" sz="2600" dirty="0">
                <a:latin typeface="Times New Roman" panose="02020603050405020304" pitchFamily="18" charset="0"/>
                <a:cs typeface="Times New Roman" panose="02020603050405020304" pitchFamily="18" charset="0"/>
              </a:rPr>
              <a:t>However it is enough for practicing.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690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1"/>
            <a:ext cx="10680192" cy="3928230"/>
          </a:xfrm>
        </p:spPr>
        <p:txBody>
          <a:bodyPr/>
          <a:lstStyle/>
          <a:p>
            <a:pPr algn="just"/>
            <a:r>
              <a:rPr lang="en-US" sz="2600" dirty="0">
                <a:latin typeface="Times New Roman" panose="02020603050405020304" pitchFamily="18" charset="0"/>
                <a:cs typeface="Times New Roman" panose="02020603050405020304" pitchFamily="18" charset="0"/>
              </a:rPr>
              <a:t>With java version, everything seems to be better.</a:t>
            </a:r>
          </a:p>
          <a:p>
            <a:pPr algn="just"/>
            <a:r>
              <a:rPr lang="en-US" sz="2600" dirty="0">
                <a:latin typeface="Times New Roman" panose="02020603050405020304" pitchFamily="18" charset="0"/>
                <a:cs typeface="Times New Roman" panose="02020603050405020304" pitchFamily="18" charset="0"/>
              </a:rPr>
              <a:t>We can evaluate the entire of the first 10k transactions in the dataset and the 4 datasets together with a new dataset named “</a:t>
            </a:r>
            <a:r>
              <a:rPr lang="en-US" sz="2600" dirty="0" err="1">
                <a:latin typeface="Times New Roman" panose="02020603050405020304" pitchFamily="18" charset="0"/>
                <a:cs typeface="Times New Roman" panose="02020603050405020304" pitchFamily="18" charset="0"/>
              </a:rPr>
              <a:t>GeneratedDB</a:t>
            </a:r>
            <a:r>
              <a:rPr lang="en-US" sz="2600" dirty="0">
                <a:latin typeface="Times New Roman" panose="02020603050405020304" pitchFamily="18" charset="0"/>
                <a:cs typeface="Times New Roman" panose="02020603050405020304" pitchFamily="18" charset="0"/>
              </a:rPr>
              <a:t>”, which is generated from our code.</a:t>
            </a:r>
            <a:endParaRPr lang="en-US"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We have visualized the “Running Time” of the “</a:t>
            </a:r>
            <a:r>
              <a:rPr lang="en-US" sz="2600" dirty="0" err="1">
                <a:latin typeface="Times New Roman" panose="02020603050405020304" pitchFamily="18" charset="0"/>
                <a:cs typeface="Times New Roman" panose="02020603050405020304" pitchFamily="18" charset="0"/>
              </a:rPr>
              <a:t>eWPFI</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aWPFI</a:t>
            </a:r>
            <a:r>
              <a:rPr lang="en-US" sz="2600" dirty="0">
                <a:latin typeface="Times New Roman" panose="02020603050405020304" pitchFamily="18" charset="0"/>
                <a:cs typeface="Times New Roman" panose="02020603050405020304" pitchFamily="18" charset="0"/>
              </a:rPr>
              <a:t>” with default “</a:t>
            </a:r>
            <a:r>
              <a:rPr lang="en-US" sz="2600" dirty="0" err="1">
                <a:latin typeface="Times New Roman" panose="02020603050405020304" pitchFamily="18" charset="0"/>
                <a:cs typeface="Times New Roman" panose="02020603050405020304" pitchFamily="18" charset="0"/>
              </a:rPr>
              <a:t>msup</a:t>
            </a:r>
            <a:r>
              <a:rPr lang="en-US" sz="2600" dirty="0">
                <a:latin typeface="Times New Roman" panose="02020603050405020304" pitchFamily="18" charset="0"/>
                <a:cs typeface="Times New Roman" panose="02020603050405020304" pitchFamily="18" charset="0"/>
              </a:rPr>
              <a:t>” and “t”, so there will not be the comparison between the multiple value of “t” or “</a:t>
            </a:r>
            <a:r>
              <a:rPr lang="en-US" sz="2600" dirty="0" err="1">
                <a:latin typeface="Times New Roman" panose="02020603050405020304" pitchFamily="18" charset="0"/>
                <a:cs typeface="Times New Roman" panose="02020603050405020304" pitchFamily="18" charset="0"/>
              </a:rPr>
              <a:t>msup</a:t>
            </a:r>
            <a:r>
              <a:rPr 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 However we have added the “Theoretical Big O Notation” to compare with the actual “Running Time”.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262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Result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1"/>
            <a:ext cx="10680192" cy="3575304"/>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793B39-3E17-4B34-ABEF-2211753DC197}"/>
              </a:ext>
            </a:extLst>
          </p:cNvPr>
          <p:cNvPicPr>
            <a:picLocks noChangeAspect="1"/>
          </p:cNvPicPr>
          <p:nvPr/>
        </p:nvPicPr>
        <p:blipFill>
          <a:blip r:embed="rId2"/>
          <a:stretch>
            <a:fillRect/>
          </a:stretch>
        </p:blipFill>
        <p:spPr>
          <a:xfrm>
            <a:off x="1440421" y="2141370"/>
            <a:ext cx="9504947" cy="3590216"/>
          </a:xfrm>
          <a:prstGeom prst="rect">
            <a:avLst/>
          </a:prstGeom>
        </p:spPr>
      </p:pic>
    </p:spTree>
    <p:extLst>
      <p:ext uri="{BB962C8B-B14F-4D97-AF65-F5344CB8AC3E}">
        <p14:creationId xmlns:p14="http://schemas.microsoft.com/office/powerpoint/2010/main" val="190430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lgn="just">
              <a:buFont typeface="Arial" panose="020B0604020202020204" pitchFamily="34" charset="0"/>
              <a:buChar char="•"/>
            </a:pPr>
            <a:r>
              <a:rPr lang="en-US" dirty="0"/>
              <a:t>In the past decade, uncertain data mining has gained significant interest due to its applicability in numerous emerging fields.</a:t>
            </a:r>
          </a:p>
          <a:p>
            <a:pPr marL="285750" indent="-285750" algn="just">
              <a:buFont typeface="Arial" panose="020B0604020202020204" pitchFamily="34" charset="0"/>
              <a:buChar char="•"/>
            </a:pPr>
            <a:r>
              <a:rPr lang="en-US" dirty="0"/>
              <a:t>A key issue in this domain is discovering frequent </a:t>
            </a:r>
            <a:r>
              <a:rPr lang="en-US" dirty="0" err="1"/>
              <a:t>itemsets</a:t>
            </a:r>
            <a:r>
              <a:rPr lang="en-US" dirty="0"/>
              <a:t> within uncertain databases.</a:t>
            </a:r>
          </a:p>
          <a:p>
            <a:pPr marL="285750" indent="-285750" algn="just">
              <a:buFont typeface="Arial" panose="020B0604020202020204" pitchFamily="34" charset="0"/>
              <a:buChar char="•"/>
            </a:pPr>
            <a:r>
              <a:rPr lang="en-US" dirty="0"/>
              <a:t>Unlike traditional databases, items in uncertain databases do not have a definite presence, leading to the development of various probabilistic models to measure itemset frequency.</a:t>
            </a:r>
          </a:p>
          <a:p>
            <a:pPr marL="285750" indent="-285750" algn="just">
              <a:buFont typeface="Arial" panose="020B0604020202020204" pitchFamily="34" charset="0"/>
              <a:buChar char="•"/>
            </a:pPr>
            <a:r>
              <a:rPr lang="en-US" dirty="0"/>
              <a:t>This research addresses the complexity of mining frequent </a:t>
            </a:r>
            <a:r>
              <a:rPr lang="en-US" dirty="0" err="1"/>
              <a:t>itemsets</a:t>
            </a:r>
            <a:r>
              <a:rPr lang="en-US" dirty="0"/>
              <a:t> in environments where data certainty is not guaranteed and propose a novel method for weighted probabilistic frequent itemset (</a:t>
            </a:r>
            <a:r>
              <a:rPr lang="en-US" dirty="0" err="1"/>
              <a:t>wPFI</a:t>
            </a:r>
            <a:r>
              <a:rPr lang="en-US" dirty="0"/>
              <a:t>) mining that is designed to be more efficient than existing methods.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281283"/>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Summary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Experimental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Content Placeholder 3">
            <a:extLst>
              <a:ext uri="{FF2B5EF4-FFF2-40B4-BE49-F238E27FC236}">
                <a16:creationId xmlns:a16="http://schemas.microsoft.com/office/drawing/2014/main" id="{006D35A9-9440-43C0-9D8B-C3DF2E2E9CF0}"/>
              </a:ext>
            </a:extLst>
          </p:cNvPr>
          <p:cNvSpPr>
            <a:spLocks noGrp="1"/>
          </p:cNvSpPr>
          <p:nvPr>
            <p:ph sz="half" idx="1"/>
          </p:nvPr>
        </p:nvSpPr>
        <p:spPr>
          <a:xfrm>
            <a:off x="760476" y="2328190"/>
            <a:ext cx="10680192" cy="3783851"/>
          </a:xfrm>
        </p:spPr>
        <p:txBody>
          <a:bodyPr/>
          <a:lstStyle/>
          <a:p>
            <a:pPr algn="just"/>
            <a:r>
              <a:rPr lang="en-US" sz="1400" dirty="0">
                <a:latin typeface="Times New Roman" panose="02020603050405020304" pitchFamily="18" charset="0"/>
                <a:cs typeface="Times New Roman" panose="02020603050405020304" pitchFamily="18" charset="0"/>
              </a:rPr>
              <a:t>To sum up, with small dataset, 'Exact weighted probabilistic frequent itemset mining'(</a:t>
            </a:r>
            <a:r>
              <a:rPr lang="en-US" sz="1400" dirty="0" err="1">
                <a:latin typeface="Times New Roman" panose="02020603050405020304" pitchFamily="18" charset="0"/>
                <a:cs typeface="Times New Roman" panose="02020603050405020304" pitchFamily="18" charset="0"/>
              </a:rPr>
              <a:t>eWPFIM</a:t>
            </a:r>
            <a:r>
              <a:rPr lang="en-US" sz="1400" dirty="0">
                <a:latin typeface="Times New Roman" panose="02020603050405020304" pitchFamily="18" charset="0"/>
                <a:cs typeface="Times New Roman" panose="02020603050405020304" pitchFamily="18" charset="0"/>
              </a:rPr>
              <a:t>) algorithm returns more levels of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mean that it has discovered not just individual items but also their combinations up to a certain length that occur frequently together. This can be very useful for understanding complex patterns within the data, but additional levels of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may not always provide actionable insights or could represent redundant or obvious information that doesn't aid decision-making. </a:t>
            </a:r>
          </a:p>
          <a:p>
            <a:pPr algn="just"/>
            <a:r>
              <a:rPr lang="en-US" sz="1400" dirty="0">
                <a:latin typeface="Times New Roman" panose="02020603050405020304" pitchFamily="18" charset="0"/>
                <a:cs typeface="Times New Roman" panose="02020603050405020304" pitchFamily="18" charset="0"/>
              </a:rPr>
              <a:t>Besides, higher-level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may sometimes include noise, leading to overfitting, especially in uncertain databases where the presence of an item in a transaction can be probabilistic. Moreover, more levels usually require greater computational resources. In some cases, finding a balance between the depth of the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and the computational cost is necessary, especially with very large datasets. </a:t>
            </a:r>
          </a:p>
          <a:p>
            <a:pPr algn="just"/>
            <a:r>
              <a:rPr lang="en-US" sz="1400" dirty="0">
                <a:latin typeface="Times New Roman" panose="02020603050405020304" pitchFamily="18" charset="0"/>
                <a:cs typeface="Times New Roman" panose="02020603050405020304" pitchFamily="18" charset="0"/>
              </a:rPr>
              <a:t>The quality of the discovered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is crucial. An algorithm that yields high-confidence, high-lift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that are potentially useful for prediction or recommendations might be preferred even if it produces fewer levels of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It is especially right with the 'Approximate weighted probabilistic frequent itemset mining'(</a:t>
            </a:r>
            <a:r>
              <a:rPr lang="en-US" sz="1400" dirty="0" err="1">
                <a:latin typeface="Times New Roman" panose="02020603050405020304" pitchFamily="18" charset="0"/>
                <a:cs typeface="Times New Roman" panose="02020603050405020304" pitchFamily="18" charset="0"/>
              </a:rPr>
              <a:t>aWPFIM</a:t>
            </a:r>
            <a:r>
              <a:rPr lang="en-US" sz="1400" dirty="0">
                <a:latin typeface="Times New Roman" panose="02020603050405020304" pitchFamily="18" charset="0"/>
                <a:cs typeface="Times New Roman" panose="02020603050405020304" pitchFamily="18" charset="0"/>
              </a:rPr>
              <a:t>) algorithm. </a:t>
            </a:r>
          </a:p>
          <a:p>
            <a:pPr algn="just"/>
            <a:r>
              <a:rPr lang="en-US" sz="1400" dirty="0">
                <a:latin typeface="Times New Roman" panose="02020603050405020304" pitchFamily="18" charset="0"/>
                <a:cs typeface="Times New Roman" panose="02020603050405020304" pitchFamily="18" charset="0"/>
              </a:rPr>
              <a:t>This one uses the support threshold(</a:t>
            </a:r>
            <a:r>
              <a:rPr lang="en-US" sz="1400" dirty="0" err="1">
                <a:latin typeface="Times New Roman" panose="02020603050405020304" pitchFamily="18" charset="0"/>
                <a:cs typeface="Times New Roman" panose="02020603050405020304" pitchFamily="18" charset="0"/>
              </a:rPr>
              <a:t>msup</a:t>
            </a:r>
            <a:r>
              <a:rPr lang="en-US" sz="1400" dirty="0">
                <a:latin typeface="Times New Roman" panose="02020603050405020304" pitchFamily="18" charset="0"/>
                <a:cs typeface="Times New Roman" panose="02020603050405020304" pitchFamily="18" charset="0"/>
              </a:rPr>
              <a:t>) to determine how frequently an itemset appears in the dataset, scaling factor(alpha) to adjust the influence of the weight in the support calculation, and probabilistic frequent threshold(t) to decide whether an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probabilistic measure is sufficient for it to be considered frequent, unlike the </a:t>
            </a:r>
            <a:r>
              <a:rPr lang="en-US" sz="1400" dirty="0" err="1">
                <a:latin typeface="Times New Roman" panose="02020603050405020304" pitchFamily="18" charset="0"/>
                <a:cs typeface="Times New Roman" panose="02020603050405020304" pitchFamily="18" charset="0"/>
              </a:rPr>
              <a:t>eWPFIM</a:t>
            </a:r>
            <a:r>
              <a:rPr lang="en-US" sz="1400" dirty="0">
                <a:latin typeface="Times New Roman" panose="02020603050405020304" pitchFamily="18" charset="0"/>
                <a:cs typeface="Times New Roman" panose="02020603050405020304" pitchFamily="18" charset="0"/>
              </a:rPr>
              <a:t> algorithm, which only uses (t), so it seem to perform faster despite returning fewer levels of itemset. Undoubtedly, higher-level </a:t>
            </a:r>
            <a:r>
              <a:rPr lang="en-US" sz="1400" dirty="0" err="1">
                <a:latin typeface="Times New Roman" panose="02020603050405020304" pitchFamily="18" charset="0"/>
                <a:cs typeface="Times New Roman" panose="02020603050405020304" pitchFamily="18" charset="0"/>
              </a:rPr>
              <a:t>itemsets</a:t>
            </a:r>
            <a:r>
              <a:rPr lang="en-US" sz="1400" dirty="0">
                <a:latin typeface="Times New Roman" panose="02020603050405020304" pitchFamily="18" charset="0"/>
                <a:cs typeface="Times New Roman" panose="02020603050405020304" pitchFamily="18" charset="0"/>
              </a:rPr>
              <a:t> that meet high support and confidence thresholds can be very valuable, but if the goal is to identify simple and strong rules to inform immediate business decisions, fewer levels with very high support might be adequate and preferred.</a:t>
            </a:r>
          </a:p>
        </p:txBody>
      </p:sp>
    </p:spTree>
    <p:extLst>
      <p:ext uri="{BB962C8B-B14F-4D97-AF65-F5344CB8AC3E}">
        <p14:creationId xmlns:p14="http://schemas.microsoft.com/office/powerpoint/2010/main" val="36691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D2F25D-AE10-4146-B9D4-9A21E01E4617}"/>
              </a:ext>
            </a:extLst>
          </p:cNvPr>
          <p:cNvSpPr txBox="1">
            <a:spLocks/>
          </p:cNvSpPr>
          <p:nvPr/>
        </p:nvSpPr>
        <p:spPr>
          <a:xfrm>
            <a:off x="2712720" y="2660904"/>
            <a:ext cx="676656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800" b="1" dirty="0">
                <a:solidFill>
                  <a:schemeClr val="accent6"/>
                </a:solidFill>
                <a:latin typeface="Times New Roman" panose="02020603050405020304" pitchFamily="18" charset="0"/>
                <a:cs typeface="Times New Roman" panose="02020603050405020304" pitchFamily="18" charset="0"/>
              </a:rPr>
              <a:t>Mining Weighted Probabilistic Frequent </a:t>
            </a:r>
            <a:r>
              <a:rPr lang="en-US" sz="3800" b="1" dirty="0" err="1">
                <a:solidFill>
                  <a:schemeClr val="accent6"/>
                </a:solidFill>
                <a:latin typeface="Times New Roman" panose="02020603050405020304" pitchFamily="18" charset="0"/>
                <a:cs typeface="Times New Roman" panose="02020603050405020304" pitchFamily="18" charset="0"/>
              </a:rPr>
              <a:t>Itemsets</a:t>
            </a:r>
            <a:r>
              <a:rPr lang="en-US" sz="3800" b="1" dirty="0">
                <a:solidFill>
                  <a:schemeClr val="accent6"/>
                </a:solidFill>
                <a:latin typeface="Times New Roman" panose="02020603050405020304" pitchFamily="18" charset="0"/>
                <a:cs typeface="Times New Roman" panose="02020603050405020304" pitchFamily="18" charset="0"/>
              </a:rPr>
              <a:t> (w-PFI) in Uncertain Databases</a:t>
            </a:r>
            <a:endParaRPr lang="en-US" sz="3800"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Summary of the notations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pPr algn="just"/>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5" name="Content Placeholder 4">
            <a:extLst>
              <a:ext uri="{FF2B5EF4-FFF2-40B4-BE49-F238E27FC236}">
                <a16:creationId xmlns:a16="http://schemas.microsoft.com/office/drawing/2014/main" id="{5678CDEE-9CEF-48E7-8B79-B73140A0B4F5}"/>
              </a:ext>
            </a:extLst>
          </p:cNvPr>
          <p:cNvPicPr>
            <a:picLocks noGrp="1" noChangeAspect="1"/>
          </p:cNvPicPr>
          <p:nvPr>
            <p:ph sz="half" idx="1"/>
          </p:nvPr>
        </p:nvPicPr>
        <p:blipFill>
          <a:blip r:embed="rId2"/>
          <a:stretch>
            <a:fillRect/>
          </a:stretch>
        </p:blipFill>
        <p:spPr>
          <a:xfrm>
            <a:off x="1347640" y="2717800"/>
            <a:ext cx="9493671" cy="2781300"/>
          </a:xfr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Uncertain databases?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AF4CD3A-BA3E-4883-B3E3-367D786CA9FD}"/>
              </a:ext>
            </a:extLst>
          </p:cNvPr>
          <p:cNvSpPr>
            <a:spLocks noGrp="1"/>
          </p:cNvSpPr>
          <p:nvPr>
            <p:ph sz="half" idx="1"/>
          </p:nvPr>
        </p:nvSpPr>
        <p:spPr>
          <a:xfrm>
            <a:off x="755904" y="2825496"/>
            <a:ext cx="10680192" cy="3486404"/>
          </a:xfrm>
        </p:spPr>
        <p:txBody>
          <a:bodyPr/>
          <a:lstStyle/>
          <a:p>
            <a:pPr marL="0" indent="0" algn="just">
              <a:buNone/>
            </a:pPr>
            <a:r>
              <a:rPr lang="en-US" sz="2600" dirty="0">
                <a:latin typeface="Times New Roman" panose="02020603050405020304" pitchFamily="18" charset="0"/>
                <a:cs typeface="Times New Roman" panose="02020603050405020304" pitchFamily="18" charset="0"/>
              </a:rPr>
              <a:t>Definition 1: An uncertain dataset DB is a set of transaction databases DB={T 1  ,T 2  ,...,T n  }, where each transaction  </a:t>
            </a:r>
            <a:r>
              <a:rPr lang="en-US" sz="2600" dirty="0" err="1">
                <a:latin typeface="Times New Roman" panose="02020603050405020304" pitchFamily="18" charset="0"/>
                <a:cs typeface="Times New Roman" panose="02020603050405020304" pitchFamily="18" charset="0"/>
              </a:rPr>
              <a:t>Ti</a:t>
            </a:r>
            <a:r>
              <a:rPr lang="en-US" sz="2600" dirty="0">
                <a:latin typeface="Times New Roman" panose="02020603050405020304" pitchFamily="18" charset="0"/>
                <a:cs typeface="Times New Roman" panose="02020603050405020304" pitchFamily="18" charset="0"/>
              </a:rPr>
              <a:t>  contains a subset of an itemset along with an existential probability for each item.</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For example:</a:t>
            </a:r>
          </a:p>
          <a:p>
            <a:pPr marL="0" indent="0" algn="just">
              <a:buNone/>
            </a:pPr>
            <a:r>
              <a:rPr lang="en-US" sz="2600" dirty="0">
                <a:latin typeface="Times New Roman" panose="02020603050405020304" pitchFamily="18" charset="0"/>
                <a:cs typeface="Times New Roman" panose="02020603050405020304" pitchFamily="18" charset="0"/>
              </a:rPr>
              <a:t>[{1, 4, 7, 10, 13, 16, 19, 22, 25, 28, …}, …] (actually deterministic database)</a:t>
            </a:r>
          </a:p>
          <a:p>
            <a:pPr marL="0" indent="0" algn="just">
              <a:buNone/>
            </a:pPr>
            <a:r>
              <a:rPr lang="en-US" sz="2600" dirty="0">
                <a:latin typeface="Times New Roman" panose="02020603050405020304" pitchFamily="18" charset="0"/>
                <a:cs typeface="Times New Roman" panose="02020603050405020304" pitchFamily="18" charset="0"/>
              </a:rPr>
              <a:t>[1:0.2044321468661019, 2:0.9460796312222369, 3:0.2977076146327191, 4:0.06141169098384047, 5:0.6925834385605795, …] (uncertain database)</a:t>
            </a:r>
          </a:p>
        </p:txBody>
      </p:sp>
    </p:spTree>
    <p:extLst>
      <p:ext uri="{BB962C8B-B14F-4D97-AF65-F5344CB8AC3E}">
        <p14:creationId xmlns:p14="http://schemas.microsoft.com/office/powerpoint/2010/main" val="196704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Possible World?</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2AF4CD3A-BA3E-4883-B3E3-367D786CA9FD}"/>
              </a:ext>
            </a:extLst>
          </p:cNvPr>
          <p:cNvSpPr>
            <a:spLocks noGrp="1"/>
          </p:cNvSpPr>
          <p:nvPr>
            <p:ph sz="half" idx="1"/>
          </p:nvPr>
        </p:nvSpPr>
        <p:spPr>
          <a:xfrm>
            <a:off x="755904" y="2825496"/>
            <a:ext cx="10680192" cy="3486404"/>
          </a:xfrm>
        </p:spPr>
        <p:txBody>
          <a:bodyPr/>
          <a:lstStyle/>
          <a:p>
            <a:pPr marL="0" indent="0" algn="just">
              <a:buNone/>
            </a:pPr>
            <a:r>
              <a:rPr lang="en-US" sz="2600" dirty="0">
                <a:latin typeface="Times New Roman" panose="02020603050405020304" pitchFamily="18" charset="0"/>
                <a:cs typeface="Times New Roman" panose="02020603050405020304" pitchFamily="18" charset="0"/>
              </a:rPr>
              <a:t>Definition 2: The concept of a possible world W represents a subset T of the uncertain database with an existential probability of:</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It's the foundational concept for defining the probabilistic nature of the data items in uncertain databases.</a:t>
            </a:r>
          </a:p>
        </p:txBody>
      </p:sp>
      <p:pic>
        <p:nvPicPr>
          <p:cNvPr id="5" name="Picture 4">
            <a:extLst>
              <a:ext uri="{FF2B5EF4-FFF2-40B4-BE49-F238E27FC236}">
                <a16:creationId xmlns:a16="http://schemas.microsoft.com/office/drawing/2014/main" id="{7B24DE06-22BF-489B-BAB1-EE7151FF35CA}"/>
              </a:ext>
            </a:extLst>
          </p:cNvPr>
          <p:cNvPicPr>
            <a:picLocks noChangeAspect="1"/>
          </p:cNvPicPr>
          <p:nvPr/>
        </p:nvPicPr>
        <p:blipFill>
          <a:blip r:embed="rId2"/>
          <a:stretch>
            <a:fillRect/>
          </a:stretch>
        </p:blipFill>
        <p:spPr>
          <a:xfrm>
            <a:off x="3220118" y="3822700"/>
            <a:ext cx="5751763" cy="1015824"/>
          </a:xfrm>
          <a:prstGeom prst="rect">
            <a:avLst/>
          </a:prstGeom>
        </p:spPr>
      </p:pic>
    </p:spTree>
    <p:extLst>
      <p:ext uri="{BB962C8B-B14F-4D97-AF65-F5344CB8AC3E}">
        <p14:creationId xmlns:p14="http://schemas.microsoft.com/office/powerpoint/2010/main" val="205856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Possible World?</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a:xfrm>
            <a:off x="749808" y="2140596"/>
            <a:ext cx="10680192" cy="4260203"/>
          </a:xfrm>
        </p:spPr>
        <p:txBody>
          <a:bodyPr/>
          <a:lstStyle/>
          <a:p>
            <a:r>
              <a:rPr lang="en-US" sz="2600" dirty="0">
                <a:latin typeface="Times New Roman" panose="02020603050405020304" pitchFamily="18" charset="0"/>
                <a:cs typeface="Times New Roman" panose="02020603050405020304" pitchFamily="18" charset="0"/>
              </a:rPr>
              <a:t>The weight table:</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possible worlds and their existential probabilities:</a:t>
            </a:r>
          </a:p>
        </p:txBody>
      </p:sp>
      <p:pic>
        <p:nvPicPr>
          <p:cNvPr id="10" name="Picture 9">
            <a:extLst>
              <a:ext uri="{FF2B5EF4-FFF2-40B4-BE49-F238E27FC236}">
                <a16:creationId xmlns:a16="http://schemas.microsoft.com/office/drawing/2014/main" id="{EF97176E-FFCC-47E8-A66F-03238E97EECC}"/>
              </a:ext>
            </a:extLst>
          </p:cNvPr>
          <p:cNvPicPr>
            <a:picLocks noChangeAspect="1"/>
          </p:cNvPicPr>
          <p:nvPr/>
        </p:nvPicPr>
        <p:blipFill>
          <a:blip r:embed="rId2"/>
          <a:stretch>
            <a:fillRect/>
          </a:stretch>
        </p:blipFill>
        <p:spPr>
          <a:xfrm>
            <a:off x="2674715" y="3976082"/>
            <a:ext cx="6830378" cy="2311007"/>
          </a:xfrm>
          <a:prstGeom prst="rect">
            <a:avLst/>
          </a:prstGeom>
        </p:spPr>
      </p:pic>
      <p:pic>
        <p:nvPicPr>
          <p:cNvPr id="12" name="Picture 11">
            <a:extLst>
              <a:ext uri="{FF2B5EF4-FFF2-40B4-BE49-F238E27FC236}">
                <a16:creationId xmlns:a16="http://schemas.microsoft.com/office/drawing/2014/main" id="{7FFAE3AA-87D3-42EE-B09C-0FA7DA839463}"/>
              </a:ext>
            </a:extLst>
          </p:cNvPr>
          <p:cNvPicPr>
            <a:picLocks noChangeAspect="1"/>
          </p:cNvPicPr>
          <p:nvPr/>
        </p:nvPicPr>
        <p:blipFill>
          <a:blip r:embed="rId3"/>
          <a:stretch>
            <a:fillRect/>
          </a:stretch>
        </p:blipFill>
        <p:spPr>
          <a:xfrm>
            <a:off x="2674715" y="2583095"/>
            <a:ext cx="6830378" cy="609685"/>
          </a:xfrm>
          <a:prstGeom prst="rect">
            <a:avLst/>
          </a:prstGeom>
        </p:spPr>
      </p:pic>
    </p:spTree>
    <p:extLst>
      <p:ext uri="{BB962C8B-B14F-4D97-AF65-F5344CB8AC3E}">
        <p14:creationId xmlns:p14="http://schemas.microsoft.com/office/powerpoint/2010/main" val="186639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Possible World?</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sz="1400" dirty="0">
                <a:latin typeface="Times New Roman" panose="02020603050405020304" pitchFamily="18" charset="0"/>
                <a:cs typeface="Times New Roman" panose="02020603050405020304" pitchFamily="18" charset="0"/>
              </a:rPr>
              <a:t>Mining w-PFI in Uncertain Databases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Content Placeholder 5">
            <a:extLst>
              <a:ext uri="{FF2B5EF4-FFF2-40B4-BE49-F238E27FC236}">
                <a16:creationId xmlns:a16="http://schemas.microsoft.com/office/drawing/2014/main" id="{807136BE-89DD-4862-8B42-36AB0DEF3BA6}"/>
              </a:ext>
            </a:extLst>
          </p:cNvPr>
          <p:cNvSpPr>
            <a:spLocks noGrp="1"/>
          </p:cNvSpPr>
          <p:nvPr>
            <p:ph sz="half" idx="1"/>
          </p:nvPr>
        </p:nvSpPr>
        <p:spPr/>
        <p:txBody>
          <a:bodyPr/>
          <a:lstStyle/>
          <a:p>
            <a:pPr algn="just"/>
            <a:r>
              <a:rPr lang="en-US" sz="2600" dirty="0">
                <a:latin typeface="Times New Roman" panose="02020603050405020304" pitchFamily="18" charset="0"/>
                <a:cs typeface="Times New Roman" panose="02020603050405020304" pitchFamily="18" charset="0"/>
              </a:rPr>
              <a:t>Take the possible world W5, for example. In this world, Tom purchases two items {Fruit, Video} and Lucy buys only one item {Milk}. Thus, the probability of this world is 0.036, calculated by (1 − 0.4) × 1.0 × 0.3 × 1.0 × (1 − 0.8).</a:t>
            </a:r>
          </a:p>
          <a:p>
            <a:endParaRPr lang="en-US" dirty="0"/>
          </a:p>
        </p:txBody>
      </p:sp>
    </p:spTree>
    <p:extLst>
      <p:ext uri="{BB962C8B-B14F-4D97-AF65-F5344CB8AC3E}">
        <p14:creationId xmlns:p14="http://schemas.microsoft.com/office/powerpoint/2010/main" val="326632888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{E729403A-A478-4255-AC98-A662549CE3DB}tf78438558_win32</Template>
  <TotalTime>227</TotalTime>
  <Words>1554</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Sabon Next LT</vt:lpstr>
      <vt:lpstr>Times New Roman</vt:lpstr>
      <vt:lpstr>Office Theme</vt:lpstr>
      <vt:lpstr>Efficient weighted probabilistic frequent itemset mining in uncertain databases</vt:lpstr>
      <vt:lpstr>PowerPoint Presentation</vt:lpstr>
      <vt:lpstr>Introduction</vt:lpstr>
      <vt:lpstr>PowerPoint Presentation</vt:lpstr>
      <vt:lpstr>Summary of the notations</vt:lpstr>
      <vt:lpstr>Uncertain databases?</vt:lpstr>
      <vt:lpstr>Possible World?</vt:lpstr>
      <vt:lpstr>Possible World?</vt:lpstr>
      <vt:lpstr>Possible World?</vt:lpstr>
      <vt:lpstr>Expected support-based frequent itemset</vt:lpstr>
      <vt:lpstr>Probabilistic Frequent Itemset</vt:lpstr>
      <vt:lpstr>Weighted Probabilistic Frequent Itemset</vt:lpstr>
      <vt:lpstr>Itemset Weight</vt:lpstr>
      <vt:lpstr>PowerPoint Presentation</vt:lpstr>
      <vt:lpstr>wPFI-Apriori algorithm</vt:lpstr>
      <vt:lpstr>wPFI-Apriori algorithm</vt:lpstr>
      <vt:lpstr>w-PFI candidate generation and pruning</vt:lpstr>
      <vt:lpstr>w-PFI candidate generation and pruning</vt:lpstr>
      <vt:lpstr>PowerPoint Presentation</vt:lpstr>
      <vt:lpstr>w-PFI candidate generation and pruning based on a probability model</vt:lpstr>
      <vt:lpstr>w-PFI candidate generation and pruning based on a probability model</vt:lpstr>
      <vt:lpstr>PowerPoint Presentation</vt:lpstr>
      <vt:lpstr>Experimental settings</vt:lpstr>
      <vt:lpstr>Result</vt:lpstr>
      <vt:lpstr>Result</vt:lpstr>
      <vt:lpstr>Result</vt:lpstr>
      <vt:lpstr>Result</vt:lpstr>
      <vt:lpstr>Result</vt:lpstr>
      <vt:lpstr>Result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weighted probabilistic frequent itemset mining in uncertain databases</dc:title>
  <dc:subject/>
  <dc:creator>Adonis Pham</dc:creator>
  <cp:lastModifiedBy>Adonis Pham</cp:lastModifiedBy>
  <cp:revision>47</cp:revision>
  <dcterms:created xsi:type="dcterms:W3CDTF">2023-11-26T16:22:52Z</dcterms:created>
  <dcterms:modified xsi:type="dcterms:W3CDTF">2023-12-11T04:35:39Z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