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- Red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dy Level One…"/>
          <p:cNvSpPr txBox="1"/>
          <p:nvPr>
            <p:ph type="body" sz="half" idx="1"/>
          </p:nvPr>
        </p:nvSpPr>
        <p:spPr>
          <a:xfrm>
            <a:off x="1597068" y="6500107"/>
            <a:ext cx="15282706" cy="7889473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  <a:lvl2pPr marL="2171700" indent="-1714500" defTabSz="1828800">
              <a:lnSpc>
                <a:spcPct val="70000"/>
              </a:lnSpc>
              <a:spcBef>
                <a:spcPts val="2000"/>
              </a:spcBef>
              <a:buSzPct val="100000"/>
              <a:buChar char="▪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2pPr>
            <a:lvl3pPr marL="2628900" indent="-1714500" defTabSz="1828800">
              <a:lnSpc>
                <a:spcPct val="70000"/>
              </a:lnSpc>
              <a:spcBef>
                <a:spcPts val="2000"/>
              </a:spcBef>
              <a:buSzPct val="80000"/>
              <a:buChar char="▪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3pPr>
            <a:lvl4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4pPr>
            <a:lvl5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Freeform 5"/>
          <p:cNvSpPr/>
          <p:nvPr/>
        </p:nvSpPr>
        <p:spPr>
          <a:xfrm rot="611512">
            <a:off x="-1137793" y="2426657"/>
            <a:ext cx="26110452" cy="7261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fill="norm" stroke="1" extrusionOk="0">
                <a:moveTo>
                  <a:pt x="0" y="2645"/>
                </a:moveTo>
                <a:cubicBezTo>
                  <a:pt x="5108" y="-2464"/>
                  <a:pt x="6579" y="6653"/>
                  <a:pt x="8946" y="6212"/>
                </a:cubicBezTo>
                <a:cubicBezTo>
                  <a:pt x="11314" y="5771"/>
                  <a:pt x="11649" y="73"/>
                  <a:pt x="14207" y="0"/>
                </a:cubicBezTo>
                <a:cubicBezTo>
                  <a:pt x="16765" y="-74"/>
                  <a:pt x="18723" y="8949"/>
                  <a:pt x="18508" y="13612"/>
                </a:cubicBezTo>
                <a:cubicBezTo>
                  <a:pt x="18294" y="18276"/>
                  <a:pt x="15887" y="19136"/>
                  <a:pt x="15724" y="13659"/>
                </a:cubicBezTo>
                <a:cubicBezTo>
                  <a:pt x="15561" y="8181"/>
                  <a:pt x="18898" y="4097"/>
                  <a:pt x="21600" y="9358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22274145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lum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1249680" y="1158238"/>
            <a:ext cx="19816490" cy="2401574"/>
          </a:xfrm>
          <a:prstGeom prst="rect">
            <a:avLst/>
          </a:prstGeom>
        </p:spPr>
        <p:txBody>
          <a:bodyPr lIns="91436" tIns="91436" rIns="91436" bIns="91436" anchor="ctr"/>
          <a:lstStyle>
            <a:lvl1pPr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half" idx="1"/>
          </p:nvPr>
        </p:nvSpPr>
        <p:spPr>
          <a:xfrm>
            <a:off x="1787612" y="4603775"/>
            <a:ext cx="9852456" cy="7801587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1pPr>
            <a:lvl2pPr marL="685800" indent="-457200" defTabSz="1828800">
              <a:spcBef>
                <a:spcPts val="2000"/>
              </a:spcBef>
              <a:buSzPct val="100000"/>
              <a:buChar char="▪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2pPr>
            <a:lvl3pPr marL="1371600" indent="-457200" defTabSz="1828800">
              <a:spcBef>
                <a:spcPts val="2000"/>
              </a:spcBef>
              <a:buSzPct val="80000"/>
              <a:buChar char="▪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ngle Colum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 lIns="91436" tIns="91436" rIns="91436" bIns="91436" anchor="ctr"/>
          <a:lstStyle>
            <a:lvl1pPr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idx="1"/>
          </p:nvPr>
        </p:nvSpPr>
        <p:spPr>
          <a:xfrm>
            <a:off x="1787616" y="4591096"/>
            <a:ext cx="20808772" cy="7061560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1pPr>
            <a:lvl2pPr marL="685800" indent="-457200" defTabSz="1828800">
              <a:spcBef>
                <a:spcPts val="2000"/>
              </a:spcBef>
              <a:buSzPct val="100000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- Red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ody Level One…"/>
          <p:cNvSpPr txBox="1"/>
          <p:nvPr>
            <p:ph type="body" sz="half" idx="1"/>
          </p:nvPr>
        </p:nvSpPr>
        <p:spPr>
          <a:xfrm>
            <a:off x="1597068" y="6500107"/>
            <a:ext cx="15282706" cy="7889473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  <a:lvl2pPr marL="2171700" indent="-17145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2pPr>
            <a:lvl3pPr marL="2971800" indent="-20574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3pPr>
            <a:lvl4pPr marL="3657600" indent="-22860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4pPr>
            <a:lvl5pPr marL="4114800" indent="-22860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Freeform 5"/>
          <p:cNvSpPr/>
          <p:nvPr/>
        </p:nvSpPr>
        <p:spPr>
          <a:xfrm rot="611512">
            <a:off x="-1137793" y="2426657"/>
            <a:ext cx="26110452" cy="7261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fill="norm" stroke="1" extrusionOk="0">
                <a:moveTo>
                  <a:pt x="0" y="2645"/>
                </a:moveTo>
                <a:cubicBezTo>
                  <a:pt x="5108" y="-2464"/>
                  <a:pt x="6579" y="6653"/>
                  <a:pt x="8946" y="6212"/>
                </a:cubicBezTo>
                <a:cubicBezTo>
                  <a:pt x="11314" y="5771"/>
                  <a:pt x="11649" y="73"/>
                  <a:pt x="14207" y="0"/>
                </a:cubicBezTo>
                <a:cubicBezTo>
                  <a:pt x="16765" y="-74"/>
                  <a:pt x="18723" y="8949"/>
                  <a:pt x="18508" y="13612"/>
                </a:cubicBezTo>
                <a:cubicBezTo>
                  <a:pt x="18294" y="18276"/>
                  <a:pt x="15887" y="19136"/>
                  <a:pt x="15724" y="13659"/>
                </a:cubicBezTo>
                <a:cubicBezTo>
                  <a:pt x="15561" y="8181"/>
                  <a:pt x="18898" y="4097"/>
                  <a:pt x="21600" y="9358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39994" y="12288880"/>
            <a:ext cx="771160" cy="87631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solidFill>
                  <a:srgbClr val="FFFFFF"/>
                </a:solidFill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www.strava.com/athletes/40266572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Placeholder 2"/>
          <p:cNvSpPr txBox="1"/>
          <p:nvPr>
            <p:ph type="body" sz="half" idx="1"/>
          </p:nvPr>
        </p:nvSpPr>
        <p:spPr>
          <a:xfrm>
            <a:off x="1597064" y="6500107"/>
            <a:ext cx="15282709" cy="7889473"/>
          </a:xfrm>
          <a:prstGeom prst="rect">
            <a:avLst/>
          </a:prstGeom>
        </p:spPr>
        <p:txBody>
          <a:bodyPr/>
          <a:lstStyle/>
          <a:p>
            <a:pPr/>
            <a:r>
              <a:t>Running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8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1000"/>
              </a:spcBef>
              <a:defRPr sz="2400"/>
            </a:pPr>
            <a:r>
              <a:t>Volume:</a:t>
            </a:r>
          </a:p>
          <a:p>
            <a:pPr defTabSz="914400">
              <a:spcBef>
                <a:spcPts val="1000"/>
              </a:spcBef>
              <a:defRPr sz="2400"/>
            </a:pPr>
            <a:r>
              <a:t>- Pace calculater: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Run 2,3 km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Go to cal culatẻ</a:t>
            </a:r>
          </a:p>
          <a:p>
            <a:pPr defTabSz="914400">
              <a:spcBef>
                <a:spcPts val="1000"/>
              </a:spcBef>
              <a:defRPr sz="2400"/>
            </a:pPr>
            <a:r>
              <a:t>- Rule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Increae 10% per week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have a free week after 3 week increase</a:t>
            </a:r>
          </a:p>
          <a:p>
            <a:pPr defTabSz="914400">
              <a:spcBef>
                <a:spcPts val="1000"/>
              </a:spcBef>
              <a:defRPr sz="2400"/>
            </a:pPr>
            <a:r>
              <a:t>- For beginner : 0 -&gt; 20km per week  -&gt; Build Base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T3: 3km - 3 minute run + 1 minute Walk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T4: Walk 2km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T5: 3km - 3 minute run + 1 minute Walk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T6: Interval 400m x 5 + 3 minut rest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+ CN: 5km- 3 minute run + 1 minute rest</a:t>
            </a:r>
          </a:p>
          <a:p>
            <a:pPr lvl="1" marL="0" indent="342900" defTabSz="914400">
              <a:spcBef>
                <a:spcPts val="1000"/>
              </a:spcBef>
              <a:buSzTx/>
              <a:buNone/>
              <a:defRPr sz="2400"/>
            </a:pPr>
            <a:r>
              <a:t>Total: 13km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31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572768">
              <a:spcBef>
                <a:spcPts val="1700"/>
              </a:spcBef>
              <a:defRPr sz="4128"/>
            </a:pPr>
            <a:r>
              <a:t>21km(22 to 40km)</a:t>
            </a:r>
          </a:p>
          <a:p>
            <a:pPr defTabSz="1572768">
              <a:spcBef>
                <a:spcPts val="1700"/>
              </a:spcBef>
              <a:defRPr sz="4128"/>
            </a:pPr>
            <a:r>
              <a:t>    T2: off</a:t>
            </a:r>
          </a:p>
          <a:p>
            <a:pPr defTabSz="1572768">
              <a:spcBef>
                <a:spcPts val="1700"/>
              </a:spcBef>
              <a:defRPr sz="4128"/>
            </a:pPr>
            <a:r>
              <a:t>    T3: 7km tempo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T4: 4km easy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T5: 8km(Tempo) -&gt; Replace interval 5km next week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T6: 4km easy</a:t>
            </a:r>
          </a:p>
          <a:p>
            <a:pPr lvl="1" marL="0" indent="589788" defTabSz="1572768">
              <a:spcBef>
                <a:spcPts val="1700"/>
              </a:spcBef>
              <a:buSzTx/>
              <a:buNone/>
              <a:defRPr sz="4128"/>
            </a:pPr>
            <a:r>
              <a:t>Cn: 15km long run</a:t>
            </a:r>
          </a:p>
          <a:p>
            <a:pPr defTabSz="1572768">
              <a:spcBef>
                <a:spcPts val="1700"/>
              </a:spcBef>
              <a:defRPr sz="4128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ooter Placeholder 3"/>
          <p:cNvSpPr txBox="1"/>
          <p:nvPr>
            <p:ph type="sldNum" sz="quarter" idx="4294967295"/>
          </p:nvPr>
        </p:nvSpPr>
        <p:spPr>
          <a:xfrm>
            <a:off x="21375250" y="12638127"/>
            <a:ext cx="591111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4" name="Title 2"/>
          <p:cNvSpPr txBox="1"/>
          <p:nvPr>
            <p:ph type="title"/>
          </p:nvPr>
        </p:nvSpPr>
        <p:spPr>
          <a:xfrm>
            <a:off x="1249678" y="1158238"/>
            <a:ext cx="19816490" cy="2401575"/>
          </a:xfrm>
          <a:prstGeom prst="rect">
            <a:avLst/>
          </a:prstGeom>
        </p:spPr>
        <p:txBody>
          <a:bodyPr/>
          <a:lstStyle>
            <a:lvl1pPr defTabSz="1408174">
              <a:defRPr sz="9200"/>
            </a:lvl1pPr>
          </a:lstStyle>
          <a:p>
            <a:pPr/>
            <a:r>
              <a:t>Gear</a:t>
            </a:r>
          </a:p>
        </p:txBody>
      </p:sp>
      <p:sp>
        <p:nvSpPr>
          <p:cNvPr id="235" name="Content Placeholder 3"/>
          <p:cNvSpPr txBox="1"/>
          <p:nvPr>
            <p:ph type="body" sz="half" idx="1"/>
          </p:nvPr>
        </p:nvSpPr>
        <p:spPr>
          <a:xfrm>
            <a:off x="1762211" y="3816375"/>
            <a:ext cx="12683533" cy="8624704"/>
          </a:xfrm>
          <a:prstGeom prst="rect">
            <a:avLst/>
          </a:prstGeom>
        </p:spPr>
        <p:txBody>
          <a:bodyPr/>
          <a:lstStyle/>
          <a:p>
            <a:pPr marL="758951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Watch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Strava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Cheap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56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Typical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256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Coros pace 2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Rich kid: 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956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Fenix 7</a:t>
            </a:r>
          </a:p>
          <a:p>
            <a:pPr marL="758951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Shoe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Nike pegasus 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Saucony Speed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ooter Placeholder 3"/>
          <p:cNvSpPr txBox="1"/>
          <p:nvPr>
            <p:ph type="sldNum" sz="quarter" idx="4294967295"/>
          </p:nvPr>
        </p:nvSpPr>
        <p:spPr>
          <a:xfrm>
            <a:off x="21375250" y="12638127"/>
            <a:ext cx="591110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Title 2"/>
          <p:cNvSpPr txBox="1"/>
          <p:nvPr>
            <p:ph type="title"/>
          </p:nvPr>
        </p:nvSpPr>
        <p:spPr>
          <a:xfrm>
            <a:off x="1249678" y="1158238"/>
            <a:ext cx="19816490" cy="2401574"/>
          </a:xfrm>
          <a:prstGeom prst="rect">
            <a:avLst/>
          </a:prstGeom>
        </p:spPr>
        <p:txBody>
          <a:bodyPr/>
          <a:lstStyle>
            <a:lvl1pPr defTabSz="1408174">
              <a:defRPr sz="9200"/>
            </a:lvl1pPr>
          </a:lstStyle>
          <a:p>
            <a:pPr/>
            <a:r>
              <a:t>Gear</a:t>
            </a:r>
          </a:p>
        </p:txBody>
      </p:sp>
      <p:sp>
        <p:nvSpPr>
          <p:cNvPr id="239" name="Content Placeholder 3"/>
          <p:cNvSpPr txBox="1"/>
          <p:nvPr>
            <p:ph type="body" sz="half" idx="1"/>
          </p:nvPr>
        </p:nvSpPr>
        <p:spPr>
          <a:xfrm>
            <a:off x="1762211" y="3816375"/>
            <a:ext cx="12683533" cy="8624704"/>
          </a:xfrm>
          <a:prstGeom prst="rect">
            <a:avLst/>
          </a:prstGeom>
        </p:spPr>
        <p:txBody>
          <a:bodyPr/>
          <a:lstStyle/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Cloth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Nutrion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Gel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Muối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Vaselin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ACT"/>
          <p:cNvSpPr txBox="1"/>
          <p:nvPr>
            <p:ph type="title"/>
          </p:nvPr>
        </p:nvSpPr>
        <p:spPr>
          <a:xfrm>
            <a:off x="1249680" y="1158238"/>
            <a:ext cx="19816490" cy="2401575"/>
          </a:xfrm>
          <a:prstGeom prst="rect">
            <a:avLst/>
          </a:prstGeom>
        </p:spPr>
        <p:txBody>
          <a:bodyPr/>
          <a:lstStyle/>
          <a:p>
            <a:pPr/>
            <a:r>
              <a:t>Open questions</a:t>
            </a:r>
          </a:p>
        </p:txBody>
      </p:sp>
      <p:sp>
        <p:nvSpPr>
          <p:cNvPr id="242" name="-  Contract testing…"/>
          <p:cNvSpPr txBox="1"/>
          <p:nvPr>
            <p:ph type="body" sz="half" idx="1"/>
          </p:nvPr>
        </p:nvSpPr>
        <p:spPr>
          <a:xfrm>
            <a:off x="1762211" y="3816375"/>
            <a:ext cx="12683533" cy="8624704"/>
          </a:xfrm>
          <a:prstGeom prst="rect">
            <a:avLst/>
          </a:prstGeom>
        </p:spPr>
        <p:txBody>
          <a:bodyPr/>
          <a:lstStyle/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Heart rate always high?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What is the right form?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What is difference between 2 elite runner?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what is most important thing when running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pace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elevation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wind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feeling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ooter Placeholder 3"/>
          <p:cNvSpPr txBox="1"/>
          <p:nvPr>
            <p:ph type="sldNum" sz="quarter" idx="4294967295"/>
          </p:nvPr>
        </p:nvSpPr>
        <p:spPr>
          <a:xfrm>
            <a:off x="22274142" y="12638126"/>
            <a:ext cx="591111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5" name="Text Placeholder 3"/>
          <p:cNvSpPr txBox="1"/>
          <p:nvPr>
            <p:ph type="body" sz="half" idx="1"/>
          </p:nvPr>
        </p:nvSpPr>
        <p:spPr>
          <a:xfrm>
            <a:off x="1597064" y="6500107"/>
            <a:ext cx="15282709" cy="7889473"/>
          </a:xfrm>
          <a:prstGeom prst="rect">
            <a:avLst/>
          </a:prstGeom>
        </p:spPr>
        <p:txBody>
          <a:bodyPr/>
          <a:lstStyle/>
          <a:p>
            <a:pPr/>
            <a:r>
              <a:t>Q&amp;A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Title 4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92" name="Content Placeholder 5"/>
          <p:cNvSpPr txBox="1"/>
          <p:nvPr>
            <p:ph type="body" idx="1"/>
          </p:nvPr>
        </p:nvSpPr>
        <p:spPr>
          <a:xfrm>
            <a:off x="1787610" y="3865502"/>
            <a:ext cx="20808779" cy="7787154"/>
          </a:xfrm>
          <a:prstGeom prst="rect">
            <a:avLst/>
          </a:prstGeom>
        </p:spPr>
        <p:txBody>
          <a:bodyPr/>
          <a:lstStyle/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Introduction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Benefits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Some terminologies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How to run 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Planning 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Gear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Mistakes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Title 4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96" name="Nguyen Duy Khanh…"/>
          <p:cNvSpPr txBox="1"/>
          <p:nvPr>
            <p:ph type="body" sz="quarter" idx="1"/>
          </p:nvPr>
        </p:nvSpPr>
        <p:spPr>
          <a:xfrm>
            <a:off x="1787614" y="4204430"/>
            <a:ext cx="9052805" cy="2554532"/>
          </a:xfrm>
          <a:prstGeom prst="rect">
            <a:avLst/>
          </a:prstGeom>
        </p:spPr>
        <p:txBody>
          <a:bodyPr/>
          <a:lstStyle/>
          <a:p>
            <a:pPr defTabSz="731520">
              <a:spcBef>
                <a:spcPts val="800"/>
              </a:spcBef>
              <a:defRPr sz="1920"/>
            </a:pPr>
            <a:r>
              <a:t>Nguyen Duy Khanh</a:t>
            </a:r>
          </a:p>
          <a:p>
            <a:pPr defTabSz="731520">
              <a:spcBef>
                <a:spcPts val="800"/>
              </a:spcBef>
              <a:defRPr sz="19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https://www.strava.com/athletes/40266572</a:t>
            </a: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7614" y="4204430"/>
            <a:ext cx="3680004" cy="236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8561" y="9357954"/>
            <a:ext cx="18408382" cy="2531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42822" y="5001782"/>
            <a:ext cx="5029201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16310" y="5116750"/>
            <a:ext cx="3956860" cy="348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009965" y="5370159"/>
            <a:ext cx="5223749" cy="348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Title 4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>
            <a:lvl1pPr defTabSz="1591055">
              <a:defRPr sz="10400"/>
            </a:lvl1pPr>
          </a:lstStyle>
          <a:p>
            <a:pPr/>
            <a:r>
              <a:t>Some terminologies</a:t>
            </a:r>
          </a:p>
        </p:txBody>
      </p:sp>
      <p:sp>
        <p:nvSpPr>
          <p:cNvPr id="205" name="Content Placeholder 5"/>
          <p:cNvSpPr txBox="1"/>
          <p:nvPr>
            <p:ph type="body" idx="1"/>
          </p:nvPr>
        </p:nvSpPr>
        <p:spPr>
          <a:xfrm>
            <a:off x="1787610" y="3865502"/>
            <a:ext cx="20808779" cy="7787154"/>
          </a:xfrm>
          <a:prstGeom prst="rect">
            <a:avLst/>
          </a:prstGeom>
        </p:spPr>
        <p:txBody>
          <a:bodyPr/>
          <a:lstStyle/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Pace</a:t>
            </a:r>
          </a:p>
          <a:p>
            <a:pPr lvl="5" marL="201625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defRPr sz="2376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Walk: 12</a:t>
            </a:r>
          </a:p>
          <a:p>
            <a:pPr lvl="5" marL="201625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defRPr sz="2376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Starter: 8</a:t>
            </a:r>
          </a:p>
          <a:p>
            <a:pPr lvl="5" marL="201625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defRPr sz="2376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Elite: 8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Heart Rate(AVG/MAX)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Cadence</a:t>
            </a:r>
          </a:p>
          <a:p>
            <a:pPr lvl="1" marL="493776" indent="-370332" defTabSz="987552">
              <a:spcBef>
                <a:spcPts val="1000"/>
              </a:spcBef>
              <a:buClr>
                <a:srgbClr val="D92C27"/>
              </a:buClr>
              <a:buFont typeface="Arial"/>
              <a:defRPr sz="2376"/>
            </a:pPr>
            <a:r>
              <a:t>Slow, Fast, Standard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Distance</a:t>
            </a:r>
          </a:p>
          <a:p>
            <a:pPr lvl="1" marL="493776" indent="-370332" defTabSz="987552">
              <a:spcBef>
                <a:spcPts val="1000"/>
              </a:spcBef>
              <a:buClr>
                <a:srgbClr val="D92C27"/>
              </a:buClr>
              <a:buFont typeface="Arial"/>
              <a:defRPr sz="2376"/>
            </a:pPr>
            <a:r>
              <a:t>5, 10, 21, 42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Time</a:t>
            </a:r>
          </a:p>
          <a:p>
            <a:pPr lvl="1" marL="493776" indent="-370332" defTabSz="987552">
              <a:spcBef>
                <a:spcPts val="1000"/>
              </a:spcBef>
              <a:buClr>
                <a:srgbClr val="D92C27"/>
              </a:buClr>
              <a:buFont typeface="Arial"/>
              <a:defRPr sz="2376"/>
            </a:pPr>
            <a:r>
              <a:t>Moving</a:t>
            </a:r>
          </a:p>
          <a:p>
            <a:pPr lvl="1" marL="493776" indent="-370332" defTabSz="987552">
              <a:spcBef>
                <a:spcPts val="1000"/>
              </a:spcBef>
              <a:buClr>
                <a:srgbClr val="D92C27"/>
              </a:buClr>
              <a:buFont typeface="Arial"/>
              <a:defRPr sz="2376"/>
            </a:pPr>
            <a:r>
              <a:t>Elapsed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VO2 MAX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Aerobic/Anerobic</a:t>
            </a:r>
          </a:p>
          <a:p>
            <a:pPr marL="370332" indent="-370332" defTabSz="987552">
              <a:spcBef>
                <a:spcPts val="1000"/>
              </a:spcBef>
              <a:buClr>
                <a:srgbClr val="D92C27"/>
              </a:buClr>
              <a:buSzPct val="100000"/>
              <a:buFont typeface="Arial"/>
              <a:buChar char="•"/>
              <a:defRPr sz="2376"/>
            </a:pPr>
            <a:r>
              <a:t>Calories: 1000 kcal = 1kg ???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0747" y="3413208"/>
            <a:ext cx="11112501" cy="750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ooter Placeholder 3"/>
          <p:cNvSpPr txBox="1"/>
          <p:nvPr>
            <p:ph type="sldNum" sz="quarter" idx="4294967295"/>
          </p:nvPr>
        </p:nvSpPr>
        <p:spPr>
          <a:xfrm>
            <a:off x="21573015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Title 4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>
            <a:lvl1pPr defTabSz="1591055">
              <a:defRPr sz="10400"/>
            </a:lvl1pPr>
          </a:lstStyle>
          <a:p>
            <a:pPr/>
            <a:r>
              <a:t>Some terminologies</a:t>
            </a:r>
          </a:p>
        </p:txBody>
      </p:sp>
      <p:sp>
        <p:nvSpPr>
          <p:cNvPr id="210" name="Content Placeholder 5"/>
          <p:cNvSpPr txBox="1"/>
          <p:nvPr>
            <p:ph type="body" idx="1"/>
          </p:nvPr>
        </p:nvSpPr>
        <p:spPr>
          <a:xfrm>
            <a:off x="1787610" y="3865502"/>
            <a:ext cx="20808778" cy="7787155"/>
          </a:xfrm>
          <a:prstGeom prst="rect">
            <a:avLst/>
          </a:prstGeom>
        </p:spPr>
        <p:txBody>
          <a:bodyPr/>
          <a:lstStyle/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Heart rate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Stride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Oscillation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Route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OOL API PROJECT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How to run</a:t>
            </a:r>
          </a:p>
        </p:txBody>
      </p:sp>
      <p:sp>
        <p:nvSpPr>
          <p:cNvPr id="213" name="- Modules:…"/>
          <p:cNvSpPr txBox="1"/>
          <p:nvPr>
            <p:ph type="body" idx="1"/>
          </p:nvPr>
        </p:nvSpPr>
        <p:spPr>
          <a:xfrm>
            <a:off x="1384764" y="3320476"/>
            <a:ext cx="20808779" cy="9556350"/>
          </a:xfrm>
          <a:prstGeom prst="rect">
            <a:avLst/>
          </a:prstGeom>
        </p:spPr>
        <p:txBody>
          <a:bodyPr/>
          <a:lstStyle/>
          <a:p>
            <a:pPr marL="63093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4048"/>
            </a:pPr>
          </a:p>
          <a:p>
            <a:pPr marL="63093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4048"/>
            </a:pPr>
            <a:r>
              <a:t>Head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Look over 30m</a:t>
            </a:r>
          </a:p>
          <a:p>
            <a:pPr lvl="1" marL="841247" indent="-630936" defTabSz="1682495">
              <a:spcBef>
                <a:spcPts val="1800"/>
              </a:spcBef>
              <a:buClr>
                <a:srgbClr val="D92C27"/>
              </a:buClr>
              <a:buFont typeface="Arial"/>
              <a:defRPr sz="4048"/>
            </a:pPr>
            <a:r>
              <a:t>Landing Foot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Mid Upper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Centre Gravity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</a:p>
          <a:p>
            <a:pPr lvl="1" marL="841247" indent="-630936" defTabSz="1682495">
              <a:spcBef>
                <a:spcPts val="1800"/>
              </a:spcBef>
              <a:buClr>
                <a:srgbClr val="D92C27"/>
              </a:buClr>
              <a:buFont typeface="Arial"/>
              <a:defRPr sz="4048"/>
            </a:pPr>
            <a:r>
              <a:t>Hand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90 degree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up down</a:t>
            </a:r>
          </a:p>
          <a:p>
            <a:pPr lvl="4" marL="63093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4048"/>
            </a:pPr>
            <a:r>
              <a:t>Foot</a:t>
            </a:r>
          </a:p>
          <a:p>
            <a:pPr lvl="5" marL="3435096" indent="-630936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defRPr sz="4048">
                <a:latin typeface="Calibre Regular"/>
                <a:ea typeface="Calibre Regular"/>
                <a:cs typeface="Calibre Regular"/>
                <a:sym typeface="Calibre Regular"/>
              </a:defRPr>
            </a:pPr>
            <a:r>
              <a:t>Kick back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25433" y="3744728"/>
            <a:ext cx="7310416" cy="4093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51891" y="8841588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75966" y="8399717"/>
            <a:ext cx="2451101" cy="331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OOL API PROJECT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How to run</a:t>
            </a:r>
          </a:p>
        </p:txBody>
      </p:sp>
      <p:sp>
        <p:nvSpPr>
          <p:cNvPr id="219" name="- Modules:…"/>
          <p:cNvSpPr txBox="1"/>
          <p:nvPr>
            <p:ph type="body" idx="1"/>
          </p:nvPr>
        </p:nvSpPr>
        <p:spPr>
          <a:xfrm>
            <a:off x="1787610" y="3865502"/>
            <a:ext cx="20808778" cy="7787155"/>
          </a:xfrm>
          <a:prstGeom prst="rect">
            <a:avLst/>
          </a:prstGeom>
        </p:spPr>
        <p:txBody>
          <a:bodyPr/>
          <a:lstStyle/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Rhythm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https://www.youtube.com/shorts/DmM7ZXCnN7o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Đều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Pace: Focus on 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Cadene: 180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Breath: 2/2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roject Structure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2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755647">
              <a:spcBef>
                <a:spcPts val="1900"/>
              </a:spcBef>
              <a:defRPr sz="4608"/>
            </a:pPr>
            <a:r>
              <a:t>- Focus on volume of the week not pace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Running plan Base on? 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   + Heart Rate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    + Power(W)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How many type of running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Easy(60%)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Tempo(80%)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Interval(105% Heart rate)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5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755647">
              <a:spcBef>
                <a:spcPts val="1900"/>
              </a:spcBef>
              <a:defRPr sz="4608"/>
            </a:pPr>
            <a:r>
              <a:t>Volume: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Survice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      + 21km -&gt; 25km per week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      + 10km long run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- Smoothly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+ 21km</a:t>
            </a:r>
          </a:p>
          <a:p>
            <a:pPr lvl="3" defTabSz="1755647">
              <a:spcBef>
                <a:spcPts val="1900"/>
              </a:spcBef>
              <a:defRPr sz="4608"/>
            </a:pPr>
            <a:r>
              <a:t>    + 15km long run continuesly</a:t>
            </a:r>
          </a:p>
          <a:p>
            <a:pPr lvl="3" defTabSz="1755647">
              <a:spcBef>
                <a:spcPts val="1900"/>
              </a:spcBef>
              <a:defRPr sz="4608"/>
            </a:pPr>
            <a:r>
              <a:t>    + 30km per week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