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88" r:id="rId6"/>
    <p:sldId id="290" r:id="rId7"/>
    <p:sldId id="291" r:id="rId8"/>
    <p:sldId id="289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298" r:id="rId17"/>
    <p:sldId id="26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9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06"/>
      </p:cViewPr>
      <p:guideLst>
        <p:guide pos="2880"/>
        <p:guide orient="horz" pos="9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88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497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875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70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40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399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832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144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655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066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43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fa06255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fa06255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94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0150" y="2020088"/>
            <a:ext cx="8183700" cy="4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3600"/>
              <a:buFont typeface="Josefin Sans"/>
              <a:buNone/>
              <a:defRPr sz="36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5200"/>
              <a:buNone/>
              <a:defRPr sz="5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43850" y="2379913"/>
            <a:ext cx="46563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 SemiBold"/>
              <a:buNone/>
              <a:defRPr sz="1400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400"/>
              <a:buFont typeface="Josefin Slab"/>
              <a:buNone/>
              <a:defRPr sz="1400">
                <a:solidFill>
                  <a:srgbClr val="338987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21790" y="-9925"/>
            <a:ext cx="1299900" cy="51885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602214" y="8701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602213" y="12851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602224" y="5206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 idx="3"/>
          </p:nvPr>
        </p:nvSpPr>
        <p:spPr>
          <a:xfrm>
            <a:off x="4899589" y="8667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4"/>
          </p:nvPr>
        </p:nvSpPr>
        <p:spPr>
          <a:xfrm>
            <a:off x="4899584" y="1279883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5" hasCustomPrompt="1"/>
          </p:nvPr>
        </p:nvSpPr>
        <p:spPr>
          <a:xfrm>
            <a:off x="4899599" y="5172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2602214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 sz="12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2602213" y="43315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8" hasCustomPrompt="1"/>
          </p:nvPr>
        </p:nvSpPr>
        <p:spPr>
          <a:xfrm>
            <a:off x="2602224" y="35689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9"/>
          </p:nvPr>
        </p:nvSpPr>
        <p:spPr>
          <a:xfrm>
            <a:off x="4899589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7775"/>
              </a:buClr>
              <a:buSzPts val="1200"/>
              <a:buNone/>
              <a:defRPr sz="1200">
                <a:solidFill>
                  <a:srgbClr val="29777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3"/>
          </p:nvPr>
        </p:nvSpPr>
        <p:spPr>
          <a:xfrm>
            <a:off x="4899588" y="43334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000"/>
              <a:buNone/>
              <a:defRPr sz="10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4899599" y="35689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>
                <a:solidFill>
                  <a:srgbClr val="3389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Fira Sans Extra Condensed Medium"/>
              <a:buNone/>
              <a:defRPr sz="4800">
                <a:solidFill>
                  <a:srgbClr val="3389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/>
        </p:nvSpPr>
        <p:spPr>
          <a:xfrm>
            <a:off x="219000" y="1953395"/>
            <a:ext cx="8706000" cy="1238400"/>
          </a:xfrm>
          <a:prstGeom prst="rect">
            <a:avLst/>
          </a:prstGeom>
          <a:noFill/>
          <a:ln w="19050" cap="flat" cmpd="sng">
            <a:solidFill>
              <a:srgbClr val="338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2063077"/>
            <a:ext cx="9144000" cy="997500"/>
          </a:xfrm>
          <a:prstGeom prst="rect">
            <a:avLst/>
          </a:prstGeom>
          <a:solidFill>
            <a:srgbClr val="A6B8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15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5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788150" y="751850"/>
            <a:ext cx="3867300" cy="3643800"/>
          </a:xfrm>
          <a:prstGeom prst="rect">
            <a:avLst/>
          </a:prstGeom>
          <a:noFill/>
          <a:ln w="19050" cap="flat" cmpd="sng">
            <a:solidFill>
              <a:srgbClr val="338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ctrTitle"/>
          </p:nvPr>
        </p:nvSpPr>
        <p:spPr>
          <a:xfrm>
            <a:off x="5155260" y="822700"/>
            <a:ext cx="30909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2800"/>
              <a:buNone/>
              <a:defRPr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600"/>
              <a:buNone/>
              <a:defRPr sz="16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5115400" y="2760425"/>
            <a:ext cx="3130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None/>
              <a:defRPr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928100" y="618350"/>
            <a:ext cx="3597000" cy="3906900"/>
          </a:xfrm>
          <a:prstGeom prst="rect">
            <a:avLst/>
          </a:prstGeom>
          <a:solidFill>
            <a:srgbClr val="A6B8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 idx="2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2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●"/>
              <a:defRPr>
                <a:solidFill>
                  <a:srgbClr val="338987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Char char="○"/>
              <a:defRPr>
                <a:solidFill>
                  <a:srgbClr val="338987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Char char="■"/>
              <a:defRPr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ctrTitle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1_1_2_1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0" y="1652100"/>
            <a:ext cx="4017300" cy="2446500"/>
          </a:xfrm>
          <a:prstGeom prst="rect">
            <a:avLst/>
          </a:prstGeom>
          <a:solidFill>
            <a:srgbClr val="338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491"/>
              </a:solidFill>
            </a:endParaRPr>
          </a:p>
        </p:txBody>
      </p:sp>
      <p:sp>
        <p:nvSpPr>
          <p:cNvPr id="99" name="Google Shape;99;p11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2800"/>
              <a:buNone/>
              <a:defRPr>
                <a:solidFill>
                  <a:srgbClr val="FDF3E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600"/>
              <a:buNone/>
              <a:defRPr sz="1600">
                <a:solidFill>
                  <a:srgbClr val="FDF3E5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3E5"/>
              </a:buClr>
              <a:buSzPts val="1200"/>
              <a:buNone/>
              <a:defRPr>
                <a:solidFill>
                  <a:srgbClr val="FDF3E5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7220630" y="0"/>
            <a:ext cx="1299900" cy="811800"/>
          </a:xfrm>
          <a:prstGeom prst="rect">
            <a:avLst/>
          </a:prstGeom>
          <a:solidFill>
            <a:srgbClr val="FFB8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ctrTitle" idx="2"/>
          </p:nvPr>
        </p:nvSpPr>
        <p:spPr>
          <a:xfrm>
            <a:off x="5569480" y="129625"/>
            <a:ext cx="28668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100"/>
              <a:buNone/>
              <a:defRPr sz="1100">
                <a:solidFill>
                  <a:srgbClr val="3389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900"/>
              <a:buNone/>
              <a:defRPr sz="90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7887614" y="47313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buNone/>
              <a:defRPr sz="1100" b="1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2800"/>
              <a:buFont typeface="Josefin Sans"/>
              <a:buNone/>
              <a:defRPr sz="2800" b="1">
                <a:solidFill>
                  <a:srgbClr val="565A9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●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65A97"/>
              </a:buClr>
              <a:buSzPts val="1200"/>
              <a:buFont typeface="Josefin Slab SemiBold"/>
              <a:buChar char="○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65A97"/>
              </a:buClr>
              <a:buSzPts val="1200"/>
              <a:buFont typeface="Josefin Slab SemiBold"/>
              <a:buChar char="■"/>
              <a:defRPr sz="1200">
                <a:solidFill>
                  <a:srgbClr val="565A9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7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ctrTitle"/>
          </p:nvPr>
        </p:nvSpPr>
        <p:spPr>
          <a:xfrm>
            <a:off x="-457199" y="939433"/>
            <a:ext cx="9889977" cy="4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HTML (Hyper Text Markup Language)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1535474"/>
            <a:ext cx="6288720" cy="43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.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18626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Danh Sách Trong HTML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174" y="2239072"/>
            <a:ext cx="1285400" cy="789138"/>
          </a:xfrm>
          <a:prstGeom prst="rect">
            <a:avLst/>
          </a:prstGeom>
        </p:spPr>
      </p:pic>
      <p:sp>
        <p:nvSpPr>
          <p:cNvPr id="19" name="Google Shape;149;p18"/>
          <p:cNvSpPr txBox="1">
            <a:spLocks/>
          </p:cNvSpPr>
          <p:nvPr/>
        </p:nvSpPr>
        <p:spPr>
          <a:xfrm>
            <a:off x="442749" y="2239071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săp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chngs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</a:t>
            </a:r>
            <a:r>
              <a:rPr lang="en-US" dirty="0" err="1" smtClean="0"/>
              <a:t>ol</a:t>
            </a:r>
            <a:r>
              <a:rPr lang="en-US" dirty="0" smtClean="0"/>
              <a:t>&gt;&lt;/</a:t>
            </a:r>
            <a:r>
              <a:rPr lang="en-US" dirty="0" err="1" smtClean="0"/>
              <a:t>ol</a:t>
            </a:r>
            <a:r>
              <a:rPr lang="en-US" dirty="0" smtClean="0"/>
              <a:t>&gt;.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con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li.</a:t>
            </a:r>
          </a:p>
          <a:p>
            <a:pPr marL="171450" indent="-171450" algn="just"/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ordered list </a:t>
            </a:r>
            <a:r>
              <a:rPr lang="en-US" dirty="0" err="1" smtClean="0"/>
              <a:t>đẻ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unordered list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căp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</a:t>
            </a:r>
            <a:r>
              <a:rPr lang="en-US" dirty="0" err="1" smtClean="0"/>
              <a:t>ol</a:t>
            </a:r>
            <a:r>
              <a:rPr lang="en-US" dirty="0" smtClean="0"/>
              <a:t>&gt;&lt;/</a:t>
            </a:r>
            <a:r>
              <a:rPr lang="en-US" dirty="0" err="1" smtClean="0"/>
              <a:t>ol</a:t>
            </a:r>
            <a:r>
              <a:rPr lang="en-US" dirty="0" smtClean="0"/>
              <a:t>&gt;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</a:t>
            </a:r>
            <a:r>
              <a:rPr lang="en-US" dirty="0" err="1" smtClean="0"/>
              <a:t>ul</a:t>
            </a:r>
            <a:r>
              <a:rPr lang="en-US" dirty="0" smtClean="0"/>
              <a:t>&gt;&lt;/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71450" indent="-171450" algn="just"/>
            <a:r>
              <a:rPr lang="en-US" dirty="0" smtClean="0"/>
              <a:t>Description list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&lt;dl&gt;&lt;/dl&gt;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</a:t>
            </a:r>
            <a:r>
              <a:rPr lang="en-US" dirty="0" err="1" smtClean="0"/>
              <a:t>dt</a:t>
            </a:r>
            <a:r>
              <a:rPr lang="en-US" dirty="0" smtClean="0"/>
              <a:t>&gt;&lt;/</a:t>
            </a:r>
            <a:r>
              <a:rPr lang="en-US" dirty="0" err="1" smtClean="0"/>
              <a:t>dt</a:t>
            </a:r>
            <a:r>
              <a:rPr lang="en-US" dirty="0" smtClean="0"/>
              <a:t>&gt;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con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dd</a:t>
            </a:r>
            <a:r>
              <a:rPr lang="en-US" dirty="0" smtClean="0"/>
              <a:t>&gt;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675" y="2229546"/>
            <a:ext cx="1143423" cy="8119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174" y="3423171"/>
            <a:ext cx="1721958" cy="12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1535474"/>
            <a:ext cx="6288720" cy="43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video </a:t>
            </a:r>
            <a:r>
              <a:rPr lang="en-US" dirty="0" err="1" smtClean="0"/>
              <a:t>và</a:t>
            </a:r>
            <a:r>
              <a:rPr lang="en-US" dirty="0" smtClean="0"/>
              <a:t> audio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website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18626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Chèn Ảnh, Video, Audio</a:t>
            </a:r>
            <a:endParaRPr sz="2800" dirty="0"/>
          </a:p>
        </p:txBody>
      </p:sp>
      <p:sp>
        <p:nvSpPr>
          <p:cNvPr id="19" name="Google Shape;149;p18"/>
          <p:cNvSpPr txBox="1">
            <a:spLocks/>
          </p:cNvSpPr>
          <p:nvPr/>
        </p:nvSpPr>
        <p:spPr>
          <a:xfrm>
            <a:off x="419238" y="2998195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</a:t>
            </a:r>
            <a:r>
              <a:rPr lang="en-US" dirty="0" err="1" smtClean="0"/>
              <a:t>thẻ</a:t>
            </a:r>
            <a:r>
              <a:rPr lang="en-US" dirty="0" smtClean="0"/>
              <a:t> &lt;</a:t>
            </a:r>
            <a:r>
              <a:rPr lang="en-US" dirty="0" err="1" smtClean="0"/>
              <a:t>img</a:t>
            </a:r>
            <a:r>
              <a:rPr lang="en-US" dirty="0" smtClean="0"/>
              <a:t> /&gt;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, title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, alt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.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width, height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,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38" y="2188767"/>
            <a:ext cx="1723369" cy="5886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520" y="2190184"/>
            <a:ext cx="2093570" cy="587198"/>
          </a:xfrm>
          <a:prstGeom prst="rect">
            <a:avLst/>
          </a:prstGeom>
        </p:spPr>
      </p:pic>
      <p:sp>
        <p:nvSpPr>
          <p:cNvPr id="10" name="Google Shape;149;p18"/>
          <p:cNvSpPr txBox="1">
            <a:spLocks/>
          </p:cNvSpPr>
          <p:nvPr/>
        </p:nvSpPr>
        <p:spPr>
          <a:xfrm>
            <a:off x="3549738" y="2998195"/>
            <a:ext cx="2695787" cy="129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&lt;video&gt;&lt;/video&gt;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source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video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tin. </a:t>
            </a:r>
          </a:p>
          <a:p>
            <a:pPr marL="0" indent="0" algn="just">
              <a:buNone/>
            </a:pPr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mp4.</a:t>
            </a: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238" y="2190184"/>
            <a:ext cx="2282114" cy="587198"/>
          </a:xfrm>
          <a:prstGeom prst="rect">
            <a:avLst/>
          </a:prstGeom>
        </p:spPr>
      </p:pic>
      <p:sp>
        <p:nvSpPr>
          <p:cNvPr id="14" name="Google Shape;149;p18"/>
          <p:cNvSpPr txBox="1">
            <a:spLocks/>
          </p:cNvSpPr>
          <p:nvPr/>
        </p:nvSpPr>
        <p:spPr>
          <a:xfrm>
            <a:off x="6473401" y="2998195"/>
            <a:ext cx="2695787" cy="129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video, </a:t>
            </a:r>
            <a:r>
              <a:rPr lang="en-US" dirty="0" err="1" smtClean="0"/>
              <a:t>thẻ</a:t>
            </a:r>
            <a:r>
              <a:rPr lang="en-US" dirty="0" smtClean="0"/>
              <a:t> audio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play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HTML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0556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391518" y="1535474"/>
            <a:ext cx="6288720" cy="43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form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login form, register form, etc.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18626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Form</a:t>
            </a:r>
            <a:endParaRPr sz="2800" dirty="0"/>
          </a:p>
        </p:txBody>
      </p:sp>
      <p:sp>
        <p:nvSpPr>
          <p:cNvPr id="19" name="Google Shape;149;p18"/>
          <p:cNvSpPr txBox="1">
            <a:spLocks/>
          </p:cNvSpPr>
          <p:nvPr/>
        </p:nvSpPr>
        <p:spPr>
          <a:xfrm>
            <a:off x="419238" y="2998195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Tạo</a:t>
            </a:r>
            <a:r>
              <a:rPr lang="en-US" dirty="0" smtClean="0"/>
              <a:t> form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&lt;form&gt;&lt;/form&gt;.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action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method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 Name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form.</a:t>
            </a:r>
          </a:p>
          <a:p>
            <a:pPr marL="171450" indent="-171450"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type: button, checkbox, color, date, </a:t>
            </a:r>
            <a:r>
              <a:rPr lang="en-US" dirty="0" err="1" smtClean="0"/>
              <a:t>datetime</a:t>
            </a:r>
            <a:r>
              <a:rPr lang="en-US" dirty="0" smtClean="0"/>
              <a:t>, email, etc.</a:t>
            </a:r>
          </a:p>
          <a:p>
            <a:pPr marL="0" indent="0" algn="just">
              <a:buNone/>
            </a:pP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98" y="2228116"/>
            <a:ext cx="5214399" cy="67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391518" y="1535474"/>
            <a:ext cx="6288720" cy="43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18626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Table</a:t>
            </a:r>
            <a:endParaRPr sz="2800" dirty="0"/>
          </a:p>
        </p:txBody>
      </p:sp>
      <p:sp>
        <p:nvSpPr>
          <p:cNvPr id="19" name="Google Shape;149;p18"/>
          <p:cNvSpPr txBox="1">
            <a:spLocks/>
          </p:cNvSpPr>
          <p:nvPr/>
        </p:nvSpPr>
        <p:spPr>
          <a:xfrm>
            <a:off x="405378" y="1949829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table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&lt;table&gt;&lt;/table&gt;.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</a:t>
            </a:r>
            <a:r>
              <a:rPr lang="en-US" dirty="0" err="1" smtClean="0"/>
              <a:t>tr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&lt;td&gt;&lt;/td&gt;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width, height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,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, border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449" y="1969371"/>
            <a:ext cx="2501121" cy="261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391518" y="1515932"/>
            <a:ext cx="6288720" cy="43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website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18626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Link</a:t>
            </a:r>
            <a:endParaRPr sz="2800" dirty="0"/>
          </a:p>
        </p:txBody>
      </p:sp>
      <p:sp>
        <p:nvSpPr>
          <p:cNvPr id="19" name="Google Shape;149;p18"/>
          <p:cNvSpPr txBox="1">
            <a:spLocks/>
          </p:cNvSpPr>
          <p:nvPr/>
        </p:nvSpPr>
        <p:spPr>
          <a:xfrm>
            <a:off x="405378" y="1949829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HTML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&lt;a&gt;&lt;/a&gt;.</a:t>
            </a:r>
          </a:p>
          <a:p>
            <a:pPr marL="171450" indent="-171450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target=“_blank”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link sang </a:t>
            </a:r>
            <a:r>
              <a:rPr lang="en-US" dirty="0" err="1" smtClean="0"/>
              <a:t>một</a:t>
            </a:r>
            <a:r>
              <a:rPr lang="en-US" dirty="0" smtClean="0"/>
              <a:t> tab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.</a:t>
            </a:r>
          </a:p>
          <a:p>
            <a:pPr marL="171450" indent="-171450" algn="just"/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neo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href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#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id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.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907" y="2070486"/>
            <a:ext cx="4229100" cy="238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907" y="2499129"/>
            <a:ext cx="2771775" cy="22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907" y="2918247"/>
            <a:ext cx="1266825" cy="30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391518" y="1535474"/>
            <a:ext cx="6288720" cy="43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18626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Table</a:t>
            </a:r>
            <a:endParaRPr sz="2800" dirty="0"/>
          </a:p>
        </p:txBody>
      </p:sp>
      <p:sp>
        <p:nvSpPr>
          <p:cNvPr id="19" name="Google Shape;149;p18"/>
          <p:cNvSpPr txBox="1">
            <a:spLocks/>
          </p:cNvSpPr>
          <p:nvPr/>
        </p:nvSpPr>
        <p:spPr>
          <a:xfrm>
            <a:off x="405378" y="1949829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table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&lt;table&gt;&lt;/table&gt;.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</a:t>
            </a:r>
            <a:r>
              <a:rPr lang="en-US" dirty="0" err="1" smtClean="0"/>
              <a:t>tr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&lt;td&gt;&lt;/td&gt;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 marL="171450" indent="-171450" algn="just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width, height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,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, border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449" y="1969371"/>
            <a:ext cx="2501121" cy="261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18626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Thẻ Div</a:t>
            </a:r>
            <a:endParaRPr sz="2800" dirty="0"/>
          </a:p>
        </p:txBody>
      </p:sp>
      <p:sp>
        <p:nvSpPr>
          <p:cNvPr id="19" name="Google Shape;149;p18"/>
          <p:cNvSpPr txBox="1">
            <a:spLocks/>
          </p:cNvSpPr>
          <p:nvPr/>
        </p:nvSpPr>
        <p:spPr>
          <a:xfrm>
            <a:off x="405378" y="1538022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Thẻ</a:t>
            </a:r>
            <a:r>
              <a:rPr lang="en-US" dirty="0" smtClean="0"/>
              <a:t> div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division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chia “</a:t>
            </a:r>
            <a:r>
              <a:rPr lang="en-US" dirty="0" err="1" smtClean="0"/>
              <a:t>khu</a:t>
            </a:r>
            <a:r>
              <a:rPr lang="en-US" dirty="0" smtClean="0"/>
              <a:t>”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website.</a:t>
            </a:r>
          </a:p>
          <a:p>
            <a:pPr marL="171450" indent="-171450" algn="just"/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website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div.</a:t>
            </a:r>
            <a:r>
              <a:rPr lang="en-US" dirty="0" smtClean="0"/>
              <a:t> 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236" y="1535474"/>
            <a:ext cx="29432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FDF3E5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Does anyone have any questions?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</a:t>
            </a:r>
            <a:r>
              <a:rPr lang="en-US" dirty="0" smtClean="0"/>
              <a:t>enrye.developer@gmail.com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rgbClr val="FDF3E5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0977668995</a:t>
            </a:r>
            <a:endParaRPr dirty="0">
              <a:solidFill>
                <a:srgbClr val="FDF3E5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  <p:sp>
        <p:nvSpPr>
          <p:cNvPr id="387" name="Google Shape;387;p27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DF3E5"/>
                </a:solidFill>
              </a:rPr>
              <a:t>Thanks</a:t>
            </a:r>
            <a:endParaRPr>
              <a:solidFill>
                <a:srgbClr val="FDF3E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1220397" y="3578015"/>
            <a:ext cx="186052" cy="177680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1587725" y="3613075"/>
            <a:ext cx="206735" cy="142619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942956" y="3548960"/>
            <a:ext cx="96134" cy="206735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rgbClr val="FDF3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3E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ctrTitle" idx="6"/>
          </p:nvPr>
        </p:nvSpPr>
        <p:spPr>
          <a:xfrm>
            <a:off x="2602214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Các Thẻ HTML Phổ Biến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8"/>
          </p:nvPr>
        </p:nvSpPr>
        <p:spPr>
          <a:xfrm>
            <a:off x="2602224" y="35689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2602214" y="8701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Giới Thiệu</a:t>
            </a:r>
            <a:endParaRPr dirty="0"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2"/>
          </p:nvPr>
        </p:nvSpPr>
        <p:spPr>
          <a:xfrm>
            <a:off x="2602224" y="5206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ctrTitle" idx="3"/>
          </p:nvPr>
        </p:nvSpPr>
        <p:spPr>
          <a:xfrm>
            <a:off x="4899589" y="8667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Cấu Trúc Của HTML File</a:t>
            </a:r>
            <a:endParaRPr dirty="0"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 idx="5"/>
          </p:nvPr>
        </p:nvSpPr>
        <p:spPr>
          <a:xfrm>
            <a:off x="4899599" y="5172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sp>
        <p:nvSpPr>
          <p:cNvPr id="138" name="Google Shape;138;p17"/>
          <p:cNvSpPr txBox="1">
            <a:spLocks noGrp="1"/>
          </p:cNvSpPr>
          <p:nvPr>
            <p:ph type="ctrTitle" idx="9"/>
          </p:nvPr>
        </p:nvSpPr>
        <p:spPr>
          <a:xfrm>
            <a:off x="4899589" y="39184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Tổng Kết</a:t>
            </a:r>
            <a:endParaRPr dirty="0"/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 idx="14"/>
          </p:nvPr>
        </p:nvSpPr>
        <p:spPr>
          <a:xfrm>
            <a:off x="4899599" y="35689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t="39836" b="39838"/>
          <a:stretch/>
        </p:blipFill>
        <p:spPr>
          <a:xfrm>
            <a:off x="0" y="2049025"/>
            <a:ext cx="9144000" cy="104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>
            <a:off x="-50" y="2051589"/>
            <a:ext cx="9144000" cy="10455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ctrTitle"/>
          </p:nvPr>
        </p:nvSpPr>
        <p:spPr>
          <a:xfrm>
            <a:off x="5155260" y="822700"/>
            <a:ext cx="30909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HTML là gì ?</a:t>
            </a:r>
            <a:endParaRPr sz="2800" dirty="0"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"/>
          </p:nvPr>
        </p:nvSpPr>
        <p:spPr>
          <a:xfrm>
            <a:off x="5115400" y="2760425"/>
            <a:ext cx="3130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HTML (Hyper Text Markup Language)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website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HTML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Cha </a:t>
            </a:r>
            <a:r>
              <a:rPr lang="en-US" dirty="0" err="1" smtClean="0"/>
              <a:t>đẻ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HTML </a:t>
            </a:r>
            <a:r>
              <a:rPr lang="en-US" dirty="0" err="1" smtClean="0"/>
              <a:t>là</a:t>
            </a:r>
            <a:r>
              <a:rPr lang="en-US" dirty="0" smtClean="0"/>
              <a:t> Tim Berners-Lee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World Wide Web.</a:t>
            </a:r>
            <a:endParaRPr dirty="0"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l="7234" r="41494"/>
          <a:stretch/>
        </p:blipFill>
        <p:spPr>
          <a:xfrm>
            <a:off x="928075" y="598613"/>
            <a:ext cx="3597048" cy="394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/>
          <p:nvPr/>
        </p:nvSpPr>
        <p:spPr>
          <a:xfrm>
            <a:off x="928100" y="598650"/>
            <a:ext cx="3597000" cy="3946200"/>
          </a:xfrm>
          <a:prstGeom prst="rect">
            <a:avLst/>
          </a:prstGeom>
          <a:solidFill>
            <a:srgbClr val="FDF3E5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1690750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smtClean="0"/>
              <a:t>HTML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soạn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file HTML (Notepad, Visual Studio Code, Sublime Text). </a:t>
            </a:r>
          </a:p>
          <a:p>
            <a:pPr marL="171450" indent="-171450" algn="just"/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đươc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HTML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0" y="-484120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Tạo HTML file như thế nào ?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1690750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Mở</a:t>
            </a:r>
            <a:r>
              <a:rPr lang="en-US" dirty="0" smtClean="0"/>
              <a:t> Visual Studio Code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index.html</a:t>
            </a:r>
          </a:p>
          <a:p>
            <a:pPr marL="171450" indent="-171450" algn="just"/>
            <a:r>
              <a:rPr lang="en-US" dirty="0" err="1" smtClean="0"/>
              <a:t>Bước</a:t>
            </a:r>
            <a:r>
              <a:rPr lang="en-US" dirty="0" smtClean="0"/>
              <a:t> 2: Cho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html</a:t>
            </a:r>
          </a:p>
          <a:p>
            <a:pPr marL="171450" indent="-171450" algn="just"/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Mở</a:t>
            </a:r>
            <a:r>
              <a:rPr lang="en-US" dirty="0" smtClean="0"/>
              <a:t> file html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18626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Chương trình HTML Đầu Tiên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774" y="1776844"/>
            <a:ext cx="3564446" cy="27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18626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Cấu</a:t>
            </a:r>
            <a:r>
              <a:rPr lang="en-US" sz="2800" dirty="0" smtClean="0"/>
              <a:t> </a:t>
            </a:r>
            <a:r>
              <a:rPr lang="en-US" sz="2800" dirty="0" err="1" smtClean="0"/>
              <a:t>Trúc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HTML</a:t>
            </a:r>
            <a:endParaRPr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44" y="1623070"/>
            <a:ext cx="1666875" cy="219075"/>
          </a:xfrm>
          <a:prstGeom prst="rect">
            <a:avLst/>
          </a:prstGeom>
        </p:spPr>
      </p:pic>
      <p:sp>
        <p:nvSpPr>
          <p:cNvPr id="6" name="Google Shape;149;p18"/>
          <p:cNvSpPr txBox="1">
            <a:spLocks/>
          </p:cNvSpPr>
          <p:nvPr/>
        </p:nvSpPr>
        <p:spPr>
          <a:xfrm>
            <a:off x="4819216" y="2082141"/>
            <a:ext cx="3130500" cy="57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HTML.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lang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html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vi – Vietnamese, </a:t>
            </a:r>
            <a:r>
              <a:rPr lang="en-US" dirty="0" err="1" smtClean="0"/>
              <a:t>en</a:t>
            </a:r>
            <a:r>
              <a:rPr lang="en-US" dirty="0" smtClean="0"/>
              <a:t> – English.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567" y="1623070"/>
            <a:ext cx="2314575" cy="219075"/>
          </a:xfrm>
          <a:prstGeom prst="rect">
            <a:avLst/>
          </a:prstGeom>
        </p:spPr>
      </p:pic>
      <p:sp>
        <p:nvSpPr>
          <p:cNvPr id="8" name="Google Shape;149;p18"/>
          <p:cNvSpPr txBox="1">
            <a:spLocks/>
          </p:cNvSpPr>
          <p:nvPr/>
        </p:nvSpPr>
        <p:spPr>
          <a:xfrm>
            <a:off x="482743" y="2082141"/>
            <a:ext cx="3130500" cy="57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HTML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HTML 5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43" y="3428567"/>
            <a:ext cx="1552575" cy="219075"/>
          </a:xfrm>
          <a:prstGeom prst="rect">
            <a:avLst/>
          </a:prstGeom>
        </p:spPr>
      </p:pic>
      <p:sp>
        <p:nvSpPr>
          <p:cNvPr id="10" name="Google Shape;149;p18"/>
          <p:cNvSpPr txBox="1">
            <a:spLocks/>
          </p:cNvSpPr>
          <p:nvPr/>
        </p:nvSpPr>
        <p:spPr>
          <a:xfrm>
            <a:off x="405378" y="3795482"/>
            <a:ext cx="3130500" cy="57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head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website (meta). </a:t>
            </a:r>
            <a:r>
              <a:rPr lang="en-US" dirty="0" err="1" smtClean="0"/>
              <a:t>Tên</a:t>
            </a:r>
            <a:r>
              <a:rPr lang="en-US" dirty="0" smtClean="0"/>
              <a:t> website (title). CSS (style), </a:t>
            </a:r>
            <a:r>
              <a:rPr lang="en-US" dirty="0" err="1" smtClean="0"/>
              <a:t>Javasciprt</a:t>
            </a:r>
            <a:r>
              <a:rPr lang="en-US" dirty="0" smtClean="0"/>
              <a:t> (script)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website</a:t>
            </a:r>
            <a:endParaRPr lang="vi-V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8084" y="3409517"/>
            <a:ext cx="1647825" cy="238125"/>
          </a:xfrm>
          <a:prstGeom prst="rect">
            <a:avLst/>
          </a:prstGeom>
        </p:spPr>
      </p:pic>
      <p:sp>
        <p:nvSpPr>
          <p:cNvPr id="12" name="Google Shape;149;p18"/>
          <p:cNvSpPr txBox="1">
            <a:spLocks/>
          </p:cNvSpPr>
          <p:nvPr/>
        </p:nvSpPr>
        <p:spPr>
          <a:xfrm>
            <a:off x="4819216" y="3787395"/>
            <a:ext cx="3130500" cy="57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website.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website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404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18626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Thẻ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endParaRPr sz="2800" dirty="0"/>
          </a:p>
        </p:txBody>
      </p:sp>
      <p:sp>
        <p:nvSpPr>
          <p:cNvPr id="6" name="Google Shape;149;p18"/>
          <p:cNvSpPr txBox="1">
            <a:spLocks/>
          </p:cNvSpPr>
          <p:nvPr/>
        </p:nvSpPr>
        <p:spPr>
          <a:xfrm>
            <a:off x="4819216" y="2082141"/>
            <a:ext cx="3130500" cy="57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vĩ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meta.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charset=“UTF-8”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Latin,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hán</a:t>
            </a:r>
            <a:r>
              <a:rPr lang="en-US" dirty="0" smtClean="0"/>
              <a:t>, etc.)</a:t>
            </a:r>
            <a:endParaRPr lang="vi-VN" dirty="0"/>
          </a:p>
        </p:txBody>
      </p:sp>
      <p:sp>
        <p:nvSpPr>
          <p:cNvPr id="8" name="Google Shape;149;p18"/>
          <p:cNvSpPr txBox="1">
            <a:spLocks/>
          </p:cNvSpPr>
          <p:nvPr/>
        </p:nvSpPr>
        <p:spPr>
          <a:xfrm>
            <a:off x="482743" y="2082141"/>
            <a:ext cx="3130500" cy="57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HTML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soạn</a:t>
            </a:r>
            <a:endParaRPr lang="vi-VN" dirty="0"/>
          </a:p>
        </p:txBody>
      </p:sp>
      <p:sp>
        <p:nvSpPr>
          <p:cNvPr id="10" name="Google Shape;149;p18"/>
          <p:cNvSpPr txBox="1">
            <a:spLocks/>
          </p:cNvSpPr>
          <p:nvPr/>
        </p:nvSpPr>
        <p:spPr>
          <a:xfrm>
            <a:off x="405378" y="3795482"/>
            <a:ext cx="3130500" cy="57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name,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content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name. </a:t>
            </a:r>
            <a:r>
              <a:rPr lang="en-US" dirty="0" err="1" smtClean="0"/>
              <a:t>Trong</a:t>
            </a:r>
            <a:r>
              <a:rPr lang="en-US" dirty="0" smtClean="0"/>
              <a:t> vi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HTML</a:t>
            </a:r>
            <a:endParaRPr lang="vi-V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084" y="3409517"/>
            <a:ext cx="1647825" cy="238125"/>
          </a:xfrm>
          <a:prstGeom prst="rect">
            <a:avLst/>
          </a:prstGeom>
        </p:spPr>
      </p:pic>
      <p:sp>
        <p:nvSpPr>
          <p:cNvPr id="12" name="Google Shape;149;p18"/>
          <p:cNvSpPr txBox="1">
            <a:spLocks/>
          </p:cNvSpPr>
          <p:nvPr/>
        </p:nvSpPr>
        <p:spPr>
          <a:xfrm>
            <a:off x="4819216" y="3787395"/>
            <a:ext cx="3130500" cy="57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website.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website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.</a:t>
            </a: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43" y="1623070"/>
            <a:ext cx="3305175" cy="228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084" y="1623070"/>
            <a:ext cx="1962150" cy="200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743" y="3488734"/>
            <a:ext cx="3619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558944" y="1929741"/>
            <a:ext cx="3130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171450" indent="-171450" algn="just"/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(Heading)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(Paragraph).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quyển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hay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 </a:t>
            </a:r>
          </a:p>
          <a:p>
            <a:pPr marL="171450" indent="-171450" algn="just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&lt;</a:t>
            </a:r>
            <a:r>
              <a:rPr lang="en-US" dirty="0" err="1" smtClean="0"/>
              <a:t>hn</a:t>
            </a:r>
            <a:r>
              <a:rPr lang="en-US" dirty="0" smtClean="0"/>
              <a:t>&gt; </a:t>
            </a:r>
            <a:r>
              <a:rPr lang="en-US" dirty="0" err="1" smtClean="0"/>
              <a:t>với</a:t>
            </a:r>
            <a:r>
              <a:rPr lang="en-US" dirty="0" smtClean="0"/>
              <a:t> n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đến</a:t>
            </a:r>
            <a:r>
              <a:rPr lang="en-US" dirty="0" smtClean="0"/>
              <a:t> 6, n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pPr marL="171450" indent="-171450" algn="just"/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&lt;p&gt;&lt;/p&gt;.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18626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Tiêu Đề và Đoạn Văn Bản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972" y="1929741"/>
            <a:ext cx="1724025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972" y="3324981"/>
            <a:ext cx="4082881" cy="7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9;p18"/>
          <p:cNvSpPr txBox="1">
            <a:spLocks/>
          </p:cNvSpPr>
          <p:nvPr/>
        </p:nvSpPr>
        <p:spPr>
          <a:xfrm>
            <a:off x="405378" y="1535474"/>
            <a:ext cx="6288720" cy="43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in </a:t>
            </a:r>
            <a:r>
              <a:rPr lang="en-US" dirty="0" err="1" smtClean="0"/>
              <a:t>đậm</a:t>
            </a:r>
            <a:r>
              <a:rPr lang="en-US" dirty="0" smtClean="0"/>
              <a:t>, in </a:t>
            </a:r>
            <a:r>
              <a:rPr lang="en-US" dirty="0" err="1" smtClean="0"/>
              <a:t>nghiêng</a:t>
            </a:r>
            <a:r>
              <a:rPr lang="en-US" dirty="0" smtClean="0"/>
              <a:t>, </a:t>
            </a:r>
            <a:r>
              <a:rPr lang="en-US" dirty="0" err="1" smtClean="0"/>
              <a:t>gạch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endParaRPr lang="vi-VN" dirty="0"/>
          </a:p>
        </p:txBody>
      </p:sp>
      <p:sp>
        <p:nvSpPr>
          <p:cNvPr id="16" name="Google Shape;148;p18"/>
          <p:cNvSpPr txBox="1">
            <a:spLocks noGrp="1"/>
          </p:cNvSpPr>
          <p:nvPr>
            <p:ph type="ctrTitle"/>
          </p:nvPr>
        </p:nvSpPr>
        <p:spPr>
          <a:xfrm>
            <a:off x="405378" y="-518626"/>
            <a:ext cx="5296619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Các Thẻ Định Dạng Chữ Viết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63" y="1969371"/>
            <a:ext cx="3038475" cy="381000"/>
          </a:xfrm>
          <a:prstGeom prst="rect">
            <a:avLst/>
          </a:prstGeom>
        </p:spPr>
      </p:pic>
      <p:sp>
        <p:nvSpPr>
          <p:cNvPr id="7" name="Google Shape;149;p18"/>
          <p:cNvSpPr txBox="1">
            <a:spLocks/>
          </p:cNvSpPr>
          <p:nvPr/>
        </p:nvSpPr>
        <p:spPr>
          <a:xfrm>
            <a:off x="405378" y="2403268"/>
            <a:ext cx="3838818" cy="43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Thẻ</a:t>
            </a:r>
            <a:r>
              <a:rPr lang="en-US" dirty="0" smtClean="0"/>
              <a:t> b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strog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in </a:t>
            </a:r>
            <a:r>
              <a:rPr lang="en-US" dirty="0" err="1" smtClean="0"/>
              <a:t>đậm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strong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744" y="1983658"/>
            <a:ext cx="2790825" cy="352425"/>
          </a:xfrm>
          <a:prstGeom prst="rect">
            <a:avLst/>
          </a:prstGeom>
        </p:spPr>
      </p:pic>
      <p:sp>
        <p:nvSpPr>
          <p:cNvPr id="9" name="Google Shape;149;p18"/>
          <p:cNvSpPr txBox="1">
            <a:spLocks/>
          </p:cNvSpPr>
          <p:nvPr/>
        </p:nvSpPr>
        <p:spPr>
          <a:xfrm>
            <a:off x="4774689" y="2403268"/>
            <a:ext cx="3838818" cy="43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Thẻ</a:t>
            </a:r>
            <a:r>
              <a:rPr lang="en-US" dirty="0" smtClean="0"/>
              <a:t> I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in </a:t>
            </a:r>
            <a:r>
              <a:rPr lang="en-US" dirty="0" err="1" smtClean="0"/>
              <a:t>nghiêng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I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63" y="3123424"/>
            <a:ext cx="2162175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2744" y="3209149"/>
            <a:ext cx="3048000" cy="209550"/>
          </a:xfrm>
          <a:prstGeom prst="rect">
            <a:avLst/>
          </a:prstGeom>
        </p:spPr>
      </p:pic>
      <p:sp>
        <p:nvSpPr>
          <p:cNvPr id="12" name="Google Shape;149;p18"/>
          <p:cNvSpPr txBox="1">
            <a:spLocks/>
          </p:cNvSpPr>
          <p:nvPr/>
        </p:nvSpPr>
        <p:spPr>
          <a:xfrm>
            <a:off x="405378" y="3587360"/>
            <a:ext cx="3838818" cy="43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Thẻ</a:t>
            </a:r>
            <a:r>
              <a:rPr lang="en-US" dirty="0" smtClean="0"/>
              <a:t> u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gạch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vi-VN" dirty="0"/>
          </a:p>
        </p:txBody>
      </p:sp>
      <p:sp>
        <p:nvSpPr>
          <p:cNvPr id="14" name="Google Shape;149;p18"/>
          <p:cNvSpPr txBox="1">
            <a:spLocks/>
          </p:cNvSpPr>
          <p:nvPr/>
        </p:nvSpPr>
        <p:spPr>
          <a:xfrm>
            <a:off x="4774689" y="3595358"/>
            <a:ext cx="3838818" cy="43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Thẻ</a:t>
            </a:r>
            <a:r>
              <a:rPr lang="en-US" dirty="0" smtClean="0"/>
              <a:t> strike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gạch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vi-V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263" y="4021257"/>
            <a:ext cx="476250" cy="247650"/>
          </a:xfrm>
          <a:prstGeom prst="rect">
            <a:avLst/>
          </a:prstGeom>
        </p:spPr>
      </p:pic>
      <p:sp>
        <p:nvSpPr>
          <p:cNvPr id="15" name="Google Shape;149;p18"/>
          <p:cNvSpPr txBox="1">
            <a:spLocks/>
          </p:cNvSpPr>
          <p:nvPr/>
        </p:nvSpPr>
        <p:spPr>
          <a:xfrm>
            <a:off x="4774689" y="4476095"/>
            <a:ext cx="3838818" cy="43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Thẻ</a:t>
            </a:r>
            <a:r>
              <a:rPr lang="en-US" dirty="0" smtClean="0"/>
              <a:t> cite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vi-V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2745" y="3999447"/>
            <a:ext cx="3108628" cy="386165"/>
          </a:xfrm>
          <a:prstGeom prst="rect">
            <a:avLst/>
          </a:prstGeom>
        </p:spPr>
      </p:pic>
      <p:sp>
        <p:nvSpPr>
          <p:cNvPr id="18" name="Google Shape;149;p18"/>
          <p:cNvSpPr txBox="1">
            <a:spLocks/>
          </p:cNvSpPr>
          <p:nvPr/>
        </p:nvSpPr>
        <p:spPr>
          <a:xfrm>
            <a:off x="565236" y="4489955"/>
            <a:ext cx="3838818" cy="43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●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8987"/>
              </a:buClr>
              <a:buSzPts val="1200"/>
              <a:buFont typeface="Josefin Slab SemiBold"/>
              <a:buChar char="○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8987"/>
              </a:buClr>
              <a:buSzPts val="1200"/>
              <a:buFont typeface="Josefin Slab SemiBold"/>
              <a:buChar char="■"/>
              <a:defRPr sz="1200" b="0" i="0" u="none" strike="noStrike" cap="none">
                <a:solidFill>
                  <a:srgbClr val="338987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indent="0" algn="just">
              <a:buNone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667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's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1368</Words>
  <Application>Microsoft Office PowerPoint</Application>
  <PresentationFormat>On-screen Show (16:9)</PresentationFormat>
  <Paragraphs>78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Fira Sans Extra Condensed Medium</vt:lpstr>
      <vt:lpstr>Josefin Sans</vt:lpstr>
      <vt:lpstr>Josefin Slab</vt:lpstr>
      <vt:lpstr>Josefin Slab SemiBold</vt:lpstr>
      <vt:lpstr>Master's Thesis by Slidesgo</vt:lpstr>
      <vt:lpstr>HTML (Hyper Text Markup Language)</vt:lpstr>
      <vt:lpstr>Các Thẻ HTML Phổ Biến</vt:lpstr>
      <vt:lpstr>HTML là gì ?</vt:lpstr>
      <vt:lpstr>Tạo HTML file như thế nào ?</vt:lpstr>
      <vt:lpstr>Chương trình HTML Đầu Tiên</vt:lpstr>
      <vt:lpstr>Cấu Trúc của HTML</vt:lpstr>
      <vt:lpstr>Các Thẻ Khai Báo </vt:lpstr>
      <vt:lpstr>Tiêu Đề và Đoạn Văn Bản</vt:lpstr>
      <vt:lpstr>Các Thẻ Định Dạng Chữ Viết</vt:lpstr>
      <vt:lpstr>Danh Sách Trong HTML</vt:lpstr>
      <vt:lpstr>Chèn Ảnh, Video, Audio</vt:lpstr>
      <vt:lpstr>Form</vt:lpstr>
      <vt:lpstr>Table</vt:lpstr>
      <vt:lpstr>Link</vt:lpstr>
      <vt:lpstr>Table</vt:lpstr>
      <vt:lpstr>Thẻ Div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(Hyper Text Markup Language)</dc:title>
  <cp:lastModifiedBy>Windows User</cp:lastModifiedBy>
  <cp:revision>14</cp:revision>
  <dcterms:modified xsi:type="dcterms:W3CDTF">2019-11-30T05:07:10Z</dcterms:modified>
</cp:coreProperties>
</file>