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63" r:id="rId7"/>
    <p:sldId id="267" r:id="rId8"/>
    <p:sldId id="264" r:id="rId9"/>
    <p:sldId id="265" r:id="rId10"/>
    <p:sldId id="266" r:id="rId11"/>
    <p:sldId id="271" r:id="rId12"/>
    <p:sldId id="269" r:id="rId13"/>
    <p:sldId id="270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B4A"/>
    <a:srgbClr val="3283BB"/>
    <a:srgbClr val="26C0D0"/>
    <a:srgbClr val="287BB6"/>
    <a:srgbClr val="8A8C8F"/>
    <a:srgbClr val="D2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86401"/>
  </p:normalViewPr>
  <p:slideViewPr>
    <p:cSldViewPr snapToGrid="0" snapToObjects="1">
      <p:cViewPr>
        <p:scale>
          <a:sx n="125" d="100"/>
          <a:sy n="125" d="100"/>
        </p:scale>
        <p:origin x="58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3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19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20" Type="http://schemas.openxmlformats.org/officeDocument/2006/relationships/image" Target="../media/image24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3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19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20" Type="http://schemas.openxmlformats.org/officeDocument/2006/relationships/image" Target="../media/image24.png"/><Relationship Id="rId21" Type="http://schemas.openxmlformats.org/officeDocument/2006/relationships/image" Target="../media/image66.png"/><Relationship Id="rId22" Type="http://schemas.openxmlformats.org/officeDocument/2006/relationships/image" Target="../media/image22.png"/><Relationship Id="rId23" Type="http://schemas.openxmlformats.org/officeDocument/2006/relationships/image" Target="../media/image70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3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19.png"/><Relationship Id="rId5" Type="http://schemas.openxmlformats.org/officeDocument/2006/relationships/image" Target="../media/image5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7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14945"/>
            <a:ext cx="2723103" cy="18409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31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19262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7415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04169" y="1127509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4631" y="7594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0918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1" y="2552700"/>
            <a:ext cx="3904228" cy="272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815204"/>
            <a:ext cx="999476" cy="693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183933"/>
            <a:ext cx="1358511" cy="718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1" y="3219766"/>
            <a:ext cx="1386996" cy="138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8507" y="5466725"/>
            <a:ext cx="155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202051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0640" y="5466725"/>
            <a:ext cx="155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374184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536201"/>
            <a:ext cx="5374640" cy="1355079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722880" y="3119120"/>
            <a:ext cx="121920" cy="7823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46469" r="91193" b="28051"/>
          <a:stretch/>
        </p:blipFill>
        <p:spPr>
          <a:xfrm>
            <a:off x="2357120" y="3315727"/>
            <a:ext cx="37592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3852"/>
              </p:ext>
            </p:extLst>
          </p:nvPr>
        </p:nvGraphicFramePr>
        <p:xfrm>
          <a:off x="191867" y="3619557"/>
          <a:ext cx="11796933" cy="218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9837"/>
                <a:gridCol w="7017096"/>
              </a:tblGrid>
              <a:tr h="721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4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52" y="4239970"/>
            <a:ext cx="3116948" cy="757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5" y="3486083"/>
            <a:ext cx="3865702" cy="913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12" y="4966730"/>
            <a:ext cx="1218536" cy="7773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300"/>
          <a:stretch/>
        </p:blipFill>
        <p:spPr>
          <a:xfrm>
            <a:off x="8526379" y="5026606"/>
            <a:ext cx="1359301" cy="777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191868" y="3539468"/>
            <a:ext cx="4409362" cy="7563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191867" y="4266152"/>
            <a:ext cx="4252325" cy="756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258933" y="5158036"/>
            <a:ext cx="3492846" cy="509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062881"/>
            <a:ext cx="6155710" cy="63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876132"/>
            <a:ext cx="1039958" cy="5042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9"/>
          <a:stretch/>
        </p:blipFill>
        <p:spPr>
          <a:xfrm>
            <a:off x="11023599" y="5003782"/>
            <a:ext cx="730031" cy="7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4" y="1219200"/>
            <a:ext cx="4363646" cy="411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11" y="1241233"/>
            <a:ext cx="430536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84" y="283486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42" y="285862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4" y="132362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12" y="410688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20" y="132362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07" y="410688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9" y="536730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5" y="536730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8159" y="507821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8539" y="507821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87" y="146347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6" y="146346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63" y="147533"/>
            <a:ext cx="836618" cy="61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1892464" y="4093106"/>
            <a:ext cx="737584" cy="20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311521" y="3535472"/>
            <a:ext cx="702518" cy="1964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24223" y="3909160"/>
            <a:ext cx="377696" cy="1964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88" y="4278060"/>
            <a:ext cx="377697" cy="1964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93" y="4287550"/>
            <a:ext cx="384577" cy="198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6842504" y="2526832"/>
            <a:ext cx="384577" cy="198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6766133" y="3312138"/>
            <a:ext cx="715848" cy="198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">
            <a:off x="7381328" y="4036846"/>
            <a:ext cx="715848" cy="198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96" y="93818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19" y="93818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14774" y="73515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45" y="544257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9" y="544187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2579862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27853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5" y="1219200"/>
            <a:ext cx="4363644" cy="411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0" y="1220914"/>
            <a:ext cx="4305365" cy="411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84" y="283486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22" y="283830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4" y="132362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12" y="410688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00" y="132362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87" y="410688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9" y="536730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75" y="536730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8159" y="507821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8539" y="507821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87" y="146347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6" y="146346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63" y="147533"/>
            <a:ext cx="836618" cy="61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23" y="93818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19" y="93818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14774" y="73515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45" y="544257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9" y="544187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2579862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127853" y="544187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87" y="3610707"/>
            <a:ext cx="123261" cy="36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68" y="4293807"/>
            <a:ext cx="123261" cy="36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60" y="4293807"/>
            <a:ext cx="123261" cy="36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51" y="3610707"/>
            <a:ext cx="123261" cy="36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70" y="3498816"/>
            <a:ext cx="1201304" cy="360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19" y="3498816"/>
            <a:ext cx="12013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35" y="1280160"/>
            <a:ext cx="4363644" cy="4116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00" y="1281874"/>
            <a:ext cx="4305364" cy="4114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24" y="2895828"/>
            <a:ext cx="49530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62" y="2899263"/>
            <a:ext cx="495306" cy="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34" y="1384587"/>
            <a:ext cx="204372" cy="279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52" y="4167843"/>
            <a:ext cx="204372" cy="279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80" y="1384587"/>
            <a:ext cx="224101" cy="28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67" y="4167843"/>
            <a:ext cx="224101" cy="28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9" y="5428267"/>
            <a:ext cx="1473214" cy="99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15" y="5428267"/>
            <a:ext cx="1473214" cy="982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55599" y="513917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Primal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5979" y="5139174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Dual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79" y="230702"/>
            <a:ext cx="826851" cy="61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8" y="230701"/>
            <a:ext cx="1145872" cy="61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55" y="231888"/>
            <a:ext cx="836618" cy="61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646" y="999144"/>
            <a:ext cx="811084" cy="61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59" y="999144"/>
            <a:ext cx="793880" cy="612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87366" y="157870"/>
            <a:ext cx="4084906" cy="77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585" y="5503537"/>
            <a:ext cx="1754447" cy="12750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29" y="5502837"/>
            <a:ext cx="1775822" cy="127573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3687302" y="550283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9235293" y="5502837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27" y="3671667"/>
            <a:ext cx="123261" cy="36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08" y="4354767"/>
            <a:ext cx="123261" cy="36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00" y="4354767"/>
            <a:ext cx="123261" cy="36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91" y="3671667"/>
            <a:ext cx="123261" cy="3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2700000">
            <a:off x="77919" y="2011773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283BB"/>
                </a:solidFill>
              </a:rPr>
              <a:t>Level curve </a:t>
            </a:r>
            <a:r>
              <a:rPr lang="en-US" sz="1400" b="1">
                <a:solidFill>
                  <a:srgbClr val="3283BB"/>
                </a:solidFill>
              </a:rPr>
              <a:t>exits</a:t>
            </a:r>
            <a:r>
              <a:rPr lang="en-US" sz="1400">
                <a:solidFill>
                  <a:srgbClr val="3283BB"/>
                </a:solidFill>
              </a:rPr>
              <a:t> feasible region</a:t>
            </a:r>
            <a:endParaRPr lang="en-US" sz="1400">
              <a:solidFill>
                <a:srgbClr val="3283BB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3840000">
            <a:off x="5787888" y="1182875"/>
            <a:ext cx="26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EAB4A"/>
                </a:solidFill>
              </a:rPr>
              <a:t>Level curve </a:t>
            </a:r>
            <a:r>
              <a:rPr lang="en-US" sz="1400" b="1">
                <a:solidFill>
                  <a:srgbClr val="4EAB4A"/>
                </a:solidFill>
              </a:rPr>
              <a:t>enters </a:t>
            </a:r>
            <a:r>
              <a:rPr lang="en-US" sz="1400">
                <a:solidFill>
                  <a:srgbClr val="4EAB4A"/>
                </a:solidFill>
              </a:rPr>
              <a:t>feasible region</a:t>
            </a:r>
            <a:endParaRPr lang="en-US" sz="1400">
              <a:solidFill>
                <a:srgbClr val="4EAB4A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383938" y="2774061"/>
            <a:ext cx="675000" cy="36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0000">
            <a:off x="6825955" y="2016702"/>
            <a:ext cx="7513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27729"/>
            <a:ext cx="2723103" cy="18154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78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20278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8431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24766" y="1377994"/>
            <a:ext cx="727242" cy="3250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7324" y="113311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3546" y="235067"/>
            <a:ext cx="155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(original)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5400000" flipV="1">
            <a:off x="5617090" y="1147856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7" y="2496194"/>
            <a:ext cx="2129669" cy="1529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96" y="2379824"/>
            <a:ext cx="2736456" cy="178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4" y="2440888"/>
            <a:ext cx="1690695" cy="114300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84119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14631" y="2527880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137" y="861647"/>
            <a:ext cx="5272581" cy="849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57" y="951393"/>
            <a:ext cx="927157" cy="661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7" y="989003"/>
            <a:ext cx="823418" cy="609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55" y="981492"/>
            <a:ext cx="1141116" cy="609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3" y="990189"/>
            <a:ext cx="829902" cy="60708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868625" y="3447412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84257" y="2716890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3733" y="2532224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44282" y="3262746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8643146" y="2868696"/>
            <a:ext cx="225479" cy="115743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888054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3607" y="171521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49648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4284578" y="4136338"/>
            <a:ext cx="973413" cy="272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323472" y="3362668"/>
            <a:ext cx="927138" cy="259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97701" y="3867840"/>
            <a:ext cx="498461" cy="2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77" y="4302550"/>
            <a:ext cx="498461" cy="2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54148" y="5330351"/>
            <a:ext cx="809766" cy="24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5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71283" y="310346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① objective value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85903" y="666578"/>
            <a:ext cx="0" cy="447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263" y="3725766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③ feasible region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62865" y="3910432"/>
            <a:ext cx="133431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43952" y="6270403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② level curves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011537" y="5173340"/>
            <a:ext cx="107858" cy="141981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65780" y="5920024"/>
            <a:ext cx="0" cy="3503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4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698346" y="5230148"/>
            <a:ext cx="842400" cy="449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59" y="3495556"/>
            <a:ext cx="152843" cy="446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89" y="4348804"/>
            <a:ext cx="152748" cy="4461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2700000">
            <a:off x="983679" y="2530780"/>
            <a:ext cx="2617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26C0D0"/>
                </a:solidFill>
              </a:rPr>
              <a:t>Level curve </a:t>
            </a:r>
            <a:r>
              <a:rPr lang="en-US" sz="1400" b="1">
                <a:solidFill>
                  <a:srgbClr val="26C0D0"/>
                </a:solidFill>
              </a:rPr>
              <a:t>enters</a:t>
            </a:r>
            <a:r>
              <a:rPr lang="en-US" sz="1400">
                <a:solidFill>
                  <a:srgbClr val="26C0D0"/>
                </a:solidFill>
              </a:rPr>
              <a:t> feasible region</a:t>
            </a:r>
            <a:endParaRPr lang="en-US" sz="1400">
              <a:solidFill>
                <a:srgbClr val="26C0D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700000">
            <a:off x="1045105" y="1540128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3283BB"/>
                </a:solidFill>
              </a:rPr>
              <a:t>Level curve </a:t>
            </a:r>
            <a:r>
              <a:rPr lang="en-US" sz="1400" b="1">
                <a:solidFill>
                  <a:srgbClr val="3283BB"/>
                </a:solidFill>
              </a:rPr>
              <a:t>exits</a:t>
            </a:r>
            <a:r>
              <a:rPr lang="en-US" sz="1400">
                <a:solidFill>
                  <a:srgbClr val="3283BB"/>
                </a:solidFill>
              </a:rPr>
              <a:t> feasible region</a:t>
            </a:r>
            <a:endParaRPr lang="en-US" sz="1400">
              <a:solidFill>
                <a:srgbClr val="3283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308100"/>
            <a:ext cx="4318000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9774" y="1402702"/>
            <a:ext cx="247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4EAB4A"/>
                </a:solidFill>
              </a:rPr>
              <a:t>theoretical upper bound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704043" y="3580671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A8C8F"/>
                </a:solidFill>
              </a:rPr>
              <a:t>stop optimization here</a:t>
            </a:r>
          </a:p>
        </p:txBody>
      </p:sp>
    </p:spTree>
    <p:extLst>
      <p:ext uri="{BB962C8B-B14F-4D97-AF65-F5344CB8AC3E}">
        <p14:creationId xmlns:p14="http://schemas.microsoft.com/office/powerpoint/2010/main" val="670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00895"/>
            <a:ext cx="5016500" cy="481410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536577" y="2394124"/>
            <a:ext cx="1308100" cy="252000"/>
          </a:xfrm>
          <a:prstGeom prst="rightArrow">
            <a:avLst/>
          </a:prstGeom>
          <a:gradFill flip="none" rotWithShape="1">
            <a:gsLst>
              <a:gs pos="0">
                <a:srgbClr val="4EAB4A">
                  <a:shade val="30000"/>
                  <a:satMod val="115000"/>
                </a:srgbClr>
              </a:gs>
              <a:gs pos="50000">
                <a:srgbClr val="4EAB4A">
                  <a:shade val="67500"/>
                  <a:satMod val="115000"/>
                </a:srgbClr>
              </a:gs>
              <a:gs pos="100000">
                <a:srgbClr val="4EAB4A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6200000">
            <a:off x="6952403" y="3983290"/>
            <a:ext cx="1782155" cy="252000"/>
          </a:xfrm>
          <a:prstGeom prst="rightArrow">
            <a:avLst/>
          </a:prstGeom>
          <a:gradFill flip="none" rotWithShape="1">
            <a:gsLst>
              <a:gs pos="0">
                <a:srgbClr val="287BB6">
                  <a:shade val="30000"/>
                  <a:satMod val="115000"/>
                </a:srgbClr>
              </a:gs>
              <a:gs pos="50000">
                <a:srgbClr val="287BB6">
                  <a:shade val="67500"/>
                  <a:satMod val="115000"/>
                </a:srgbClr>
              </a:gs>
              <a:gs pos="100000">
                <a:srgbClr val="287BB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6627" y="1854198"/>
            <a:ext cx="267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4EAB4A"/>
                </a:solidFill>
              </a:rPr>
              <a:t>minimize</a:t>
            </a:r>
          </a:p>
          <a:p>
            <a:r>
              <a:rPr lang="en-US">
                <a:solidFill>
                  <a:srgbClr val="4EAB4A"/>
                </a:solidFill>
              </a:rPr>
              <a:t>upper bound</a:t>
            </a:r>
          </a:p>
          <a:p>
            <a:r>
              <a:rPr lang="en-US">
                <a:solidFill>
                  <a:srgbClr val="4EAB4A"/>
                </a:solidFill>
              </a:rPr>
              <a:t>of objective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1998" y="4354037"/>
            <a:ext cx="267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287BB6"/>
                </a:solidFill>
              </a:rPr>
              <a:t>maximize</a:t>
            </a:r>
            <a:r>
              <a:rPr lang="en-US">
                <a:solidFill>
                  <a:srgbClr val="287BB6"/>
                </a:solidFill>
              </a:rPr>
              <a:t/>
            </a:r>
            <a:br>
              <a:rPr lang="en-US">
                <a:solidFill>
                  <a:srgbClr val="287BB6"/>
                </a:solidFill>
              </a:rPr>
            </a:br>
            <a:r>
              <a:rPr lang="en-US">
                <a:solidFill>
                  <a:srgbClr val="287BB6"/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2243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53" y="3144775"/>
            <a:ext cx="8484243" cy="2179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63" y="872615"/>
            <a:ext cx="972767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872616"/>
            <a:ext cx="1348086" cy="720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19209"/>
              </p:ext>
            </p:extLst>
          </p:nvPr>
        </p:nvGraphicFramePr>
        <p:xfrm>
          <a:off x="1855152" y="2844713"/>
          <a:ext cx="8484244" cy="2456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5167"/>
                <a:gridCol w="3519077"/>
              </a:tblGrid>
              <a:tr h="25824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 objective</a:t>
                      </a:r>
                      <a:r>
                        <a:rPr lang="en-US" b="1" baseline="0"/>
                        <a:t> coefficients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</a:t>
                      </a:r>
                      <a:r>
                        <a:rPr lang="en-US" b="1" baseline="0"/>
                        <a:t> objective function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4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6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12" y="1737490"/>
            <a:ext cx="1742553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855152" y="1063941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Given: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9" y="3186475"/>
            <a:ext cx="16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rows of A </a:t>
            </a:r>
            <a:r>
              <a:rPr lang="en-US">
                <a:solidFill>
                  <a:srgbClr val="8A8C8F"/>
                </a:solidFill>
              </a:rPr>
              <a:t>(columns of Aᵀ)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6166" y="3182710"/>
            <a:ext cx="167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weighted combination of </a:t>
            </a:r>
            <a:r>
              <a:rPr lang="en-US" b="1">
                <a:solidFill>
                  <a:srgbClr val="8A8C8F"/>
                </a:solidFill>
              </a:rPr>
              <a:t>constraint equations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559997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10437781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92" y="3941974"/>
            <a:ext cx="201863" cy="3961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3" y="3953402"/>
            <a:ext cx="403724" cy="3846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56" y="5277586"/>
            <a:ext cx="202044" cy="420253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493189" y="4268634"/>
            <a:ext cx="494528" cy="338843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49" y="1744912"/>
            <a:ext cx="532497" cy="4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0" y="1153142"/>
            <a:ext cx="5109797" cy="46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1938170"/>
            <a:ext cx="1017608" cy="1017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3766139"/>
            <a:ext cx="1017608" cy="1017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59" y="3910482"/>
            <a:ext cx="1038713" cy="7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113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46</cp:revision>
  <dcterms:created xsi:type="dcterms:W3CDTF">2020-07-09T03:26:01Z</dcterms:created>
  <dcterms:modified xsi:type="dcterms:W3CDTF">2020-07-15T09:41:52Z</dcterms:modified>
</cp:coreProperties>
</file>