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80" r:id="rId17"/>
    <p:sldId id="284" r:id="rId18"/>
    <p:sldId id="285" r:id="rId19"/>
    <p:sldId id="256" r:id="rId20"/>
    <p:sldId id="257" r:id="rId21"/>
    <p:sldId id="258" r:id="rId22"/>
    <p:sldId id="294" r:id="rId23"/>
    <p:sldId id="259" r:id="rId24"/>
    <p:sldId id="260" r:id="rId25"/>
    <p:sldId id="295" r:id="rId26"/>
    <p:sldId id="261" r:id="rId27"/>
    <p:sldId id="262" r:id="rId28"/>
    <p:sldId id="311" r:id="rId29"/>
    <p:sldId id="263" r:id="rId30"/>
    <p:sldId id="264" r:id="rId31"/>
    <p:sldId id="276" r:id="rId32"/>
    <p:sldId id="277" r:id="rId33"/>
    <p:sldId id="278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86" r:id="rId45"/>
    <p:sldId id="287" r:id="rId46"/>
    <p:sldId id="290" r:id="rId47"/>
    <p:sldId id="289" r:id="rId48"/>
    <p:sldId id="291" r:id="rId49"/>
    <p:sldId id="292" r:id="rId50"/>
    <p:sldId id="2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86401"/>
  </p:normalViewPr>
  <p:slideViewPr>
    <p:cSldViewPr snapToGrid="0">
      <p:cViewPr>
        <p:scale>
          <a:sx n="120" d="100"/>
          <a:sy n="120" d="100"/>
        </p:scale>
        <p:origin x="4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57" Type="http://schemas.microsoft.com/office/2016/11/relationships/changesInfo" Target="changesInfos/changesInfo1.xml"/><Relationship Id="rId58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7AEB-E827-8649-82D4-2C358B4AC551}" type="datetimeFigureOut">
              <a:t>16/07/2020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1E5E-3965-8744-BE82-B5E340FD3A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3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22.png"/><Relationship Id="rId23" Type="http://schemas.openxmlformats.org/officeDocument/2006/relationships/image" Target="../media/image70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81.png"/><Relationship Id="rId5" Type="http://schemas.openxmlformats.org/officeDocument/2006/relationships/image" Target="../media/image84.png"/><Relationship Id="rId6" Type="http://schemas.openxmlformats.org/officeDocument/2006/relationships/image" Target="../media/image79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2.png"/><Relationship Id="rId3" Type="http://schemas.openxmlformats.org/officeDocument/2006/relationships/image" Target="../media/image1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32.png"/><Relationship Id="rId5" Type="http://schemas.openxmlformats.org/officeDocument/2006/relationships/image" Target="../media/image123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4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22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5.png"/><Relationship Id="rId3" Type="http://schemas.openxmlformats.org/officeDocument/2006/relationships/image" Target="../media/image72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156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35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73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4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20" Type="http://schemas.openxmlformats.org/officeDocument/2006/relationships/image" Target="../media/image183.png"/><Relationship Id="rId21" Type="http://schemas.openxmlformats.org/officeDocument/2006/relationships/image" Target="../media/image184.png"/><Relationship Id="rId10" Type="http://schemas.openxmlformats.org/officeDocument/2006/relationships/image" Target="../media/image73.png"/><Relationship Id="rId11" Type="http://schemas.openxmlformats.org/officeDocument/2006/relationships/image" Target="../media/image197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85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4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41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46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2359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536201"/>
            <a:ext cx="5374640" cy="1355079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722880" y="3119120"/>
            <a:ext cx="121920" cy="782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46469" r="91193" b="28051"/>
          <a:stretch/>
        </p:blipFill>
        <p:spPr>
          <a:xfrm>
            <a:off x="2357120" y="3315727"/>
            <a:ext cx="37592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1867" y="3619557"/>
          <a:ext cx="11034121" cy="218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6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1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43" y="4266552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5019893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300"/>
          <a:stretch/>
        </p:blipFill>
        <p:spPr>
          <a:xfrm>
            <a:off x="7932728" y="5035467"/>
            <a:ext cx="135930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/>
          <a:stretch/>
        </p:blipFill>
        <p:spPr>
          <a:xfrm>
            <a:off x="10376785" y="5021503"/>
            <a:ext cx="730031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8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4" y="1219200"/>
            <a:ext cx="4363646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11" y="1241233"/>
            <a:ext cx="430536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42" y="285862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2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0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1892464" y="4093106"/>
            <a:ext cx="737584" cy="20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311521" y="3535472"/>
            <a:ext cx="702518" cy="196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4223" y="3909160"/>
            <a:ext cx="377696" cy="1964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8" y="4278060"/>
            <a:ext cx="377697" cy="1964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3" y="4287550"/>
            <a:ext cx="384577" cy="19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6842504" y="2526832"/>
            <a:ext cx="384577" cy="19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6766133" y="3312138"/>
            <a:ext cx="715848" cy="198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7381328" y="4036846"/>
            <a:ext cx="715848" cy="198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96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166CBD4-3C56-4238-B3A8-F371CBD89CD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B594831-46D9-4331-9096-137643A2B9C8}"/>
              </a:ext>
            </a:extLst>
          </p:cNvPr>
          <p:cNvSpPr/>
          <p:nvPr/>
        </p:nvSpPr>
        <p:spPr>
          <a:xfrm>
            <a:off x="10239374" y="5195888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0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5" y="1219200"/>
            <a:ext cx="4363644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0" y="1220914"/>
            <a:ext cx="4305365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22" y="283830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8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3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7" y="361070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8" y="429380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0" y="429380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1" y="3610707"/>
            <a:ext cx="123261" cy="3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70" y="3498816"/>
            <a:ext cx="1201304" cy="36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19" y="3498816"/>
            <a:ext cx="1201304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1CF192-83A9-4377-B54B-0278B2CCE20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A8AE30E-F3B7-48A1-B790-684033D29069}"/>
              </a:ext>
            </a:extLst>
          </p:cNvPr>
          <p:cNvSpPr/>
          <p:nvPr/>
        </p:nvSpPr>
        <p:spPr>
          <a:xfrm>
            <a:off x="10172700" y="518160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02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35" y="1280160"/>
            <a:ext cx="4363644" cy="4116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00" y="1281874"/>
            <a:ext cx="4305364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4" y="289582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62" y="289926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34" y="138458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52" y="416784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80" y="138458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67" y="416784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9" y="542826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15" y="542826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5599" y="513917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5979" y="513917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9" y="230702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8" y="230701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5" y="231888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646" y="99914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59" y="99914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87366" y="157870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85" y="550353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29" y="550283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3687302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235293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7" y="367166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08" y="435476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0" y="435476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91" y="3671667"/>
            <a:ext cx="123261" cy="3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2700000">
            <a:off x="77919" y="2011773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  <p:sp>
        <p:nvSpPr>
          <p:cNvPr id="31" name="TextBox 30"/>
          <p:cNvSpPr txBox="1"/>
          <p:nvPr/>
        </p:nvSpPr>
        <p:spPr>
          <a:xfrm rot="3840000">
            <a:off x="5787888" y="1182875"/>
            <a:ext cx="26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EAB4A"/>
                </a:solidFill>
              </a:rPr>
              <a:t>Level curve </a:t>
            </a:r>
            <a:r>
              <a:rPr lang="en-US" sz="1400" b="1">
                <a:solidFill>
                  <a:srgbClr val="4EAB4A"/>
                </a:solidFill>
              </a:rPr>
              <a:t>enters </a:t>
            </a:r>
            <a:r>
              <a:rPr lang="en-US" sz="1400">
                <a:solidFill>
                  <a:srgbClr val="4EAB4A"/>
                </a:solidFill>
              </a:rPr>
              <a:t>feasible region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83938" y="2774061"/>
            <a:ext cx="675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0000">
            <a:off x="6825955" y="2016702"/>
            <a:ext cx="751304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82267D9-EFB9-45DA-8D1A-D02698429E7F}"/>
              </a:ext>
            </a:extLst>
          </p:cNvPr>
          <p:cNvSpPr/>
          <p:nvPr/>
        </p:nvSpPr>
        <p:spPr>
          <a:xfrm>
            <a:off x="5772150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F5809F8-96FA-4CCC-8E34-DF3F11F36BB1}"/>
              </a:ext>
            </a:extLst>
          </p:cNvPr>
          <p:cNvSpPr/>
          <p:nvPr/>
        </p:nvSpPr>
        <p:spPr>
          <a:xfrm>
            <a:off x="11287125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35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235506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5" y="936338"/>
            <a:ext cx="2672180" cy="1806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735398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79" y="866888"/>
            <a:ext cx="2676525" cy="1784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4588269" y="2979203"/>
            <a:ext cx="3302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Weak duality theorem</a:t>
            </a:r>
            <a:endParaRPr lang="en-US" dirty="0"/>
          </a:p>
        </p:txBody>
      </p:sp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14" y="3444263"/>
            <a:ext cx="2876404" cy="1203481"/>
          </a:xfrm>
          <a:prstGeom prst="rect">
            <a:avLst/>
          </a:prstGeom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3850618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7974112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34046" y="3440868"/>
            <a:ext cx="2952829" cy="136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156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primal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5287630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78248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dual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6854266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14869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62045"/>
            <a:ext cx="2540000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435590" y="5813501"/>
            <a:ext cx="4222821" cy="6162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23819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24766" y="1377994"/>
            <a:ext cx="727242" cy="325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324" y="113311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3546" y="235067"/>
            <a:ext cx="155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(original)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 flipV="1">
            <a:off x="5617090" y="1147856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099431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38BA9-76D0-4E8E-B5FA-9F7DB40CA3C5}"/>
              </a:ext>
            </a:extLst>
          </p:cNvPr>
          <p:cNvSpPr txBox="1"/>
          <p:nvPr/>
        </p:nvSpPr>
        <p:spPr>
          <a:xfrm>
            <a:off x="9631677" y="1374759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="" xmlns:a16="http://schemas.microsoft.com/office/drawing/2014/main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96" y="3766107"/>
            <a:ext cx="438150" cy="571500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="" xmlns:a16="http://schemas.microsoft.com/office/drawing/2014/main" id="{561102FE-26B9-45F1-9736-025A946AD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05"/>
          <a:stretch/>
        </p:blipFill>
        <p:spPr>
          <a:xfrm>
            <a:off x="5351416" y="3344754"/>
            <a:ext cx="709333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520" y="663338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="" xmlns:a16="http://schemas.microsoft.com/office/drawing/2014/main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013" y="612404"/>
            <a:ext cx="1571625" cy="342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A9D56D8-0796-41CA-BDAE-A54AEFA6AB4A}"/>
              </a:ext>
            </a:extLst>
          </p:cNvPr>
          <p:cNvCxnSpPr/>
          <p:nvPr/>
        </p:nvCxnSpPr>
        <p:spPr>
          <a:xfrm flipV="1">
            <a:off x="1461372" y="4052598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87D8941-8777-474C-A035-46A42D21194B}"/>
              </a:ext>
            </a:extLst>
          </p:cNvPr>
          <p:cNvSpPr/>
          <p:nvPr/>
        </p:nvSpPr>
        <p:spPr>
          <a:xfrm>
            <a:off x="5631862" y="3967740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5699" y="4479400"/>
            <a:ext cx="5766666" cy="201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44" y="4507143"/>
            <a:ext cx="5323576" cy="1894103"/>
          </a:xfrm>
          <a:prstGeom prst="rect">
            <a:avLst/>
          </a:prstGeom>
        </p:spPr>
      </p:pic>
      <p:pic>
        <p:nvPicPr>
          <p:cNvPr id="30" name="Picture 2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099" y="3344754"/>
            <a:ext cx="819150" cy="695325"/>
          </a:xfrm>
          <a:prstGeom prst="rect">
            <a:avLst/>
          </a:prstGeom>
        </p:spPr>
      </p:pic>
      <p:pic>
        <p:nvPicPr>
          <p:cNvPr id="31" name="Picture 2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640" y="3263221"/>
            <a:ext cx="847725" cy="77152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DC6CE08-D971-4012-9665-4D26EF0B351E}"/>
              </a:ext>
            </a:extLst>
          </p:cNvPr>
          <p:cNvSpPr/>
          <p:nvPr/>
        </p:nvSpPr>
        <p:spPr>
          <a:xfrm>
            <a:off x="3667583" y="3973800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4D78DA4-4F5A-479F-8EF7-090D7E100DF8}"/>
              </a:ext>
            </a:extLst>
          </p:cNvPr>
          <p:cNvSpPr/>
          <p:nvPr/>
        </p:nvSpPr>
        <p:spPr>
          <a:xfrm>
            <a:off x="3825920" y="3973800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91" y="3625216"/>
            <a:ext cx="388621" cy="3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38BA9-76D0-4E8E-B5FA-9F7DB40CA3C5}"/>
              </a:ext>
            </a:extLst>
          </p:cNvPr>
          <p:cNvSpPr txBox="1"/>
          <p:nvPr/>
        </p:nvSpPr>
        <p:spPr>
          <a:xfrm>
            <a:off x="9631677" y="1374759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="" xmlns:a16="http://schemas.microsoft.com/office/drawing/2014/main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96" y="3766107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99" y="3344754"/>
            <a:ext cx="819150" cy="695325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="" xmlns:a16="http://schemas.microsoft.com/office/drawing/2014/main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01" y="3284069"/>
            <a:ext cx="631217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520" y="663338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="" xmlns:a16="http://schemas.microsoft.com/office/drawing/2014/main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013" y="612404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640" y="3263221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A9D56D8-0796-41CA-BDAE-A54AEFA6AB4A}"/>
              </a:ext>
            </a:extLst>
          </p:cNvPr>
          <p:cNvCxnSpPr/>
          <p:nvPr/>
        </p:nvCxnSpPr>
        <p:spPr>
          <a:xfrm flipV="1">
            <a:off x="1461372" y="4052598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4DC6CE08-D971-4012-9665-4D26EF0B351E}"/>
              </a:ext>
            </a:extLst>
          </p:cNvPr>
          <p:cNvSpPr/>
          <p:nvPr/>
        </p:nvSpPr>
        <p:spPr>
          <a:xfrm>
            <a:off x="3667583" y="3973800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4D78DA4-4F5A-479F-8EF7-090D7E100DF8}"/>
              </a:ext>
            </a:extLst>
          </p:cNvPr>
          <p:cNvSpPr/>
          <p:nvPr/>
        </p:nvSpPr>
        <p:spPr>
          <a:xfrm>
            <a:off x="3825920" y="3973800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87D8941-8777-474C-A035-46A42D21194B}"/>
              </a:ext>
            </a:extLst>
          </p:cNvPr>
          <p:cNvSpPr/>
          <p:nvPr/>
        </p:nvSpPr>
        <p:spPr>
          <a:xfrm>
            <a:off x="1820588" y="3974418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91" y="3625216"/>
            <a:ext cx="388621" cy="3063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55699" y="4479400"/>
            <a:ext cx="5766666" cy="201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26" y="4520445"/>
            <a:ext cx="5054551" cy="1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="" xmlns:a16="http://schemas.microsoft.com/office/drawing/2014/main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="" xmlns:a16="http://schemas.microsoft.com/office/drawing/2014/main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="" xmlns:a16="http://schemas.microsoft.com/office/drawing/2014/main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="" xmlns:a16="http://schemas.microsoft.com/office/drawing/2014/main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="" xmlns:a16="http://schemas.microsoft.com/office/drawing/2014/main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="" xmlns:a16="http://schemas.microsoft.com/office/drawing/2014/main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="" xmlns:a16="http://schemas.microsoft.com/office/drawing/2014/main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A6334C1-3239-46DA-A32D-FDD4442F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3" r="3918"/>
          <a:stretch/>
        </p:blipFill>
        <p:spPr>
          <a:xfrm>
            <a:off x="409575" y="1818166"/>
            <a:ext cx="4502667" cy="373543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0" y="1509823"/>
            <a:ext cx="4338072" cy="3060000"/>
          </a:xfrm>
          <a:prstGeom prst="rect">
            <a:avLst/>
          </a:prstGeom>
        </p:spPr>
      </p:pic>
      <p:sp>
        <p:nvSpPr>
          <p:cNvPr id="4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2987185" y="1956389"/>
            <a:ext cx="297840" cy="6015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2987185" y="3554815"/>
            <a:ext cx="297840" cy="60151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3248024" y="3510003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52" y="1509823"/>
            <a:ext cx="4534698" cy="3060000"/>
          </a:xfrm>
          <a:prstGeom prst="rect">
            <a:avLst/>
          </a:prstGeom>
        </p:spPr>
      </p:pic>
      <p:sp>
        <p:nvSpPr>
          <p:cNvPr id="8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 flipV="1">
            <a:off x="8539182" y="3554816"/>
            <a:ext cx="297840" cy="6015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 flipV="1">
            <a:off x="8539182" y="1956391"/>
            <a:ext cx="297840" cy="60151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7148532" y="1933984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2393" y="1424763"/>
            <a:ext cx="4571417" cy="331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2987" y="1055431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Optimal dual → Optimal primal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8532" y="1055431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Optimal dual ← Optimal primal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9507" y="1424763"/>
            <a:ext cx="4373198" cy="331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933950" y="466575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00" y="1935571"/>
            <a:ext cx="4442399" cy="1900290"/>
          </a:xfrm>
          <a:prstGeom prst="rect">
            <a:avLst/>
          </a:prstGeom>
        </p:spPr>
      </p:pic>
      <p:sp>
        <p:nvSpPr>
          <p:cNvPr id="16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5947080" y="2404448"/>
            <a:ext cx="297840" cy="6015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5947080" y="3950048"/>
            <a:ext cx="297840" cy="601519"/>
          </a:xfrm>
          <a:prstGeom prst="downArrow">
            <a:avLst/>
          </a:prstGeom>
          <a:solidFill>
            <a:srgbClr val="C1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90" y="1859147"/>
            <a:ext cx="4324350" cy="749152"/>
          </a:xfrm>
          <a:prstGeom prst="rect">
            <a:avLst/>
          </a:prstGeom>
        </p:spPr>
      </p:pic>
      <p:sp>
        <p:nvSpPr>
          <p:cNvPr id="4" name="Arrow: Down 9">
            <a:extLst>
              <a:ext uri="{FF2B5EF4-FFF2-40B4-BE49-F238E27FC236}">
                <a16:creationId xmlns:a16="http://schemas.microsoft.com/office/drawing/2014/main" xmlns="" id="{C0BCF31F-630B-4B9F-8929-EFCB1E78F4C9}"/>
              </a:ext>
            </a:extLst>
          </p:cNvPr>
          <p:cNvSpPr/>
          <p:nvPr/>
        </p:nvSpPr>
        <p:spPr>
          <a:xfrm>
            <a:off x="6868883" y="2636205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5953790" y="374819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1740603" y="292339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4226510" y="293857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>
            <a:off x="3565973" y="2976353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xmlns="" id="{6E7FAE65-47EA-4920-B326-5A67AA7A8459}"/>
              </a:ext>
            </a:extLst>
          </p:cNvPr>
          <p:cNvSpPr/>
          <p:nvPr/>
        </p:nvSpPr>
        <p:spPr>
          <a:xfrm>
            <a:off x="6340885" y="2991531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3900" y="255221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5894" y="256924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4029" y="261538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04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7" y="2496194"/>
            <a:ext cx="2129669" cy="1529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96" y="2379824"/>
            <a:ext cx="2736456" cy="178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4088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84119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631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90189"/>
            <a:ext cx="829902" cy="6070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805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5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="" xmlns:a16="http://schemas.microsoft.com/office/drawing/2014/main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="" xmlns:a16="http://schemas.microsoft.com/office/drawing/2014/main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="" xmlns:a16="http://schemas.microsoft.com/office/drawing/2014/main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="" xmlns:a16="http://schemas.microsoft.com/office/drawing/2014/main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="" xmlns:a16="http://schemas.microsoft.com/office/drawing/2014/main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="" xmlns:a16="http://schemas.microsoft.com/office/drawing/2014/main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="" xmlns:a16="http://schemas.microsoft.com/office/drawing/2014/main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="" xmlns:a16="http://schemas.microsoft.com/office/drawing/2014/main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="" xmlns:a16="http://schemas.microsoft.com/office/drawing/2014/main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="" xmlns:a16="http://schemas.microsoft.com/office/drawing/2014/main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="" xmlns:a16="http://schemas.microsoft.com/office/drawing/2014/main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="" xmlns:a16="http://schemas.microsoft.com/office/drawing/2014/main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="" xmlns:a16="http://schemas.microsoft.com/office/drawing/2014/main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="" xmlns:a16="http://schemas.microsoft.com/office/drawing/2014/main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="" xmlns:a16="http://schemas.microsoft.com/office/drawing/2014/main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7701" y="3867840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1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="" xmlns:a16="http://schemas.microsoft.com/office/drawing/2014/main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="" xmlns:a16="http://schemas.microsoft.com/office/drawing/2014/main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="" xmlns:a16="http://schemas.microsoft.com/office/drawing/2014/main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="" xmlns:a16="http://schemas.microsoft.com/office/drawing/2014/main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="" xmlns:a16="http://schemas.microsoft.com/office/drawing/2014/main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4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6C0D0"/>
                </a:solidFill>
              </a:rPr>
              <a:t>Level curve </a:t>
            </a:r>
            <a:r>
              <a:rPr lang="en-US" sz="1400" b="1">
                <a:solidFill>
                  <a:srgbClr val="26C0D0"/>
                </a:solidFill>
              </a:rPr>
              <a:t>enters</a:t>
            </a:r>
            <a:r>
              <a:rPr lang="en-US" sz="1400">
                <a:solidFill>
                  <a:srgbClr val="26C0D0"/>
                </a:solidFill>
              </a:rPr>
              <a:t> feasible region</a:t>
            </a: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736358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14977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4EAB4A"/>
                </a:solidFill>
              </a:rPr>
              <a:t>Dual form</a:t>
            </a:r>
          </a:p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203" y="407703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>
                <a:solidFill>
                  <a:srgbClr val="287BB6"/>
                </a:solidFill>
              </a:rPr>
              <a:t>Primal form</a:t>
            </a:r>
          </a:p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r>
              <a:rPr lang="en-US">
                <a:solidFill>
                  <a:srgbClr val="287BB6"/>
                </a:solidFill>
              </a:rPr>
              <a:t/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44681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6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5515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9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855152" y="1063941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9" y="3186475"/>
            <a:ext cx="16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6166" y="3182710"/>
            <a:ext cx="16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5999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3778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3" y="3953402"/>
            <a:ext cx="403724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9318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</TotalTime>
  <Words>557</Words>
  <Application>Microsoft Macintosh PowerPoint</Application>
  <PresentationFormat>Widescreen</PresentationFormat>
  <Paragraphs>158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duality</vt:lpstr>
      <vt:lpstr>PowerPoint Presentation</vt:lpstr>
      <vt:lpstr>Proof of weak duality</vt:lpstr>
      <vt:lpstr>Strong duality</vt:lpstr>
      <vt:lpstr>Weak duality</vt:lpstr>
      <vt:lpstr>Corollary of weak duality</vt:lpstr>
      <vt:lpstr>Corollary of weak duality</vt:lpstr>
      <vt:lpstr>PowerPoint Presentation</vt:lpstr>
      <vt:lpstr>PowerPoint Presentation</vt:lpstr>
      <vt:lpstr>PowerPoint Presentation</vt:lpstr>
      <vt:lpstr>Proof of strong duality</vt:lpstr>
      <vt:lpstr>PowerPoint Presentation</vt:lpstr>
      <vt:lpstr>PowerPoint Presentation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1492</cp:revision>
  <dcterms:created xsi:type="dcterms:W3CDTF">2020-04-26T12:15:23Z</dcterms:created>
  <dcterms:modified xsi:type="dcterms:W3CDTF">2020-07-16T08:05:17Z</dcterms:modified>
  <cp:category/>
</cp:coreProperties>
</file>