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61" r:id="rId6"/>
    <p:sldId id="263" r:id="rId7"/>
    <p:sldId id="267" r:id="rId8"/>
    <p:sldId id="264" r:id="rId9"/>
    <p:sldId id="265" r:id="rId10"/>
    <p:sldId id="266" r:id="rId11"/>
    <p:sldId id="271" r:id="rId12"/>
    <p:sldId id="269" r:id="rId13"/>
    <p:sldId id="270" r:id="rId14"/>
    <p:sldId id="27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B4A"/>
    <a:srgbClr val="3283BB"/>
    <a:srgbClr val="26C0D0"/>
    <a:srgbClr val="287BB6"/>
    <a:srgbClr val="8A8C8F"/>
    <a:srgbClr val="D24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EC34C-14FA-4C53-AF5D-EAA0048912EF}" v="16" dt="2020-07-15T14:34:06.873"/>
    <p1510:client id="{F7FB14EB-6E07-45FC-AD3E-E1A19C792B3B}" v="28" dt="2020-07-16T00:11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86401"/>
  </p:normalViewPr>
  <p:slideViewPr>
    <p:cSldViewPr snapToGrid="0" snapToObjects="1">
      <p:cViewPr>
        <p:scale>
          <a:sx n="125" d="100"/>
          <a:sy n="125" d="100"/>
        </p:scale>
        <p:origin x="58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0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6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0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7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6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2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6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1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4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1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E8F4C-35C8-6A48-B176-7EBD0B6C6C98}" type="datetimeFigureOut"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3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26" Type="http://schemas.openxmlformats.org/officeDocument/2006/relationships/image" Target="../media/image3.png"/><Relationship Id="rId3" Type="http://schemas.openxmlformats.org/officeDocument/2006/relationships/image" Target="../media/image53.png"/><Relationship Id="rId21" Type="http://schemas.openxmlformats.org/officeDocument/2006/relationships/image" Target="../media/image59.png"/><Relationship Id="rId7" Type="http://schemas.openxmlformats.org/officeDocument/2006/relationships/image" Target="../media/image15.png"/><Relationship Id="rId12" Type="http://schemas.openxmlformats.org/officeDocument/2006/relationships/image" Target="../media/image6.png"/><Relationship Id="rId17" Type="http://schemas.openxmlformats.org/officeDocument/2006/relationships/image" Target="../media/image12.png"/><Relationship Id="rId25" Type="http://schemas.openxmlformats.org/officeDocument/2006/relationships/image" Target="../media/image63.png"/><Relationship Id="rId2" Type="http://schemas.openxmlformats.org/officeDocument/2006/relationships/image" Target="../media/image52.png"/><Relationship Id="rId16" Type="http://schemas.openxmlformats.org/officeDocument/2006/relationships/image" Target="../media/image11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.png"/><Relationship Id="rId24" Type="http://schemas.openxmlformats.org/officeDocument/2006/relationships/image" Target="../media/image62.png"/><Relationship Id="rId5" Type="http://schemas.openxmlformats.org/officeDocument/2006/relationships/image" Target="../media/image54.png"/><Relationship Id="rId15" Type="http://schemas.openxmlformats.org/officeDocument/2006/relationships/image" Target="../media/image10.png"/><Relationship Id="rId23" Type="http://schemas.openxmlformats.org/officeDocument/2006/relationships/image" Target="../media/image61.png"/><Relationship Id="rId10" Type="http://schemas.openxmlformats.org/officeDocument/2006/relationships/image" Target="../media/image1.png"/><Relationship Id="rId19" Type="http://schemas.openxmlformats.org/officeDocument/2006/relationships/image" Target="../media/image57.png"/><Relationship Id="rId4" Type="http://schemas.openxmlformats.org/officeDocument/2006/relationships/image" Target="../media/image19.png"/><Relationship Id="rId9" Type="http://schemas.openxmlformats.org/officeDocument/2006/relationships/image" Target="../media/image56.png"/><Relationship Id="rId14" Type="http://schemas.openxmlformats.org/officeDocument/2006/relationships/image" Target="../media/image8.png"/><Relationship Id="rId22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7.png"/><Relationship Id="rId18" Type="http://schemas.openxmlformats.org/officeDocument/2006/relationships/image" Target="../media/image3.png"/><Relationship Id="rId3" Type="http://schemas.openxmlformats.org/officeDocument/2006/relationships/image" Target="../media/image65.png"/><Relationship Id="rId21" Type="http://schemas.openxmlformats.org/officeDocument/2006/relationships/image" Target="../media/image66.png"/><Relationship Id="rId7" Type="http://schemas.openxmlformats.org/officeDocument/2006/relationships/image" Target="../media/image15.png"/><Relationship Id="rId12" Type="http://schemas.openxmlformats.org/officeDocument/2006/relationships/image" Target="../media/image6.png"/><Relationship Id="rId17" Type="http://schemas.openxmlformats.org/officeDocument/2006/relationships/image" Target="../media/image63.png"/><Relationship Id="rId2" Type="http://schemas.openxmlformats.org/officeDocument/2006/relationships/image" Target="../media/image64.png"/><Relationship Id="rId16" Type="http://schemas.openxmlformats.org/officeDocument/2006/relationships/image" Target="../media/image6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.png"/><Relationship Id="rId5" Type="http://schemas.openxmlformats.org/officeDocument/2006/relationships/image" Target="../media/image54.png"/><Relationship Id="rId15" Type="http://schemas.openxmlformats.org/officeDocument/2006/relationships/image" Target="../media/image61.png"/><Relationship Id="rId10" Type="http://schemas.openxmlformats.org/officeDocument/2006/relationships/image" Target="../media/image1.png"/><Relationship Id="rId19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56.png"/><Relationship Id="rId14" Type="http://schemas.openxmlformats.org/officeDocument/2006/relationships/image" Target="../media/image8.png"/><Relationship Id="rId22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7.png"/><Relationship Id="rId18" Type="http://schemas.openxmlformats.org/officeDocument/2006/relationships/image" Target="../media/image3.png"/><Relationship Id="rId3" Type="http://schemas.openxmlformats.org/officeDocument/2006/relationships/image" Target="../media/image69.png"/><Relationship Id="rId21" Type="http://schemas.openxmlformats.org/officeDocument/2006/relationships/image" Target="../media/image66.png"/><Relationship Id="rId7" Type="http://schemas.openxmlformats.org/officeDocument/2006/relationships/image" Target="../media/image15.png"/><Relationship Id="rId12" Type="http://schemas.openxmlformats.org/officeDocument/2006/relationships/image" Target="../media/image6.png"/><Relationship Id="rId17" Type="http://schemas.openxmlformats.org/officeDocument/2006/relationships/image" Target="../media/image63.png"/><Relationship Id="rId2" Type="http://schemas.openxmlformats.org/officeDocument/2006/relationships/image" Target="../media/image68.png"/><Relationship Id="rId16" Type="http://schemas.openxmlformats.org/officeDocument/2006/relationships/image" Target="../media/image6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.png"/><Relationship Id="rId5" Type="http://schemas.openxmlformats.org/officeDocument/2006/relationships/image" Target="../media/image54.png"/><Relationship Id="rId15" Type="http://schemas.openxmlformats.org/officeDocument/2006/relationships/image" Target="../media/image61.png"/><Relationship Id="rId23" Type="http://schemas.openxmlformats.org/officeDocument/2006/relationships/image" Target="../media/image70.png"/><Relationship Id="rId10" Type="http://schemas.openxmlformats.org/officeDocument/2006/relationships/image" Target="../media/image1.png"/><Relationship Id="rId19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56.png"/><Relationship Id="rId14" Type="http://schemas.openxmlformats.org/officeDocument/2006/relationships/image" Target="../media/image8.pn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05" y="1514945"/>
            <a:ext cx="2723103" cy="184097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003701" y="2733151"/>
            <a:ext cx="117565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09881" y="1926213"/>
            <a:ext cx="19694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79357" y="1741547"/>
            <a:ext cx="188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objective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9356" y="2548485"/>
            <a:ext cx="12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constraints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6808721" y="2234697"/>
            <a:ext cx="194980" cy="100087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004169" y="1127509"/>
            <a:ext cx="0" cy="46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84631" y="75944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decision variables</a:t>
            </a:r>
          </a:p>
        </p:txBody>
      </p:sp>
    </p:spTree>
    <p:extLst>
      <p:ext uri="{BB962C8B-B14F-4D97-AF65-F5344CB8AC3E}">
        <p14:creationId xmlns:p14="http://schemas.microsoft.com/office/powerpoint/2010/main" val="2091873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21" y="2552700"/>
            <a:ext cx="3904228" cy="2721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3815204"/>
            <a:ext cx="999476" cy="6932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3183933"/>
            <a:ext cx="1358511" cy="718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51" y="3219766"/>
            <a:ext cx="1386996" cy="1386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18507" y="5466725"/>
            <a:ext cx="1554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8A8C8F"/>
                </a:solidFill>
              </a:rPr>
              <a:t>upper bound </a:t>
            </a:r>
            <a:r>
              <a:rPr lang="en-US">
                <a:solidFill>
                  <a:srgbClr val="8A8C8F"/>
                </a:solidFill>
              </a:rPr>
              <a:t>of objective function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7202051" y="5017651"/>
            <a:ext cx="187811" cy="64808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90640" y="5466725"/>
            <a:ext cx="155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8A8C8F"/>
                </a:solidFill>
              </a:rPr>
              <a:t>objective function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16200000">
            <a:off x="4374184" y="5017651"/>
            <a:ext cx="187811" cy="64808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22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40" y="2536201"/>
            <a:ext cx="5374640" cy="1355079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>
            <a:off x="2722880" y="3119120"/>
            <a:ext cx="121920" cy="7823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" t="46469" r="91193" b="28051"/>
          <a:stretch/>
        </p:blipFill>
        <p:spPr>
          <a:xfrm>
            <a:off x="2357120" y="3315727"/>
            <a:ext cx="37592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52809"/>
              </p:ext>
            </p:extLst>
          </p:nvPr>
        </p:nvGraphicFramePr>
        <p:xfrm>
          <a:off x="191867" y="3619557"/>
          <a:ext cx="11034121" cy="218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7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1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4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143" y="4266552"/>
            <a:ext cx="3116948" cy="7575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5" y="3486083"/>
            <a:ext cx="3865702" cy="9139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12" y="5019893"/>
            <a:ext cx="1218536" cy="7773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300"/>
          <a:stretch/>
        </p:blipFill>
        <p:spPr>
          <a:xfrm>
            <a:off x="7932728" y="5035467"/>
            <a:ext cx="1359301" cy="7773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"/>
          <a:stretch/>
        </p:blipFill>
        <p:spPr>
          <a:xfrm>
            <a:off x="191868" y="3539468"/>
            <a:ext cx="4409362" cy="7563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5"/>
          <a:stretch/>
        </p:blipFill>
        <p:spPr>
          <a:xfrm>
            <a:off x="191867" y="4266152"/>
            <a:ext cx="4252325" cy="7563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1"/>
          <a:stretch/>
        </p:blipFill>
        <p:spPr>
          <a:xfrm>
            <a:off x="258933" y="5158036"/>
            <a:ext cx="3492846" cy="5097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32" y="2062881"/>
            <a:ext cx="6155710" cy="630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32" y="2876132"/>
            <a:ext cx="1039958" cy="5042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9"/>
          <a:stretch/>
        </p:blipFill>
        <p:spPr>
          <a:xfrm>
            <a:off x="10376785" y="5021503"/>
            <a:ext cx="730031" cy="7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0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94" y="1219200"/>
            <a:ext cx="4363646" cy="4116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11" y="1241233"/>
            <a:ext cx="4305365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84" y="2834868"/>
            <a:ext cx="495306" cy="36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742" y="2858623"/>
            <a:ext cx="495306" cy="362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94" y="1323627"/>
            <a:ext cx="204372" cy="279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12" y="4106883"/>
            <a:ext cx="204372" cy="279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220" y="1323627"/>
            <a:ext cx="224101" cy="280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807" y="4106883"/>
            <a:ext cx="224101" cy="280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9" y="5367307"/>
            <a:ext cx="1473214" cy="9959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75" y="5367307"/>
            <a:ext cx="1473214" cy="9821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48159" y="5078214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Primal form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18539" y="5078214"/>
            <a:ext cx="113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Dual form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87" y="146347"/>
            <a:ext cx="826851" cy="61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26" y="146346"/>
            <a:ext cx="1145872" cy="61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963" y="147533"/>
            <a:ext cx="836618" cy="612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45175">
            <a:off x="1892464" y="4093106"/>
            <a:ext cx="737584" cy="2062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1311521" y="3535472"/>
            <a:ext cx="702518" cy="1964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24223" y="3909160"/>
            <a:ext cx="377696" cy="19640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88" y="4278060"/>
            <a:ext cx="377697" cy="19640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93" y="4287550"/>
            <a:ext cx="384577" cy="198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6842504" y="2526832"/>
            <a:ext cx="384577" cy="198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6766133" y="3312138"/>
            <a:ext cx="715848" cy="198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">
            <a:off x="7381328" y="4036846"/>
            <a:ext cx="715848" cy="198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96" y="938184"/>
            <a:ext cx="811084" cy="612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19" y="938184"/>
            <a:ext cx="793880" cy="612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514774" y="73515"/>
            <a:ext cx="4084906" cy="777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45" y="5442577"/>
            <a:ext cx="1754447" cy="127503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89" y="5441877"/>
            <a:ext cx="1775822" cy="1275734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>
            <a:off x="2579862" y="5441877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8127853" y="5441877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66CBD4-3C56-4238-B3A8-F371CBD89CD1}"/>
              </a:ext>
            </a:extLst>
          </p:cNvPr>
          <p:cNvSpPr/>
          <p:nvPr/>
        </p:nvSpPr>
        <p:spPr>
          <a:xfrm>
            <a:off x="4667250" y="5172075"/>
            <a:ext cx="442913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594831-46D9-4331-9096-137643A2B9C8}"/>
              </a:ext>
            </a:extLst>
          </p:cNvPr>
          <p:cNvSpPr/>
          <p:nvPr/>
        </p:nvSpPr>
        <p:spPr>
          <a:xfrm>
            <a:off x="10239374" y="5195888"/>
            <a:ext cx="442913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766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95" y="1219200"/>
            <a:ext cx="4363644" cy="4116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60" y="1220914"/>
            <a:ext cx="4305365" cy="4114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84" y="2834868"/>
            <a:ext cx="495306" cy="36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22" y="2838303"/>
            <a:ext cx="495306" cy="362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94" y="1323627"/>
            <a:ext cx="204372" cy="279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12" y="4106883"/>
            <a:ext cx="204372" cy="279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100" y="1323627"/>
            <a:ext cx="224101" cy="280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687" y="4106883"/>
            <a:ext cx="224101" cy="280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9" y="5367307"/>
            <a:ext cx="1473214" cy="9959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75" y="5367307"/>
            <a:ext cx="1473214" cy="9821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48159" y="5078214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Primal form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18539" y="5078214"/>
            <a:ext cx="113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Dual form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87" y="146347"/>
            <a:ext cx="826851" cy="61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26" y="146346"/>
            <a:ext cx="1145872" cy="61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963" y="147533"/>
            <a:ext cx="836618" cy="612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23" y="938184"/>
            <a:ext cx="811084" cy="612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19" y="938184"/>
            <a:ext cx="793880" cy="612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514774" y="73515"/>
            <a:ext cx="4084906" cy="777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45" y="5442577"/>
            <a:ext cx="1754447" cy="127503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89" y="5441877"/>
            <a:ext cx="1775822" cy="1275734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>
            <a:off x="2579862" y="5441877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8127853" y="5441877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87" y="3610707"/>
            <a:ext cx="123261" cy="360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168" y="4293807"/>
            <a:ext cx="123261" cy="360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060" y="4293807"/>
            <a:ext cx="123261" cy="3600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51" y="3610707"/>
            <a:ext cx="123261" cy="36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70" y="3498816"/>
            <a:ext cx="1201304" cy="3600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119" y="3498816"/>
            <a:ext cx="1201304" cy="36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1CF192-83A9-4377-B54B-0278B2CCE201}"/>
              </a:ext>
            </a:extLst>
          </p:cNvPr>
          <p:cNvSpPr/>
          <p:nvPr/>
        </p:nvSpPr>
        <p:spPr>
          <a:xfrm>
            <a:off x="4667250" y="5172075"/>
            <a:ext cx="442913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8AE30E-F3B7-48A1-B790-684033D29069}"/>
              </a:ext>
            </a:extLst>
          </p:cNvPr>
          <p:cNvSpPr/>
          <p:nvPr/>
        </p:nvSpPr>
        <p:spPr>
          <a:xfrm>
            <a:off x="10172700" y="5181600"/>
            <a:ext cx="442913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5140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35" y="1280160"/>
            <a:ext cx="4363644" cy="41165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100" y="1281874"/>
            <a:ext cx="4305364" cy="4114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24" y="2895828"/>
            <a:ext cx="495306" cy="36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062" y="2899263"/>
            <a:ext cx="495306" cy="362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34" y="1384587"/>
            <a:ext cx="204372" cy="279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52" y="4167843"/>
            <a:ext cx="204372" cy="279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380" y="1384587"/>
            <a:ext cx="224101" cy="280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967" y="4167843"/>
            <a:ext cx="224101" cy="280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19" y="5428267"/>
            <a:ext cx="1473214" cy="9959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015" y="5428267"/>
            <a:ext cx="1473214" cy="9821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55599" y="5139174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Primal form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5979" y="5139174"/>
            <a:ext cx="113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Dual form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779" y="230702"/>
            <a:ext cx="826851" cy="61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18" y="230701"/>
            <a:ext cx="1145872" cy="61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55" y="231888"/>
            <a:ext cx="836618" cy="612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646" y="999144"/>
            <a:ext cx="811084" cy="612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59" y="999144"/>
            <a:ext cx="793880" cy="612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087366" y="157870"/>
            <a:ext cx="4084906" cy="777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585" y="5503537"/>
            <a:ext cx="1754447" cy="127503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429" y="5502837"/>
            <a:ext cx="1775822" cy="1275734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>
            <a:off x="3687302" y="5502837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9235293" y="5502837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427" y="3671667"/>
            <a:ext cx="123261" cy="360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08" y="4354767"/>
            <a:ext cx="123261" cy="360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500" y="4354767"/>
            <a:ext cx="123261" cy="3600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91" y="3671667"/>
            <a:ext cx="123261" cy="360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 rot="2700000">
            <a:off x="77919" y="2011773"/>
            <a:ext cx="2494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3283BB"/>
                </a:solidFill>
              </a:rPr>
              <a:t>Level curve </a:t>
            </a:r>
            <a:r>
              <a:rPr lang="en-US" sz="1400" b="1">
                <a:solidFill>
                  <a:srgbClr val="3283BB"/>
                </a:solidFill>
              </a:rPr>
              <a:t>exits</a:t>
            </a:r>
            <a:r>
              <a:rPr lang="en-US" sz="1400">
                <a:solidFill>
                  <a:srgbClr val="3283BB"/>
                </a:solidFill>
              </a:rPr>
              <a:t> feasible region</a:t>
            </a:r>
          </a:p>
        </p:txBody>
      </p:sp>
      <p:sp>
        <p:nvSpPr>
          <p:cNvPr id="31" name="TextBox 30"/>
          <p:cNvSpPr txBox="1"/>
          <p:nvPr/>
        </p:nvSpPr>
        <p:spPr>
          <a:xfrm rot="3840000">
            <a:off x="5787888" y="1182875"/>
            <a:ext cx="2623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4EAB4A"/>
                </a:solidFill>
              </a:rPr>
              <a:t>Level curve </a:t>
            </a:r>
            <a:r>
              <a:rPr lang="en-US" sz="1400" b="1">
                <a:solidFill>
                  <a:srgbClr val="4EAB4A"/>
                </a:solidFill>
              </a:rPr>
              <a:t>enters </a:t>
            </a:r>
            <a:r>
              <a:rPr lang="en-US" sz="1400">
                <a:solidFill>
                  <a:srgbClr val="4EAB4A"/>
                </a:solidFill>
              </a:rPr>
              <a:t>feasible region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383938" y="2774061"/>
            <a:ext cx="675000" cy="36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40000">
            <a:off x="6825955" y="2016702"/>
            <a:ext cx="751304" cy="3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2267D9-EFB9-45DA-8D1A-D02698429E7F}"/>
              </a:ext>
            </a:extLst>
          </p:cNvPr>
          <p:cNvSpPr/>
          <p:nvPr/>
        </p:nvSpPr>
        <p:spPr>
          <a:xfrm>
            <a:off x="5772150" y="5238750"/>
            <a:ext cx="442913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5809F8-96FA-4CCC-8E34-DF3F11F36BB1}"/>
              </a:ext>
            </a:extLst>
          </p:cNvPr>
          <p:cNvSpPr/>
          <p:nvPr/>
        </p:nvSpPr>
        <p:spPr>
          <a:xfrm>
            <a:off x="11287125" y="5238750"/>
            <a:ext cx="442913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32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05" y="1527729"/>
            <a:ext cx="2723103" cy="181540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003701" y="2737851"/>
            <a:ext cx="117565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09881" y="2027813"/>
            <a:ext cx="19694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79357" y="1843147"/>
            <a:ext cx="188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objective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9356" y="2548485"/>
            <a:ext cx="12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constraints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6808721" y="2234697"/>
            <a:ext cx="194980" cy="100087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924766" y="1377994"/>
            <a:ext cx="727242" cy="3250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37324" y="113311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decision variables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3546" y="235067"/>
            <a:ext cx="1554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8A8C8F"/>
                </a:solidFill>
              </a:rPr>
              <a:t>upper bound </a:t>
            </a:r>
            <a:r>
              <a:rPr lang="en-US">
                <a:solidFill>
                  <a:srgbClr val="8A8C8F"/>
                </a:solidFill>
              </a:rPr>
              <a:t>of (original) objective function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5400000" flipV="1">
            <a:off x="5617090" y="1147856"/>
            <a:ext cx="187811" cy="64808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2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37" y="2496194"/>
            <a:ext cx="2129669" cy="15299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796" y="2379824"/>
            <a:ext cx="2736456" cy="17882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4" y="2440888"/>
            <a:ext cx="1690695" cy="114300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284119" y="2527880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714631" y="2527880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2137" y="861647"/>
            <a:ext cx="5272581" cy="849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57" y="951393"/>
            <a:ext cx="927157" cy="6613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97" y="989003"/>
            <a:ext cx="823418" cy="6094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55" y="981492"/>
            <a:ext cx="1141116" cy="6094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513" y="990189"/>
            <a:ext cx="829902" cy="607087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8868625" y="3447412"/>
            <a:ext cx="117565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084257" y="2716890"/>
            <a:ext cx="19694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53733" y="2532224"/>
            <a:ext cx="188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objective function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044282" y="3262746"/>
            <a:ext cx="12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constraints</a:t>
            </a:r>
          </a:p>
        </p:txBody>
      </p:sp>
      <p:sp>
        <p:nvSpPr>
          <p:cNvPr id="23" name="Right Brace 22"/>
          <p:cNvSpPr/>
          <p:nvPr/>
        </p:nvSpPr>
        <p:spPr>
          <a:xfrm>
            <a:off x="8643146" y="2868696"/>
            <a:ext cx="225479" cy="115743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888054" y="2083287"/>
            <a:ext cx="0" cy="46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33607" y="1715218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decision variables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49648" y="2083287"/>
            <a:ext cx="0" cy="46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03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133" y="338790"/>
            <a:ext cx="5728257" cy="5403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45175">
            <a:off x="4284578" y="4136338"/>
            <a:ext cx="973413" cy="272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3323472" y="3362668"/>
            <a:ext cx="927138" cy="259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97701" y="3867840"/>
            <a:ext cx="498461" cy="25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377" y="4302550"/>
            <a:ext cx="498461" cy="25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881" y="570941"/>
            <a:ext cx="241300" cy="33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08" y="4137450"/>
            <a:ext cx="241300" cy="33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54148" y="5330351"/>
            <a:ext cx="809766" cy="2491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4735150" y="5325955"/>
            <a:ext cx="837415" cy="2576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22" y="2433004"/>
            <a:ext cx="0" cy="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273" y="2478004"/>
            <a:ext cx="607979" cy="45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71283" y="310346"/>
            <a:ext cx="195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① objective value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385903" y="666578"/>
            <a:ext cx="0" cy="4479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4263" y="3725766"/>
            <a:ext cx="191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③ feasible region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762865" y="3910432"/>
            <a:ext cx="133431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43952" y="6270403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② level curves</a:t>
            </a:r>
          </a:p>
        </p:txBody>
      </p:sp>
      <p:sp>
        <p:nvSpPr>
          <p:cNvPr id="22" name="Right Brace 21"/>
          <p:cNvSpPr/>
          <p:nvPr/>
        </p:nvSpPr>
        <p:spPr>
          <a:xfrm rot="5400000">
            <a:off x="6011537" y="5173340"/>
            <a:ext cx="107858" cy="1419811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65780" y="5920024"/>
            <a:ext cx="0" cy="3503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77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133" y="338790"/>
            <a:ext cx="5728257" cy="5403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881" y="570941"/>
            <a:ext cx="241300" cy="33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08" y="4137450"/>
            <a:ext cx="241300" cy="33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4735150" y="5325955"/>
            <a:ext cx="837414" cy="2576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22" y="2433004"/>
            <a:ext cx="0" cy="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273" y="2478004"/>
            <a:ext cx="607979" cy="45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698346" y="5230148"/>
            <a:ext cx="842400" cy="4492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459" y="3495556"/>
            <a:ext cx="152843" cy="446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89" y="4348804"/>
            <a:ext cx="152748" cy="44612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 rot="2700000">
            <a:off x="983679" y="2530780"/>
            <a:ext cx="2617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26C0D0"/>
                </a:solidFill>
              </a:rPr>
              <a:t>Level curve </a:t>
            </a:r>
            <a:r>
              <a:rPr lang="en-US" sz="1400" b="1">
                <a:solidFill>
                  <a:srgbClr val="26C0D0"/>
                </a:solidFill>
              </a:rPr>
              <a:t>enters</a:t>
            </a:r>
            <a:r>
              <a:rPr lang="en-US" sz="1400">
                <a:solidFill>
                  <a:srgbClr val="26C0D0"/>
                </a:solidFill>
              </a:rPr>
              <a:t> feasible region</a:t>
            </a:r>
          </a:p>
        </p:txBody>
      </p:sp>
      <p:sp>
        <p:nvSpPr>
          <p:cNvPr id="27" name="TextBox 26"/>
          <p:cNvSpPr txBox="1"/>
          <p:nvPr/>
        </p:nvSpPr>
        <p:spPr>
          <a:xfrm rot="2700000">
            <a:off x="1045105" y="1540128"/>
            <a:ext cx="2494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3283BB"/>
                </a:solidFill>
              </a:rPr>
              <a:t>Level curve </a:t>
            </a:r>
            <a:r>
              <a:rPr lang="en-US" sz="1400" b="1">
                <a:solidFill>
                  <a:srgbClr val="3283BB"/>
                </a:solidFill>
              </a:rPr>
              <a:t>exits</a:t>
            </a:r>
            <a:r>
              <a:rPr lang="en-US" sz="1400">
                <a:solidFill>
                  <a:srgbClr val="3283BB"/>
                </a:solidFill>
              </a:rPr>
              <a:t> feasible region</a:t>
            </a:r>
          </a:p>
        </p:txBody>
      </p:sp>
    </p:spTree>
    <p:extLst>
      <p:ext uri="{BB962C8B-B14F-4D97-AF65-F5344CB8AC3E}">
        <p14:creationId xmlns:p14="http://schemas.microsoft.com/office/powerpoint/2010/main" val="70839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1308100"/>
            <a:ext cx="4318000" cy="4229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79774" y="1402702"/>
            <a:ext cx="247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4EAB4A"/>
                </a:solidFill>
              </a:rPr>
              <a:t>theoretical upper bound</a:t>
            </a:r>
          </a:p>
        </p:txBody>
      </p:sp>
      <p:sp>
        <p:nvSpPr>
          <p:cNvPr id="4" name="TextBox 3"/>
          <p:cNvSpPr txBox="1"/>
          <p:nvPr/>
        </p:nvSpPr>
        <p:spPr>
          <a:xfrm rot="5400000">
            <a:off x="6704043" y="3580671"/>
            <a:ext cx="23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8A8C8F"/>
                </a:solidFill>
              </a:rPr>
              <a:t>stop optimization here</a:t>
            </a:r>
          </a:p>
        </p:txBody>
      </p:sp>
    </p:spTree>
    <p:extLst>
      <p:ext uri="{BB962C8B-B14F-4D97-AF65-F5344CB8AC3E}">
        <p14:creationId xmlns:p14="http://schemas.microsoft.com/office/powerpoint/2010/main" val="6701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900895"/>
            <a:ext cx="5016500" cy="481410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5400000">
            <a:off x="3536577" y="2394124"/>
            <a:ext cx="1308100" cy="252000"/>
          </a:xfrm>
          <a:prstGeom prst="rightArrow">
            <a:avLst/>
          </a:prstGeom>
          <a:gradFill flip="none" rotWithShape="1">
            <a:gsLst>
              <a:gs pos="0">
                <a:srgbClr val="4EAB4A">
                  <a:shade val="30000"/>
                  <a:satMod val="115000"/>
                </a:srgbClr>
              </a:gs>
              <a:gs pos="50000">
                <a:srgbClr val="4EAB4A">
                  <a:shade val="67500"/>
                  <a:satMod val="115000"/>
                </a:srgbClr>
              </a:gs>
              <a:gs pos="100000">
                <a:srgbClr val="4EAB4A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16200000">
            <a:off x="6952403" y="3983290"/>
            <a:ext cx="1782155" cy="252000"/>
          </a:xfrm>
          <a:prstGeom prst="rightArrow">
            <a:avLst/>
          </a:prstGeom>
          <a:gradFill flip="none" rotWithShape="1">
            <a:gsLst>
              <a:gs pos="0">
                <a:srgbClr val="287BB6">
                  <a:shade val="30000"/>
                  <a:satMod val="115000"/>
                </a:srgbClr>
              </a:gs>
              <a:gs pos="50000">
                <a:srgbClr val="287BB6">
                  <a:shade val="67500"/>
                  <a:satMod val="115000"/>
                </a:srgbClr>
              </a:gs>
              <a:gs pos="100000">
                <a:srgbClr val="287BB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16627" y="1854198"/>
            <a:ext cx="267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4EAB4A"/>
                </a:solidFill>
              </a:rPr>
              <a:t>minimize</a:t>
            </a:r>
          </a:p>
          <a:p>
            <a:r>
              <a:rPr lang="en-US">
                <a:solidFill>
                  <a:srgbClr val="4EAB4A"/>
                </a:solidFill>
              </a:rPr>
              <a:t>upper bound</a:t>
            </a:r>
          </a:p>
          <a:p>
            <a:r>
              <a:rPr lang="en-US">
                <a:solidFill>
                  <a:srgbClr val="4EAB4A"/>
                </a:solidFill>
              </a:rPr>
              <a:t>of objective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1998" y="4354037"/>
            <a:ext cx="267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rgbClr val="287BB6"/>
                </a:solidFill>
              </a:rPr>
              <a:t>maximize</a:t>
            </a:r>
            <a:br>
              <a:rPr lang="en-US">
                <a:solidFill>
                  <a:srgbClr val="287BB6"/>
                </a:solidFill>
              </a:rPr>
            </a:br>
            <a:r>
              <a:rPr lang="en-US">
                <a:solidFill>
                  <a:srgbClr val="287BB6"/>
                </a:solidFill>
              </a:rPr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122431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53" y="3144775"/>
            <a:ext cx="8484243" cy="21791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363" y="872615"/>
            <a:ext cx="972767" cy="7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12" y="872616"/>
            <a:ext cx="1348086" cy="72000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19209"/>
              </p:ext>
            </p:extLst>
          </p:nvPr>
        </p:nvGraphicFramePr>
        <p:xfrm>
          <a:off x="1855152" y="2844713"/>
          <a:ext cx="8484244" cy="2456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24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Upper bound of objective</a:t>
                      </a:r>
                      <a:r>
                        <a:rPr lang="en-US" b="1" baseline="0"/>
                        <a:t> coefficients</a:t>
                      </a:r>
                      <a:endParaRPr lang="en-US" b="1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Upper bound of</a:t>
                      </a:r>
                      <a:r>
                        <a:rPr lang="en-US" b="1" baseline="0"/>
                        <a:t> objective function</a:t>
                      </a:r>
                      <a:endParaRPr lang="en-US" b="1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42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65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12" y="1737490"/>
            <a:ext cx="1742553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855152" y="1063941"/>
            <a:ext cx="9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Given: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9" y="3186475"/>
            <a:ext cx="161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8A8C8F"/>
                </a:solidFill>
              </a:rPr>
              <a:t>weighted combination of </a:t>
            </a:r>
            <a:r>
              <a:rPr lang="en-US" b="1">
                <a:solidFill>
                  <a:srgbClr val="8A8C8F"/>
                </a:solidFill>
              </a:rPr>
              <a:t>rows of A </a:t>
            </a:r>
            <a:r>
              <a:rPr lang="en-US">
                <a:solidFill>
                  <a:srgbClr val="8A8C8F"/>
                </a:solidFill>
              </a:rPr>
              <a:t>(columns of Aᵀ)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6166" y="3182710"/>
            <a:ext cx="1676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8A8C8F"/>
                </a:solidFill>
              </a:rPr>
              <a:t>weighted combination of </a:t>
            </a:r>
            <a:r>
              <a:rPr lang="en-US" b="1">
                <a:solidFill>
                  <a:srgbClr val="8A8C8F"/>
                </a:solidFill>
              </a:rPr>
              <a:t>constraint equations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1559997" y="3188797"/>
            <a:ext cx="196770" cy="119800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flipH="1">
            <a:off x="10437781" y="3188797"/>
            <a:ext cx="196770" cy="119800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592" y="3941974"/>
            <a:ext cx="201863" cy="3961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23" y="3953402"/>
            <a:ext cx="403724" cy="38468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56" y="5277586"/>
            <a:ext cx="202044" cy="420253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6493189" y="4268634"/>
            <a:ext cx="494528" cy="338843"/>
          </a:xfrm>
          <a:prstGeom prst="rightArrow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49" y="1744912"/>
            <a:ext cx="532497" cy="4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1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20" y="1153142"/>
            <a:ext cx="5109797" cy="46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42" y="1938170"/>
            <a:ext cx="1017608" cy="10176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42" y="3766139"/>
            <a:ext cx="1017608" cy="1017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559" y="3910482"/>
            <a:ext cx="1038713" cy="72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113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 Khanh(KhanhND)</dc:creator>
  <cp:lastModifiedBy>Nguyen Duy Khanh(KhanhND)</cp:lastModifiedBy>
  <cp:revision>80</cp:revision>
  <dcterms:created xsi:type="dcterms:W3CDTF">2020-07-09T03:26:01Z</dcterms:created>
  <dcterms:modified xsi:type="dcterms:W3CDTF">2020-07-16T00:17:33Z</dcterms:modified>
</cp:coreProperties>
</file>