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63" r:id="rId7"/>
    <p:sldId id="267" r:id="rId8"/>
    <p:sldId id="264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BB6"/>
    <a:srgbClr val="4EAB4A"/>
    <a:srgbClr val="8A8C8F"/>
    <a:srgbClr val="D2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86401"/>
  </p:normalViewPr>
  <p:slideViewPr>
    <p:cSldViewPr snapToGrid="0" snapToObjects="1">
      <p:cViewPr>
        <p:scale>
          <a:sx n="100" d="100"/>
          <a:sy n="100" d="100"/>
        </p:scale>
        <p:origin x="1544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8F4C-35C8-6A48-B176-7EBD0B6C6C98}" type="datetimeFigureOut">
              <a:t>7/14/20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0324-D0E0-AB47-B619-45F3C0F77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14945"/>
            <a:ext cx="2723103" cy="18409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31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19262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7415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78769" y="1127509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9231" y="7594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20918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1" y="2552700"/>
            <a:ext cx="3904228" cy="272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815204"/>
            <a:ext cx="999476" cy="693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183933"/>
            <a:ext cx="1358511" cy="718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1" y="3219766"/>
            <a:ext cx="1386996" cy="1386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8507" y="5466725"/>
            <a:ext cx="155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8A8C8F"/>
                </a:solidFill>
              </a:rPr>
              <a:t>upper bound </a:t>
            </a:r>
            <a:r>
              <a:rPr lang="en-US">
                <a:solidFill>
                  <a:srgbClr val="8A8C8F"/>
                </a:solidFill>
              </a:rPr>
              <a:t>of 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7202051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90640" y="5466725"/>
            <a:ext cx="155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objective function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374184" y="5017651"/>
            <a:ext cx="187811" cy="64808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52" y="4239970"/>
            <a:ext cx="3116948" cy="757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5" y="3486083"/>
            <a:ext cx="3865702" cy="9139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12" y="4966730"/>
            <a:ext cx="1218536" cy="7773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9"/>
          <a:stretch/>
        </p:blipFill>
        <p:spPr>
          <a:xfrm>
            <a:off x="8526379" y="5026606"/>
            <a:ext cx="1049421" cy="777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191868" y="3539468"/>
            <a:ext cx="4409362" cy="7563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191867" y="4266152"/>
            <a:ext cx="4252325" cy="756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1"/>
          <a:stretch/>
        </p:blipFill>
        <p:spPr>
          <a:xfrm>
            <a:off x="258933" y="5158036"/>
            <a:ext cx="3492846" cy="5097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42" y="3678827"/>
            <a:ext cx="441194" cy="6302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42" y="4400151"/>
            <a:ext cx="441194" cy="6302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12" y="5106844"/>
            <a:ext cx="441194" cy="630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062881"/>
            <a:ext cx="6155710" cy="63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2" y="2876132"/>
            <a:ext cx="1039958" cy="5042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5298" y="3582776"/>
            <a:ext cx="11676502" cy="2221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39" y="5003782"/>
            <a:ext cx="1149092" cy="7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05" y="1527729"/>
            <a:ext cx="2723103" cy="18154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03701" y="2737851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09881" y="2027813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9357" y="1843147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79356" y="254848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808721" y="2234697"/>
            <a:ext cx="194980" cy="100087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89869" y="1165609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0331" y="79754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1986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57" y="2535771"/>
            <a:ext cx="2174728" cy="1527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62" y="2416697"/>
            <a:ext cx="2701332" cy="1765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4" y="2451048"/>
            <a:ext cx="1690695" cy="114300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22776" y="3180574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14271" y="3180573"/>
            <a:ext cx="542611" cy="371789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137" y="861647"/>
            <a:ext cx="5272581" cy="849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57" y="951393"/>
            <a:ext cx="927157" cy="661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97" y="989003"/>
            <a:ext cx="823418" cy="6094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55" y="981492"/>
            <a:ext cx="1141116" cy="609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3" y="989003"/>
            <a:ext cx="829902" cy="6094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76" y="5396659"/>
            <a:ext cx="823418" cy="6094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74" y="5396659"/>
            <a:ext cx="1141116" cy="6094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32" y="5404170"/>
            <a:ext cx="829902" cy="60946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868625" y="3447412"/>
            <a:ext cx="11756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84257" y="2716890"/>
            <a:ext cx="19694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3733" y="2532224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 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44282" y="3262746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8643146" y="2868696"/>
            <a:ext cx="225479" cy="115743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867734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3607" y="171521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decision variables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49648" y="2083287"/>
            <a:ext cx="0" cy="46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5175">
            <a:off x="4284578" y="4136338"/>
            <a:ext cx="973413" cy="272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3323472" y="3362668"/>
            <a:ext cx="927138" cy="259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37266" y="3836968"/>
            <a:ext cx="498461" cy="2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77" y="4302550"/>
            <a:ext cx="498461" cy="25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54148" y="5330351"/>
            <a:ext cx="809766" cy="249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5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71283" y="310346"/>
            <a:ext cx="19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① objective value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85903" y="666578"/>
            <a:ext cx="0" cy="447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4263" y="3725766"/>
            <a:ext cx="19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③ feasible region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62865" y="3910432"/>
            <a:ext cx="133431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43952" y="6270403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② level curves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011537" y="5173340"/>
            <a:ext cx="107858" cy="141981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65780" y="5920024"/>
            <a:ext cx="0" cy="3503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33" y="338790"/>
            <a:ext cx="5728257" cy="5403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1" y="570941"/>
            <a:ext cx="2413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08" y="4137450"/>
            <a:ext cx="241300" cy="33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735150" y="5325955"/>
            <a:ext cx="837415" cy="257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2" y="2433004"/>
            <a:ext cx="0" cy="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73" y="2478004"/>
            <a:ext cx="607979" cy="45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698346" y="5230148"/>
            <a:ext cx="842400" cy="449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459" y="3495556"/>
            <a:ext cx="152843" cy="446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89" y="4348804"/>
            <a:ext cx="152748" cy="4461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2700000">
            <a:off x="983679" y="2530780"/>
            <a:ext cx="2617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287BB6"/>
                </a:solidFill>
              </a:rPr>
              <a:t>Level curve </a:t>
            </a:r>
            <a:r>
              <a:rPr lang="en-US" sz="1400" b="1">
                <a:solidFill>
                  <a:srgbClr val="287BB6"/>
                </a:solidFill>
              </a:rPr>
              <a:t>enters</a:t>
            </a:r>
            <a:r>
              <a:rPr lang="en-US" sz="1400">
                <a:solidFill>
                  <a:srgbClr val="287BB6"/>
                </a:solidFill>
              </a:rPr>
              <a:t> feasible region</a:t>
            </a:r>
            <a:endParaRPr lang="en-US" sz="1400">
              <a:solidFill>
                <a:srgbClr val="287BB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700000">
            <a:off x="1045105" y="1540128"/>
            <a:ext cx="2494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D24347"/>
                </a:solidFill>
              </a:rPr>
              <a:t>Level curve </a:t>
            </a:r>
            <a:r>
              <a:rPr lang="en-US" sz="1400" b="1">
                <a:solidFill>
                  <a:srgbClr val="D24347"/>
                </a:solidFill>
              </a:rPr>
              <a:t>exits</a:t>
            </a:r>
            <a:r>
              <a:rPr lang="en-US" sz="1400">
                <a:solidFill>
                  <a:srgbClr val="D24347"/>
                </a:solidFill>
              </a:rPr>
              <a:t> feasible region</a:t>
            </a:r>
            <a:endParaRPr lang="en-US" sz="1400">
              <a:solidFill>
                <a:srgbClr val="D243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308100"/>
            <a:ext cx="4318000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9774" y="1402702"/>
            <a:ext cx="247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4EAB4A"/>
                </a:solidFill>
              </a:rPr>
              <a:t>theoretical upper bound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704043" y="3580671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8A8C8F"/>
                </a:solidFill>
              </a:rPr>
              <a:t>stop optimization here</a:t>
            </a:r>
          </a:p>
        </p:txBody>
      </p:sp>
    </p:spTree>
    <p:extLst>
      <p:ext uri="{BB962C8B-B14F-4D97-AF65-F5344CB8AC3E}">
        <p14:creationId xmlns:p14="http://schemas.microsoft.com/office/powerpoint/2010/main" val="670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00895"/>
            <a:ext cx="5016500" cy="481410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5400000">
            <a:off x="3536577" y="2394124"/>
            <a:ext cx="1308100" cy="252000"/>
          </a:xfrm>
          <a:prstGeom prst="rightArrow">
            <a:avLst/>
          </a:prstGeom>
          <a:gradFill flip="none" rotWithShape="1">
            <a:gsLst>
              <a:gs pos="0">
                <a:srgbClr val="4EAB4A">
                  <a:shade val="30000"/>
                  <a:satMod val="115000"/>
                </a:srgbClr>
              </a:gs>
              <a:gs pos="50000">
                <a:srgbClr val="4EAB4A">
                  <a:shade val="67500"/>
                  <a:satMod val="115000"/>
                </a:srgbClr>
              </a:gs>
              <a:gs pos="100000">
                <a:srgbClr val="4EAB4A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6200000">
            <a:off x="6952403" y="3983290"/>
            <a:ext cx="1782155" cy="252000"/>
          </a:xfrm>
          <a:prstGeom prst="rightArrow">
            <a:avLst/>
          </a:prstGeom>
          <a:gradFill flip="none" rotWithShape="1">
            <a:gsLst>
              <a:gs pos="0">
                <a:srgbClr val="287BB6">
                  <a:shade val="30000"/>
                  <a:satMod val="115000"/>
                </a:srgbClr>
              </a:gs>
              <a:gs pos="50000">
                <a:srgbClr val="287BB6">
                  <a:shade val="67500"/>
                  <a:satMod val="115000"/>
                </a:srgbClr>
              </a:gs>
              <a:gs pos="100000">
                <a:srgbClr val="287BB6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6627" y="1854198"/>
            <a:ext cx="267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4EAB4A"/>
                </a:solidFill>
              </a:rPr>
              <a:t>minimize</a:t>
            </a:r>
          </a:p>
          <a:p>
            <a:r>
              <a:rPr lang="en-US">
                <a:solidFill>
                  <a:srgbClr val="4EAB4A"/>
                </a:solidFill>
              </a:rPr>
              <a:t>upper bound</a:t>
            </a:r>
          </a:p>
          <a:p>
            <a:r>
              <a:rPr lang="en-US">
                <a:solidFill>
                  <a:srgbClr val="4EAB4A"/>
                </a:solidFill>
              </a:rPr>
              <a:t>of objective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1998" y="4354037"/>
            <a:ext cx="267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287BB6"/>
                </a:solidFill>
              </a:rPr>
              <a:t>maximize</a:t>
            </a:r>
            <a:r>
              <a:rPr lang="en-US">
                <a:solidFill>
                  <a:srgbClr val="287BB6"/>
                </a:solidFill>
              </a:rPr>
              <a:t/>
            </a:r>
            <a:br>
              <a:rPr lang="en-US">
                <a:solidFill>
                  <a:srgbClr val="287BB6"/>
                </a:solidFill>
              </a:rPr>
            </a:br>
            <a:r>
              <a:rPr lang="en-US">
                <a:solidFill>
                  <a:srgbClr val="287BB6"/>
                </a:solidFill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2243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73" y="3144775"/>
            <a:ext cx="8484243" cy="2179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83" y="872615"/>
            <a:ext cx="972767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32" y="872616"/>
            <a:ext cx="1348086" cy="720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38431"/>
              </p:ext>
            </p:extLst>
          </p:nvPr>
        </p:nvGraphicFramePr>
        <p:xfrm>
          <a:off x="1875472" y="2844713"/>
          <a:ext cx="8484244" cy="2456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5167"/>
                <a:gridCol w="3519077"/>
              </a:tblGrid>
              <a:tr h="25824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 objective</a:t>
                      </a:r>
                      <a:r>
                        <a:rPr lang="en-US" b="1" baseline="0"/>
                        <a:t> coefficients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Upper bound of</a:t>
                      </a:r>
                      <a:r>
                        <a:rPr lang="en-US" b="1" baseline="0"/>
                        <a:t> objective function</a:t>
                      </a:r>
                      <a:endParaRPr lang="en-US" b="1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34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6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32" y="1737490"/>
            <a:ext cx="1742553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968070" y="1084544"/>
            <a:ext cx="9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Given: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" y="3326136"/>
            <a:ext cx="161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combination of </a:t>
            </a:r>
            <a:r>
              <a:rPr lang="en-US" b="1">
                <a:solidFill>
                  <a:srgbClr val="8A8C8F"/>
                </a:solidFill>
              </a:rPr>
              <a:t>rows of A </a:t>
            </a:r>
            <a:r>
              <a:rPr lang="en-US">
                <a:solidFill>
                  <a:srgbClr val="8A8C8F"/>
                </a:solidFill>
              </a:rPr>
              <a:t>(columns of Aᵀ)</a:t>
            </a:r>
            <a:endParaRPr lang="en-US" b="1">
              <a:solidFill>
                <a:srgbClr val="8A8C8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20146" y="3326136"/>
            <a:ext cx="160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8A8C8F"/>
                </a:solidFill>
              </a:rPr>
              <a:t>combination of</a:t>
            </a:r>
          </a:p>
          <a:p>
            <a:pPr algn="ctr"/>
            <a:r>
              <a:rPr lang="en-US" b="1">
                <a:solidFill>
                  <a:srgbClr val="8A8C8F"/>
                </a:solidFill>
              </a:rPr>
              <a:t>constraint equations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580317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10458101" y="3188797"/>
            <a:ext cx="196770" cy="1198008"/>
          </a:xfrm>
          <a:prstGeom prst="leftBrace">
            <a:avLst/>
          </a:prstGeom>
          <a:ln>
            <a:solidFill>
              <a:srgbClr val="8A8C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12" y="3941974"/>
            <a:ext cx="201863" cy="3961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43" y="3953402"/>
            <a:ext cx="403725" cy="3846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76" y="5277586"/>
            <a:ext cx="202044" cy="420253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513509" y="4268634"/>
            <a:ext cx="494528" cy="338843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69" y="1744912"/>
            <a:ext cx="532497" cy="4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20" y="1153142"/>
            <a:ext cx="5109797" cy="46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1938170"/>
            <a:ext cx="1017608" cy="1017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42" y="3766139"/>
            <a:ext cx="1017608" cy="1017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59" y="3910482"/>
            <a:ext cx="1038713" cy="7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81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31</cp:revision>
  <dcterms:created xsi:type="dcterms:W3CDTF">2020-07-09T03:26:01Z</dcterms:created>
  <dcterms:modified xsi:type="dcterms:W3CDTF">2020-07-14T10:08:07Z</dcterms:modified>
</cp:coreProperties>
</file>