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97" r:id="rId2"/>
    <p:sldId id="340" r:id="rId3"/>
    <p:sldId id="347" r:id="rId4"/>
    <p:sldId id="322" r:id="rId5"/>
    <p:sldId id="299" r:id="rId6"/>
    <p:sldId id="317" r:id="rId7"/>
    <p:sldId id="324" r:id="rId8"/>
    <p:sldId id="323" r:id="rId9"/>
    <p:sldId id="326" r:id="rId10"/>
    <p:sldId id="327" r:id="rId11"/>
    <p:sldId id="343" r:id="rId12"/>
    <p:sldId id="344" r:id="rId13"/>
    <p:sldId id="318" r:id="rId14"/>
    <p:sldId id="328" r:id="rId15"/>
    <p:sldId id="301" r:id="rId16"/>
    <p:sldId id="329" r:id="rId17"/>
    <p:sldId id="330" r:id="rId18"/>
    <p:sldId id="302" r:id="rId19"/>
    <p:sldId id="332" r:id="rId20"/>
    <p:sldId id="346" r:id="rId21"/>
    <p:sldId id="348" r:id="rId22"/>
    <p:sldId id="303" r:id="rId23"/>
    <p:sldId id="333" r:id="rId24"/>
    <p:sldId id="334" r:id="rId25"/>
    <p:sldId id="304" r:id="rId26"/>
    <p:sldId id="335" r:id="rId27"/>
    <p:sldId id="305" r:id="rId28"/>
    <p:sldId id="336" r:id="rId29"/>
    <p:sldId id="306" r:id="rId30"/>
    <p:sldId id="337" r:id="rId31"/>
    <p:sldId id="308" r:id="rId32"/>
    <p:sldId id="338" r:id="rId33"/>
    <p:sldId id="339" r:id="rId34"/>
    <p:sldId id="315" r:id="rId35"/>
    <p:sldId id="345" r:id="rId36"/>
    <p:sldId id="319" r:id="rId37"/>
    <p:sldId id="316" r:id="rId38"/>
    <p:sldId id="341" r:id="rId39"/>
    <p:sldId id="342" r:id="rId40"/>
    <p:sldId id="309" r:id="rId41"/>
    <p:sldId id="320" r:id="rId42"/>
    <p:sldId id="311" r:id="rId43"/>
    <p:sldId id="312" r:id="rId44"/>
    <p:sldId id="313"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0C19"/>
    <a:srgbClr val="001600"/>
    <a:srgbClr val="C0E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38" autoAdjust="0"/>
  </p:normalViewPr>
  <p:slideViewPr>
    <p:cSldViewPr>
      <p:cViewPr>
        <p:scale>
          <a:sx n="125" d="100"/>
          <a:sy n="125" d="100"/>
        </p:scale>
        <p:origin x="-1224" y="-30"/>
      </p:cViewPr>
      <p:guideLst>
        <p:guide orient="horz" pos="2160"/>
        <p:guide pos="2880"/>
      </p:guideLst>
    </p:cSldViewPr>
  </p:slideViewPr>
  <p:outlineViewPr>
    <p:cViewPr>
      <p:scale>
        <a:sx n="33" d="100"/>
        <a:sy n="33" d="100"/>
      </p:scale>
      <p:origin x="0" y="101784"/>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69" d="100"/>
          <a:sy n="69"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en-GB" dirty="0"/>
          </a:p>
        </p:txBody>
      </p:sp>
    </p:spTree>
    <p:extLst>
      <p:ext uri="{BB962C8B-B14F-4D97-AF65-F5344CB8AC3E}">
        <p14:creationId xmlns:p14="http://schemas.microsoft.com/office/powerpoint/2010/main" val="873069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5B076B-35DE-451B-8B01-D66EBD20CC98}" type="slidenum">
              <a:rPr lang="en-GB" smtClean="0"/>
              <a:pPr/>
              <a:t>‹#›</a:t>
            </a:fld>
            <a:endParaRPr lang="en-GB"/>
          </a:p>
        </p:txBody>
      </p:sp>
    </p:spTree>
    <p:extLst>
      <p:ext uri="{BB962C8B-B14F-4D97-AF65-F5344CB8AC3E}">
        <p14:creationId xmlns:p14="http://schemas.microsoft.com/office/powerpoint/2010/main" val="184931239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142061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23752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p:cNvSpPr/>
          <p:nvPr userDrawn="1"/>
        </p:nvSpPr>
        <p:spPr>
          <a:xfrm>
            <a:off x="0" y="0"/>
            <a:ext cx="9144000" cy="1357298"/>
          </a:xfrm>
          <a:prstGeom prst="rect">
            <a:avLst/>
          </a:prstGeom>
          <a:gradFill flip="none" rotWithShape="1">
            <a:gsLst>
              <a:gs pos="0">
                <a:srgbClr val="CBCBCB"/>
              </a:gs>
              <a:gs pos="7000">
                <a:srgbClr val="5F5F5F"/>
              </a:gs>
              <a:gs pos="0">
                <a:srgbClr val="5F5F5F"/>
              </a:gs>
              <a:gs pos="77000">
                <a:srgbClr val="FFFFFF"/>
              </a:gs>
              <a:gs pos="64000">
                <a:srgbClr val="B2B2B2"/>
              </a:gs>
              <a:gs pos="34000">
                <a:srgbClr val="29292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357158" y="203200"/>
            <a:ext cx="6643734" cy="439718"/>
          </a:xfrm>
          <a:prstGeom prst="rect">
            <a:avLst/>
          </a:prstGeom>
        </p:spPr>
        <p:txBody>
          <a:bodyPr>
            <a:noAutofit/>
          </a:bodyPr>
          <a:lstStyle>
            <a:lvl1pPr algn="l">
              <a:defRPr sz="2400">
                <a:solidFill>
                  <a:schemeClr val="bg1">
                    <a:lumMod val="85000"/>
                  </a:schemeClr>
                </a:solidFill>
              </a:defRPr>
            </a:lvl1pPr>
          </a:lstStyle>
          <a:p>
            <a:r>
              <a:rPr lang="en-US" dirty="0" smtClean="0"/>
              <a:t>Section title</a:t>
            </a:r>
            <a:endParaRPr lang="en-GB" dirty="0"/>
          </a:p>
        </p:txBody>
      </p:sp>
      <p:sp>
        <p:nvSpPr>
          <p:cNvPr id="12" name="Text Placeholder 11"/>
          <p:cNvSpPr>
            <a:spLocks noGrp="1"/>
          </p:cNvSpPr>
          <p:nvPr>
            <p:ph type="body" sz="quarter" idx="13" hasCustomPrompt="1"/>
          </p:nvPr>
        </p:nvSpPr>
        <p:spPr>
          <a:xfrm>
            <a:off x="357158" y="642919"/>
            <a:ext cx="6643734" cy="428628"/>
          </a:xfrm>
          <a:prstGeom prst="rect">
            <a:avLst/>
          </a:prstGeom>
        </p:spPr>
        <p:txBody>
          <a:bodyPr>
            <a:noAutofit/>
          </a:bodyPr>
          <a:lstStyle>
            <a:lvl1pPr>
              <a:buNone/>
              <a:defRPr sz="2800">
                <a:solidFill>
                  <a:schemeClr val="bg1">
                    <a:lumMod val="65000"/>
                  </a:schemeClr>
                </a:solidFill>
              </a:defRPr>
            </a:lvl1pPr>
          </a:lstStyle>
          <a:p>
            <a:pPr lvl="0"/>
            <a:r>
              <a:rPr lang="en-GB" dirty="0" smtClean="0"/>
              <a:t>Slide title</a:t>
            </a:r>
            <a:endParaRPr lang="en-GB" dirty="0"/>
          </a:p>
        </p:txBody>
      </p:sp>
      <p:sp>
        <p:nvSpPr>
          <p:cNvPr id="14" name="Text Placeholder 13"/>
          <p:cNvSpPr>
            <a:spLocks noGrp="1"/>
          </p:cNvSpPr>
          <p:nvPr>
            <p:ph type="body" sz="quarter" idx="14"/>
          </p:nvPr>
        </p:nvSpPr>
        <p:spPr>
          <a:xfrm>
            <a:off x="285720" y="1785926"/>
            <a:ext cx="8715436" cy="4786346"/>
          </a:xfrm>
          <a:prstGeom prst="rect">
            <a:avLst/>
          </a:prstGeo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0" name="TextBox 19"/>
          <p:cNvSpPr txBox="1"/>
          <p:nvPr userDrawn="1"/>
        </p:nvSpPr>
        <p:spPr>
          <a:xfrm>
            <a:off x="8215338" y="6500834"/>
            <a:ext cx="928662" cy="338554"/>
          </a:xfrm>
          <a:prstGeom prst="rect">
            <a:avLst/>
          </a:prstGeom>
          <a:noFill/>
        </p:spPr>
        <p:txBody>
          <a:bodyPr wrap="square" rtlCol="0">
            <a:spAutoFit/>
          </a:bodyPr>
          <a:lstStyle/>
          <a:p>
            <a:pPr algn="r"/>
            <a:r>
              <a:rPr lang="en-GB" sz="1600" dirty="0" smtClean="0">
                <a:solidFill>
                  <a:schemeClr val="tx1">
                    <a:lumMod val="65000"/>
                    <a:lumOff val="35000"/>
                  </a:schemeClr>
                </a:solidFill>
              </a:rPr>
              <a:t> </a:t>
            </a:r>
            <a:endParaRPr lang="en-GB" sz="1600" dirty="0">
              <a:solidFill>
                <a:schemeClr val="tx1">
                  <a:lumMod val="65000"/>
                  <a:lumOff val="35000"/>
                </a:schemeClr>
              </a:solidFill>
            </a:endParaRPr>
          </a:p>
        </p:txBody>
      </p:sp>
      <p:sp>
        <p:nvSpPr>
          <p:cNvPr id="21" name="TextBox 20"/>
          <p:cNvSpPr txBox="1"/>
          <p:nvPr userDrawn="1"/>
        </p:nvSpPr>
        <p:spPr>
          <a:xfrm>
            <a:off x="0" y="6581025"/>
            <a:ext cx="7812360" cy="27699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t>© 2011 </a:t>
            </a:r>
            <a:r>
              <a:rPr lang="en-US" sz="1200" dirty="0" err="1" smtClean="0"/>
              <a:t>MDSec</a:t>
            </a:r>
            <a:r>
              <a:rPr lang="en-US" sz="1200" dirty="0" smtClean="0"/>
              <a:t> Consulting Ltd.  All rights reserved.</a:t>
            </a:r>
            <a:endParaRPr lang="en-GB" sz="1200" dirty="0">
              <a:solidFill>
                <a:srgbClr val="FF0000"/>
              </a:solidFill>
            </a:endParaRPr>
          </a:p>
        </p:txBody>
      </p:sp>
      <p:cxnSp>
        <p:nvCxnSpPr>
          <p:cNvPr id="28" name="Straight Connector 27"/>
          <p:cNvCxnSpPr/>
          <p:nvPr userDrawn="1"/>
        </p:nvCxnSpPr>
        <p:spPr>
          <a:xfrm>
            <a:off x="0" y="1357298"/>
            <a:ext cx="9144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20272" y="116632"/>
            <a:ext cx="2120632" cy="1028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8000">
              <a:schemeClr val="bg1">
                <a:tint val="80000"/>
                <a:satMod val="300000"/>
              </a:schemeClr>
            </a:gs>
            <a:gs pos="100000">
              <a:schemeClr val="bg1">
                <a:shade val="30000"/>
                <a:satMod val="20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mdsec.net/" TargetMode="External"/><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www.mdsec.co.uk/"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marcus@mdsec.co.uk"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mailto:marcu@smdsec.co.uk"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cgisecurity.com/lib/advanced_sql_injection.pdf"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idontplaydarts.com/"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thinkst.com/stuff/44Con/44con-final.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smtClean="0">
                <a:solidFill>
                  <a:schemeClr val="tx2">
                    <a:lumMod val="50000"/>
                  </a:schemeClr>
                </a:solidFill>
              </a:rPr>
              <a:t>Beyond the OWASP Top 10</a:t>
            </a:r>
          </a:p>
          <a:p>
            <a:endParaRPr lang="en-GB" dirty="0">
              <a:solidFill>
                <a:schemeClr val="tx2">
                  <a:lumMod val="50000"/>
                </a:schemeClr>
              </a:solidFill>
            </a:endParaRPr>
          </a:p>
          <a:p>
            <a:r>
              <a:rPr lang="en-GB" sz="2000" dirty="0" smtClean="0">
                <a:solidFill>
                  <a:schemeClr val="tx2">
                    <a:lumMod val="50000"/>
                  </a:schemeClr>
                </a:solidFill>
              </a:rPr>
              <a:t>Marcus </a:t>
            </a:r>
            <a:r>
              <a:rPr lang="en-GB" sz="2000" dirty="0" smtClean="0">
                <a:solidFill>
                  <a:schemeClr val="tx2">
                    <a:lumMod val="50000"/>
                  </a:schemeClr>
                </a:solidFill>
              </a:rPr>
              <a:t>Pinto</a:t>
            </a:r>
          </a:p>
          <a:p>
            <a:r>
              <a:rPr lang="en-GB" sz="2000" dirty="0" smtClean="0">
                <a:solidFill>
                  <a:schemeClr val="tx2">
                    <a:lumMod val="50000"/>
                  </a:schemeClr>
                </a:solidFill>
              </a:rPr>
              <a:t>marcus@mdsec.co.uk</a:t>
            </a:r>
            <a:endParaRPr lang="en-GB" sz="2000" dirty="0">
              <a:solidFill>
                <a:schemeClr val="tx2">
                  <a:lumMod val="50000"/>
                </a:schemeClr>
              </a:solidFill>
            </a:endParaRPr>
          </a:p>
        </p:txBody>
      </p:sp>
      <p:pic>
        <p:nvPicPr>
          <p:cNvPr id="5122" name="Picture 2" descr="K:\mdsec\logos\standard\MDSEC_logo_hir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5856" y="2420888"/>
            <a:ext cx="2739965" cy="1440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097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Text Placeholder 2"/>
          <p:cNvSpPr>
            <a:spLocks noGrp="1"/>
          </p:cNvSpPr>
          <p:nvPr>
            <p:ph type="body" sz="quarter" idx="13"/>
          </p:nvPr>
        </p:nvSpPr>
        <p:spPr/>
        <p:txBody>
          <a:bodyPr/>
          <a:lstStyle/>
          <a:p>
            <a:r>
              <a:rPr lang="en-GB" dirty="0" smtClean="0"/>
              <a:t>Point of this talk</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Conclusion: It’s a good list..</a:t>
            </a:r>
            <a:endParaRPr lang="en-GB" b="1" dirty="0"/>
          </a:p>
          <a:p>
            <a:pPr marL="0" indent="0">
              <a:buNone/>
            </a:pPr>
            <a:r>
              <a:rPr lang="en-GB" dirty="0" smtClean="0"/>
              <a:t>Today’s talk: Some highlights from our tests which aren’t really described in the OWASP Top10 </a:t>
            </a:r>
            <a:r>
              <a:rPr lang="en-GB" dirty="0" smtClean="0"/>
              <a:t>list + presentations</a:t>
            </a:r>
            <a:r>
              <a:rPr lang="en-GB" dirty="0" smtClean="0"/>
              <a:t>.</a:t>
            </a:r>
          </a:p>
          <a:p>
            <a:pPr marL="0" indent="0">
              <a:buNone/>
            </a:pPr>
            <a:endParaRPr lang="en-GB" dirty="0"/>
          </a:p>
          <a:p>
            <a:r>
              <a:rPr lang="en-GB" dirty="0" smtClean="0"/>
              <a:t>In vulnerability terms, </a:t>
            </a:r>
            <a:r>
              <a:rPr lang="en-GB" i="1" dirty="0" smtClean="0"/>
              <a:t>there’s nothing new here.</a:t>
            </a:r>
          </a:p>
          <a:p>
            <a:pPr marL="0" indent="0">
              <a:buNone/>
            </a:pPr>
            <a:endParaRPr lang="en-GB" i="1" dirty="0" smtClean="0"/>
          </a:p>
          <a:p>
            <a:pPr marL="0" indent="0">
              <a:buNone/>
            </a:pPr>
            <a:r>
              <a:rPr lang="en-GB" i="1" dirty="0" smtClean="0"/>
              <a:t>But:</a:t>
            </a:r>
          </a:p>
          <a:p>
            <a:r>
              <a:rPr lang="en-GB" dirty="0" smtClean="0"/>
              <a:t>Results of repeated </a:t>
            </a:r>
            <a:r>
              <a:rPr lang="en-GB" dirty="0" err="1" smtClean="0"/>
              <a:t>pentesting</a:t>
            </a:r>
            <a:r>
              <a:rPr lang="en-GB" dirty="0"/>
              <a:t> </a:t>
            </a:r>
            <a:r>
              <a:rPr lang="en-GB" dirty="0" smtClean="0"/>
              <a:t>/ remediation cycles</a:t>
            </a:r>
            <a:endParaRPr lang="en-GB" i="1" dirty="0" smtClean="0"/>
          </a:p>
          <a:p>
            <a:r>
              <a:rPr lang="en-GB" dirty="0" smtClean="0"/>
              <a:t>Common occurrences, not one-offs.</a:t>
            </a:r>
          </a:p>
          <a:p>
            <a:pPr marL="0" indent="0">
              <a:buNone/>
            </a:pPr>
            <a:endParaRPr lang="en-GB" dirty="0" smtClean="0"/>
          </a:p>
          <a:p>
            <a:pPr marL="0" indent="0">
              <a:buNone/>
            </a:pPr>
            <a:r>
              <a:rPr lang="en-GB" dirty="0" smtClean="0"/>
              <a:t>This is a talk about methodology, not ‘Technology X’ or ‘Tool Y’</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4207231"/>
            <a:ext cx="2151544" cy="2387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8798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0</a:t>
            </a:r>
            <a:endParaRPr lang="en-GB" dirty="0"/>
          </a:p>
        </p:txBody>
      </p:sp>
      <p:sp>
        <p:nvSpPr>
          <p:cNvPr id="3" name="Text Placeholder 2"/>
          <p:cNvSpPr>
            <a:spLocks noGrp="1"/>
          </p:cNvSpPr>
          <p:nvPr>
            <p:ph type="body" sz="quarter" idx="13"/>
          </p:nvPr>
        </p:nvSpPr>
        <p:spPr/>
        <p:txBody>
          <a:bodyPr/>
          <a:lstStyle/>
          <a:p>
            <a:r>
              <a:rPr lang="en-GB" dirty="0" smtClean="0"/>
              <a:t>Simple Illustration: Replay Attack</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Background</a:t>
            </a:r>
          </a:p>
          <a:p>
            <a:pPr marL="0" indent="0">
              <a:buNone/>
            </a:pPr>
            <a:r>
              <a:rPr lang="en-GB" dirty="0" smtClean="0"/>
              <a:t>A system allows trading on real-time prices. Trading is sufficiently complex that by the time a user has decided on a purchase/sale, the price on the server may have changed. </a:t>
            </a:r>
          </a:p>
          <a:p>
            <a:pPr>
              <a:buFontTx/>
              <a:buChar char="-"/>
            </a:pPr>
            <a:endParaRPr lang="en-GB" dirty="0" smtClean="0"/>
          </a:p>
          <a:p>
            <a:pPr marL="0" indent="0">
              <a:buNone/>
            </a:pPr>
            <a:r>
              <a:rPr lang="en-GB" i="1" dirty="0" smtClean="0"/>
              <a:t>Solution:</a:t>
            </a:r>
            <a:r>
              <a:rPr lang="en-GB" i="1" dirty="0"/>
              <a:t> </a:t>
            </a:r>
            <a:r>
              <a:rPr lang="en-GB" i="1" dirty="0" smtClean="0"/>
              <a:t>Users’ prices are stored on the client side, but a checksum is included with the price. This allows the server to validate the price specified has not been tampered with.</a:t>
            </a:r>
          </a:p>
        </p:txBody>
      </p:sp>
    </p:spTree>
    <p:extLst>
      <p:ext uri="{BB962C8B-B14F-4D97-AF65-F5344CB8AC3E}">
        <p14:creationId xmlns:p14="http://schemas.microsoft.com/office/powerpoint/2010/main" val="14836423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0</a:t>
            </a:r>
            <a:endParaRPr lang="en-GB" dirty="0"/>
          </a:p>
        </p:txBody>
      </p:sp>
      <p:sp>
        <p:nvSpPr>
          <p:cNvPr id="3" name="Text Placeholder 2"/>
          <p:cNvSpPr>
            <a:spLocks noGrp="1"/>
          </p:cNvSpPr>
          <p:nvPr>
            <p:ph type="body" sz="quarter" idx="13"/>
          </p:nvPr>
        </p:nvSpPr>
        <p:spPr/>
        <p:txBody>
          <a:bodyPr/>
          <a:lstStyle/>
          <a:p>
            <a:r>
              <a:rPr lang="en-GB" dirty="0"/>
              <a:t>Simple Illustration: Replay Attack</a:t>
            </a:r>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(Trivial) Vulnerability</a:t>
            </a:r>
          </a:p>
          <a:p>
            <a:pPr marL="0" indent="0">
              <a:buNone/>
            </a:pPr>
            <a:r>
              <a:rPr lang="en-GB" dirty="0" smtClean="0"/>
              <a:t>Users can either:</a:t>
            </a:r>
          </a:p>
          <a:p>
            <a:pPr>
              <a:buFontTx/>
              <a:buChar char="-"/>
            </a:pPr>
            <a:r>
              <a:rPr lang="en-GB" dirty="0"/>
              <a:t>F</a:t>
            </a:r>
            <a:r>
              <a:rPr lang="en-GB" dirty="0" smtClean="0"/>
              <a:t>ind a cheap item, and use the checksum to buy an expensive item</a:t>
            </a:r>
          </a:p>
          <a:p>
            <a:pPr>
              <a:buFontTx/>
              <a:buChar char="-"/>
            </a:pPr>
            <a:r>
              <a:rPr lang="en-GB" dirty="0" smtClean="0"/>
              <a:t>Wait for an item to increase/decrease in price, then use the old checksum.</a:t>
            </a:r>
          </a:p>
          <a:p>
            <a:pPr>
              <a:buFontTx/>
              <a:buChar char="-"/>
            </a:pPr>
            <a:endParaRPr lang="en-GB" dirty="0" smtClean="0"/>
          </a:p>
          <a:p>
            <a:pPr marL="0" indent="0">
              <a:buNone/>
            </a:pPr>
            <a:endParaRPr lang="en-GB" i="1" dirty="0"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3199988"/>
            <a:ext cx="5201220" cy="3734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5436096" y="4560540"/>
            <a:ext cx="288032" cy="1440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91244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a:t>
            </a:r>
            <a:endParaRPr lang="en-GB" dirty="0"/>
          </a:p>
        </p:txBody>
      </p:sp>
      <p:sp>
        <p:nvSpPr>
          <p:cNvPr id="3" name="Text Placeholder 2"/>
          <p:cNvSpPr>
            <a:spLocks noGrp="1"/>
          </p:cNvSpPr>
          <p:nvPr>
            <p:ph type="body" sz="quarter" idx="13"/>
          </p:nvPr>
        </p:nvSpPr>
        <p:spPr/>
        <p:txBody>
          <a:bodyPr/>
          <a:lstStyle/>
          <a:p>
            <a:r>
              <a:rPr lang="en-GB" dirty="0" smtClean="0"/>
              <a:t>Recognising Inference Holes</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Background</a:t>
            </a:r>
          </a:p>
          <a:p>
            <a:pPr>
              <a:buFontTx/>
              <a:buChar char="-"/>
            </a:pPr>
            <a:r>
              <a:rPr lang="en-GB" dirty="0" smtClean="0"/>
              <a:t>“Forgot Password” generated a secondary challenge.</a:t>
            </a:r>
          </a:p>
          <a:p>
            <a:pPr>
              <a:buFontTx/>
              <a:buChar char="-"/>
            </a:pPr>
            <a:r>
              <a:rPr lang="en-GB" dirty="0" smtClean="0"/>
              <a:t>Originally, a </a:t>
            </a:r>
            <a:r>
              <a:rPr lang="en-GB" dirty="0" err="1" smtClean="0"/>
              <a:t>pentest</a:t>
            </a:r>
            <a:r>
              <a:rPr lang="en-GB" dirty="0" smtClean="0"/>
              <a:t> had concluded that username enumeration was possible because if the username is not recognised, no challenge is generated.</a:t>
            </a:r>
          </a:p>
          <a:p>
            <a:pPr>
              <a:buFontTx/>
              <a:buChar char="-"/>
            </a:pPr>
            <a:endParaRPr lang="en-GB" dirty="0"/>
          </a:p>
          <a:p>
            <a:pPr marL="0" indent="0">
              <a:buNone/>
            </a:pPr>
            <a:r>
              <a:rPr lang="en-GB" i="1" dirty="0" smtClean="0"/>
              <a:t>Solution: Issue a “forgot password” challenge, and allow it to be answered, and then give a generic response “Thank you, recovery information has been sent to your email account”.</a:t>
            </a:r>
          </a:p>
          <a:p>
            <a:pPr>
              <a:buFontTx/>
              <a:buChar char="-"/>
            </a:pPr>
            <a:endParaRPr lang="en-GB" dirty="0" smtClean="0"/>
          </a:p>
          <a:p>
            <a:pPr>
              <a:buFontTx/>
              <a:buChar char="-"/>
            </a:pPr>
            <a:endParaRPr lang="en-GB" dirty="0" smtClean="0"/>
          </a:p>
        </p:txBody>
      </p:sp>
    </p:spTree>
    <p:extLst>
      <p:ext uri="{BB962C8B-B14F-4D97-AF65-F5344CB8AC3E}">
        <p14:creationId xmlns:p14="http://schemas.microsoft.com/office/powerpoint/2010/main" val="39064411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a:t>
            </a:r>
            <a:endParaRPr lang="en-GB" dirty="0"/>
          </a:p>
        </p:txBody>
      </p:sp>
      <p:sp>
        <p:nvSpPr>
          <p:cNvPr id="3" name="Text Placeholder 2"/>
          <p:cNvSpPr>
            <a:spLocks noGrp="1"/>
          </p:cNvSpPr>
          <p:nvPr>
            <p:ph type="body" sz="quarter" idx="13"/>
          </p:nvPr>
        </p:nvSpPr>
        <p:spPr/>
        <p:txBody>
          <a:bodyPr/>
          <a:lstStyle/>
          <a:p>
            <a:r>
              <a:rPr lang="en-GB" dirty="0" smtClean="0"/>
              <a:t>Recognising Inference Holes</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The Vulnerability – User Enumeration after all…</a:t>
            </a:r>
          </a:p>
          <a:p>
            <a:pPr>
              <a:buFontTx/>
              <a:buChar char="-"/>
            </a:pPr>
            <a:r>
              <a:rPr lang="en-GB" dirty="0" smtClean="0"/>
              <a:t>The dummy challenge is going to be a randomly generated question.</a:t>
            </a:r>
          </a:p>
          <a:p>
            <a:pPr>
              <a:buFontTx/>
              <a:buChar char="-"/>
            </a:pPr>
            <a:r>
              <a:rPr lang="en-GB" dirty="0" smtClean="0"/>
              <a:t>Attacker can determine valid accounts by trying the same account twice. </a:t>
            </a:r>
          </a:p>
          <a:p>
            <a:pPr>
              <a:buFontTx/>
              <a:buChar char="-"/>
            </a:pPr>
            <a:endParaRPr lang="en-GB" dirty="0" smtClean="0"/>
          </a:p>
          <a:p>
            <a:pPr>
              <a:buFontTx/>
              <a:buChar char="-"/>
            </a:pPr>
            <a:endParaRPr lang="en-GB" dirty="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4702659"/>
            <a:ext cx="4104456" cy="148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948" y="4708707"/>
            <a:ext cx="4197052" cy="1473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6296" y="3501008"/>
            <a:ext cx="32956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own Arrow 4"/>
          <p:cNvSpPr/>
          <p:nvPr/>
        </p:nvSpPr>
        <p:spPr>
          <a:xfrm rot="1537273">
            <a:off x="3275856" y="4077072"/>
            <a:ext cx="360040"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own Arrow 10"/>
          <p:cNvSpPr/>
          <p:nvPr/>
        </p:nvSpPr>
        <p:spPr>
          <a:xfrm rot="19315823">
            <a:off x="5288588" y="3997243"/>
            <a:ext cx="360040"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6876256" y="3516367"/>
            <a:ext cx="1293944" cy="369332"/>
          </a:xfrm>
          <a:prstGeom prst="rect">
            <a:avLst/>
          </a:prstGeom>
          <a:noFill/>
        </p:spPr>
        <p:txBody>
          <a:bodyPr wrap="none" rtlCol="0">
            <a:spAutoFit/>
          </a:bodyPr>
          <a:lstStyle/>
          <a:p>
            <a:r>
              <a:rPr lang="en-GB" dirty="0" smtClean="0"/>
              <a:t>Invalid user.</a:t>
            </a:r>
            <a:endParaRPr lang="en-GB" dirty="0"/>
          </a:p>
        </p:txBody>
      </p:sp>
    </p:spTree>
    <p:extLst>
      <p:ext uri="{BB962C8B-B14F-4D97-AF65-F5344CB8AC3E}">
        <p14:creationId xmlns:p14="http://schemas.microsoft.com/office/powerpoint/2010/main" val="366089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fade">
                                      <p:cBhvr>
                                        <p:cTn id="7" dur="500"/>
                                        <p:tgtEl>
                                          <p:spTgt spid="10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500"/>
                                        <p:tgtEl>
                                          <p:spTgt spid="1028"/>
                                        </p:tgtEl>
                                      </p:cBhvr>
                                    </p:animEffect>
                                  </p:childTnLst>
                                </p:cTn>
                              </p:par>
                              <p:par>
                                <p:cTn id="16" presetID="10" presetClass="entr" presetSubtype="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500"/>
                                        <p:tgtEl>
                                          <p:spTgt spid="102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a:t>
            </a:r>
            <a:endParaRPr lang="en-GB" dirty="0"/>
          </a:p>
        </p:txBody>
      </p:sp>
      <p:sp>
        <p:nvSpPr>
          <p:cNvPr id="3" name="Text Placeholder 2"/>
          <p:cNvSpPr>
            <a:spLocks noGrp="1"/>
          </p:cNvSpPr>
          <p:nvPr>
            <p:ph type="body" sz="quarter" idx="13"/>
          </p:nvPr>
        </p:nvSpPr>
        <p:spPr/>
        <p:txBody>
          <a:bodyPr/>
          <a:lstStyle/>
          <a:p>
            <a:r>
              <a:rPr lang="en-GB" dirty="0" smtClean="0"/>
              <a:t>An Encryption Oracle</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a:t>Background</a:t>
            </a:r>
          </a:p>
          <a:p>
            <a:r>
              <a:rPr lang="en-GB" sz="1600" dirty="0" err="1" smtClean="0">
                <a:latin typeface="Courier New" pitchFamily="49" charset="0"/>
                <a:cs typeface="Courier New" pitchFamily="49" charset="0"/>
              </a:rPr>
              <a:t>RememberMe</a:t>
            </a:r>
            <a:r>
              <a:rPr lang="en-GB" dirty="0" smtClean="0"/>
              <a:t> </a:t>
            </a:r>
            <a:r>
              <a:rPr lang="en-GB" dirty="0"/>
              <a:t>cookie </a:t>
            </a:r>
            <a:r>
              <a:rPr lang="en-GB" dirty="0" smtClean="0"/>
              <a:t>is used </a:t>
            </a:r>
            <a:r>
              <a:rPr lang="en-GB" dirty="0"/>
              <a:t>to store an authentication token.</a:t>
            </a:r>
          </a:p>
          <a:p>
            <a:r>
              <a:rPr lang="en-GB" dirty="0" smtClean="0"/>
              <a:t>The </a:t>
            </a:r>
            <a:r>
              <a:rPr lang="en-GB" sz="1600" dirty="0" err="1">
                <a:latin typeface="Courier New" pitchFamily="49" charset="0"/>
                <a:cs typeface="Courier New" pitchFamily="49" charset="0"/>
              </a:rPr>
              <a:t>RememberMe</a:t>
            </a:r>
            <a:r>
              <a:rPr lang="en-GB" dirty="0"/>
              <a:t> token contains meaningful data (random data, source IP, </a:t>
            </a:r>
            <a:r>
              <a:rPr lang="en-GB" dirty="0" err="1"/>
              <a:t>uid</a:t>
            </a:r>
            <a:r>
              <a:rPr lang="en-GB" dirty="0"/>
              <a:t>), and is protected </a:t>
            </a:r>
            <a:r>
              <a:rPr lang="en-GB" dirty="0" smtClean="0"/>
              <a:t>using strong </a:t>
            </a:r>
            <a:r>
              <a:rPr lang="en-GB" dirty="0"/>
              <a:t>encryption.</a:t>
            </a:r>
          </a:p>
          <a:p>
            <a:r>
              <a:rPr lang="en-GB" sz="1600" dirty="0" err="1">
                <a:latin typeface="Courier New" pitchFamily="49" charset="0"/>
                <a:cs typeface="Courier New" pitchFamily="49" charset="0"/>
              </a:rPr>
              <a:t>ScreenName</a:t>
            </a:r>
            <a:r>
              <a:rPr lang="en-GB" dirty="0"/>
              <a:t> cookie </a:t>
            </a:r>
            <a:r>
              <a:rPr lang="en-GB" dirty="0" smtClean="0"/>
              <a:t>stores screen </a:t>
            </a:r>
            <a:r>
              <a:rPr lang="en-GB" dirty="0"/>
              <a:t>name.</a:t>
            </a:r>
          </a:p>
          <a:p>
            <a:r>
              <a:rPr lang="en-GB" dirty="0" smtClean="0"/>
              <a:t>A </a:t>
            </a:r>
            <a:r>
              <a:rPr lang="en-GB" dirty="0"/>
              <a:t>security audit recommends that the </a:t>
            </a:r>
            <a:r>
              <a:rPr lang="en-GB" sz="1600" dirty="0" err="1">
                <a:latin typeface="Courier New" pitchFamily="49" charset="0"/>
                <a:cs typeface="Courier New" pitchFamily="49" charset="0"/>
              </a:rPr>
              <a:t>ScreenName</a:t>
            </a:r>
            <a:r>
              <a:rPr lang="en-GB" dirty="0"/>
              <a:t> cookie is also encrypted</a:t>
            </a:r>
            <a:r>
              <a:rPr lang="en-GB" dirty="0" smtClean="0"/>
              <a:t>.</a:t>
            </a:r>
          </a:p>
          <a:p>
            <a:endParaRPr lang="en-GB" dirty="0"/>
          </a:p>
          <a:p>
            <a:pPr marL="0" indent="0">
              <a:buNone/>
            </a:pPr>
            <a:r>
              <a:rPr lang="en-GB" i="1" dirty="0" smtClean="0"/>
              <a:t>Solution: Developers </a:t>
            </a:r>
            <a:r>
              <a:rPr lang="en-GB" i="1" dirty="0"/>
              <a:t>use the same strong encryption as for </a:t>
            </a:r>
            <a:r>
              <a:rPr lang="en-GB" sz="1600" dirty="0" err="1">
                <a:latin typeface="Courier New" pitchFamily="49" charset="0"/>
                <a:cs typeface="Courier New" pitchFamily="49" charset="0"/>
              </a:rPr>
              <a:t>RememberMe</a:t>
            </a:r>
            <a:r>
              <a:rPr lang="en-GB" i="1" dirty="0" smtClean="0"/>
              <a:t>. Whilst it may be overkill, it provides the same security benefit – Right?</a:t>
            </a:r>
            <a:endParaRPr lang="en-GB" i="1" dirty="0"/>
          </a:p>
          <a:p>
            <a:pPr marL="0" indent="0">
              <a:buNone/>
            </a:pPr>
            <a:endParaRPr lang="en-GB"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5157192"/>
            <a:ext cx="5200650"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8779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a:t>
            </a:r>
            <a:endParaRPr lang="en-GB" dirty="0"/>
          </a:p>
        </p:txBody>
      </p:sp>
      <p:sp>
        <p:nvSpPr>
          <p:cNvPr id="3" name="Text Placeholder 2"/>
          <p:cNvSpPr>
            <a:spLocks noGrp="1"/>
          </p:cNvSpPr>
          <p:nvPr>
            <p:ph type="body" sz="quarter" idx="13"/>
          </p:nvPr>
        </p:nvSpPr>
        <p:spPr/>
        <p:txBody>
          <a:bodyPr/>
          <a:lstStyle/>
          <a:p>
            <a:r>
              <a:rPr lang="en-GB" dirty="0" smtClean="0"/>
              <a:t>An Encryption Oracle</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a:t>The </a:t>
            </a:r>
            <a:r>
              <a:rPr lang="en-GB" b="1" dirty="0" smtClean="0"/>
              <a:t>First Vulnerability: </a:t>
            </a:r>
            <a:r>
              <a:rPr lang="en-GB" b="1" dirty="0"/>
              <a:t>an Encryption ‘Reveal’ Oracle</a:t>
            </a:r>
          </a:p>
          <a:p>
            <a:pPr marL="0" indent="0">
              <a:buNone/>
            </a:pPr>
            <a:endParaRPr lang="en-GB" dirty="0" smtClean="0"/>
          </a:p>
          <a:p>
            <a:pPr marL="0" indent="0">
              <a:buNone/>
            </a:pPr>
            <a:r>
              <a:rPr lang="en-GB" dirty="0" smtClean="0"/>
              <a:t>Users </a:t>
            </a:r>
            <a:r>
              <a:rPr lang="en-GB" dirty="0"/>
              <a:t>can now leverage the displayed screen name to decrypt the </a:t>
            </a:r>
            <a:r>
              <a:rPr lang="en-GB" sz="1600" dirty="0" err="1">
                <a:latin typeface="Courier New" pitchFamily="49" charset="0"/>
                <a:cs typeface="Courier New" pitchFamily="49" charset="0"/>
              </a:rPr>
              <a:t>RememberMe</a:t>
            </a:r>
            <a:r>
              <a:rPr lang="en-GB" dirty="0"/>
              <a:t> cookie. </a:t>
            </a:r>
            <a:r>
              <a:rPr lang="en-GB" dirty="0" smtClean="0"/>
              <a:t>We supply the </a:t>
            </a:r>
            <a:r>
              <a:rPr lang="en-GB" sz="1600" dirty="0" err="1" smtClean="0">
                <a:latin typeface="Courier New" pitchFamily="49" charset="0"/>
                <a:cs typeface="Courier New" pitchFamily="49" charset="0"/>
              </a:rPr>
              <a:t>RememberMe</a:t>
            </a:r>
            <a:r>
              <a:rPr lang="en-GB" dirty="0" smtClean="0"/>
              <a:t> </a:t>
            </a:r>
            <a:r>
              <a:rPr lang="en-GB" dirty="0"/>
              <a:t>cookie </a:t>
            </a:r>
            <a:r>
              <a:rPr lang="en-GB" dirty="0" smtClean="0"/>
              <a:t>value in </a:t>
            </a:r>
            <a:r>
              <a:rPr lang="en-GB" dirty="0"/>
              <a:t>place of the </a:t>
            </a:r>
            <a:r>
              <a:rPr lang="en-GB" sz="1600" dirty="0" err="1">
                <a:latin typeface="Courier New" pitchFamily="49" charset="0"/>
                <a:cs typeface="Courier New" pitchFamily="49" charset="0"/>
              </a:rPr>
              <a:t>ScreenName</a:t>
            </a:r>
            <a:r>
              <a:rPr lang="en-GB" dirty="0"/>
              <a:t> </a:t>
            </a:r>
            <a:r>
              <a:rPr lang="en-GB" dirty="0" smtClean="0"/>
              <a:t>cookie.</a:t>
            </a:r>
          </a:p>
          <a:p>
            <a:pPr marL="0" indent="0">
              <a:buNone/>
            </a:pPr>
            <a:endParaRPr lang="en-GB" dirty="0"/>
          </a:p>
          <a:p>
            <a:pPr marL="0" indent="0">
              <a:buNone/>
            </a:pPr>
            <a:endParaRPr lang="en-GB" dirty="0" smtClean="0"/>
          </a:p>
          <a:p>
            <a:pPr marL="0" indent="0">
              <a:buNone/>
            </a:pPr>
            <a:r>
              <a:rPr lang="en-GB" dirty="0" smtClean="0"/>
              <a:t>Interesting info-leakage, but not a serious vulnerability – yet..</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6620" y="4513083"/>
            <a:ext cx="535305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76105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a:t>
            </a:r>
            <a:endParaRPr lang="en-GB" dirty="0"/>
          </a:p>
        </p:txBody>
      </p:sp>
      <p:sp>
        <p:nvSpPr>
          <p:cNvPr id="3" name="Text Placeholder 2"/>
          <p:cNvSpPr>
            <a:spLocks noGrp="1"/>
          </p:cNvSpPr>
          <p:nvPr>
            <p:ph type="body" sz="quarter" idx="13"/>
          </p:nvPr>
        </p:nvSpPr>
        <p:spPr/>
        <p:txBody>
          <a:bodyPr/>
          <a:lstStyle/>
          <a:p>
            <a:r>
              <a:rPr lang="en-GB" dirty="0" smtClean="0"/>
              <a:t>An Encryption Oracle</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a:t>The </a:t>
            </a:r>
            <a:r>
              <a:rPr lang="en-GB" b="1" dirty="0" smtClean="0"/>
              <a:t>Second Vulnerability: </a:t>
            </a:r>
            <a:r>
              <a:rPr lang="en-GB" b="1" dirty="0"/>
              <a:t>an Encryption </a:t>
            </a:r>
            <a:r>
              <a:rPr lang="en-GB" b="1" dirty="0" smtClean="0"/>
              <a:t>‘Write’ </a:t>
            </a:r>
            <a:r>
              <a:rPr lang="en-GB" b="1" dirty="0"/>
              <a:t>Oracle</a:t>
            </a:r>
          </a:p>
          <a:p>
            <a:endParaRPr lang="en-GB" dirty="0" smtClean="0"/>
          </a:p>
          <a:p>
            <a:pPr marL="0" indent="0">
              <a:buNone/>
            </a:pPr>
            <a:r>
              <a:rPr lang="en-GB" dirty="0"/>
              <a:t>U</a:t>
            </a:r>
            <a:r>
              <a:rPr lang="en-GB" dirty="0" smtClean="0"/>
              <a:t>sers </a:t>
            </a:r>
            <a:r>
              <a:rPr lang="en-GB" dirty="0"/>
              <a:t>can choose their own screen name! </a:t>
            </a:r>
            <a:r>
              <a:rPr lang="en-GB" dirty="0" smtClean="0"/>
              <a:t>Selecting </a:t>
            </a:r>
            <a:r>
              <a:rPr lang="en-GB" dirty="0"/>
              <a:t>the screen name </a:t>
            </a:r>
            <a:r>
              <a:rPr lang="en-GB" sz="1600" dirty="0" smtClean="0">
                <a:latin typeface="Courier New" pitchFamily="49" charset="0"/>
                <a:cs typeface="Courier New" pitchFamily="49" charset="0"/>
              </a:rPr>
              <a:t>admin|1|10.1.1.154|1301216856</a:t>
            </a:r>
            <a:r>
              <a:rPr lang="en-GB" dirty="0" smtClean="0"/>
              <a:t> gives </a:t>
            </a:r>
            <a:r>
              <a:rPr lang="en-GB" dirty="0"/>
              <a:t>you an encrypted </a:t>
            </a:r>
            <a:r>
              <a:rPr lang="en-GB" sz="1600" dirty="0" err="1">
                <a:latin typeface="Courier New" pitchFamily="49" charset="0"/>
                <a:cs typeface="Courier New" pitchFamily="49" charset="0"/>
              </a:rPr>
              <a:t>ScreenName</a:t>
            </a:r>
            <a:r>
              <a:rPr lang="en-GB" dirty="0"/>
              <a:t> </a:t>
            </a:r>
            <a:r>
              <a:rPr lang="en-GB" dirty="0" smtClean="0"/>
              <a:t>cookie.</a:t>
            </a:r>
            <a:endParaRPr lang="en-GB" dirty="0"/>
          </a:p>
          <a:p>
            <a:pPr marL="0" indent="0">
              <a:buNone/>
            </a:pPr>
            <a:endParaRPr lang="en-GB" dirty="0" smtClean="0"/>
          </a:p>
          <a:p>
            <a:pPr marL="0" indent="0">
              <a:buNone/>
            </a:pPr>
            <a:r>
              <a:rPr lang="en-GB" dirty="0" smtClean="0"/>
              <a:t>This </a:t>
            </a:r>
            <a:r>
              <a:rPr lang="en-GB" dirty="0"/>
              <a:t>encrypted value is a valid </a:t>
            </a:r>
            <a:r>
              <a:rPr lang="en-GB" sz="1600" dirty="0" err="1">
                <a:latin typeface="Courier New" pitchFamily="49" charset="0"/>
                <a:cs typeface="Courier New" pitchFamily="49" charset="0"/>
              </a:rPr>
              <a:t>RememberMe</a:t>
            </a:r>
            <a:r>
              <a:rPr lang="en-GB" dirty="0"/>
              <a:t> token as well ...</a:t>
            </a:r>
          </a:p>
          <a:p>
            <a:pPr>
              <a:buFontTx/>
              <a:buChar char="-"/>
            </a:pPr>
            <a:endParaRPr lang="en-GB" dirty="0" smtClean="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6052" y="4269447"/>
            <a:ext cx="526732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10385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a:t>
            </a:r>
            <a:endParaRPr lang="en-GB" dirty="0"/>
          </a:p>
        </p:txBody>
      </p:sp>
      <p:sp>
        <p:nvSpPr>
          <p:cNvPr id="3" name="Text Placeholder 2"/>
          <p:cNvSpPr>
            <a:spLocks noGrp="1"/>
          </p:cNvSpPr>
          <p:nvPr>
            <p:ph type="body" sz="quarter" idx="13"/>
          </p:nvPr>
        </p:nvSpPr>
        <p:spPr/>
        <p:txBody>
          <a:bodyPr/>
          <a:lstStyle/>
          <a:p>
            <a:r>
              <a:rPr lang="en-GB" dirty="0" smtClean="0"/>
              <a:t>Searching within Searches</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Background</a:t>
            </a:r>
          </a:p>
          <a:p>
            <a:pPr marL="0" indent="0">
              <a:buNone/>
            </a:pPr>
            <a:r>
              <a:rPr lang="en-GB" dirty="0" smtClean="0"/>
              <a:t>An application returns </a:t>
            </a:r>
            <a:r>
              <a:rPr lang="en-GB" dirty="0"/>
              <a:t>documents that </a:t>
            </a:r>
            <a:r>
              <a:rPr lang="en-GB" dirty="0" smtClean="0"/>
              <a:t>match </a:t>
            </a:r>
            <a:r>
              <a:rPr lang="en-GB" dirty="0"/>
              <a:t>a user-supplied search term. </a:t>
            </a:r>
            <a:r>
              <a:rPr lang="en-GB" dirty="0" smtClean="0"/>
              <a:t>As an incentive to attract users, they know their search is found but need to pay/sign up to view the document in question.</a:t>
            </a:r>
            <a:endParaRPr lang="en-GB" dirty="0"/>
          </a:p>
          <a:p>
            <a:endParaRPr lang="en-GB" dirty="0" smtClean="0"/>
          </a:p>
          <a:p>
            <a:pPr marL="0" indent="0">
              <a:buNone/>
            </a:pPr>
            <a:r>
              <a:rPr lang="en-GB" i="1" dirty="0" smtClean="0"/>
              <a:t>Solution: Documents appear in the search response, but there is access control which stops you actually viewing the document until you’re signed in. </a:t>
            </a:r>
          </a:p>
          <a:p>
            <a:pPr>
              <a:buFontTx/>
              <a:buChar char="-"/>
            </a:pPr>
            <a:endParaRPr lang="en-GB" dirty="0" smtClean="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0379" y="5662776"/>
            <a:ext cx="1743621" cy="119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87795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a:t>
            </a:r>
            <a:endParaRPr lang="en-GB" dirty="0"/>
          </a:p>
        </p:txBody>
      </p:sp>
      <p:sp>
        <p:nvSpPr>
          <p:cNvPr id="3" name="Text Placeholder 2"/>
          <p:cNvSpPr>
            <a:spLocks noGrp="1"/>
          </p:cNvSpPr>
          <p:nvPr>
            <p:ph type="body" sz="quarter" idx="13"/>
          </p:nvPr>
        </p:nvSpPr>
        <p:spPr/>
        <p:txBody>
          <a:bodyPr/>
          <a:lstStyle/>
          <a:p>
            <a:r>
              <a:rPr lang="en-GB" dirty="0" smtClean="0"/>
              <a:t>Searching within Searches</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Vulnerability</a:t>
            </a:r>
          </a:p>
          <a:p>
            <a:pPr marL="0" indent="0">
              <a:buNone/>
            </a:pPr>
            <a:r>
              <a:rPr lang="en-GB" dirty="0" smtClean="0"/>
              <a:t>An </a:t>
            </a:r>
            <a:r>
              <a:rPr lang="en-GB" dirty="0"/>
              <a:t>attacker could brute-force sensitive content within protected documents by searching one word or letter at a time, for example</a:t>
            </a:r>
            <a:r>
              <a:rPr lang="en-GB" dirty="0" smtClean="0"/>
              <a:t>:</a:t>
            </a:r>
          </a:p>
          <a:p>
            <a:pPr marL="400050" lvl="1" indent="0">
              <a:buNone/>
            </a:pPr>
            <a:r>
              <a:rPr lang="en-GB" dirty="0"/>
              <a:t/>
            </a:r>
            <a:br>
              <a:rPr lang="en-GB" dirty="0"/>
            </a:br>
            <a:r>
              <a:rPr lang="en-GB" sz="1400" dirty="0" smtClean="0">
                <a:latin typeface="Courier New" pitchFamily="49" charset="0"/>
                <a:cs typeface="Courier New" pitchFamily="49" charset="0"/>
              </a:rPr>
              <a:t>US Sanctions</a:t>
            </a:r>
            <a:endParaRPr lang="en-GB" sz="1400" dirty="0">
              <a:latin typeface="Courier New" pitchFamily="49" charset="0"/>
              <a:cs typeface="Courier New" pitchFamily="49" charset="0"/>
            </a:endParaRPr>
          </a:p>
          <a:p>
            <a:pPr marL="400050" lvl="1" indent="0">
              <a:buNone/>
            </a:pPr>
            <a:r>
              <a:rPr lang="en-GB" sz="1400" dirty="0" smtClean="0">
                <a:latin typeface="Courier New" pitchFamily="49" charset="0"/>
                <a:cs typeface="Courier New" pitchFamily="49" charset="0"/>
              </a:rPr>
              <a:t>US Sanctions planned</a:t>
            </a:r>
          </a:p>
          <a:p>
            <a:pPr marL="400050" lvl="1" indent="0">
              <a:buNone/>
            </a:pPr>
            <a:r>
              <a:rPr lang="en-GB" sz="1400" dirty="0" smtClean="0">
                <a:latin typeface="Courier New" pitchFamily="49" charset="0"/>
                <a:cs typeface="Courier New" pitchFamily="49" charset="0"/>
              </a:rPr>
              <a:t>…</a:t>
            </a:r>
          </a:p>
          <a:p>
            <a:pPr marL="400050" lvl="1" indent="0">
              <a:buNone/>
            </a:pPr>
            <a:r>
              <a:rPr lang="en-GB" sz="1400" dirty="0" smtClean="0">
                <a:latin typeface="Courier New" pitchFamily="49" charset="0"/>
                <a:cs typeface="Courier New" pitchFamily="49" charset="0"/>
              </a:rPr>
              <a:t>…</a:t>
            </a:r>
          </a:p>
          <a:p>
            <a:pPr marL="400050" lvl="1" indent="0">
              <a:buNone/>
            </a:pPr>
            <a:r>
              <a:rPr lang="en-GB" sz="1400" dirty="0">
                <a:latin typeface="Courier New" pitchFamily="49" charset="0"/>
                <a:cs typeface="Courier New" pitchFamily="49" charset="0"/>
              </a:rPr>
              <a:t>US Sanctions planned </a:t>
            </a:r>
            <a:r>
              <a:rPr lang="en-GB" sz="1400" dirty="0" smtClean="0">
                <a:latin typeface="Courier New" pitchFamily="49" charset="0"/>
                <a:cs typeface="Courier New" pitchFamily="49" charset="0"/>
              </a:rPr>
              <a:t>against </a:t>
            </a:r>
            <a:r>
              <a:rPr lang="en-GB" sz="1400" dirty="0" err="1" smtClean="0">
                <a:latin typeface="Courier New" pitchFamily="49" charset="0"/>
                <a:cs typeface="Courier New" pitchFamily="49" charset="0"/>
              </a:rPr>
              <a:t>DotNetNuke</a:t>
            </a:r>
            <a:r>
              <a:rPr lang="en-GB" sz="1400" dirty="0" smtClean="0">
                <a:latin typeface="Courier New" pitchFamily="49" charset="0"/>
                <a:cs typeface="Courier New" pitchFamily="49" charset="0"/>
              </a:rPr>
              <a:t> authors</a:t>
            </a:r>
            <a:endParaRPr lang="en-GB" sz="2000" dirty="0" smtClean="0"/>
          </a:p>
          <a:p>
            <a:pPr marL="0" indent="0">
              <a:buNone/>
            </a:pPr>
            <a:endParaRPr lang="en-GB" dirty="0" smtClean="0"/>
          </a:p>
          <a:p>
            <a:pPr marL="0" indent="0">
              <a:buNone/>
            </a:pPr>
            <a:r>
              <a:rPr lang="en-GB" dirty="0" smtClean="0"/>
              <a:t>Found on an internal wiki: some router </a:t>
            </a:r>
            <a:r>
              <a:rPr lang="en-GB" dirty="0" err="1" smtClean="0"/>
              <a:t>configs</a:t>
            </a:r>
            <a:r>
              <a:rPr lang="en-GB" dirty="0" smtClean="0"/>
              <a:t>. This time a substring match works!</a:t>
            </a:r>
            <a:endParaRPr lang="en-GB" sz="1400" dirty="0" smtClean="0">
              <a:latin typeface="Courier New" pitchFamily="49" charset="0"/>
              <a:cs typeface="Courier New" pitchFamily="49" charset="0"/>
            </a:endParaRPr>
          </a:p>
          <a:p>
            <a:pPr marL="400050" lvl="1" indent="0">
              <a:buNone/>
            </a:pPr>
            <a:r>
              <a:rPr lang="en-GB" sz="1400" dirty="0" smtClean="0">
                <a:latin typeface="Courier New" pitchFamily="49" charset="0"/>
                <a:cs typeface="Courier New" pitchFamily="49" charset="0"/>
              </a:rPr>
              <a:t>Password</a:t>
            </a:r>
            <a:endParaRPr lang="en-GB" sz="1400" dirty="0">
              <a:latin typeface="Courier New" pitchFamily="49" charset="0"/>
              <a:cs typeface="Courier New" pitchFamily="49" charset="0"/>
            </a:endParaRPr>
          </a:p>
          <a:p>
            <a:pPr marL="400050" lvl="1" indent="0">
              <a:buNone/>
            </a:pPr>
            <a:r>
              <a:rPr lang="en-GB" sz="1400" dirty="0">
                <a:latin typeface="Courier New" pitchFamily="49" charset="0"/>
                <a:cs typeface="Courier New" pitchFamily="49" charset="0"/>
              </a:rPr>
              <a:t>Password=</a:t>
            </a:r>
          </a:p>
          <a:p>
            <a:pPr marL="400050" lvl="1" indent="0">
              <a:buNone/>
            </a:pPr>
            <a:r>
              <a:rPr lang="en-GB" sz="1400" dirty="0">
                <a:latin typeface="Courier New" pitchFamily="49" charset="0"/>
                <a:cs typeface="Courier New" pitchFamily="49" charset="0"/>
              </a:rPr>
              <a:t>Password=a</a:t>
            </a:r>
          </a:p>
          <a:p>
            <a:pPr marL="400050" lvl="1" indent="0">
              <a:buNone/>
            </a:pPr>
            <a:r>
              <a:rPr lang="en-GB" sz="1400" dirty="0" smtClean="0">
                <a:latin typeface="Courier New" pitchFamily="49" charset="0"/>
                <a:cs typeface="Courier New" pitchFamily="49" charset="0"/>
              </a:rPr>
              <a:t>Password=b</a:t>
            </a:r>
            <a:endParaRPr lang="en-GB" sz="1400" dirty="0">
              <a:latin typeface="Courier New" pitchFamily="49" charset="0"/>
              <a:cs typeface="Courier New" pitchFamily="49" charset="0"/>
            </a:endParaRPr>
          </a:p>
          <a:p>
            <a:pPr marL="400050" lvl="1" indent="0">
              <a:buNone/>
            </a:pPr>
            <a:r>
              <a:rPr lang="en-GB" sz="1400" dirty="0" smtClean="0">
                <a:latin typeface="Courier New" pitchFamily="49" charset="0"/>
                <a:cs typeface="Courier New" pitchFamily="49" charset="0"/>
              </a:rPr>
              <a:t>Password=</a:t>
            </a:r>
            <a:r>
              <a:rPr lang="en-GB" sz="1400" dirty="0" err="1" smtClean="0">
                <a:latin typeface="Courier New" pitchFamily="49" charset="0"/>
                <a:cs typeface="Courier New" pitchFamily="49" charset="0"/>
              </a:rPr>
              <a:t>ba</a:t>
            </a:r>
            <a:r>
              <a:rPr lang="en-GB" sz="1400" dirty="0" smtClean="0">
                <a:latin typeface="Courier New" pitchFamily="49" charset="0"/>
                <a:cs typeface="Courier New" pitchFamily="49" charset="0"/>
              </a:rPr>
              <a:t>…</a:t>
            </a:r>
            <a:endParaRPr lang="en-GB" sz="1400" dirty="0">
              <a:latin typeface="Courier New" pitchFamily="49" charset="0"/>
              <a:cs typeface="Courier New" pitchFamily="49" charset="0"/>
            </a:endParaRPr>
          </a:p>
        </p:txBody>
      </p:sp>
      <p:pic>
        <p:nvPicPr>
          <p:cNvPr id="9" name="Picture 2"/>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370" b="99052" l="9957" r="95671"/>
                    </a14:imgEffect>
                  </a14:imgLayer>
                </a14:imgProps>
              </a:ext>
              <a:ext uri="{28A0092B-C50C-407E-A947-70E740481C1C}">
                <a14:useLocalDpi xmlns:a14="http://schemas.microsoft.com/office/drawing/2010/main" val="0"/>
              </a:ext>
            </a:extLst>
          </a:blip>
          <a:srcRect/>
          <a:stretch>
            <a:fillRect/>
          </a:stretch>
        </p:blipFill>
        <p:spPr bwMode="auto">
          <a:xfrm>
            <a:off x="7668345" y="5483634"/>
            <a:ext cx="1475655" cy="1347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128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fade">
                                      <p:cBhvr>
                                        <p:cTn id="7" dur="500"/>
                                        <p:tgtEl>
                                          <p:spTgt spid="4">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9" end="9"/>
                                            </p:txEl>
                                          </p:spTgt>
                                        </p:tgtEl>
                                        <p:attrNameLst>
                                          <p:attrName>style.visibility</p:attrName>
                                        </p:attrNameLst>
                                      </p:cBhvr>
                                      <p:to>
                                        <p:strVal val="visible"/>
                                      </p:to>
                                    </p:set>
                                    <p:animEffect transition="in" filter="fade">
                                      <p:cBhvr>
                                        <p:cTn id="10" dur="500"/>
                                        <p:tgtEl>
                                          <p:spTgt spid="4">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animEffect transition="in" filter="fade">
                                      <p:cBhvr>
                                        <p:cTn id="13" dur="500"/>
                                        <p:tgtEl>
                                          <p:spTgt spid="4">
                                            <p:txEl>
                                              <p:pRg st="10" end="1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1" end="11"/>
                                            </p:txEl>
                                          </p:spTgt>
                                        </p:tgtEl>
                                        <p:attrNameLst>
                                          <p:attrName>style.visibility</p:attrName>
                                        </p:attrNameLst>
                                      </p:cBhvr>
                                      <p:to>
                                        <p:strVal val="visible"/>
                                      </p:to>
                                    </p:set>
                                    <p:animEffect transition="in" filter="fade">
                                      <p:cBhvr>
                                        <p:cTn id="16" dur="500"/>
                                        <p:tgtEl>
                                          <p:spTgt spid="4">
                                            <p:txEl>
                                              <p:pRg st="11" end="1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2" end="12"/>
                                            </p:txEl>
                                          </p:spTgt>
                                        </p:tgtEl>
                                        <p:attrNameLst>
                                          <p:attrName>style.visibility</p:attrName>
                                        </p:attrNameLst>
                                      </p:cBhvr>
                                      <p:to>
                                        <p:strVal val="visible"/>
                                      </p:to>
                                    </p:set>
                                    <p:animEffect transition="in" filter="fade">
                                      <p:cBhvr>
                                        <p:cTn id="19" dur="500"/>
                                        <p:tgtEl>
                                          <p:spTgt spid="4">
                                            <p:txEl>
                                              <p:pRg st="12" end="1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Text Placeholder 2"/>
          <p:cNvSpPr>
            <a:spLocks noGrp="1"/>
          </p:cNvSpPr>
          <p:nvPr>
            <p:ph type="body" sz="quarter" idx="13"/>
          </p:nvPr>
        </p:nvSpPr>
        <p:spPr/>
        <p:txBody>
          <a:bodyPr/>
          <a:lstStyle/>
          <a:p>
            <a:r>
              <a:rPr lang="en-GB" dirty="0" err="1" smtClean="0"/>
              <a:t>MDSec</a:t>
            </a:r>
            <a:r>
              <a:rPr lang="en-GB" dirty="0" smtClean="0"/>
              <a:t> Background</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err="1" smtClean="0"/>
              <a:t>MDSec</a:t>
            </a:r>
            <a:r>
              <a:rPr lang="en-GB" b="1" dirty="0" smtClean="0"/>
              <a:t> Short History</a:t>
            </a:r>
          </a:p>
          <a:p>
            <a:pPr marL="0" indent="0">
              <a:buNone/>
            </a:pPr>
            <a:r>
              <a:rPr lang="en-GB" dirty="0" smtClean="0"/>
              <a:t>2007: Web Application Hacker’s Handbook, 1</a:t>
            </a:r>
            <a:r>
              <a:rPr lang="en-GB" baseline="30000" dirty="0" smtClean="0"/>
              <a:t>st</a:t>
            </a:r>
            <a:r>
              <a:rPr lang="en-GB" dirty="0" smtClean="0"/>
              <a:t> Edition</a:t>
            </a:r>
          </a:p>
          <a:p>
            <a:pPr marL="0" indent="0">
              <a:buNone/>
            </a:pPr>
            <a:endParaRPr lang="en-GB" dirty="0" smtClean="0"/>
          </a:p>
          <a:p>
            <a:pPr marL="0" indent="0">
              <a:buNone/>
            </a:pPr>
            <a:r>
              <a:rPr lang="en-GB" dirty="0" smtClean="0"/>
              <a:t>2011:  “		“	“	“          , 2</a:t>
            </a:r>
            <a:r>
              <a:rPr lang="en-GB" baseline="30000" dirty="0" smtClean="0"/>
              <a:t>nd</a:t>
            </a:r>
            <a:r>
              <a:rPr lang="en-GB" dirty="0" smtClean="0"/>
              <a:t> Edition: now in blue.</a:t>
            </a:r>
          </a:p>
          <a:p>
            <a:pPr marL="0" indent="0">
              <a:buNone/>
            </a:pPr>
            <a:endParaRPr lang="en-GB" dirty="0" smtClean="0"/>
          </a:p>
          <a:p>
            <a:pPr marL="0" indent="0">
              <a:buNone/>
            </a:pPr>
            <a:r>
              <a:rPr lang="en-GB" b="1" i="1" dirty="0" smtClean="0"/>
              <a:t>Rest of 2011:</a:t>
            </a:r>
          </a:p>
          <a:p>
            <a:r>
              <a:rPr lang="en-GB" dirty="0" smtClean="0">
                <a:hlinkClick r:id="rId3"/>
              </a:rPr>
              <a:t>MDSec.net</a:t>
            </a:r>
            <a:r>
              <a:rPr lang="en-GB" dirty="0" smtClean="0"/>
              <a:t> online training</a:t>
            </a:r>
            <a:endParaRPr lang="en-GB" dirty="0"/>
          </a:p>
          <a:p>
            <a:r>
              <a:rPr lang="en-GB" dirty="0" smtClean="0">
                <a:hlinkClick r:id="rId4"/>
              </a:rPr>
              <a:t>MDSec.co.uk</a:t>
            </a:r>
            <a:r>
              <a:rPr lang="en-GB" dirty="0" smtClean="0"/>
              <a:t> consulting (assessment services)</a:t>
            </a:r>
          </a:p>
          <a:p>
            <a:r>
              <a:rPr lang="en-GB" dirty="0" err="1" smtClean="0"/>
              <a:t>Webapp</a:t>
            </a:r>
            <a:r>
              <a:rPr lang="en-GB" dirty="0" smtClean="0"/>
              <a:t>, Mobile Apps, </a:t>
            </a:r>
            <a:r>
              <a:rPr lang="en-GB" dirty="0" err="1" smtClean="0"/>
              <a:t>Inf</a:t>
            </a:r>
            <a:r>
              <a:rPr lang="en-GB" dirty="0" smtClean="0"/>
              <a:t>, SDLC, CREST, CHECK, other </a:t>
            </a:r>
            <a:r>
              <a:rPr lang="en-GB" dirty="0" smtClean="0"/>
              <a:t>really good acronyms.</a:t>
            </a:r>
            <a:endParaRPr lang="en-GB" dirty="0" smtClean="0"/>
          </a:p>
          <a:p>
            <a:pPr marL="0" indent="0">
              <a:buNone/>
            </a:pPr>
            <a:endParaRPr lang="en-GB" dirty="0"/>
          </a:p>
          <a:p>
            <a:pPr marL="0" indent="0">
              <a:buNone/>
            </a:pPr>
            <a:r>
              <a:rPr lang="en-GB" dirty="0" smtClean="0"/>
              <a:t> </a:t>
            </a:r>
          </a:p>
          <a:p>
            <a:pPr>
              <a:buFontTx/>
              <a:buChar char="-"/>
            </a:pPr>
            <a:endParaRPr lang="en-GB" dirty="0" smtClean="0"/>
          </a:p>
          <a:p>
            <a:pPr>
              <a:buFontTx/>
              <a:buChar char="-"/>
            </a:pPr>
            <a:endParaRPr lang="en-GB" dirty="0" smtClean="0"/>
          </a:p>
        </p:txBody>
      </p:sp>
      <p:pic>
        <p:nvPicPr>
          <p:cNvPr id="1638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3055" y="1772816"/>
            <a:ext cx="1728192"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536" y="5229200"/>
            <a:ext cx="1869742" cy="1243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98959" y="3284984"/>
            <a:ext cx="1728192" cy="1244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040" y="5108690"/>
            <a:ext cx="2024554" cy="1484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555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6386"/>
                                        </p:tgtEl>
                                        <p:attrNameLst>
                                          <p:attrName>style.visibility</p:attrName>
                                        </p:attrNameLst>
                                      </p:cBhvr>
                                      <p:to>
                                        <p:strVal val="visible"/>
                                      </p:to>
                                    </p:set>
                                    <p:animEffect transition="in" filter="fade">
                                      <p:cBhvr>
                                        <p:cTn id="10" dur="500"/>
                                        <p:tgtEl>
                                          <p:spTgt spid="1638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6392"/>
                                        </p:tgtEl>
                                        <p:attrNameLst>
                                          <p:attrName>style.visibility</p:attrName>
                                        </p:attrNameLst>
                                      </p:cBhvr>
                                      <p:to>
                                        <p:strVal val="visible"/>
                                      </p:to>
                                    </p:set>
                                    <p:animEffect transition="in" filter="fade">
                                      <p:cBhvr>
                                        <p:cTn id="18" dur="500"/>
                                        <p:tgtEl>
                                          <p:spTgt spid="1639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fade">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fade">
                                      <p:cBhvr>
                                        <p:cTn id="33" dur="500"/>
                                        <p:tgtEl>
                                          <p:spTgt spid="4">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fade">
                                      <p:cBhvr>
                                        <p:cTn id="38" dur="500"/>
                                        <p:tgtEl>
                                          <p:spTgt spid="4">
                                            <p:txEl>
                                              <p:pRg st="8" end="8"/>
                                            </p:txEl>
                                          </p:spTgt>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16391"/>
                                        </p:tgtEl>
                                        <p:attrNameLst>
                                          <p:attrName>style.visibility</p:attrName>
                                        </p:attrNameLst>
                                      </p:cBhvr>
                                      <p:to>
                                        <p:strVal val="visible"/>
                                      </p:to>
                                    </p:set>
                                    <p:animEffect transition="in" filter="fade">
                                      <p:cBhvr>
                                        <p:cTn id="42" dur="500"/>
                                        <p:tgtEl>
                                          <p:spTgt spid="16391"/>
                                        </p:tgtEl>
                                      </p:cBhvr>
                                    </p:animEffec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16396"/>
                                        </p:tgtEl>
                                        <p:attrNameLst>
                                          <p:attrName>style.visibility</p:attrName>
                                        </p:attrNameLst>
                                      </p:cBhvr>
                                      <p:to>
                                        <p:strVal val="visible"/>
                                      </p:to>
                                    </p:set>
                                    <p:animEffect transition="in" filter="fade">
                                      <p:cBhvr>
                                        <p:cTn id="46" dur="500"/>
                                        <p:tgtEl>
                                          <p:spTgt spid="16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a:t>
            </a:r>
            <a:endParaRPr lang="en-GB" dirty="0"/>
          </a:p>
        </p:txBody>
      </p:sp>
      <p:sp>
        <p:nvSpPr>
          <p:cNvPr id="3" name="Text Placeholder 2"/>
          <p:cNvSpPr>
            <a:spLocks noGrp="1"/>
          </p:cNvSpPr>
          <p:nvPr>
            <p:ph type="body" sz="quarter" idx="13"/>
          </p:nvPr>
        </p:nvSpPr>
        <p:spPr/>
        <p:txBody>
          <a:bodyPr/>
          <a:lstStyle/>
          <a:p>
            <a:r>
              <a:rPr lang="en-GB" dirty="0" smtClean="0"/>
              <a:t>Searching within Searches</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Vulnerability</a:t>
            </a:r>
          </a:p>
          <a:p>
            <a:pPr marL="400050" lvl="1" indent="0">
              <a:buNone/>
            </a:pPr>
            <a:r>
              <a:rPr lang="en-GB" dirty="0"/>
              <a:t/>
            </a:r>
            <a:br>
              <a:rPr lang="en-GB" dirty="0"/>
            </a:br>
            <a:endParaRPr lang="en-GB" sz="1400" dirty="0">
              <a:latin typeface="Courier New" pitchFamily="49" charset="0"/>
              <a:cs typeface="Courier New" pitchFamily="49" charset="0"/>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104539"/>
            <a:ext cx="3816424" cy="2360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3401653"/>
            <a:ext cx="3639432"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144" y="4789727"/>
            <a:ext cx="3172469" cy="2070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514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fade">
                                      <p:cBhvr>
                                        <p:cTn id="7" dur="500"/>
                                        <p:tgtEl>
                                          <p:spTgt spid="153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fade">
                                      <p:cBhvr>
                                        <p:cTn id="12" dur="5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a:t>
            </a:r>
            <a:endParaRPr lang="en-GB" dirty="0"/>
          </a:p>
        </p:txBody>
      </p:sp>
      <p:sp>
        <p:nvSpPr>
          <p:cNvPr id="3" name="Text Placeholder 2"/>
          <p:cNvSpPr>
            <a:spLocks noGrp="1"/>
          </p:cNvSpPr>
          <p:nvPr>
            <p:ph type="body" sz="quarter" idx="13"/>
          </p:nvPr>
        </p:nvSpPr>
        <p:spPr/>
        <p:txBody>
          <a:bodyPr/>
          <a:lstStyle/>
          <a:p>
            <a:r>
              <a:rPr lang="en-GB" dirty="0" smtClean="0"/>
              <a:t>Searching within Searches</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Vulnerability</a:t>
            </a:r>
          </a:p>
          <a:p>
            <a:pPr marL="400050" lvl="1" indent="0">
              <a:buNone/>
            </a:pPr>
            <a:r>
              <a:rPr lang="en-GB" dirty="0"/>
              <a:t/>
            </a:r>
            <a:br>
              <a:rPr lang="en-GB" dirty="0"/>
            </a:br>
            <a:endParaRPr lang="en-GB" sz="1400" dirty="0">
              <a:latin typeface="Courier New" pitchFamily="49" charset="0"/>
              <a:cs typeface="Courier New" pitchFamily="49"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132856"/>
            <a:ext cx="6619875"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87068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4</a:t>
            </a:r>
          </a:p>
        </p:txBody>
      </p:sp>
      <p:sp>
        <p:nvSpPr>
          <p:cNvPr id="3" name="Text Placeholder 2"/>
          <p:cNvSpPr>
            <a:spLocks noGrp="1"/>
          </p:cNvSpPr>
          <p:nvPr>
            <p:ph type="body" sz="quarter" idx="13"/>
          </p:nvPr>
        </p:nvSpPr>
        <p:spPr/>
        <p:txBody>
          <a:bodyPr/>
          <a:lstStyle/>
          <a:p>
            <a:r>
              <a:rPr lang="en-GB" dirty="0" smtClean="0"/>
              <a:t>Risky Registration, Part 1</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Background</a:t>
            </a:r>
          </a:p>
          <a:p>
            <a:pPr marL="0" indent="0">
              <a:buNone/>
            </a:pPr>
            <a:r>
              <a:rPr lang="en-GB" dirty="0"/>
              <a:t>Users </a:t>
            </a:r>
            <a:r>
              <a:rPr lang="en-GB" dirty="0" smtClean="0"/>
              <a:t>register using </a:t>
            </a:r>
            <a:r>
              <a:rPr lang="en-GB" dirty="0"/>
              <a:t>their email address</a:t>
            </a:r>
          </a:p>
          <a:p>
            <a:pPr marL="0" indent="0">
              <a:buNone/>
            </a:pPr>
            <a:r>
              <a:rPr lang="en-GB" dirty="0"/>
              <a:t>Email address is validated to be a well-formed email address</a:t>
            </a:r>
          </a:p>
          <a:p>
            <a:pPr marL="0" indent="0">
              <a:buNone/>
            </a:pPr>
            <a:r>
              <a:rPr lang="en-GB" dirty="0"/>
              <a:t>Usernames </a:t>
            </a:r>
            <a:r>
              <a:rPr lang="en-GB" dirty="0" smtClean="0"/>
              <a:t>then derived </a:t>
            </a:r>
            <a:r>
              <a:rPr lang="en-GB" dirty="0"/>
              <a:t>from alphanumeric portions of the email </a:t>
            </a:r>
            <a:r>
              <a:rPr lang="en-GB" dirty="0" smtClean="0"/>
              <a:t>address</a:t>
            </a:r>
          </a:p>
          <a:p>
            <a:pPr marL="0" indent="0">
              <a:buNone/>
            </a:pPr>
            <a:endParaRPr lang="en-GB" dirty="0" smtClean="0"/>
          </a:p>
          <a:p>
            <a:pPr marL="0" indent="0">
              <a:buNone/>
            </a:pPr>
            <a:endParaRPr lang="en-GB" dirty="0"/>
          </a:p>
          <a:p>
            <a:pPr marL="0" indent="0" algn="ctr">
              <a:buNone/>
            </a:pPr>
            <a:r>
              <a:rPr lang="en-GB" dirty="0" smtClean="0">
                <a:hlinkClick r:id="rId3"/>
              </a:rPr>
              <a:t>marcus@mdsec.co.uk</a:t>
            </a:r>
            <a:r>
              <a:rPr lang="en-GB" dirty="0" smtClean="0"/>
              <a:t> </a:t>
            </a:r>
            <a:r>
              <a:rPr lang="en-GB" dirty="0" smtClean="0">
                <a:sym typeface="Wingdings" pitchFamily="2" charset="2"/>
              </a:rPr>
              <a:t> </a:t>
            </a:r>
            <a:r>
              <a:rPr lang="en-GB" dirty="0" err="1" smtClean="0">
                <a:sym typeface="Wingdings" pitchFamily="2" charset="2"/>
              </a:rPr>
              <a:t>marcusmdseccouk</a:t>
            </a:r>
            <a:endParaRPr lang="en-GB" dirty="0"/>
          </a:p>
          <a:p>
            <a:pPr>
              <a:buFontTx/>
              <a:buChar char="-"/>
            </a:pPr>
            <a:endParaRPr lang="en-GB" dirty="0" smtClean="0"/>
          </a:p>
          <a:p>
            <a:pPr>
              <a:buFontTx/>
              <a:buChar char="-"/>
            </a:pPr>
            <a:endParaRPr lang="en-GB" dirty="0" smtClean="0"/>
          </a:p>
        </p:txBody>
      </p:sp>
    </p:spTree>
    <p:extLst>
      <p:ext uri="{BB962C8B-B14F-4D97-AF65-F5344CB8AC3E}">
        <p14:creationId xmlns:p14="http://schemas.microsoft.com/office/powerpoint/2010/main" val="15287795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4</a:t>
            </a:r>
          </a:p>
        </p:txBody>
      </p:sp>
      <p:sp>
        <p:nvSpPr>
          <p:cNvPr id="3" name="Text Placeholder 2"/>
          <p:cNvSpPr>
            <a:spLocks noGrp="1"/>
          </p:cNvSpPr>
          <p:nvPr>
            <p:ph type="body" sz="quarter" idx="13"/>
          </p:nvPr>
        </p:nvSpPr>
        <p:spPr/>
        <p:txBody>
          <a:bodyPr/>
          <a:lstStyle/>
          <a:p>
            <a:r>
              <a:rPr lang="en-GB" dirty="0" smtClean="0"/>
              <a:t>Risky Registration, Part 1</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Vulnerability one: some access to admin menus</a:t>
            </a:r>
          </a:p>
          <a:p>
            <a:pPr marL="0" indent="0">
              <a:buNone/>
            </a:pPr>
            <a:r>
              <a:rPr lang="en-GB" dirty="0" smtClean="0"/>
              <a:t>Whilst trying for a username enumeration attack, we register the username: </a:t>
            </a:r>
            <a:endParaRPr lang="en-GB" sz="1800" dirty="0" smtClean="0">
              <a:solidFill>
                <a:srgbClr val="FF0000"/>
              </a:solidFill>
              <a:latin typeface="Courier New" pitchFamily="49" charset="0"/>
              <a:cs typeface="Courier New" pitchFamily="49" charset="0"/>
            </a:endParaRPr>
          </a:p>
          <a:p>
            <a:pPr marL="0" indent="0">
              <a:buNone/>
            </a:pPr>
            <a:r>
              <a:rPr lang="en-GB" sz="1800" dirty="0" smtClean="0">
                <a:solidFill>
                  <a:srgbClr val="FF0000"/>
                </a:solidFill>
                <a:latin typeface="Courier New" pitchFamily="49" charset="0"/>
                <a:cs typeface="Courier New" pitchFamily="49" charset="0"/>
              </a:rPr>
              <a:t>ad@m.in</a:t>
            </a:r>
          </a:p>
          <a:p>
            <a:pPr marL="0" indent="0">
              <a:buNone/>
            </a:pPr>
            <a:endParaRPr lang="en-GB" dirty="0" smtClean="0"/>
          </a:p>
          <a:p>
            <a:pPr marL="0" indent="0">
              <a:buNone/>
            </a:pPr>
            <a:r>
              <a:rPr lang="en-GB" dirty="0" smtClean="0"/>
              <a:t>We were hoping to get a ‘user already exists’ error. Instead it </a:t>
            </a:r>
            <a:r>
              <a:rPr lang="en-GB" dirty="0"/>
              <a:t>creates us a user called “admin”. No </a:t>
            </a:r>
            <a:r>
              <a:rPr lang="en-GB" dirty="0" smtClean="0"/>
              <a:t>bug?</a:t>
            </a:r>
          </a:p>
          <a:p>
            <a:pPr marL="0" indent="0">
              <a:buNone/>
            </a:pPr>
            <a:endParaRPr lang="en-GB" dirty="0" smtClean="0"/>
          </a:p>
          <a:p>
            <a:pPr marL="0" indent="0">
              <a:buNone/>
            </a:pPr>
            <a:r>
              <a:rPr lang="en-GB" dirty="0" smtClean="0"/>
              <a:t>..later we log into the site as our ‘admin’ user, and discover that we have created a second admin user, who can access all of the admin menus. This line is to blame:</a:t>
            </a:r>
          </a:p>
          <a:p>
            <a:pPr marL="0" indent="0">
              <a:buNone/>
            </a:pPr>
            <a:endParaRPr lang="en-GB" sz="2400" dirty="0"/>
          </a:p>
          <a:p>
            <a:pPr marL="400050" lvl="1" indent="0">
              <a:buNone/>
            </a:pPr>
            <a:r>
              <a:rPr lang="en-GB" sz="1400" dirty="0">
                <a:latin typeface="Courier New" pitchFamily="49" charset="0"/>
                <a:cs typeface="Courier New" pitchFamily="49" charset="0"/>
              </a:rPr>
              <a:t>if ($_SESSION[‘user']=‘admin’)</a:t>
            </a:r>
          </a:p>
          <a:p>
            <a:pPr marL="400050" lvl="1" indent="0">
              <a:buNone/>
            </a:pPr>
            <a:r>
              <a:rPr lang="en-GB" sz="1400" dirty="0">
                <a:latin typeface="Courier New" pitchFamily="49" charset="0"/>
                <a:cs typeface="Courier New" pitchFamily="49" charset="0"/>
              </a:rPr>
              <a:t>{</a:t>
            </a:r>
          </a:p>
          <a:p>
            <a:pPr marL="400050" lvl="1" indent="0">
              <a:buNone/>
            </a:pPr>
            <a:r>
              <a:rPr lang="en-GB" sz="1400" dirty="0" smtClean="0">
                <a:latin typeface="Courier New" pitchFamily="49" charset="0"/>
                <a:cs typeface="Courier New" pitchFamily="49" charset="0"/>
              </a:rPr>
              <a:t>	…</a:t>
            </a:r>
          </a:p>
          <a:p>
            <a:pPr marL="400050" lvl="1" indent="0">
              <a:buNone/>
            </a:pPr>
            <a:r>
              <a:rPr lang="en-GB" sz="1400" dirty="0" smtClean="0">
                <a:latin typeface="Courier New" pitchFamily="49" charset="0"/>
                <a:cs typeface="Courier New" pitchFamily="49" charset="0"/>
              </a:rPr>
              <a:t>	…</a:t>
            </a:r>
            <a:endParaRPr lang="en-GB" sz="1400" dirty="0">
              <a:latin typeface="Courier New" pitchFamily="49" charset="0"/>
              <a:cs typeface="Courier New" pitchFamily="49" charset="0"/>
            </a:endParaRPr>
          </a:p>
          <a:p>
            <a:pPr marL="0" indent="0">
              <a:buNone/>
            </a:pPr>
            <a:r>
              <a:rPr lang="en-GB" dirty="0"/>
              <a:t/>
            </a:r>
            <a:br>
              <a:rPr lang="en-GB" dirty="0"/>
            </a:br>
            <a:endParaRPr lang="en-GB" dirty="0" smtClean="0"/>
          </a:p>
          <a:p>
            <a:pPr>
              <a:buFontTx/>
              <a:buChar char="-"/>
            </a:pPr>
            <a:endParaRPr lang="en-GB" dirty="0" smtClean="0"/>
          </a:p>
          <a:p>
            <a:pPr>
              <a:buFontTx/>
              <a:buChar char="-"/>
            </a:pPr>
            <a:endParaRPr lang="en-GB" dirty="0" smtClean="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264" y="5193196"/>
            <a:ext cx="2132856" cy="159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34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par>
                                <p:cTn id="8" presetID="1" presetClass="entr" presetSubtype="0" fill="hold" nodeType="withEffect">
                                  <p:stCondLst>
                                    <p:cond delay="0"/>
                                  </p:stCondLst>
                                  <p:childTnLst>
                                    <p:set>
                                      <p:cBhvr>
                                        <p:cTn id="9" dur="1" fill="hold">
                                          <p:stCondLst>
                                            <p:cond delay="0"/>
                                          </p:stCondLst>
                                        </p:cTn>
                                        <p:tgtEl>
                                          <p:spTgt spid="4">
                                            <p:txEl>
                                              <p:pRg st="6" end="6"/>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
                                            <p:txEl>
                                              <p:pRg st="8" end="8"/>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
                                            <p:txEl>
                                              <p:pRg st="9" end="9"/>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xEl>
                                              <p:pRg st="10" end="10"/>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4</a:t>
            </a:r>
          </a:p>
        </p:txBody>
      </p:sp>
      <p:sp>
        <p:nvSpPr>
          <p:cNvPr id="3" name="Text Placeholder 2"/>
          <p:cNvSpPr>
            <a:spLocks noGrp="1"/>
          </p:cNvSpPr>
          <p:nvPr>
            <p:ph type="body" sz="quarter" idx="13"/>
          </p:nvPr>
        </p:nvSpPr>
        <p:spPr/>
        <p:txBody>
          <a:bodyPr/>
          <a:lstStyle/>
          <a:p>
            <a:r>
              <a:rPr lang="en-GB" dirty="0" smtClean="0"/>
              <a:t>Risky Registration, Part 1</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Vulnerability two: arbitrary user hijack!</a:t>
            </a:r>
          </a:p>
          <a:p>
            <a:pPr marL="0" indent="0">
              <a:buNone/>
            </a:pPr>
            <a:r>
              <a:rPr lang="en-GB" dirty="0" smtClean="0"/>
              <a:t>Updating our user’s password resulted in the admin’s password being updated…</a:t>
            </a:r>
          </a:p>
          <a:p>
            <a:pPr marL="0" indent="0">
              <a:buNone/>
            </a:pPr>
            <a:endParaRPr lang="en-GB" dirty="0" smtClean="0">
              <a:solidFill>
                <a:srgbClr val="FF0000"/>
              </a:solidFill>
            </a:endParaRPr>
          </a:p>
          <a:p>
            <a:pPr marL="0" indent="0">
              <a:buNone/>
            </a:pPr>
            <a:endParaRPr lang="en-GB" dirty="0">
              <a:solidFill>
                <a:srgbClr val="FF0000"/>
              </a:solidFill>
            </a:endParaRPr>
          </a:p>
          <a:p>
            <a:pPr marL="0" indent="0">
              <a:buNone/>
            </a:pPr>
            <a:r>
              <a:rPr lang="en-GB" dirty="0"/>
              <a:t>So it’s not just an admin special </a:t>
            </a:r>
            <a:r>
              <a:rPr lang="en-GB" dirty="0" smtClean="0"/>
              <a:t>case, we can clone and take over any user:</a:t>
            </a:r>
          </a:p>
          <a:p>
            <a:pPr marL="0" indent="0">
              <a:buNone/>
            </a:pPr>
            <a:endParaRPr lang="en-GB" dirty="0" smtClean="0"/>
          </a:p>
          <a:p>
            <a:pPr marL="0" indent="0">
              <a:buNone/>
            </a:pPr>
            <a:r>
              <a:rPr lang="en-GB" dirty="0" smtClean="0"/>
              <a:t>Registering </a:t>
            </a:r>
            <a:r>
              <a:rPr lang="en-GB" dirty="0" smtClean="0">
                <a:solidFill>
                  <a:srgbClr val="FF0000"/>
                </a:solidFill>
                <a:hlinkClick r:id="rId3"/>
              </a:rPr>
              <a:t>marcu@smdsec.co.uk</a:t>
            </a:r>
            <a:r>
              <a:rPr lang="en-GB" dirty="0" smtClean="0">
                <a:solidFill>
                  <a:srgbClr val="FF0000"/>
                </a:solidFill>
              </a:rPr>
              <a:t> </a:t>
            </a:r>
            <a:r>
              <a:rPr lang="en-GB" dirty="0"/>
              <a:t>would allow us to compromise the first record in the database with the </a:t>
            </a:r>
            <a:r>
              <a:rPr lang="en-GB" dirty="0" smtClean="0"/>
              <a:t>(now non-unique) </a:t>
            </a:r>
            <a:r>
              <a:rPr lang="en-GB" dirty="0"/>
              <a:t>username </a:t>
            </a:r>
            <a:r>
              <a:rPr lang="en-GB" dirty="0" err="1" smtClean="0"/>
              <a:t>marcusmdseccouk</a:t>
            </a:r>
            <a:r>
              <a:rPr lang="en-GB" dirty="0" smtClean="0"/>
              <a:t>.</a:t>
            </a:r>
            <a:endParaRPr lang="en-GB" dirty="0"/>
          </a:p>
          <a:p>
            <a:pPr marL="0" indent="0">
              <a:buNone/>
            </a:pPr>
            <a:r>
              <a:rPr lang="en-GB" dirty="0"/>
              <a:t/>
            </a:r>
            <a:br>
              <a:rPr lang="en-GB" dirty="0"/>
            </a:br>
            <a:endParaRPr lang="en-GB" dirty="0" smtClean="0"/>
          </a:p>
          <a:p>
            <a:pPr>
              <a:buFontTx/>
              <a:buChar char="-"/>
            </a:pPr>
            <a:endParaRPr lang="en-GB" dirty="0" smtClean="0"/>
          </a:p>
          <a:p>
            <a:pPr>
              <a:buFontTx/>
              <a:buChar char="-"/>
            </a:pPr>
            <a:endParaRPr lang="en-GB" dirty="0" smtClean="0"/>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5301208"/>
            <a:ext cx="2286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23822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5</a:t>
            </a:r>
          </a:p>
        </p:txBody>
      </p:sp>
      <p:sp>
        <p:nvSpPr>
          <p:cNvPr id="3" name="Text Placeholder 2"/>
          <p:cNvSpPr>
            <a:spLocks noGrp="1"/>
          </p:cNvSpPr>
          <p:nvPr>
            <p:ph type="body" sz="quarter" idx="13"/>
          </p:nvPr>
        </p:nvSpPr>
        <p:spPr/>
        <p:txBody>
          <a:bodyPr/>
          <a:lstStyle/>
          <a:p>
            <a:r>
              <a:rPr lang="en-GB" dirty="0" smtClean="0"/>
              <a:t>Risky Registration, Part 2</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Background</a:t>
            </a:r>
          </a:p>
          <a:p>
            <a:pPr marL="0" indent="0">
              <a:buNone/>
            </a:pPr>
            <a:r>
              <a:rPr lang="en-GB" dirty="0" smtClean="0"/>
              <a:t>A banking application allows </a:t>
            </a:r>
            <a:r>
              <a:rPr lang="en-GB" dirty="0"/>
              <a:t>existing banking customers to register to use online banking facilities. </a:t>
            </a:r>
            <a:r>
              <a:rPr lang="en-GB" dirty="0" smtClean="0"/>
              <a:t>The workflow goes:</a:t>
            </a:r>
          </a:p>
          <a:p>
            <a:pPr marL="0" indent="0">
              <a:buNone/>
            </a:pPr>
            <a:endParaRPr lang="en-GB" dirty="0" smtClean="0"/>
          </a:p>
          <a:p>
            <a:pPr marL="457200" indent="-457200">
              <a:buFont typeface="+mj-lt"/>
              <a:buAutoNum type="arabicPeriod"/>
            </a:pPr>
            <a:r>
              <a:rPr lang="en-GB" dirty="0" smtClean="0"/>
              <a:t>Challenge #1: First/Second Name, </a:t>
            </a:r>
            <a:r>
              <a:rPr lang="en-GB" dirty="0" err="1" smtClean="0"/>
              <a:t>DoB</a:t>
            </a:r>
            <a:endParaRPr lang="en-GB" dirty="0" smtClean="0"/>
          </a:p>
          <a:p>
            <a:pPr marL="457200" indent="-457200">
              <a:buFont typeface="+mj-lt"/>
              <a:buAutoNum type="arabicPeriod"/>
            </a:pPr>
            <a:r>
              <a:rPr lang="en-GB" dirty="0" smtClean="0"/>
              <a:t>Challenge #2: </a:t>
            </a:r>
            <a:r>
              <a:rPr lang="en-GB" dirty="0"/>
              <a:t>B</a:t>
            </a:r>
            <a:r>
              <a:rPr lang="en-GB" dirty="0" smtClean="0"/>
              <a:t>alance on last paper statement</a:t>
            </a:r>
          </a:p>
          <a:p>
            <a:pPr marL="457200" indent="-457200">
              <a:buFont typeface="+mj-lt"/>
              <a:buAutoNum type="arabicPeriod"/>
            </a:pPr>
            <a:r>
              <a:rPr lang="en-GB" dirty="0" smtClean="0"/>
              <a:t>Challenge #3: …</a:t>
            </a:r>
          </a:p>
          <a:p>
            <a:pPr marL="0" indent="0">
              <a:buNone/>
            </a:pPr>
            <a:endParaRPr lang="en-GB" dirty="0" smtClean="0"/>
          </a:p>
          <a:p>
            <a:pPr marL="0" indent="0">
              <a:buNone/>
            </a:pPr>
            <a:r>
              <a:rPr lang="en-GB" dirty="0" smtClean="0"/>
              <a:t>This should not allow immediate access to online banking</a:t>
            </a:r>
          </a:p>
          <a:p>
            <a:pPr marL="0" indent="0">
              <a:buNone/>
            </a:pPr>
            <a:endParaRPr lang="en-GB" dirty="0"/>
          </a:p>
          <a:p>
            <a:pPr marL="0" indent="0">
              <a:buNone/>
            </a:pPr>
            <a:r>
              <a:rPr lang="en-GB" i="1" dirty="0" smtClean="0"/>
              <a:t>Solution:  Issue a welcome </a:t>
            </a:r>
            <a:r>
              <a:rPr lang="en-GB" i="1" dirty="0"/>
              <a:t>pack and one-time password in the mail to </a:t>
            </a:r>
            <a:r>
              <a:rPr lang="en-GB" i="1" dirty="0" smtClean="0"/>
              <a:t>the registered user’s </a:t>
            </a:r>
            <a:r>
              <a:rPr lang="en-GB" i="1" dirty="0"/>
              <a:t>home address.</a:t>
            </a:r>
          </a:p>
          <a:p>
            <a:pPr>
              <a:buFontTx/>
              <a:buChar char="-"/>
            </a:pPr>
            <a:endParaRPr lang="en-GB" dirty="0" smtClean="0"/>
          </a:p>
        </p:txBody>
      </p:sp>
    </p:spTree>
    <p:extLst>
      <p:ext uri="{BB962C8B-B14F-4D97-AF65-F5344CB8AC3E}">
        <p14:creationId xmlns:p14="http://schemas.microsoft.com/office/powerpoint/2010/main" val="15287795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5</a:t>
            </a:r>
          </a:p>
        </p:txBody>
      </p:sp>
      <p:sp>
        <p:nvSpPr>
          <p:cNvPr id="3" name="Text Placeholder 2"/>
          <p:cNvSpPr>
            <a:spLocks noGrp="1"/>
          </p:cNvSpPr>
          <p:nvPr>
            <p:ph type="body" sz="quarter" idx="13"/>
          </p:nvPr>
        </p:nvSpPr>
        <p:spPr/>
        <p:txBody>
          <a:bodyPr/>
          <a:lstStyle/>
          <a:p>
            <a:r>
              <a:rPr lang="en-GB" dirty="0" smtClean="0"/>
              <a:t>Risky Registration, Part 2</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The Vulnerability</a:t>
            </a:r>
            <a:endParaRPr lang="en-GB" dirty="0"/>
          </a:p>
          <a:p>
            <a:pPr marL="0" indent="0">
              <a:buNone/>
            </a:pPr>
            <a:r>
              <a:rPr lang="en-GB" dirty="0"/>
              <a:t>When the user had been identified based </a:t>
            </a:r>
            <a:r>
              <a:rPr lang="en-GB" dirty="0" smtClean="0"/>
              <a:t>on </a:t>
            </a:r>
            <a:r>
              <a:rPr lang="en-GB" dirty="0"/>
              <a:t>supplied information, the application created a session object to track the customer’s identify in the rest of the process. D</a:t>
            </a:r>
            <a:r>
              <a:rPr lang="en-GB" dirty="0" smtClean="0"/>
              <a:t>evelopers </a:t>
            </a:r>
            <a:r>
              <a:rPr lang="en-GB" dirty="0"/>
              <a:t>reused an existing code component</a:t>
            </a:r>
            <a:r>
              <a:rPr lang="en-GB" dirty="0" smtClean="0"/>
              <a:t>.</a:t>
            </a:r>
          </a:p>
          <a:p>
            <a:pPr marL="0" indent="0">
              <a:buNone/>
            </a:pPr>
            <a:endParaRPr lang="en-GB" dirty="0"/>
          </a:p>
          <a:p>
            <a:r>
              <a:rPr lang="en-GB" dirty="0" smtClean="0"/>
              <a:t>But </a:t>
            </a:r>
            <a:r>
              <a:rPr lang="en-GB" dirty="0"/>
              <a:t>this code component was used elsewhere in the </a:t>
            </a:r>
            <a:r>
              <a:rPr lang="en-GB" dirty="0" smtClean="0"/>
              <a:t>app’s </a:t>
            </a:r>
            <a:r>
              <a:rPr lang="en-GB" dirty="0"/>
              <a:t>main banking </a:t>
            </a:r>
            <a:r>
              <a:rPr lang="en-GB" dirty="0" smtClean="0"/>
              <a:t>functions </a:t>
            </a:r>
            <a:r>
              <a:rPr lang="en-GB" dirty="0"/>
              <a:t>to track the identity </a:t>
            </a:r>
            <a:r>
              <a:rPr lang="en-GB" dirty="0" smtClean="0"/>
              <a:t>of </a:t>
            </a:r>
            <a:r>
              <a:rPr lang="en-GB" dirty="0"/>
              <a:t>authenticated </a:t>
            </a:r>
            <a:r>
              <a:rPr lang="en-GB" dirty="0" smtClean="0"/>
              <a:t>users, </a:t>
            </a:r>
            <a:r>
              <a:rPr lang="en-GB" dirty="0"/>
              <a:t>and </a:t>
            </a:r>
            <a:r>
              <a:rPr lang="en-GB" dirty="0" smtClean="0"/>
              <a:t>grant access to requests to view </a:t>
            </a:r>
            <a:r>
              <a:rPr lang="en-GB" dirty="0"/>
              <a:t>statements /</a:t>
            </a:r>
            <a:r>
              <a:rPr lang="en-GB" dirty="0" smtClean="0"/>
              <a:t> make </a:t>
            </a:r>
            <a:r>
              <a:rPr lang="en-GB" dirty="0"/>
              <a:t>payments. </a:t>
            </a:r>
          </a:p>
          <a:p>
            <a:r>
              <a:rPr lang="en-GB" dirty="0" smtClean="0"/>
              <a:t>A malicious </a:t>
            </a:r>
            <a:r>
              <a:rPr lang="en-GB" dirty="0"/>
              <a:t>bank customer </a:t>
            </a:r>
            <a:r>
              <a:rPr lang="en-GB" dirty="0" smtClean="0"/>
              <a:t>could </a:t>
            </a:r>
            <a:r>
              <a:rPr lang="en-GB" dirty="0"/>
              <a:t>perform the following attack:</a:t>
            </a:r>
          </a:p>
          <a:p>
            <a:pPr lvl="1"/>
            <a:r>
              <a:rPr lang="en-GB" dirty="0"/>
              <a:t>Log in to the main banking application as normal, to obtain a valid session.</a:t>
            </a:r>
          </a:p>
          <a:p>
            <a:pPr lvl="1"/>
            <a:r>
              <a:rPr lang="en-GB" dirty="0"/>
              <a:t>Switch to the registration function, and submit another customer’s personal information, </a:t>
            </a:r>
            <a:r>
              <a:rPr lang="en-GB" dirty="0">
                <a:solidFill>
                  <a:srgbClr val="FF0000"/>
                </a:solidFill>
              </a:rPr>
              <a:t>causing the user identity object in their session to be overwritten.</a:t>
            </a:r>
          </a:p>
          <a:p>
            <a:pPr lvl="1"/>
            <a:r>
              <a:rPr lang="en-GB" dirty="0"/>
              <a:t>Switch back to the main application and access the victim’s bank account.</a:t>
            </a:r>
          </a:p>
          <a:p>
            <a:pPr>
              <a:buFontTx/>
              <a:buChar char="-"/>
            </a:pPr>
            <a:endParaRPr lang="en-GB" dirty="0" smtClean="0"/>
          </a:p>
        </p:txBody>
      </p:sp>
    </p:spTree>
    <p:extLst>
      <p:ext uri="{BB962C8B-B14F-4D97-AF65-F5344CB8AC3E}">
        <p14:creationId xmlns:p14="http://schemas.microsoft.com/office/powerpoint/2010/main" val="394888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500"/>
                                        <p:tgtEl>
                                          <p:spTgt spid="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6</a:t>
            </a:r>
          </a:p>
        </p:txBody>
      </p:sp>
      <p:sp>
        <p:nvSpPr>
          <p:cNvPr id="3" name="Text Placeholder 2"/>
          <p:cNvSpPr>
            <a:spLocks noGrp="1"/>
          </p:cNvSpPr>
          <p:nvPr>
            <p:ph type="body" sz="quarter" idx="13"/>
          </p:nvPr>
        </p:nvSpPr>
        <p:spPr/>
        <p:txBody>
          <a:bodyPr/>
          <a:lstStyle/>
          <a:p>
            <a:r>
              <a:rPr lang="en-GB" dirty="0" smtClean="0"/>
              <a:t>The Race Condition/ TOCTOU</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Background</a:t>
            </a:r>
          </a:p>
          <a:p>
            <a:pPr marL="0" indent="0">
              <a:buNone/>
            </a:pPr>
            <a:r>
              <a:rPr lang="en-GB" dirty="0" smtClean="0"/>
              <a:t>eBay allows you to use an offsite image when listing an item.</a:t>
            </a:r>
          </a:p>
          <a:p>
            <a:pPr marL="0" indent="0">
              <a:buNone/>
            </a:pPr>
            <a:endParaRPr lang="en-GB" dirty="0" smtClean="0"/>
          </a:p>
          <a:p>
            <a:pPr>
              <a:buFontTx/>
              <a:buChar char="-"/>
            </a:pPr>
            <a:r>
              <a:rPr lang="en-GB" dirty="0" smtClean="0"/>
              <a:t>Offsite images are outside of eBay’s control. </a:t>
            </a:r>
          </a:p>
          <a:p>
            <a:pPr>
              <a:buFontTx/>
              <a:buChar char="-"/>
            </a:pPr>
            <a:endParaRPr lang="en-GB" dirty="0" smtClean="0"/>
          </a:p>
          <a:p>
            <a:pPr marL="0" indent="0">
              <a:buNone/>
            </a:pPr>
            <a:r>
              <a:rPr lang="en-GB" i="1" dirty="0" smtClean="0"/>
              <a:t>Solution: when the user lists an item containing an off-site image, eBay checks it to make sure it’s a bona fide image, parsing it etc. </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7695" y="4509120"/>
            <a:ext cx="1866305" cy="235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87795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6</a:t>
            </a:r>
          </a:p>
        </p:txBody>
      </p:sp>
      <p:sp>
        <p:nvSpPr>
          <p:cNvPr id="3" name="Text Placeholder 2"/>
          <p:cNvSpPr>
            <a:spLocks noGrp="1"/>
          </p:cNvSpPr>
          <p:nvPr>
            <p:ph type="body" sz="quarter" idx="13"/>
          </p:nvPr>
        </p:nvSpPr>
        <p:spPr/>
        <p:txBody>
          <a:bodyPr/>
          <a:lstStyle/>
          <a:p>
            <a:r>
              <a:rPr lang="en-GB" dirty="0" smtClean="0"/>
              <a:t>The Race Condition/ TOCTOU</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The Vulnerability</a:t>
            </a:r>
          </a:p>
          <a:p>
            <a:pPr marL="0" indent="0">
              <a:buNone/>
            </a:pPr>
            <a:r>
              <a:rPr lang="en-GB" dirty="0" smtClean="0"/>
              <a:t>eBay only checked at item creation. If the image is on your server, you can alter your server’s behaviour afterwards. </a:t>
            </a:r>
          </a:p>
          <a:p>
            <a:pPr marL="0" indent="0">
              <a:buNone/>
            </a:pPr>
            <a:endParaRPr lang="en-GB" dirty="0"/>
          </a:p>
          <a:p>
            <a:r>
              <a:rPr lang="en-GB" dirty="0" smtClean="0"/>
              <a:t>After successfully listing the item, the attacker issued a 302 Redirect when the image was requested. </a:t>
            </a:r>
          </a:p>
          <a:p>
            <a:r>
              <a:rPr lang="en-GB" dirty="0" smtClean="0"/>
              <a:t>The 302 Redirect was back to eBay, where you were logged in already.</a:t>
            </a:r>
          </a:p>
          <a:p>
            <a:r>
              <a:rPr lang="en-GB" dirty="0" smtClean="0"/>
              <a:t>The Redirect made you bid on the item.</a:t>
            </a:r>
          </a:p>
        </p:txBody>
      </p:sp>
      <p:pic>
        <p:nvPicPr>
          <p:cNvPr id="1026" name="Picture 2" descr="http://computer-monitoring-software.co/images/kids-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264" y="4514800"/>
            <a:ext cx="2137420" cy="2137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043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7</a:t>
            </a:r>
          </a:p>
        </p:txBody>
      </p:sp>
      <p:sp>
        <p:nvSpPr>
          <p:cNvPr id="3" name="Text Placeholder 2"/>
          <p:cNvSpPr>
            <a:spLocks noGrp="1"/>
          </p:cNvSpPr>
          <p:nvPr>
            <p:ph type="body" sz="quarter" idx="13"/>
          </p:nvPr>
        </p:nvSpPr>
        <p:spPr/>
        <p:txBody>
          <a:bodyPr/>
          <a:lstStyle/>
          <a:p>
            <a:r>
              <a:rPr lang="en-GB" dirty="0" smtClean="0"/>
              <a:t>Escaping from Escaping</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a:t>Background</a:t>
            </a:r>
          </a:p>
          <a:p>
            <a:pPr marL="0" indent="0">
              <a:buNone/>
            </a:pPr>
            <a:r>
              <a:rPr lang="en-GB" dirty="0" smtClean="0"/>
              <a:t>This </a:t>
            </a:r>
            <a:r>
              <a:rPr lang="en-GB" dirty="0"/>
              <a:t>application executed OS commands using user-supplied </a:t>
            </a:r>
            <a:r>
              <a:rPr lang="en-GB" dirty="0" smtClean="0"/>
              <a:t>data.</a:t>
            </a:r>
          </a:p>
          <a:p>
            <a:pPr marL="0" indent="0">
              <a:buNone/>
            </a:pPr>
            <a:endParaRPr lang="en-GB" dirty="0" smtClean="0"/>
          </a:p>
          <a:p>
            <a:pPr marL="0" indent="0">
              <a:buNone/>
            </a:pPr>
            <a:endParaRPr lang="en-GB" dirty="0"/>
          </a:p>
          <a:p>
            <a:pPr marL="0" indent="0">
              <a:buNone/>
            </a:pPr>
            <a:r>
              <a:rPr lang="en-GB" i="1" dirty="0" smtClean="0"/>
              <a:t>Solution: the developers considered all of the OS </a:t>
            </a:r>
            <a:r>
              <a:rPr lang="en-GB" i="1" dirty="0" err="1" smtClean="0"/>
              <a:t>metacharacters</a:t>
            </a:r>
            <a:r>
              <a:rPr lang="en-GB" i="1" dirty="0" smtClean="0"/>
              <a:t> which needed to be escaped, and prepended a backslash to any of those found. Their list was:</a:t>
            </a:r>
          </a:p>
          <a:p>
            <a:pPr marL="0" indent="0">
              <a:buNone/>
            </a:pPr>
            <a:r>
              <a:rPr lang="en-GB" dirty="0"/>
              <a:t/>
            </a:r>
            <a:br>
              <a:rPr lang="en-GB" dirty="0"/>
            </a:br>
            <a:r>
              <a:rPr lang="en-GB" dirty="0"/>
              <a:t> </a:t>
            </a:r>
            <a:r>
              <a:rPr lang="en-GB" dirty="0" smtClean="0"/>
              <a:t>		</a:t>
            </a:r>
            <a:r>
              <a:rPr lang="en-GB" sz="1400" dirty="0" smtClean="0">
                <a:latin typeface="Courier New" pitchFamily="49" charset="0"/>
                <a:cs typeface="Courier New" pitchFamily="49" charset="0"/>
              </a:rPr>
              <a:t>; | &amp; &lt; &gt; ` </a:t>
            </a:r>
            <a:r>
              <a:rPr lang="en-GB" dirty="0" smtClean="0"/>
              <a:t>space and newline</a:t>
            </a:r>
            <a:endParaRPr lang="en-GB" dirty="0"/>
          </a:p>
          <a:p>
            <a:pPr marL="0" indent="0">
              <a:buNone/>
            </a:pPr>
            <a:endParaRPr lang="en-GB" dirty="0" smtClean="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2360" y="5746081"/>
            <a:ext cx="1331640" cy="1111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8779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Text Placeholder 2"/>
          <p:cNvSpPr>
            <a:spLocks noGrp="1"/>
          </p:cNvSpPr>
          <p:nvPr>
            <p:ph type="body" sz="quarter" idx="13"/>
          </p:nvPr>
        </p:nvSpPr>
        <p:spPr/>
        <p:txBody>
          <a:bodyPr/>
          <a:lstStyle/>
          <a:p>
            <a:r>
              <a:rPr lang="en-GB" dirty="0" smtClean="0"/>
              <a:t>The Talk’s Background</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Task: create a vulnerability management system</a:t>
            </a:r>
          </a:p>
          <a:p>
            <a:pPr>
              <a:buFontTx/>
              <a:buChar char="-"/>
            </a:pPr>
            <a:r>
              <a:rPr lang="en-GB" dirty="0" smtClean="0"/>
              <a:t>Wanted to integrate with Fortify, others</a:t>
            </a:r>
          </a:p>
          <a:p>
            <a:pPr>
              <a:buFontTx/>
              <a:buChar char="-"/>
            </a:pPr>
            <a:r>
              <a:rPr lang="en-GB" dirty="0" smtClean="0"/>
              <a:t>Wanted metrics to feed into KPIs</a:t>
            </a:r>
          </a:p>
          <a:p>
            <a:pPr>
              <a:buFontTx/>
              <a:buChar char="-"/>
            </a:pPr>
            <a:r>
              <a:rPr lang="en-GB" dirty="0" smtClean="0"/>
              <a:t>Wanted to store all vulnerabilities by OWASP top 10</a:t>
            </a:r>
          </a:p>
          <a:p>
            <a:pPr>
              <a:buFontTx/>
              <a:buChar char="-"/>
            </a:pPr>
            <a:endParaRPr lang="en-GB" dirty="0"/>
          </a:p>
          <a:p>
            <a:pPr>
              <a:buFontTx/>
              <a:buChar char="-"/>
            </a:pPr>
            <a:r>
              <a:rPr lang="en-GB" dirty="0" smtClean="0"/>
              <a:t>Assumption: all </a:t>
            </a:r>
            <a:r>
              <a:rPr lang="en-GB" dirty="0" err="1" smtClean="0"/>
              <a:t>AppSec</a:t>
            </a:r>
            <a:r>
              <a:rPr lang="en-GB" dirty="0" smtClean="0"/>
              <a:t> issues have an OWASP top 10 category</a:t>
            </a:r>
          </a:p>
          <a:p>
            <a:pPr>
              <a:buFontTx/>
              <a:buChar char="-"/>
            </a:pPr>
            <a:r>
              <a:rPr lang="en-GB" dirty="0" smtClean="0"/>
              <a:t>…we will never locate, track and resolve anything else?</a:t>
            </a:r>
          </a:p>
          <a:p>
            <a:pPr>
              <a:buFontTx/>
              <a:buChar char="-"/>
            </a:pPr>
            <a:endParaRPr lang="en-GB" dirty="0" smtClean="0"/>
          </a:p>
          <a:p>
            <a:pPr>
              <a:buFontTx/>
              <a:buChar char="-"/>
            </a:pPr>
            <a:endParaRPr lang="en-GB" dirty="0" smtClean="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6381" y="4869160"/>
            <a:ext cx="3057619" cy="1950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6738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7</a:t>
            </a:r>
          </a:p>
        </p:txBody>
      </p:sp>
      <p:sp>
        <p:nvSpPr>
          <p:cNvPr id="3" name="Text Placeholder 2"/>
          <p:cNvSpPr>
            <a:spLocks noGrp="1"/>
          </p:cNvSpPr>
          <p:nvPr>
            <p:ph type="body" sz="quarter" idx="13"/>
          </p:nvPr>
        </p:nvSpPr>
        <p:spPr/>
        <p:txBody>
          <a:bodyPr/>
          <a:lstStyle/>
          <a:p>
            <a:r>
              <a:rPr lang="en-GB" dirty="0" smtClean="0"/>
              <a:t>Escaping from Escaping</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The Vulnerability</a:t>
            </a:r>
            <a:endParaRPr lang="en-GB" b="1" dirty="0"/>
          </a:p>
          <a:p>
            <a:pPr marL="0" indent="0">
              <a:buNone/>
            </a:pPr>
            <a:r>
              <a:rPr lang="en-GB" dirty="0" smtClean="0"/>
              <a:t>The developers forgot </a:t>
            </a:r>
            <a:r>
              <a:rPr lang="en-GB" dirty="0"/>
              <a:t>to escape the backslash itself</a:t>
            </a:r>
            <a:r>
              <a:rPr lang="en-GB" dirty="0" smtClean="0"/>
              <a:t>.</a:t>
            </a:r>
          </a:p>
          <a:p>
            <a:pPr marL="0" indent="0">
              <a:buNone/>
            </a:pPr>
            <a:endParaRPr lang="en-GB" dirty="0"/>
          </a:p>
          <a:p>
            <a:r>
              <a:rPr lang="en-GB" dirty="0" smtClean="0"/>
              <a:t>If the attacker supplies</a:t>
            </a:r>
            <a:r>
              <a:rPr lang="en-GB" dirty="0"/>
              <a:t> </a:t>
            </a:r>
            <a:endParaRPr lang="en-GB" dirty="0" smtClean="0"/>
          </a:p>
          <a:p>
            <a:pPr marL="0" indent="0">
              <a:buNone/>
            </a:pPr>
            <a:r>
              <a:rPr lang="en-GB" sz="1400" dirty="0">
                <a:latin typeface="Courier New" pitchFamily="49" charset="0"/>
                <a:cs typeface="Courier New" pitchFamily="49" charset="0"/>
              </a:rPr>
              <a:t>	</a:t>
            </a:r>
            <a:r>
              <a:rPr lang="en-GB" sz="1400" dirty="0" smtClean="0">
                <a:latin typeface="Courier New" pitchFamily="49" charset="0"/>
                <a:cs typeface="Courier New" pitchFamily="49" charset="0"/>
              </a:rPr>
              <a:t>foo</a:t>
            </a:r>
            <a:r>
              <a:rPr lang="en-GB" sz="1400" dirty="0">
                <a:latin typeface="Courier New" pitchFamily="49" charset="0"/>
                <a:cs typeface="Courier New" pitchFamily="49" charset="0"/>
              </a:rPr>
              <a:t>\;</a:t>
            </a:r>
            <a:r>
              <a:rPr lang="en-GB" sz="1400" dirty="0" err="1" smtClean="0">
                <a:latin typeface="Courier New" pitchFamily="49" charset="0"/>
                <a:cs typeface="Courier New" pitchFamily="49" charset="0"/>
              </a:rPr>
              <a:t>ls</a:t>
            </a:r>
            <a:endParaRPr lang="en-GB" sz="1400" dirty="0" smtClean="0">
              <a:latin typeface="Courier New" pitchFamily="49" charset="0"/>
              <a:cs typeface="Courier New" pitchFamily="49" charset="0"/>
            </a:endParaRPr>
          </a:p>
          <a:p>
            <a:pPr marL="0" indent="0">
              <a:buNone/>
            </a:pPr>
            <a:endParaRPr lang="en-GB" sz="1400" dirty="0">
              <a:latin typeface="Courier New" pitchFamily="49" charset="0"/>
              <a:cs typeface="Courier New" pitchFamily="49" charset="0"/>
            </a:endParaRPr>
          </a:p>
          <a:p>
            <a:r>
              <a:rPr lang="en-GB" dirty="0" smtClean="0"/>
              <a:t>Then the application will supply an extra backslash..</a:t>
            </a:r>
            <a:r>
              <a:rPr lang="en-GB" dirty="0"/>
              <a:t/>
            </a:r>
            <a:br>
              <a:rPr lang="en-GB" dirty="0"/>
            </a:br>
            <a:r>
              <a:rPr lang="en-GB" dirty="0" smtClean="0"/>
              <a:t>	</a:t>
            </a:r>
            <a:r>
              <a:rPr lang="en-GB" sz="1400" dirty="0" smtClean="0">
                <a:latin typeface="Courier New" pitchFamily="49" charset="0"/>
                <a:cs typeface="Courier New" pitchFamily="49" charset="0"/>
              </a:rPr>
              <a:t>foo</a:t>
            </a:r>
            <a:r>
              <a:rPr lang="en-GB" sz="1400" dirty="0">
                <a:latin typeface="Courier New" pitchFamily="49" charset="0"/>
                <a:cs typeface="Courier New" pitchFamily="49" charset="0"/>
              </a:rPr>
              <a:t>\</a:t>
            </a:r>
            <a:r>
              <a:rPr lang="en-GB" sz="1400" b="1" dirty="0">
                <a:solidFill>
                  <a:srgbClr val="FF0000"/>
                </a:solidFill>
                <a:latin typeface="Courier New" pitchFamily="49" charset="0"/>
                <a:cs typeface="Courier New" pitchFamily="49" charset="0"/>
              </a:rPr>
              <a:t>\</a:t>
            </a:r>
            <a:r>
              <a:rPr lang="en-GB" sz="1400" dirty="0">
                <a:latin typeface="Courier New" pitchFamily="49" charset="0"/>
                <a:cs typeface="Courier New" pitchFamily="49" charset="0"/>
              </a:rPr>
              <a:t>;</a:t>
            </a:r>
            <a:r>
              <a:rPr lang="en-GB" sz="1400" dirty="0" err="1">
                <a:latin typeface="Courier New" pitchFamily="49" charset="0"/>
                <a:cs typeface="Courier New" pitchFamily="49" charset="0"/>
              </a:rPr>
              <a:t>ls</a:t>
            </a:r>
            <a:endParaRPr lang="en-GB" sz="1400" dirty="0">
              <a:latin typeface="Courier New" pitchFamily="49" charset="0"/>
              <a:cs typeface="Courier New" pitchFamily="49" charset="0"/>
            </a:endParaRPr>
          </a:p>
          <a:p>
            <a:pPr marL="0" indent="0">
              <a:buNone/>
            </a:pPr>
            <a:endParaRPr lang="en-GB" dirty="0" smtClean="0"/>
          </a:p>
          <a:p>
            <a:pPr marL="0" indent="0">
              <a:buNone/>
            </a:pPr>
            <a:r>
              <a:rPr lang="en-GB" dirty="0" smtClean="0"/>
              <a:t>So the application’s backslash is escaped..</a:t>
            </a:r>
          </a:p>
          <a:p>
            <a:pPr marL="0" indent="0">
              <a:buNone/>
            </a:pPr>
            <a:r>
              <a:rPr lang="en-GB" dirty="0" smtClean="0"/>
              <a:t>And the attacker’s semicolon isn’t.</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2360" y="5746081"/>
            <a:ext cx="1331640" cy="1111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23707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8</a:t>
            </a:r>
            <a:endParaRPr lang="en-GB" dirty="0"/>
          </a:p>
        </p:txBody>
      </p:sp>
      <p:sp>
        <p:nvSpPr>
          <p:cNvPr id="3" name="Text Placeholder 2"/>
          <p:cNvSpPr>
            <a:spLocks noGrp="1"/>
          </p:cNvSpPr>
          <p:nvPr>
            <p:ph type="body" sz="quarter" idx="13"/>
          </p:nvPr>
        </p:nvSpPr>
        <p:spPr/>
        <p:txBody>
          <a:bodyPr/>
          <a:lstStyle/>
          <a:p>
            <a:r>
              <a:rPr lang="en-GB" dirty="0" smtClean="0"/>
              <a:t>A useful audit </a:t>
            </a:r>
            <a:r>
              <a:rPr lang="en-GB" dirty="0" err="1" smtClean="0"/>
              <a:t>sanitiser</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Background</a:t>
            </a:r>
            <a:endParaRPr lang="en-GB" b="1" dirty="0"/>
          </a:p>
          <a:p>
            <a:pPr>
              <a:buFontTx/>
              <a:buChar char="-"/>
            </a:pPr>
            <a:r>
              <a:rPr lang="en-GB" dirty="0" smtClean="0"/>
              <a:t>Passwords were continually being found in log files. </a:t>
            </a:r>
          </a:p>
          <a:p>
            <a:pPr>
              <a:buFontTx/>
              <a:buChar char="-"/>
            </a:pPr>
            <a:r>
              <a:rPr lang="en-GB" dirty="0"/>
              <a:t>Included unstructured logging </a:t>
            </a:r>
            <a:r>
              <a:rPr lang="en-GB" dirty="0" err="1"/>
              <a:t>eg</a:t>
            </a:r>
            <a:r>
              <a:rPr lang="en-GB" dirty="0"/>
              <a:t> query string, </a:t>
            </a:r>
            <a:r>
              <a:rPr lang="en-GB" dirty="0" err="1"/>
              <a:t>json</a:t>
            </a:r>
            <a:r>
              <a:rPr lang="en-GB" dirty="0"/>
              <a:t> arrays, </a:t>
            </a:r>
            <a:r>
              <a:rPr lang="en-GB" dirty="0" smtClean="0"/>
              <a:t>error handling</a:t>
            </a:r>
          </a:p>
          <a:p>
            <a:pPr>
              <a:buFontTx/>
              <a:buChar char="-"/>
            </a:pPr>
            <a:endParaRPr lang="en-GB" dirty="0"/>
          </a:p>
          <a:p>
            <a:pPr marL="0" indent="0">
              <a:buNone/>
            </a:pPr>
            <a:r>
              <a:rPr lang="en-GB" i="1" dirty="0" smtClean="0"/>
              <a:t>Solution: Apply a mask to all logs to ensure entries following the string </a:t>
            </a:r>
            <a:r>
              <a:rPr lang="en-GB" i="1" dirty="0" smtClean="0">
                <a:solidFill>
                  <a:srgbClr val="FF0000"/>
                </a:solidFill>
              </a:rPr>
              <a:t>password= </a:t>
            </a:r>
            <a:r>
              <a:rPr lang="en-GB" i="1" dirty="0" smtClean="0"/>
              <a:t>were masked. This used </a:t>
            </a:r>
            <a:r>
              <a:rPr lang="en-GB" i="1" dirty="0"/>
              <a:t>a</a:t>
            </a:r>
            <a:r>
              <a:rPr lang="en-GB" i="1" dirty="0" smtClean="0"/>
              <a:t> Regex something like </a:t>
            </a:r>
            <a:r>
              <a:rPr lang="en-GB" i="1" dirty="0">
                <a:solidFill>
                  <a:srgbClr val="FF0000"/>
                </a:solidFill>
              </a:rPr>
              <a:t>password</a:t>
            </a:r>
            <a:r>
              <a:rPr lang="en-GB" i="1" dirty="0" smtClean="0">
                <a:solidFill>
                  <a:srgbClr val="FF0000"/>
                </a:solidFill>
              </a:rPr>
              <a:t>=</a:t>
            </a:r>
            <a:r>
              <a:rPr lang="en-GB" i="1" dirty="0">
                <a:solidFill>
                  <a:srgbClr val="FF0000"/>
                </a:solidFill>
              </a:rPr>
              <a:t>((?=.*\d)(?=.*[a-z])(?=.*[A-Z</a:t>
            </a:r>
            <a:r>
              <a:rPr lang="en-GB" i="1" dirty="0" smtClean="0">
                <a:solidFill>
                  <a:srgbClr val="FF0000"/>
                </a:solidFill>
              </a:rPr>
              <a:t>])(?=.*[@#&amp;$%]).{</a:t>
            </a:r>
            <a:r>
              <a:rPr lang="en-GB" i="1" dirty="0">
                <a:solidFill>
                  <a:srgbClr val="FF0000"/>
                </a:solidFill>
              </a:rPr>
              <a:t>6,20</a:t>
            </a:r>
            <a:r>
              <a:rPr lang="en-GB" i="1" dirty="0" smtClean="0">
                <a:solidFill>
                  <a:srgbClr val="FF0000"/>
                </a:solidFill>
              </a:rPr>
              <a:t>})</a:t>
            </a:r>
            <a:r>
              <a:rPr lang="en-GB" i="1" dirty="0" smtClean="0"/>
              <a:t> and filtered out matching text.</a:t>
            </a:r>
            <a:endParaRPr lang="en-GB" i="1" dirty="0">
              <a:solidFill>
                <a:srgbClr val="FF0000"/>
              </a:solidFill>
            </a:endParaRPr>
          </a:p>
          <a:p>
            <a:pPr marL="0" indent="0">
              <a:buNone/>
            </a:pPr>
            <a:endParaRPr lang="en-GB" dirty="0" smtClean="0"/>
          </a:p>
        </p:txBody>
      </p:sp>
    </p:spTree>
    <p:extLst>
      <p:ext uri="{BB962C8B-B14F-4D97-AF65-F5344CB8AC3E}">
        <p14:creationId xmlns:p14="http://schemas.microsoft.com/office/powerpoint/2010/main" val="15287795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8</a:t>
            </a:r>
            <a:endParaRPr lang="en-GB" dirty="0"/>
          </a:p>
        </p:txBody>
      </p:sp>
      <p:sp>
        <p:nvSpPr>
          <p:cNvPr id="3" name="Text Placeholder 2"/>
          <p:cNvSpPr>
            <a:spLocks noGrp="1"/>
          </p:cNvSpPr>
          <p:nvPr>
            <p:ph type="body" sz="quarter" idx="13"/>
          </p:nvPr>
        </p:nvSpPr>
        <p:spPr/>
        <p:txBody>
          <a:bodyPr/>
          <a:lstStyle/>
          <a:p>
            <a:r>
              <a:rPr lang="en-GB" dirty="0" smtClean="0"/>
              <a:t>A useful audit </a:t>
            </a:r>
            <a:r>
              <a:rPr lang="en-GB" dirty="0" err="1" smtClean="0"/>
              <a:t>sanitiser</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Vulnerability: attacks are masked when triggering the security rule</a:t>
            </a:r>
          </a:p>
          <a:p>
            <a:pPr marL="0" indent="0">
              <a:buNone/>
            </a:pPr>
            <a:endParaRPr lang="en-GB" i="1" dirty="0" smtClean="0"/>
          </a:p>
          <a:p>
            <a:pPr marL="0" indent="0">
              <a:buNone/>
            </a:pPr>
            <a:r>
              <a:rPr lang="en-GB" sz="1400" dirty="0" smtClean="0">
                <a:latin typeface="Courier New" pitchFamily="49" charset="0"/>
                <a:cs typeface="Courier New" pitchFamily="49" charset="0"/>
              </a:rPr>
              <a:t>/</a:t>
            </a:r>
            <a:r>
              <a:rPr lang="en-GB" sz="1400" dirty="0" err="1" smtClean="0">
                <a:latin typeface="Courier New" pitchFamily="49" charset="0"/>
                <a:cs typeface="Courier New" pitchFamily="49" charset="0"/>
              </a:rPr>
              <a:t>Search.aspx?docid</a:t>
            </a:r>
            <a:r>
              <a:rPr lang="en-GB" sz="1400" dirty="0" smtClean="0">
                <a:latin typeface="Courier New" pitchFamily="49" charset="0"/>
                <a:cs typeface="Courier New" pitchFamily="49" charset="0"/>
              </a:rPr>
              <a:t>=1passsword%3D%2520drop%20table%20users&amp;order=5</a:t>
            </a:r>
          </a:p>
          <a:p>
            <a:pPr marL="0" indent="0">
              <a:buNone/>
            </a:pPr>
            <a:endParaRPr lang="en-GB" sz="1400" dirty="0" smtClean="0">
              <a:latin typeface="Courier New" pitchFamily="49" charset="0"/>
              <a:cs typeface="Courier New" pitchFamily="49" charset="0"/>
            </a:endParaRPr>
          </a:p>
          <a:p>
            <a:pPr marL="0" indent="0">
              <a:buNone/>
            </a:pPr>
            <a:r>
              <a:rPr lang="en-GB" dirty="0"/>
              <a:t>Log entry:</a:t>
            </a:r>
          </a:p>
          <a:p>
            <a:pPr marL="0" indent="0">
              <a:buNone/>
            </a:pPr>
            <a:r>
              <a:rPr lang="en-GB" sz="1400" dirty="0">
                <a:latin typeface="Courier New" pitchFamily="49" charset="0"/>
                <a:cs typeface="Courier New" pitchFamily="49" charset="0"/>
              </a:rPr>
              <a:t>[10/Apr/2011:12:39:11 +0300] "GET /</a:t>
            </a:r>
            <a:r>
              <a:rPr lang="en-GB" sz="1400" dirty="0" err="1" smtClean="0">
                <a:latin typeface="Courier New" pitchFamily="49" charset="0"/>
                <a:cs typeface="Courier New" pitchFamily="49" charset="0"/>
              </a:rPr>
              <a:t>Search.aspx?docid</a:t>
            </a:r>
            <a:r>
              <a:rPr lang="en-GB" sz="1400" dirty="0" smtClean="0">
                <a:latin typeface="Courier New" pitchFamily="49" charset="0"/>
                <a:cs typeface="Courier New" pitchFamily="49" charset="0"/>
              </a:rPr>
              <a:t>=1password=********&amp;</a:t>
            </a:r>
            <a:r>
              <a:rPr lang="en-GB" sz="1400" dirty="0">
                <a:latin typeface="Courier New" pitchFamily="49" charset="0"/>
                <a:cs typeface="Courier New" pitchFamily="49" charset="0"/>
              </a:rPr>
              <a:t>order=5</a:t>
            </a:r>
          </a:p>
          <a:p>
            <a:pPr marL="0" indent="0">
              <a:buNone/>
            </a:pPr>
            <a:endParaRPr lang="en-GB" dirty="0" smtClean="0"/>
          </a:p>
          <a:p>
            <a:pPr marL="0" indent="0">
              <a:buNone/>
            </a:pPr>
            <a:r>
              <a:rPr lang="en-GB" dirty="0" smtClean="0"/>
              <a:t>Application Log:</a:t>
            </a:r>
          </a:p>
          <a:p>
            <a:pPr marL="0" indent="0">
              <a:buNone/>
            </a:pPr>
            <a:r>
              <a:rPr lang="en-GB" sz="1400" dirty="0">
                <a:latin typeface="Courier New" pitchFamily="49" charset="0"/>
                <a:cs typeface="Courier New" pitchFamily="49" charset="0"/>
              </a:rPr>
              <a:t>WARNING: Parsing error encountered processing </a:t>
            </a:r>
            <a:r>
              <a:rPr lang="en-GB" sz="1400" dirty="0" err="1">
                <a:latin typeface="Courier New" pitchFamily="49" charset="0"/>
                <a:cs typeface="Courier New" pitchFamily="49" charset="0"/>
              </a:rPr>
              <a:t>docid</a:t>
            </a:r>
            <a:r>
              <a:rPr lang="en-GB" sz="1400" dirty="0">
                <a:latin typeface="Courier New" pitchFamily="49" charset="0"/>
                <a:cs typeface="Courier New" pitchFamily="49" charset="0"/>
              </a:rPr>
              <a:t> 1password=********</a:t>
            </a:r>
          </a:p>
          <a:p>
            <a:pPr marL="0" indent="0">
              <a:buNone/>
            </a:pPr>
            <a:endParaRPr lang="en-GB" dirty="0" smtClean="0"/>
          </a:p>
          <a:p>
            <a:pPr marL="0" indent="0">
              <a:buNone/>
            </a:pPr>
            <a:r>
              <a:rPr lang="en-GB" dirty="0" err="1" smtClean="0"/>
              <a:t>Etc</a:t>
            </a:r>
            <a:r>
              <a:rPr lang="en-GB" dirty="0" smtClean="0"/>
              <a:t>, etc.</a:t>
            </a:r>
          </a:p>
          <a:p>
            <a:pPr marL="0" indent="0">
              <a:buNone/>
            </a:pPr>
            <a:endParaRPr lang="en-GB" dirty="0"/>
          </a:p>
          <a:p>
            <a:pPr marL="0" indent="0">
              <a:buNone/>
            </a:pPr>
            <a:endParaRPr lang="en-GB" dirty="0"/>
          </a:p>
          <a:p>
            <a:pPr marL="0" indent="0">
              <a:buNone/>
            </a:pPr>
            <a:endParaRPr lang="en-GB" dirty="0" smtClean="0"/>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5142316"/>
            <a:ext cx="2123728" cy="1415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473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0" end="10"/>
                                            </p:txEl>
                                          </p:spTgt>
                                        </p:tgtEl>
                                        <p:attrNameLst>
                                          <p:attrName>style.visibility</p:attrName>
                                        </p:attrNameLst>
                                      </p:cBhvr>
                                      <p:to>
                                        <p:strVal val="visible"/>
                                      </p:to>
                                    </p:set>
                                    <p:animEffect transition="in" filter="fade">
                                      <p:cBhvr>
                                        <p:cTn id="21"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8</a:t>
            </a:r>
            <a:endParaRPr lang="en-GB" dirty="0"/>
          </a:p>
        </p:txBody>
      </p:sp>
      <p:sp>
        <p:nvSpPr>
          <p:cNvPr id="3" name="Text Placeholder 2"/>
          <p:cNvSpPr>
            <a:spLocks noGrp="1"/>
          </p:cNvSpPr>
          <p:nvPr>
            <p:ph type="body" sz="quarter" idx="13"/>
          </p:nvPr>
        </p:nvSpPr>
        <p:spPr/>
        <p:txBody>
          <a:bodyPr/>
          <a:lstStyle/>
          <a:p>
            <a:r>
              <a:rPr lang="en-GB" dirty="0" smtClean="0"/>
              <a:t>A useful audit </a:t>
            </a:r>
            <a:r>
              <a:rPr lang="en-GB" dirty="0" err="1" smtClean="0"/>
              <a:t>sanitiser</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dirty="0" smtClean="0"/>
              <a:t>Diatribe 1 – Snort:</a:t>
            </a:r>
          </a:p>
          <a:p>
            <a:pPr marL="0" indent="0">
              <a:buNone/>
            </a:pPr>
            <a:r>
              <a:rPr lang="en-GB" dirty="0" smtClean="0"/>
              <a:t>Attacks show up under the highest priority signature they trigger:</a:t>
            </a:r>
          </a:p>
          <a:p>
            <a:pPr marL="0" indent="0">
              <a:buNone/>
            </a:pPr>
            <a:r>
              <a:rPr lang="en-GB" sz="1400" dirty="0">
                <a:latin typeface="Courier New" pitchFamily="49" charset="0"/>
                <a:cs typeface="Courier New" pitchFamily="49" charset="0"/>
              </a:rPr>
              <a:t>GET /</a:t>
            </a:r>
            <a:r>
              <a:rPr lang="en-GB" sz="1400" dirty="0" err="1">
                <a:latin typeface="Courier New" pitchFamily="49" charset="0"/>
                <a:cs typeface="Courier New" pitchFamily="49" charset="0"/>
              </a:rPr>
              <a:t>Search.aspx?Searchterm</a:t>
            </a:r>
            <a:r>
              <a:rPr lang="en-GB" sz="1400" dirty="0">
                <a:latin typeface="Courier New" pitchFamily="49" charset="0"/>
                <a:cs typeface="Courier New" pitchFamily="49" charset="0"/>
              </a:rPr>
              <a:t>=a’%20or%201%3d1 HTTP/1.0</a:t>
            </a:r>
          </a:p>
          <a:p>
            <a:pPr marL="0" indent="0">
              <a:buNone/>
            </a:pPr>
            <a:r>
              <a:rPr lang="en-GB" sz="1400" dirty="0">
                <a:latin typeface="Courier New" pitchFamily="49" charset="0"/>
                <a:cs typeface="Courier New" pitchFamily="49" charset="0"/>
              </a:rPr>
              <a:t>User-Agent: </a:t>
            </a:r>
            <a:r>
              <a:rPr lang="en-GB" sz="1400" dirty="0" smtClean="0">
                <a:latin typeface="Courier New" pitchFamily="49" charset="0"/>
                <a:cs typeface="Courier New" pitchFamily="49" charset="0"/>
              </a:rPr>
              <a:t>Mozilla/5.0 (/</a:t>
            </a:r>
            <a:r>
              <a:rPr lang="en-GB" sz="1400" dirty="0" err="1" smtClean="0">
                <a:latin typeface="Courier New" pitchFamily="49" charset="0"/>
                <a:cs typeface="Courier New" pitchFamily="49" charset="0"/>
              </a:rPr>
              <a:t>etc</a:t>
            </a:r>
            <a:r>
              <a:rPr lang="en-GB" sz="1400" dirty="0" smtClean="0">
                <a:latin typeface="Courier New" pitchFamily="49" charset="0"/>
                <a:cs typeface="Courier New" pitchFamily="49" charset="0"/>
              </a:rPr>
              <a:t>/</a:t>
            </a:r>
            <a:r>
              <a:rPr lang="en-GB" sz="1400" dirty="0" err="1" smtClean="0">
                <a:latin typeface="Courier New" pitchFamily="49" charset="0"/>
                <a:cs typeface="Courier New" pitchFamily="49" charset="0"/>
              </a:rPr>
              <a:t>passwd</a:t>
            </a:r>
            <a:r>
              <a:rPr lang="en-GB" sz="1400" dirty="0" smtClean="0">
                <a:latin typeface="Courier New" pitchFamily="49" charset="0"/>
                <a:cs typeface="Courier New" pitchFamily="49" charset="0"/>
              </a:rPr>
              <a:t>)</a:t>
            </a:r>
            <a:endParaRPr lang="en-GB" sz="1400" dirty="0">
              <a:latin typeface="Courier New" pitchFamily="49" charset="0"/>
              <a:cs typeface="Courier New" pitchFamily="49" charset="0"/>
            </a:endParaRPr>
          </a:p>
          <a:p>
            <a:pPr marL="0" indent="0">
              <a:buNone/>
            </a:pPr>
            <a:endParaRPr lang="en-GB" dirty="0" smtClean="0"/>
          </a:p>
          <a:p>
            <a:pPr marL="0" indent="0">
              <a:buNone/>
            </a:pPr>
            <a:r>
              <a:rPr lang="en-GB" sz="1400" dirty="0">
                <a:latin typeface="Courier New" pitchFamily="49" charset="0"/>
                <a:cs typeface="Courier New" pitchFamily="49" charset="0"/>
              </a:rPr>
              <a:t>[**] [1:1122:6] WEB-MISC /</a:t>
            </a:r>
            <a:r>
              <a:rPr lang="en-GB" sz="1400" dirty="0" err="1">
                <a:latin typeface="Courier New" pitchFamily="49" charset="0"/>
                <a:cs typeface="Courier New" pitchFamily="49" charset="0"/>
              </a:rPr>
              <a:t>etc</a:t>
            </a:r>
            <a:r>
              <a:rPr lang="en-GB" sz="1400" dirty="0">
                <a:latin typeface="Courier New" pitchFamily="49" charset="0"/>
                <a:cs typeface="Courier New" pitchFamily="49" charset="0"/>
              </a:rPr>
              <a:t>/</a:t>
            </a:r>
            <a:r>
              <a:rPr lang="en-GB" sz="1400" dirty="0" err="1">
                <a:latin typeface="Courier New" pitchFamily="49" charset="0"/>
                <a:cs typeface="Courier New" pitchFamily="49" charset="0"/>
              </a:rPr>
              <a:t>passwd</a:t>
            </a:r>
            <a:r>
              <a:rPr lang="en-GB" sz="1400" dirty="0">
                <a:latin typeface="Courier New" pitchFamily="49" charset="0"/>
                <a:cs typeface="Courier New" pitchFamily="49" charset="0"/>
              </a:rPr>
              <a:t> [**] [Classification: Attempted Information Leak] [Priority: 2] </a:t>
            </a:r>
            <a:r>
              <a:rPr lang="en-GB" sz="1400" dirty="0" smtClean="0">
                <a:latin typeface="Courier New" pitchFamily="49" charset="0"/>
                <a:cs typeface="Courier New" pitchFamily="49" charset="0"/>
              </a:rPr>
              <a:t>10/04-13:00:59.035764 192.168.***.***:</a:t>
            </a:r>
            <a:r>
              <a:rPr lang="en-GB" sz="1400" dirty="0">
                <a:latin typeface="Courier New" pitchFamily="49" charset="0"/>
                <a:cs typeface="Courier New" pitchFamily="49" charset="0"/>
              </a:rPr>
              <a:t>48000 -&gt; 192.168.***.**:80 </a:t>
            </a:r>
            <a:r>
              <a:rPr lang="en-GB" sz="1400" dirty="0" smtClean="0">
                <a:latin typeface="Courier New" pitchFamily="49" charset="0"/>
                <a:cs typeface="Courier New" pitchFamily="49" charset="0"/>
              </a:rPr>
              <a:t>………</a:t>
            </a:r>
            <a:endParaRPr lang="en-GB" sz="1400" dirty="0">
              <a:latin typeface="Courier New" pitchFamily="49" charset="0"/>
              <a:cs typeface="Courier New" pitchFamily="49" charset="0"/>
            </a:endParaRPr>
          </a:p>
          <a:p>
            <a:pPr marL="0" indent="0">
              <a:buNone/>
            </a:pPr>
            <a:endParaRPr lang="en-GB" dirty="0" smtClean="0"/>
          </a:p>
          <a:p>
            <a:pPr marL="0" indent="0">
              <a:buNone/>
            </a:pPr>
            <a:r>
              <a:rPr lang="en-GB" dirty="0" smtClean="0"/>
              <a:t>Diatribe 2 – SQL Auditing:</a:t>
            </a:r>
          </a:p>
          <a:p>
            <a:pPr marL="0" indent="0">
              <a:buNone/>
            </a:pPr>
            <a:r>
              <a:rPr lang="en-GB" sz="1600" dirty="0"/>
              <a:t>Bypass </a:t>
            </a:r>
            <a:r>
              <a:rPr lang="en-GB" sz="1600" dirty="0" smtClean="0"/>
              <a:t>SQL </a:t>
            </a:r>
            <a:r>
              <a:rPr lang="en-GB" sz="1600" dirty="0"/>
              <a:t>Audit Log by invoking </a:t>
            </a:r>
            <a:r>
              <a:rPr lang="en-GB" sz="1600" dirty="0" err="1"/>
              <a:t>sp_password</a:t>
            </a:r>
            <a:r>
              <a:rPr lang="en-GB" sz="1600" dirty="0"/>
              <a:t> (Chris </a:t>
            </a:r>
            <a:r>
              <a:rPr lang="en-GB" sz="1600" dirty="0" err="1"/>
              <a:t>Anley</a:t>
            </a:r>
            <a:r>
              <a:rPr lang="en-GB" sz="1600" dirty="0"/>
              <a:t>, 2002)</a:t>
            </a:r>
          </a:p>
          <a:p>
            <a:pPr marL="0" indent="0">
              <a:buNone/>
            </a:pPr>
            <a:r>
              <a:rPr lang="en-GB" sz="1600" dirty="0">
                <a:hlinkClick r:id="rId3"/>
              </a:rPr>
              <a:t>http://</a:t>
            </a:r>
            <a:r>
              <a:rPr lang="en-GB" sz="1600" dirty="0" smtClean="0">
                <a:hlinkClick r:id="rId3"/>
              </a:rPr>
              <a:t>www.cgisecurity.com/lib/advanced_sql_injection.pdf</a:t>
            </a:r>
            <a:endParaRPr lang="en-GB" sz="1600" dirty="0" smtClean="0"/>
          </a:p>
          <a:p>
            <a:pPr marL="0" indent="0">
              <a:buNone/>
            </a:pPr>
            <a:r>
              <a:rPr lang="en-GB" sz="1600" dirty="0" smtClean="0"/>
              <a:t>Attack places the string </a:t>
            </a:r>
            <a:r>
              <a:rPr lang="en-GB" sz="1400" dirty="0" err="1">
                <a:latin typeface="Courier New" pitchFamily="49" charset="0"/>
                <a:cs typeface="Courier New" pitchFamily="49" charset="0"/>
              </a:rPr>
              <a:t>sp_password</a:t>
            </a:r>
            <a:r>
              <a:rPr lang="en-GB" sz="1600" dirty="0" smtClean="0"/>
              <a:t> at any location within an SQL Statement</a:t>
            </a:r>
          </a:p>
          <a:p>
            <a:pPr marL="0" indent="0">
              <a:buNone/>
            </a:pPr>
            <a:endParaRPr lang="en-GB" sz="1600" dirty="0" smtClean="0"/>
          </a:p>
          <a:p>
            <a:pPr marL="0" indent="0">
              <a:buNone/>
            </a:pP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sp_password</a:t>
            </a:r>
            <a:r>
              <a:rPr lang="en-GB" sz="1400" dirty="0" smtClean="0">
                <a:latin typeface="Courier New" pitchFamily="49" charset="0"/>
                <a:cs typeface="Courier New" pitchFamily="49" charset="0"/>
              </a:rPr>
              <a:t>' was found in the text of this event. </a:t>
            </a:r>
          </a:p>
          <a:p>
            <a:pPr marL="0" indent="0">
              <a:buNone/>
            </a:pPr>
            <a:r>
              <a:rPr lang="en-GB" sz="1400" dirty="0" smtClean="0">
                <a:latin typeface="Courier New" pitchFamily="49" charset="0"/>
                <a:cs typeface="Courier New" pitchFamily="49" charset="0"/>
              </a:rPr>
              <a:t>-- The </a:t>
            </a:r>
            <a:r>
              <a:rPr lang="en-GB" sz="1400" dirty="0">
                <a:latin typeface="Courier New" pitchFamily="49" charset="0"/>
                <a:cs typeface="Courier New" pitchFamily="49" charset="0"/>
              </a:rPr>
              <a:t>text has been replaced with this comment for security </a:t>
            </a:r>
            <a:endParaRPr lang="en-GB" sz="1400" dirty="0" smtClean="0">
              <a:latin typeface="Courier New" pitchFamily="49" charset="0"/>
              <a:cs typeface="Courier New" pitchFamily="49" charset="0"/>
            </a:endParaRPr>
          </a:p>
          <a:p>
            <a:pPr marL="0" indent="0">
              <a:buNone/>
            </a:pPr>
            <a:r>
              <a:rPr lang="en-GB" sz="1400" dirty="0" smtClean="0">
                <a:latin typeface="Courier New" pitchFamily="49" charset="0"/>
                <a:cs typeface="Courier New" pitchFamily="49" charset="0"/>
              </a:rPr>
              <a:t>reasons</a:t>
            </a:r>
            <a:r>
              <a:rPr lang="en-GB" sz="1400" dirty="0">
                <a:latin typeface="Courier New" pitchFamily="49" charset="0"/>
                <a:cs typeface="Courier New" pitchFamily="49" charset="0"/>
              </a:rPr>
              <a:t>. </a:t>
            </a:r>
          </a:p>
          <a:p>
            <a:pPr marL="0" indent="0">
              <a:buNone/>
            </a:pPr>
            <a:endParaRPr lang="en-GB" dirty="0" smtClean="0"/>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280" y="5393924"/>
            <a:ext cx="1970544" cy="1464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344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7" end="7"/>
                                            </p:txEl>
                                          </p:spTgt>
                                        </p:tgtEl>
                                        <p:attrNameLst>
                                          <p:attrName>style.visibility</p:attrName>
                                        </p:attrNameLst>
                                      </p:cBhvr>
                                      <p:to>
                                        <p:strVal val="visible"/>
                                      </p:to>
                                    </p:set>
                                    <p:animEffect transition="in" filter="fade">
                                      <p:cBhvr>
                                        <p:cTn id="24" dur="500"/>
                                        <p:tgtEl>
                                          <p:spTgt spid="4">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animEffect transition="in" filter="fade">
                                      <p:cBhvr>
                                        <p:cTn id="29" dur="500"/>
                                        <p:tgtEl>
                                          <p:spTgt spid="4">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fade">
                                      <p:cBhvr>
                                        <p:cTn id="32" dur="500"/>
                                        <p:tgtEl>
                                          <p:spTgt spid="4">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animEffect transition="in" filter="fade">
                                      <p:cBhvr>
                                        <p:cTn id="35" dur="500"/>
                                        <p:tgtEl>
                                          <p:spTgt spid="4">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2" end="12"/>
                                            </p:txEl>
                                          </p:spTgt>
                                        </p:tgtEl>
                                        <p:attrNameLst>
                                          <p:attrName>style.visibility</p:attrName>
                                        </p:attrNameLst>
                                      </p:cBhvr>
                                      <p:to>
                                        <p:strVal val="visible"/>
                                      </p:to>
                                    </p:set>
                                    <p:animEffect transition="in" filter="fade">
                                      <p:cBhvr>
                                        <p:cTn id="38" dur="500"/>
                                        <p:tgtEl>
                                          <p:spTgt spid="4">
                                            <p:txEl>
                                              <p:pRg st="12" end="1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animEffect transition="in" filter="fade">
                                      <p:cBhvr>
                                        <p:cTn id="41" dur="500"/>
                                        <p:tgtEl>
                                          <p:spTgt spid="4">
                                            <p:txEl>
                                              <p:pRg st="13" end="13"/>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4" end="14"/>
                                            </p:txEl>
                                          </p:spTgt>
                                        </p:tgtEl>
                                        <p:attrNameLst>
                                          <p:attrName>style.visibility</p:attrName>
                                        </p:attrNameLst>
                                      </p:cBhvr>
                                      <p:to>
                                        <p:strVal val="visible"/>
                                      </p:to>
                                    </p:set>
                                    <p:animEffect transition="in" filter="fade">
                                      <p:cBhvr>
                                        <p:cTn id="44"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9</a:t>
            </a:r>
            <a:endParaRPr lang="en-GB" dirty="0"/>
          </a:p>
        </p:txBody>
      </p:sp>
      <p:sp>
        <p:nvSpPr>
          <p:cNvPr id="3" name="Text Placeholder 2"/>
          <p:cNvSpPr>
            <a:spLocks noGrp="1"/>
          </p:cNvSpPr>
          <p:nvPr>
            <p:ph type="body" sz="quarter" idx="13"/>
          </p:nvPr>
        </p:nvSpPr>
        <p:spPr/>
        <p:txBody>
          <a:bodyPr/>
          <a:lstStyle/>
          <a:p>
            <a:r>
              <a:rPr lang="en-GB" dirty="0" smtClean="0"/>
              <a:t>…and a log entry forger</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Background</a:t>
            </a:r>
          </a:p>
          <a:p>
            <a:pPr marL="0" indent="0">
              <a:buNone/>
            </a:pPr>
            <a:r>
              <a:rPr lang="en-GB" dirty="0" smtClean="0"/>
              <a:t>Users could submit feedback which was appended onto a ‘notes’ file.</a:t>
            </a:r>
          </a:p>
          <a:p>
            <a:pPr marL="0" indent="0">
              <a:buNone/>
            </a:pPr>
            <a:endParaRPr lang="en-GB" dirty="0" smtClean="0"/>
          </a:p>
          <a:p>
            <a:pPr marL="0" indent="0">
              <a:buNone/>
            </a:pPr>
            <a:endParaRPr lang="en-GB" dirty="0"/>
          </a:p>
          <a:p>
            <a:pPr marL="0" indent="0">
              <a:buNone/>
            </a:pPr>
            <a:r>
              <a:rPr lang="en-GB" i="1" dirty="0" smtClean="0"/>
              <a:t>Solution: User feedback is appended with date/timestamp, name etc.</a:t>
            </a:r>
            <a:endParaRPr lang="en-GB" i="1" dirty="0"/>
          </a:p>
        </p:txBody>
      </p:sp>
      <p:pic>
        <p:nvPicPr>
          <p:cNvPr id="5" name="Picture 6" descr="e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9305" y="5157192"/>
            <a:ext cx="184785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4352329"/>
            <a:ext cx="5048250"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93528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9</a:t>
            </a:r>
            <a:endParaRPr lang="en-GB" dirty="0"/>
          </a:p>
        </p:txBody>
      </p:sp>
      <p:sp>
        <p:nvSpPr>
          <p:cNvPr id="3" name="Text Placeholder 2"/>
          <p:cNvSpPr>
            <a:spLocks noGrp="1"/>
          </p:cNvSpPr>
          <p:nvPr>
            <p:ph type="body" sz="quarter" idx="13"/>
          </p:nvPr>
        </p:nvSpPr>
        <p:spPr/>
        <p:txBody>
          <a:bodyPr/>
          <a:lstStyle/>
          <a:p>
            <a:r>
              <a:rPr lang="en-GB" dirty="0" smtClean="0"/>
              <a:t>…and a log entry forger</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Vulnerability</a:t>
            </a:r>
          </a:p>
          <a:p>
            <a:pPr marL="0" indent="0">
              <a:buNone/>
            </a:pPr>
            <a:r>
              <a:rPr lang="en-GB" dirty="0" smtClean="0"/>
              <a:t>Users can submit a ‘feedback’ query of:</a:t>
            </a:r>
          </a:p>
          <a:p>
            <a:pPr marL="0" indent="0">
              <a:buNone/>
            </a:pPr>
            <a:r>
              <a:rPr lang="en-GB" sz="1400" dirty="0">
                <a:solidFill>
                  <a:srgbClr val="FF0000"/>
                </a:solidFill>
                <a:latin typeface="Courier New" pitchFamily="49" charset="0"/>
                <a:cs typeface="Courier New" pitchFamily="49" charset="0"/>
              </a:rPr>
              <a:t>Thank you</a:t>
            </a:r>
            <a:r>
              <a:rPr lang="en-GB" sz="1400" dirty="0" smtClean="0">
                <a:solidFill>
                  <a:srgbClr val="FF0000"/>
                </a:solidFill>
                <a:latin typeface="Courier New" pitchFamily="49" charset="0"/>
                <a:cs typeface="Courier New" pitchFamily="49" charset="0"/>
              </a:rPr>
              <a:t>.%0a%0d%0a%0d--------Admin%20User%2012:03%2015/07/2011--------%0a%0d%0a%0dItem%20was%20approved%20manually</a:t>
            </a:r>
            <a:endParaRPr lang="en-GB" sz="1400" dirty="0">
              <a:solidFill>
                <a:srgbClr val="FF0000"/>
              </a:solidFill>
              <a:latin typeface="Courier New" pitchFamily="49" charset="0"/>
              <a:cs typeface="Courier New" pitchFamily="49" charset="0"/>
            </a:endParaRPr>
          </a:p>
        </p:txBody>
      </p:sp>
      <p:pic>
        <p:nvPicPr>
          <p:cNvPr id="5" name="Picture 6" descr="e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9305" y="5157192"/>
            <a:ext cx="184785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3501008"/>
            <a:ext cx="512445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204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9</a:t>
            </a:r>
            <a:endParaRPr lang="en-GB" dirty="0"/>
          </a:p>
        </p:txBody>
      </p:sp>
      <p:sp>
        <p:nvSpPr>
          <p:cNvPr id="3" name="Text Placeholder 2"/>
          <p:cNvSpPr>
            <a:spLocks noGrp="1"/>
          </p:cNvSpPr>
          <p:nvPr>
            <p:ph type="body" sz="quarter" idx="13"/>
          </p:nvPr>
        </p:nvSpPr>
        <p:spPr/>
        <p:txBody>
          <a:bodyPr/>
          <a:lstStyle/>
          <a:p>
            <a:r>
              <a:rPr lang="en-GB" dirty="0" smtClean="0">
                <a:solidFill>
                  <a:schemeClr val="bg1">
                    <a:lumMod val="75000"/>
                  </a:schemeClr>
                </a:solidFill>
              </a:rPr>
              <a:t>..back to our long-suffering app..</a:t>
            </a:r>
            <a:endParaRPr lang="en-GB" dirty="0">
              <a:solidFill>
                <a:schemeClr val="bg1">
                  <a:lumMod val="75000"/>
                </a:schemeClr>
              </a:solidFill>
            </a:endParaRPr>
          </a:p>
        </p:txBody>
      </p:sp>
      <p:sp>
        <p:nvSpPr>
          <p:cNvPr id="4" name="Text Placeholder 3"/>
          <p:cNvSpPr>
            <a:spLocks noGrp="1"/>
          </p:cNvSpPr>
          <p:nvPr>
            <p:ph type="body" sz="quarter" idx="14"/>
          </p:nvPr>
        </p:nvSpPr>
        <p:spPr>
          <a:xfrm>
            <a:off x="251520" y="1700808"/>
            <a:ext cx="8715436" cy="4786346"/>
          </a:xfrm>
        </p:spPr>
        <p:txBody>
          <a:bodyPr/>
          <a:lstStyle/>
          <a:p>
            <a:pPr marL="0" indent="0">
              <a:buNone/>
            </a:pPr>
            <a:endParaRPr lang="en-GB" dirty="0" smtClean="0"/>
          </a:p>
          <a:p>
            <a:pPr marL="0" indent="0">
              <a:buNone/>
            </a:pPr>
            <a:endParaRPr lang="en-GB" dirty="0"/>
          </a:p>
          <a:p>
            <a:pPr marL="0" indent="0">
              <a:buNone/>
            </a:pPr>
            <a:r>
              <a:rPr lang="en-GB" dirty="0" smtClean="0"/>
              <a:t>Remember this token?</a:t>
            </a:r>
            <a:endParaRPr lang="en-GB" dirty="0"/>
          </a:p>
          <a:p>
            <a:pPr marL="0" indent="0">
              <a:buNone/>
            </a:pPr>
            <a:endParaRPr lang="en-GB" dirty="0" smtClean="0"/>
          </a:p>
          <a:p>
            <a:pPr marL="0" indent="0">
              <a:buNone/>
            </a:pPr>
            <a:r>
              <a:rPr lang="en-GB" dirty="0" smtClean="0">
                <a:latin typeface="Courier New" pitchFamily="49" charset="0"/>
                <a:cs typeface="Courier New" pitchFamily="49" charset="0"/>
              </a:rPr>
              <a:t>	marcus|134|10.1.1.154|1301216856</a:t>
            </a:r>
            <a:endParaRPr lang="en-GB" dirty="0">
              <a:latin typeface="Courier New" pitchFamily="49" charset="0"/>
              <a:cs typeface="Courier New" pitchFamily="49" charset="0"/>
            </a:endParaRPr>
          </a:p>
          <a:p>
            <a:pPr>
              <a:buFontTx/>
              <a:buChar char="-"/>
            </a:pPr>
            <a:endParaRPr lang="en-GB" dirty="0" smtClean="0"/>
          </a:p>
          <a:p>
            <a:pPr marL="0" indent="0">
              <a:buNone/>
            </a:pPr>
            <a:r>
              <a:rPr lang="en-GB" dirty="0" smtClean="0"/>
              <a:t>What if you register with a username of </a:t>
            </a:r>
            <a:r>
              <a:rPr lang="en-GB" dirty="0" smtClean="0">
                <a:solidFill>
                  <a:srgbClr val="FF0000"/>
                </a:solidFill>
              </a:rPr>
              <a:t>admin|1</a:t>
            </a:r>
            <a:r>
              <a:rPr lang="en-GB" dirty="0"/>
              <a:t>? </a:t>
            </a:r>
          </a:p>
          <a:p>
            <a:pPr>
              <a:buFontTx/>
              <a:buChar char="-"/>
            </a:pPr>
            <a:endParaRPr lang="en-GB" dirty="0" smtClean="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320" y="5301208"/>
            <a:ext cx="1479500" cy="1484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97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a:t>
            </a:r>
            <a:endParaRPr lang="en-GB" dirty="0"/>
          </a:p>
        </p:txBody>
      </p:sp>
      <p:sp>
        <p:nvSpPr>
          <p:cNvPr id="3" name="Text Placeholder 2"/>
          <p:cNvSpPr>
            <a:spLocks noGrp="1"/>
          </p:cNvSpPr>
          <p:nvPr>
            <p:ph type="body" sz="quarter" idx="13"/>
          </p:nvPr>
        </p:nvSpPr>
        <p:spPr/>
        <p:txBody>
          <a:bodyPr/>
          <a:lstStyle/>
          <a:p>
            <a:r>
              <a:rPr lang="en-GB" dirty="0" smtClean="0"/>
              <a:t>Anti-anti-automation</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Sometimes we must allow a condition, but stop it being automated</a:t>
            </a:r>
          </a:p>
          <a:p>
            <a:pPr>
              <a:buFontTx/>
              <a:buChar char="-"/>
            </a:pPr>
            <a:r>
              <a:rPr lang="en-GB" dirty="0" smtClean="0"/>
              <a:t>User Enumeration in Authentication</a:t>
            </a:r>
          </a:p>
          <a:p>
            <a:pPr>
              <a:buFontTx/>
              <a:buChar char="-"/>
            </a:pPr>
            <a:r>
              <a:rPr lang="en-GB" dirty="0" smtClean="0"/>
              <a:t>Money can be made automating repetitive tasks</a:t>
            </a:r>
          </a:p>
          <a:p>
            <a:pPr lvl="1">
              <a:buFontTx/>
              <a:buChar char="-"/>
            </a:pPr>
            <a:r>
              <a:rPr lang="en-GB" dirty="0"/>
              <a:t>Refer and Earn</a:t>
            </a:r>
          </a:p>
          <a:p>
            <a:pPr lvl="1">
              <a:buFontTx/>
              <a:buChar char="-"/>
            </a:pPr>
            <a:r>
              <a:rPr lang="en-GB" dirty="0"/>
              <a:t>Site Registration Bonus</a:t>
            </a:r>
          </a:p>
          <a:p>
            <a:pPr marL="0" indent="0">
              <a:buNone/>
            </a:pPr>
            <a:endParaRPr lang="en-GB" dirty="0"/>
          </a:p>
          <a:p>
            <a:pPr marL="0" indent="0">
              <a:buNone/>
            </a:pPr>
            <a:r>
              <a:rPr lang="en-GB" dirty="0" smtClean="0"/>
              <a:t>Standard solution is a CAPTCHA</a:t>
            </a:r>
          </a:p>
          <a:p>
            <a:pPr>
              <a:buFontTx/>
              <a:buChar char="-"/>
            </a:pPr>
            <a:endParaRPr lang="en-GB" dirty="0"/>
          </a:p>
          <a:p>
            <a:pPr marL="0" indent="0">
              <a:buNone/>
            </a:pPr>
            <a:r>
              <a:rPr lang="en-GB" dirty="0" smtClean="0">
                <a:sym typeface="Wingdings" pitchFamily="2" charset="2"/>
              </a:rPr>
              <a:t> So solving a CAPTCHA = earning money</a:t>
            </a:r>
            <a:endParaRPr lang="en-GB" dirty="0" smtClean="0"/>
          </a:p>
          <a:p>
            <a:pPr>
              <a:buFontTx/>
              <a:buChar char="-"/>
            </a:pPr>
            <a:endParaRPr lang="en-GB" dirty="0" smtClean="0"/>
          </a:p>
          <a:p>
            <a:pPr>
              <a:buFontTx/>
              <a:buChar char="-"/>
            </a:pPr>
            <a:endParaRPr lang="en-GB" dirty="0" smtClean="0"/>
          </a:p>
        </p:txBody>
      </p:sp>
    </p:spTree>
    <p:extLst>
      <p:ext uri="{BB962C8B-B14F-4D97-AF65-F5344CB8AC3E}">
        <p14:creationId xmlns:p14="http://schemas.microsoft.com/office/powerpoint/2010/main" val="21255854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a:t>
            </a:r>
            <a:endParaRPr lang="en-GB" dirty="0"/>
          </a:p>
        </p:txBody>
      </p:sp>
      <p:sp>
        <p:nvSpPr>
          <p:cNvPr id="3" name="Text Placeholder 2"/>
          <p:cNvSpPr>
            <a:spLocks noGrp="1"/>
          </p:cNvSpPr>
          <p:nvPr>
            <p:ph type="body" sz="quarter" idx="13"/>
          </p:nvPr>
        </p:nvSpPr>
        <p:spPr/>
        <p:txBody>
          <a:bodyPr/>
          <a:lstStyle/>
          <a:p>
            <a:r>
              <a:rPr lang="en-GB" dirty="0" smtClean="0"/>
              <a:t>Anti-anti-automation</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CAPTCHA: Making Money on the Internet</a:t>
            </a:r>
          </a:p>
          <a:p>
            <a:pPr marL="0" indent="0">
              <a:buNone/>
            </a:pPr>
            <a:r>
              <a:rPr lang="en-GB" dirty="0" smtClean="0"/>
              <a:t>Option 1: the direct approach</a:t>
            </a:r>
          </a:p>
          <a:p>
            <a:pPr marL="0" indent="0">
              <a:buNone/>
            </a:pPr>
            <a:endParaRPr lang="en-GB" dirty="0"/>
          </a:p>
          <a:p>
            <a:pPr marL="0" indent="0">
              <a:buNone/>
            </a:pPr>
            <a:endParaRPr lang="en-GB" dirty="0" smtClean="0"/>
          </a:p>
          <a:p>
            <a:pPr marL="0" indent="0">
              <a:buNone/>
            </a:pPr>
            <a:r>
              <a:rPr lang="en-GB" dirty="0" smtClean="0"/>
              <a:t>Burp Extender developed by</a:t>
            </a:r>
            <a:endParaRPr lang="en-GB" dirty="0"/>
          </a:p>
          <a:p>
            <a:pPr marL="0" indent="0">
              <a:buNone/>
            </a:pPr>
            <a:r>
              <a:rPr lang="en-GB" dirty="0" smtClean="0">
                <a:hlinkClick r:id="rId3"/>
              </a:rPr>
              <a:t>www.idontplaydarts.com</a:t>
            </a:r>
            <a:r>
              <a:rPr lang="en-GB" dirty="0" smtClean="0"/>
              <a:t> </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4553" y="2060848"/>
            <a:ext cx="5266655" cy="4674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76048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a:t>
            </a:r>
            <a:endParaRPr lang="en-GB" dirty="0"/>
          </a:p>
        </p:txBody>
      </p:sp>
      <p:sp>
        <p:nvSpPr>
          <p:cNvPr id="3" name="Text Placeholder 2"/>
          <p:cNvSpPr>
            <a:spLocks noGrp="1"/>
          </p:cNvSpPr>
          <p:nvPr>
            <p:ph type="body" sz="quarter" idx="13"/>
          </p:nvPr>
        </p:nvSpPr>
        <p:spPr/>
        <p:txBody>
          <a:bodyPr/>
          <a:lstStyle/>
          <a:p>
            <a:r>
              <a:rPr lang="en-GB" dirty="0" smtClean="0"/>
              <a:t>Anti-anti-automation</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CAPTCHA: Making Money on the Internet</a:t>
            </a:r>
          </a:p>
          <a:p>
            <a:pPr marL="0" indent="0">
              <a:buNone/>
            </a:pPr>
            <a:r>
              <a:rPr lang="en-GB" dirty="0" smtClean="0"/>
              <a:t>Option 2: an indirect approach. Serve a tempting file and get other people to answer ‘your’ CAPTCHAs.</a:t>
            </a:r>
          </a:p>
          <a:p>
            <a:pPr>
              <a:buFontTx/>
              <a:buChar char="-"/>
            </a:pPr>
            <a:endParaRPr lang="en-GB" dirty="0" smtClean="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3645024"/>
            <a:ext cx="5715000"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702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Text Placeholder 2"/>
          <p:cNvSpPr>
            <a:spLocks noGrp="1"/>
          </p:cNvSpPr>
          <p:nvPr>
            <p:ph type="body" sz="quarter" idx="13"/>
          </p:nvPr>
        </p:nvSpPr>
        <p:spPr/>
        <p:txBody>
          <a:bodyPr/>
          <a:lstStyle/>
          <a:p>
            <a:r>
              <a:rPr lang="en-GB" dirty="0" smtClean="0"/>
              <a:t>Background</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Remember how tempting it is to think of easy wins</a:t>
            </a:r>
          </a:p>
          <a:p>
            <a:pPr marL="0" indent="0">
              <a:buNone/>
            </a:pPr>
            <a:r>
              <a:rPr lang="en-GB" dirty="0" smtClean="0"/>
              <a:t>Some Easy </a:t>
            </a:r>
            <a:r>
              <a:rPr lang="en-GB" dirty="0"/>
              <a:t>W</a:t>
            </a:r>
            <a:r>
              <a:rPr lang="en-GB" dirty="0" smtClean="0"/>
              <a:t>ins:</a:t>
            </a:r>
          </a:p>
          <a:p>
            <a:pPr marL="0" indent="0">
              <a:buNone/>
            </a:pPr>
            <a:endParaRPr lang="en-GB" dirty="0"/>
          </a:p>
          <a:p>
            <a:pPr marL="0" indent="0">
              <a:buNone/>
            </a:pPr>
            <a:r>
              <a:rPr lang="en-GB" dirty="0" smtClean="0"/>
              <a:t>EW #1: “We’ll just encrypt everything”</a:t>
            </a:r>
          </a:p>
          <a:p>
            <a:pPr marL="0" indent="0">
              <a:buNone/>
            </a:pPr>
            <a:r>
              <a:rPr lang="en-GB" dirty="0" smtClean="0"/>
              <a:t>EW #2: “Everything will be input validated”</a:t>
            </a:r>
          </a:p>
          <a:p>
            <a:pPr marL="0" indent="0">
              <a:buNone/>
            </a:pPr>
            <a:r>
              <a:rPr lang="en-GB" dirty="0" smtClean="0"/>
              <a:t>EW #3: “It’ll all be picked up in the log files / audit trail”</a:t>
            </a:r>
          </a:p>
          <a:p>
            <a:pPr marL="0" indent="0">
              <a:buNone/>
            </a:pPr>
            <a:r>
              <a:rPr lang="en-GB" dirty="0" smtClean="0"/>
              <a:t>EW #4: “We have firewalls”</a:t>
            </a:r>
          </a:p>
          <a:p>
            <a:pPr marL="0" indent="0">
              <a:buNone/>
            </a:pPr>
            <a:r>
              <a:rPr lang="en-GB" dirty="0" smtClean="0"/>
              <a:t>EW #5: “We have application security systems”</a:t>
            </a:r>
          </a:p>
          <a:p>
            <a:pPr marL="0" indent="0">
              <a:buNone/>
            </a:pPr>
            <a:r>
              <a:rPr lang="en-GB" dirty="0" smtClean="0"/>
              <a:t>(E?)W #6: “We did the OWASP Top 10, and the PCI Auditor went away”</a:t>
            </a:r>
          </a:p>
          <a:p>
            <a:pPr marL="0" indent="0">
              <a:buNone/>
            </a:pPr>
            <a:endParaRPr lang="en-GB" dirty="0" smtClean="0"/>
          </a:p>
          <a:p>
            <a:pPr>
              <a:buFontTx/>
              <a:buChar char="-"/>
            </a:pPr>
            <a:endParaRPr lang="en-GB" dirty="0" smtClean="0"/>
          </a:p>
          <a:p>
            <a:pPr marL="0" indent="0">
              <a:buNone/>
            </a:pPr>
            <a:r>
              <a:rPr lang="en-GB" dirty="0" smtClean="0"/>
              <a:t>Some Easy Wins in action…</a:t>
            </a:r>
          </a:p>
        </p:txBody>
      </p:sp>
    </p:spTree>
    <p:extLst>
      <p:ext uri="{BB962C8B-B14F-4D97-AF65-F5344CB8AC3E}">
        <p14:creationId xmlns:p14="http://schemas.microsoft.com/office/powerpoint/2010/main" val="6588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animEffect transition="in" filter="fade">
                                      <p:cBhvr>
                                        <p:cTn id="35"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11</a:t>
            </a:r>
            <a:endParaRPr lang="en-GB" dirty="0"/>
          </a:p>
        </p:txBody>
      </p:sp>
      <p:sp>
        <p:nvSpPr>
          <p:cNvPr id="3" name="Text Placeholder 2"/>
          <p:cNvSpPr>
            <a:spLocks noGrp="1"/>
          </p:cNvSpPr>
          <p:nvPr>
            <p:ph type="body" sz="quarter" idx="13"/>
          </p:nvPr>
        </p:nvSpPr>
        <p:spPr/>
        <p:txBody>
          <a:bodyPr/>
          <a:lstStyle/>
          <a:p>
            <a:r>
              <a:rPr lang="en-GB" dirty="0" smtClean="0"/>
              <a:t>Bad Practice: Why?</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Background</a:t>
            </a:r>
          </a:p>
          <a:p>
            <a:pPr marL="0" indent="0">
              <a:buNone/>
            </a:pPr>
            <a:r>
              <a:rPr lang="en-GB" dirty="0" smtClean="0"/>
              <a:t>We found a session token in the URL and wanted to prove it was bad practice. </a:t>
            </a:r>
          </a:p>
          <a:p>
            <a:pPr marL="0" indent="0">
              <a:buNone/>
            </a:pPr>
            <a:endParaRPr lang="en-GB" i="1" dirty="0" smtClean="0"/>
          </a:p>
          <a:p>
            <a:pPr marL="0" indent="0">
              <a:buNone/>
            </a:pPr>
            <a:r>
              <a:rPr lang="en-GB" i="1" dirty="0" smtClean="0"/>
              <a:t>Mitigations</a:t>
            </a:r>
          </a:p>
          <a:p>
            <a:pPr>
              <a:buFontTx/>
              <a:buChar char="-"/>
            </a:pPr>
            <a:r>
              <a:rPr lang="en-GB" i="1" dirty="0" smtClean="0"/>
              <a:t>Token was reassigned after logon; Session Fixation was not a practical attack. </a:t>
            </a:r>
          </a:p>
          <a:p>
            <a:pPr>
              <a:buFontTx/>
              <a:buChar char="-"/>
            </a:pPr>
            <a:r>
              <a:rPr lang="en-GB" i="1" dirty="0" smtClean="0"/>
              <a:t>Actually part of the site design. </a:t>
            </a:r>
            <a:r>
              <a:rPr lang="en-GB" i="1" dirty="0" err="1" smtClean="0"/>
              <a:t>Pentest</a:t>
            </a:r>
            <a:r>
              <a:rPr lang="en-GB" i="1" dirty="0" smtClean="0"/>
              <a:t> finding had been dismissed many times.</a:t>
            </a:r>
          </a:p>
          <a:p>
            <a:pPr marL="0" indent="0">
              <a:buNone/>
            </a:pPr>
            <a:endParaRPr lang="en-GB" i="1" dirty="0"/>
          </a:p>
          <a:p>
            <a:pPr marL="0" indent="0">
              <a:buNone/>
            </a:pPr>
            <a:r>
              <a:rPr lang="en-GB" i="1" dirty="0" smtClean="0"/>
              <a:t>So (why) can it be bad practice?</a:t>
            </a:r>
          </a:p>
          <a:p>
            <a:pPr>
              <a:buFontTx/>
              <a:buChar char="-"/>
            </a:pPr>
            <a:endParaRPr lang="en-GB" dirty="0" smtClean="0"/>
          </a:p>
          <a:p>
            <a:pPr>
              <a:buFontTx/>
              <a:buChar char="-"/>
            </a:pPr>
            <a:endParaRPr lang="en-GB" dirty="0" smtClean="0"/>
          </a:p>
        </p:txBody>
      </p:sp>
    </p:spTree>
    <p:extLst>
      <p:ext uri="{BB962C8B-B14F-4D97-AF65-F5344CB8AC3E}">
        <p14:creationId xmlns:p14="http://schemas.microsoft.com/office/powerpoint/2010/main" val="15287795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11</a:t>
            </a:r>
            <a:endParaRPr lang="en-GB" dirty="0"/>
          </a:p>
        </p:txBody>
      </p:sp>
      <p:sp>
        <p:nvSpPr>
          <p:cNvPr id="3" name="Text Placeholder 2"/>
          <p:cNvSpPr>
            <a:spLocks noGrp="1"/>
          </p:cNvSpPr>
          <p:nvPr>
            <p:ph type="body" sz="quarter" idx="13"/>
          </p:nvPr>
        </p:nvSpPr>
        <p:spPr/>
        <p:txBody>
          <a:bodyPr/>
          <a:lstStyle/>
          <a:p>
            <a:r>
              <a:rPr lang="en-GB" dirty="0"/>
              <a:t>Bad Practice: Why?</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Session ID in the URL exploited using ‘Non-Forged’ Cross Site Requests</a:t>
            </a:r>
          </a:p>
          <a:p>
            <a:pPr marL="0" indent="0">
              <a:buNone/>
            </a:pPr>
            <a:endParaRPr lang="en-GB" dirty="0" smtClean="0"/>
          </a:p>
          <a:p>
            <a:pPr>
              <a:buFontTx/>
              <a:buChar char="-"/>
            </a:pPr>
            <a:r>
              <a:rPr lang="en-GB" dirty="0" smtClean="0"/>
              <a:t>Injected a link to a resource (image, </a:t>
            </a:r>
            <a:r>
              <a:rPr lang="en-GB" dirty="0" err="1" smtClean="0"/>
              <a:t>etc</a:t>
            </a:r>
            <a:r>
              <a:rPr lang="en-GB" dirty="0" smtClean="0"/>
              <a:t>) hosted on attacker’s server.</a:t>
            </a:r>
          </a:p>
          <a:p>
            <a:pPr>
              <a:buFontTx/>
              <a:buChar char="-"/>
            </a:pPr>
            <a:r>
              <a:rPr lang="en-GB" dirty="0" smtClean="0"/>
              <a:t>The session token is sent in the </a:t>
            </a:r>
            <a:r>
              <a:rPr lang="en-GB" dirty="0" err="1" smtClean="0"/>
              <a:t>Referer</a:t>
            </a:r>
            <a:r>
              <a:rPr lang="en-GB" dirty="0" smtClean="0"/>
              <a:t> Field</a:t>
            </a:r>
            <a:endParaRPr lang="en-GB" dirty="0" smtClean="0">
              <a:sym typeface="Wingdings" pitchFamily="2" charset="2"/>
            </a:endParaRPr>
          </a:p>
          <a:p>
            <a:pPr>
              <a:buFontTx/>
              <a:buChar char="-"/>
            </a:pPr>
            <a:endParaRPr lang="en-GB" dirty="0" smtClean="0"/>
          </a:p>
          <a:p>
            <a:pPr marL="0" indent="0">
              <a:buNone/>
            </a:pPr>
            <a:endParaRPr lang="en-GB" dirty="0" smtClean="0"/>
          </a:p>
        </p:txBody>
      </p:sp>
      <p:sp>
        <p:nvSpPr>
          <p:cNvPr id="5" name="Rectangle 4"/>
          <p:cNvSpPr/>
          <p:nvPr/>
        </p:nvSpPr>
        <p:spPr>
          <a:xfrm>
            <a:off x="683568" y="3356992"/>
            <a:ext cx="7956376" cy="2800767"/>
          </a:xfrm>
          <a:prstGeom prst="rect">
            <a:avLst/>
          </a:prstGeom>
        </p:spPr>
        <p:txBody>
          <a:bodyPr wrap="square">
            <a:spAutoFit/>
          </a:bodyPr>
          <a:lstStyle/>
          <a:p>
            <a:r>
              <a:rPr lang="en-GB" sz="1600" dirty="0">
                <a:latin typeface="Courier New" pitchFamily="49" charset="0"/>
                <a:cs typeface="Courier New" pitchFamily="49" charset="0"/>
              </a:rPr>
              <a:t>GET /mostlyharmless.aspx HTTP/1.1</a:t>
            </a:r>
          </a:p>
          <a:p>
            <a:r>
              <a:rPr lang="en-GB" sz="1600" dirty="0">
                <a:latin typeface="Courier New" pitchFamily="49" charset="0"/>
                <a:cs typeface="Courier New" pitchFamily="49" charset="0"/>
              </a:rPr>
              <a:t>Host: mdattacker.com</a:t>
            </a:r>
          </a:p>
          <a:p>
            <a:r>
              <a:rPr lang="en-GB" sz="1600" dirty="0">
                <a:latin typeface="Courier New" pitchFamily="49" charset="0"/>
                <a:cs typeface="Courier New" pitchFamily="49" charset="0"/>
              </a:rPr>
              <a:t>User-Agent: Mozilla/5.0 (Windows NT 6.1; WOW64; rv:11.0) Gecko/20100101 Firefox/11.0</a:t>
            </a:r>
          </a:p>
          <a:p>
            <a:r>
              <a:rPr lang="en-GB" sz="1600" dirty="0">
                <a:latin typeface="Courier New" pitchFamily="49" charset="0"/>
                <a:cs typeface="Courier New" pitchFamily="49" charset="0"/>
              </a:rPr>
              <a:t>Accept: </a:t>
            </a:r>
            <a:r>
              <a:rPr lang="en-GB" sz="1600" dirty="0" smtClean="0">
                <a:latin typeface="Courier New" pitchFamily="49" charset="0"/>
                <a:cs typeface="Courier New" pitchFamily="49" charset="0"/>
              </a:rPr>
              <a:t>text/</a:t>
            </a:r>
            <a:r>
              <a:rPr lang="en-GB" sz="1600" dirty="0" err="1" smtClean="0">
                <a:latin typeface="Courier New" pitchFamily="49" charset="0"/>
                <a:cs typeface="Courier New" pitchFamily="49" charset="0"/>
              </a:rPr>
              <a:t>html,application</a:t>
            </a:r>
            <a:r>
              <a:rPr lang="en-GB" sz="1600" dirty="0" smtClean="0">
                <a:latin typeface="Courier New" pitchFamily="49" charset="0"/>
                <a:cs typeface="Courier New" pitchFamily="49" charset="0"/>
              </a:rPr>
              <a:t>/</a:t>
            </a:r>
            <a:r>
              <a:rPr lang="en-GB" sz="1600" dirty="0" err="1" smtClean="0">
                <a:latin typeface="Courier New" pitchFamily="49" charset="0"/>
                <a:cs typeface="Courier New" pitchFamily="49" charset="0"/>
              </a:rPr>
              <a:t>xhtml+xml,application</a:t>
            </a:r>
            <a:r>
              <a:rPr lang="en-GB" sz="1600" dirty="0" smtClean="0">
                <a:latin typeface="Courier New" pitchFamily="49" charset="0"/>
                <a:cs typeface="Courier New" pitchFamily="49" charset="0"/>
              </a:rPr>
              <a:t>/xml</a:t>
            </a:r>
            <a:endParaRPr lang="en-GB" sz="1600" dirty="0">
              <a:latin typeface="Courier New" pitchFamily="49" charset="0"/>
              <a:cs typeface="Courier New" pitchFamily="49" charset="0"/>
            </a:endParaRPr>
          </a:p>
          <a:p>
            <a:r>
              <a:rPr lang="en-GB" sz="1600" dirty="0">
                <a:latin typeface="Courier New" pitchFamily="49" charset="0"/>
                <a:cs typeface="Courier New" pitchFamily="49" charset="0"/>
              </a:rPr>
              <a:t>Accept-Language: </a:t>
            </a:r>
            <a:r>
              <a:rPr lang="en-GB" sz="1600" dirty="0" err="1">
                <a:latin typeface="Courier New" pitchFamily="49" charset="0"/>
                <a:cs typeface="Courier New" pitchFamily="49" charset="0"/>
              </a:rPr>
              <a:t>en-gb,en;q</a:t>
            </a:r>
            <a:r>
              <a:rPr lang="en-GB" sz="1600" dirty="0">
                <a:latin typeface="Courier New" pitchFamily="49" charset="0"/>
                <a:cs typeface="Courier New" pitchFamily="49" charset="0"/>
              </a:rPr>
              <a:t>=0.5</a:t>
            </a:r>
          </a:p>
          <a:p>
            <a:r>
              <a:rPr lang="en-GB" sz="1600" dirty="0">
                <a:latin typeface="Courier New" pitchFamily="49" charset="0"/>
                <a:cs typeface="Courier New" pitchFamily="49" charset="0"/>
              </a:rPr>
              <a:t>Accept-Encoding: </a:t>
            </a:r>
            <a:r>
              <a:rPr lang="en-GB" sz="1600" dirty="0" err="1">
                <a:latin typeface="Courier New" pitchFamily="49" charset="0"/>
                <a:cs typeface="Courier New" pitchFamily="49" charset="0"/>
              </a:rPr>
              <a:t>gzip</a:t>
            </a:r>
            <a:r>
              <a:rPr lang="en-GB" sz="1600" dirty="0">
                <a:latin typeface="Courier New" pitchFamily="49" charset="0"/>
                <a:cs typeface="Courier New" pitchFamily="49" charset="0"/>
              </a:rPr>
              <a:t>, deflate</a:t>
            </a:r>
          </a:p>
          <a:p>
            <a:r>
              <a:rPr lang="en-GB" sz="1600" dirty="0" err="1">
                <a:latin typeface="Courier New" pitchFamily="49" charset="0"/>
                <a:cs typeface="Courier New" pitchFamily="49" charset="0"/>
              </a:rPr>
              <a:t>Referer</a:t>
            </a:r>
            <a:r>
              <a:rPr lang="en-GB" sz="1600" dirty="0">
                <a:latin typeface="Courier New" pitchFamily="49" charset="0"/>
                <a:cs typeface="Courier New" pitchFamily="49" charset="0"/>
              </a:rPr>
              <a:t>: http://apugowebf.mdseclabs.net/auth/379/Home.ashx?SessionId__379=A3C166C0210A12BF3C99005A561C6098</a:t>
            </a:r>
          </a:p>
          <a:p>
            <a:r>
              <a:rPr lang="en-GB" sz="1600" dirty="0">
                <a:latin typeface="Courier New" pitchFamily="49" charset="0"/>
                <a:cs typeface="Courier New" pitchFamily="49" charset="0"/>
              </a:rPr>
              <a:t>Connection: keep-alive</a:t>
            </a:r>
          </a:p>
        </p:txBody>
      </p:sp>
    </p:spTree>
    <p:extLst>
      <p:ext uri="{BB962C8B-B14F-4D97-AF65-F5344CB8AC3E}">
        <p14:creationId xmlns:p14="http://schemas.microsoft.com/office/powerpoint/2010/main" val="39135739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Text Placeholder 2"/>
          <p:cNvSpPr>
            <a:spLocks noGrp="1"/>
          </p:cNvSpPr>
          <p:nvPr>
            <p:ph type="body" sz="quarter" idx="13"/>
          </p:nvPr>
        </p:nvSpPr>
        <p:spPr/>
        <p:txBody>
          <a:bodyPr/>
          <a:lstStyle/>
          <a:p>
            <a:r>
              <a:rPr lang="en-GB" dirty="0" smtClean="0"/>
              <a:t>Any Others?</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Also not on the top 10:</a:t>
            </a:r>
          </a:p>
          <a:p>
            <a:pPr>
              <a:buFontTx/>
              <a:buChar char="-"/>
            </a:pPr>
            <a:r>
              <a:rPr lang="en-GB" dirty="0" err="1" smtClean="0"/>
              <a:t>Clickjacking</a:t>
            </a:r>
            <a:r>
              <a:rPr lang="en-GB" dirty="0" smtClean="0"/>
              <a:t>, </a:t>
            </a:r>
            <a:r>
              <a:rPr lang="en-GB" dirty="0" err="1" smtClean="0"/>
              <a:t>Strokejacking</a:t>
            </a:r>
            <a:r>
              <a:rPr lang="en-GB" dirty="0" smtClean="0"/>
              <a:t>, UI Redress</a:t>
            </a:r>
          </a:p>
          <a:p>
            <a:pPr>
              <a:buFontTx/>
              <a:buChar char="-"/>
            </a:pPr>
            <a:r>
              <a:rPr lang="en-GB" dirty="0" smtClean="0"/>
              <a:t>HTTP Parameter Pollution</a:t>
            </a:r>
          </a:p>
          <a:p>
            <a:pPr>
              <a:buFontTx/>
              <a:buChar char="-"/>
            </a:pPr>
            <a:r>
              <a:rPr lang="en-GB" dirty="0" smtClean="0"/>
              <a:t>Memory Management </a:t>
            </a:r>
            <a:r>
              <a:rPr lang="en-GB" dirty="0" err="1" smtClean="0"/>
              <a:t>eg</a:t>
            </a:r>
            <a:r>
              <a:rPr lang="en-GB" dirty="0" smtClean="0"/>
              <a:t> Integer Overflows, buffer overflow, ..</a:t>
            </a:r>
          </a:p>
          <a:p>
            <a:pPr>
              <a:buFontTx/>
              <a:buChar char="-"/>
            </a:pPr>
            <a:r>
              <a:rPr lang="en-GB" dirty="0" smtClean="0"/>
              <a:t>Arbitrary File Access (!)</a:t>
            </a:r>
          </a:p>
          <a:p>
            <a:pPr marL="0" indent="0">
              <a:buNone/>
            </a:pPr>
            <a:endParaRPr lang="en-GB" dirty="0" smtClean="0"/>
          </a:p>
          <a:p>
            <a:pPr>
              <a:buFontTx/>
              <a:buChar char="-"/>
            </a:pPr>
            <a:endParaRPr lang="en-GB" dirty="0" smtClean="0"/>
          </a:p>
          <a:p>
            <a:pPr>
              <a:buFontTx/>
              <a:buChar char="-"/>
            </a:pPr>
            <a:endParaRPr lang="en-GB" dirty="0" smtClean="0"/>
          </a:p>
          <a:p>
            <a:pPr>
              <a:buFontTx/>
              <a:buChar char="-"/>
            </a:pPr>
            <a:endParaRPr lang="en-GB" dirty="0" smtClean="0"/>
          </a:p>
        </p:txBody>
      </p:sp>
    </p:spTree>
    <p:extLst>
      <p:ext uri="{BB962C8B-B14F-4D97-AF65-F5344CB8AC3E}">
        <p14:creationId xmlns:p14="http://schemas.microsoft.com/office/powerpoint/2010/main" val="15287795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Text Placeholder 2"/>
          <p:cNvSpPr>
            <a:spLocks noGrp="1"/>
          </p:cNvSpPr>
          <p:nvPr>
            <p:ph type="body" sz="quarter" idx="13"/>
          </p:nvPr>
        </p:nvSpPr>
        <p:spPr/>
        <p:txBody>
          <a:bodyPr/>
          <a:lstStyle/>
          <a:p>
            <a:r>
              <a:rPr lang="en-GB" dirty="0" smtClean="0">
                <a:solidFill>
                  <a:schemeClr val="bg1">
                    <a:lumMod val="75000"/>
                  </a:schemeClr>
                </a:solidFill>
              </a:rPr>
              <a:t>So is the OWASP Top 10 ‘wrong’?</a:t>
            </a:r>
            <a:endParaRPr lang="en-GB" dirty="0">
              <a:solidFill>
                <a:schemeClr val="bg1">
                  <a:lumMod val="75000"/>
                </a:schemeClr>
              </a:solidFill>
            </a:endParaRPr>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No.</a:t>
            </a:r>
          </a:p>
          <a:p>
            <a:pPr marL="0" indent="0">
              <a:buNone/>
            </a:pPr>
            <a:endParaRPr lang="en-GB" b="1" dirty="0" smtClean="0"/>
          </a:p>
          <a:p>
            <a:pPr>
              <a:buFontTx/>
              <a:buChar char="-"/>
            </a:pPr>
            <a:r>
              <a:rPr lang="en-GB" dirty="0" smtClean="0"/>
              <a:t>But “top 10” != All issues</a:t>
            </a:r>
          </a:p>
          <a:p>
            <a:pPr>
              <a:buFontTx/>
              <a:buChar char="-"/>
            </a:pPr>
            <a:r>
              <a:rPr lang="en-GB" dirty="0" smtClean="0"/>
              <a:t>Stressing “top 10” focus may hide some interesting issues</a:t>
            </a:r>
          </a:p>
          <a:p>
            <a:pPr marL="0" indent="0">
              <a:buNone/>
            </a:pPr>
            <a:endParaRPr lang="en-GB" dirty="0" smtClean="0"/>
          </a:p>
          <a:p>
            <a:pPr>
              <a:buFontTx/>
              <a:buChar char="-"/>
            </a:pPr>
            <a:r>
              <a:rPr lang="en-GB" dirty="0" err="1" smtClean="0"/>
              <a:t>MDSec</a:t>
            </a:r>
            <a:r>
              <a:rPr lang="en-GB" dirty="0" smtClean="0"/>
              <a:t> Consulting has assessed many applications which have been ‘penetration tested’ before, possibly using a fixed/rigid methodology.</a:t>
            </a:r>
          </a:p>
          <a:p>
            <a:pPr>
              <a:buFontTx/>
              <a:buChar char="-"/>
            </a:pPr>
            <a:endParaRPr lang="en-GB" dirty="0" smtClean="0"/>
          </a:p>
          <a:p>
            <a:pPr>
              <a:buFontTx/>
              <a:buChar char="-"/>
            </a:pPr>
            <a:r>
              <a:rPr lang="en-GB" dirty="0" smtClean="0"/>
              <a:t>When done right, penetration testing is fun, creative and gives genuinely useful results</a:t>
            </a:r>
          </a:p>
          <a:p>
            <a:pPr>
              <a:buFontTx/>
              <a:buChar char="-"/>
            </a:pPr>
            <a:endParaRPr lang="en-GB" dirty="0" smtClean="0"/>
          </a:p>
          <a:p>
            <a:pPr>
              <a:buFontTx/>
              <a:buChar char="-"/>
            </a:pPr>
            <a:endParaRPr lang="en-GB" dirty="0" smtClean="0"/>
          </a:p>
          <a:p>
            <a:pPr>
              <a:buFontTx/>
              <a:buChar char="-"/>
            </a:pPr>
            <a:endParaRPr lang="en-GB" dirty="0" smtClean="0"/>
          </a:p>
        </p:txBody>
      </p:sp>
    </p:spTree>
    <p:extLst>
      <p:ext uri="{BB962C8B-B14F-4D97-AF65-F5344CB8AC3E}">
        <p14:creationId xmlns:p14="http://schemas.microsoft.com/office/powerpoint/2010/main" val="15287795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Text Placeholder 2"/>
          <p:cNvSpPr>
            <a:spLocks noGrp="1"/>
          </p:cNvSpPr>
          <p:nvPr>
            <p:ph type="body" sz="quarter" idx="13"/>
          </p:nvPr>
        </p:nvSpPr>
        <p:spPr/>
        <p:txBody>
          <a:bodyPr/>
          <a:lstStyle/>
          <a:p>
            <a:r>
              <a:rPr lang="en-GB" dirty="0" smtClean="0"/>
              <a:t>Questions?</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a:buFontTx/>
              <a:buChar char="-"/>
            </a:pPr>
            <a:endParaRPr lang="en-GB" dirty="0" smtClean="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5143" y="2564904"/>
            <a:ext cx="428625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8779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Text Placeholder 2"/>
          <p:cNvSpPr>
            <a:spLocks noGrp="1"/>
          </p:cNvSpPr>
          <p:nvPr>
            <p:ph type="body" sz="quarter" idx="13"/>
          </p:nvPr>
        </p:nvSpPr>
        <p:spPr/>
        <p:txBody>
          <a:bodyPr/>
          <a:lstStyle/>
          <a:p>
            <a:r>
              <a:rPr lang="en-GB" dirty="0" smtClean="0"/>
              <a:t>Messages from the Internet</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2005: Message from a popular </a:t>
            </a:r>
            <a:r>
              <a:rPr lang="en-GB" b="1" dirty="0" err="1" smtClean="0"/>
              <a:t>eCommerce</a:t>
            </a:r>
            <a:r>
              <a:rPr lang="en-GB" b="1" dirty="0" smtClean="0"/>
              <a:t> Provider</a:t>
            </a:r>
          </a:p>
          <a:p>
            <a:pPr marL="0" indent="0">
              <a:buNone/>
            </a:pPr>
            <a:r>
              <a:rPr lang="en-GB" dirty="0"/>
              <a:t>“This site is absolutely secure. It has been designed to use </a:t>
            </a:r>
            <a:r>
              <a:rPr lang="en-GB" dirty="0" smtClean="0"/>
              <a:t>128-bit </a:t>
            </a:r>
            <a:r>
              <a:rPr lang="en-GB" dirty="0"/>
              <a:t>Secure Socket Layer (SSL) technology to prevent unauthorized users from viewing any of your information. You may use this site with peace of mind that your data is safe with us.”</a:t>
            </a:r>
          </a:p>
          <a:p>
            <a:pPr>
              <a:buFontTx/>
              <a:buChar char="-"/>
            </a:pPr>
            <a:endParaRPr lang="en-GB" dirty="0" smtClean="0"/>
          </a:p>
        </p:txBody>
      </p:sp>
      <p:pic>
        <p:nvPicPr>
          <p:cNvPr id="6" name="Picture 2" descr="http://www.intimatefeelings.co.uk/acatalog/secure-site-ssl.jpg"/>
          <p:cNvPicPr>
            <a:picLocks noChangeAspect="1" noChangeArrowheads="1"/>
          </p:cNvPicPr>
          <p:nvPr/>
        </p:nvPicPr>
        <p:blipFill>
          <a:blip r:embed="rId3" cstate="print"/>
          <a:srcRect/>
          <a:stretch>
            <a:fillRect/>
          </a:stretch>
        </p:blipFill>
        <p:spPr bwMode="auto">
          <a:xfrm>
            <a:off x="2809886" y="3501008"/>
            <a:ext cx="3333750" cy="2076450"/>
          </a:xfrm>
          <a:prstGeom prst="rect">
            <a:avLst/>
          </a:prstGeom>
          <a:noFill/>
        </p:spPr>
      </p:pic>
    </p:spTree>
    <p:extLst>
      <p:ext uri="{BB962C8B-B14F-4D97-AF65-F5344CB8AC3E}">
        <p14:creationId xmlns:p14="http://schemas.microsoft.com/office/powerpoint/2010/main" val="1528779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Text Placeholder 2"/>
          <p:cNvSpPr>
            <a:spLocks noGrp="1"/>
          </p:cNvSpPr>
          <p:nvPr>
            <p:ph type="body" sz="quarter" idx="13"/>
          </p:nvPr>
        </p:nvSpPr>
        <p:spPr/>
        <p:txBody>
          <a:bodyPr/>
          <a:lstStyle/>
          <a:p>
            <a:r>
              <a:rPr lang="en-GB" dirty="0" smtClean="0"/>
              <a:t>Messages from the Internet</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2012: Message from a popular Cloud Provider</a:t>
            </a:r>
          </a:p>
          <a:p>
            <a:pPr marL="0" indent="0">
              <a:buNone/>
            </a:pPr>
            <a:r>
              <a:rPr lang="en-GB" dirty="0"/>
              <a:t>“We use unbreakable 256-bit AES encryption to ensure that the </a:t>
            </a:r>
            <a:r>
              <a:rPr lang="en-GB" i="1" dirty="0"/>
              <a:t>contents</a:t>
            </a:r>
            <a:r>
              <a:rPr lang="en-GB" dirty="0"/>
              <a:t> of your data is completely private and secure — </a:t>
            </a:r>
            <a:r>
              <a:rPr lang="en-GB" i="1" dirty="0"/>
              <a:t>only you and those you choose to share with</a:t>
            </a:r>
            <a:r>
              <a:rPr lang="en-GB" dirty="0"/>
              <a:t> may view the content of your files.”</a:t>
            </a:r>
          </a:p>
          <a:p>
            <a:pPr>
              <a:buFontTx/>
              <a:buChar char="-"/>
            </a:pPr>
            <a:endParaRPr lang="en-GB" dirty="0" smtClean="0"/>
          </a:p>
        </p:txBody>
      </p:sp>
      <p:pic>
        <p:nvPicPr>
          <p:cNvPr id="5" name="Picture 2" descr="http://www.businesscomputingworld.co.uk/wp-content/uploads/2011/03/Cloud-securit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1944" y="3284984"/>
            <a:ext cx="3318341"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43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Text Placeholder 2"/>
          <p:cNvSpPr>
            <a:spLocks noGrp="1"/>
          </p:cNvSpPr>
          <p:nvPr>
            <p:ph type="body" sz="quarter" idx="13"/>
          </p:nvPr>
        </p:nvSpPr>
        <p:spPr/>
        <p:txBody>
          <a:bodyPr/>
          <a:lstStyle/>
          <a:p>
            <a:r>
              <a:rPr lang="en-GB" dirty="0" smtClean="0"/>
              <a:t>Messages from the Internet</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2012: Message from a popular Security Solutions Provider</a:t>
            </a:r>
          </a:p>
          <a:p>
            <a:pPr>
              <a:buFontTx/>
              <a:buChar char="-"/>
            </a:pPr>
            <a:endParaRPr lang="en-GB"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6177" y="2348880"/>
            <a:ext cx="6048375"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8898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Text Placeholder 2"/>
          <p:cNvSpPr>
            <a:spLocks noGrp="1"/>
          </p:cNvSpPr>
          <p:nvPr>
            <p:ph type="body" sz="quarter" idx="13"/>
          </p:nvPr>
        </p:nvSpPr>
        <p:spPr/>
        <p:txBody>
          <a:bodyPr/>
          <a:lstStyle/>
          <a:p>
            <a:r>
              <a:rPr lang="en-GB" dirty="0" smtClean="0"/>
              <a:t>Background</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Dangers of OWASP Top 10</a:t>
            </a:r>
          </a:p>
          <a:p>
            <a:pPr marL="0" indent="0">
              <a:buNone/>
            </a:pPr>
            <a:r>
              <a:rPr lang="en-GB" dirty="0" smtClean="0"/>
              <a:t>“OWASP top 10” = “Application Security” for many internal teams.</a:t>
            </a:r>
          </a:p>
          <a:p>
            <a:pPr marL="0" indent="0">
              <a:buNone/>
            </a:pPr>
            <a:endParaRPr lang="en-GB" dirty="0" smtClean="0"/>
          </a:p>
          <a:p>
            <a:pPr marL="0" indent="0">
              <a:buNone/>
            </a:pPr>
            <a:r>
              <a:rPr lang="en-GB" dirty="0" smtClean="0"/>
              <a:t>Security products focus on it</a:t>
            </a:r>
          </a:p>
          <a:p>
            <a:pPr marL="0" indent="0">
              <a:buNone/>
            </a:pPr>
            <a:r>
              <a:rPr lang="en-GB" dirty="0" smtClean="0"/>
              <a:t>PCI Auditors focus on it</a:t>
            </a:r>
          </a:p>
          <a:p>
            <a:pPr marL="0" indent="0">
              <a:buNone/>
            </a:pPr>
            <a:r>
              <a:rPr lang="en-GB" dirty="0" err="1" smtClean="0"/>
              <a:t>Pentesters</a:t>
            </a:r>
            <a:r>
              <a:rPr lang="en-GB" dirty="0" smtClean="0"/>
              <a:t> </a:t>
            </a:r>
            <a:r>
              <a:rPr lang="en-GB" dirty="0"/>
              <a:t>focus on it</a:t>
            </a:r>
          </a:p>
          <a:p>
            <a:pPr marL="0" indent="0">
              <a:buNone/>
            </a:pPr>
            <a:r>
              <a:rPr lang="en-GB" dirty="0"/>
              <a:t>Developers focus on it</a:t>
            </a:r>
          </a:p>
          <a:p>
            <a:pPr marL="0" indent="0">
              <a:buNone/>
            </a:pPr>
            <a:endParaRPr lang="en-GB" dirty="0" smtClean="0"/>
          </a:p>
          <a:p>
            <a:pPr marL="0" indent="0">
              <a:buNone/>
            </a:pPr>
            <a:r>
              <a:rPr lang="en-GB" dirty="0" smtClean="0"/>
              <a:t>We don’t want </a:t>
            </a:r>
            <a:r>
              <a:rPr lang="en-GB" dirty="0" err="1" smtClean="0"/>
              <a:t>pentesting</a:t>
            </a:r>
            <a:r>
              <a:rPr lang="en-GB" dirty="0" smtClean="0"/>
              <a:t> moved to the ‘Easy Wins’ Category!</a:t>
            </a:r>
          </a:p>
          <a:p>
            <a:pPr marL="0" indent="0">
              <a:buNone/>
            </a:pPr>
            <a:endParaRPr lang="en-GB" dirty="0" smtClean="0"/>
          </a:p>
          <a:p>
            <a:pPr marL="0" indent="0">
              <a:buNone/>
            </a:pPr>
            <a:endParaRPr lang="en-GB" sz="1600" dirty="0" smtClean="0"/>
          </a:p>
          <a:p>
            <a:pPr marL="0" indent="0">
              <a:buNone/>
            </a:pPr>
            <a:r>
              <a:rPr lang="en-GB" sz="1600" dirty="0" smtClean="0"/>
              <a:t>Ref</a:t>
            </a:r>
            <a:r>
              <a:rPr lang="en-GB" sz="1600" dirty="0"/>
              <a:t>: </a:t>
            </a:r>
            <a:r>
              <a:rPr lang="en-GB" sz="1600" dirty="0" err="1"/>
              <a:t>Haroon</a:t>
            </a:r>
            <a:r>
              <a:rPr lang="en-GB" sz="1600" dirty="0"/>
              <a:t> Meer – </a:t>
            </a:r>
            <a:r>
              <a:rPr lang="en-GB" sz="1600" dirty="0" smtClean="0"/>
              <a:t>“Penetration Testing Considered Harmful Today”</a:t>
            </a:r>
          </a:p>
          <a:p>
            <a:pPr marL="0" indent="0">
              <a:buNone/>
            </a:pPr>
            <a:r>
              <a:rPr lang="en-GB" sz="1600" dirty="0">
                <a:hlinkClick r:id="rId3"/>
              </a:rPr>
              <a:t>http://</a:t>
            </a:r>
            <a:r>
              <a:rPr lang="en-GB" sz="1600" dirty="0" smtClean="0">
                <a:hlinkClick r:id="rId3"/>
              </a:rPr>
              <a:t>thinkst.com/stuff/44Con/44con-final.pdf</a:t>
            </a:r>
            <a:r>
              <a:rPr lang="en-GB" sz="1600" dirty="0" smtClean="0"/>
              <a:t> </a:t>
            </a:r>
          </a:p>
          <a:p>
            <a:pPr marL="0" indent="0">
              <a:buNone/>
            </a:pPr>
            <a:endParaRPr lang="en-GB" dirty="0" smtClean="0"/>
          </a:p>
        </p:txBody>
      </p:sp>
    </p:spTree>
    <p:extLst>
      <p:ext uri="{BB962C8B-B14F-4D97-AF65-F5344CB8AC3E}">
        <p14:creationId xmlns:p14="http://schemas.microsoft.com/office/powerpoint/2010/main" val="10324192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Text Placeholder 2"/>
          <p:cNvSpPr>
            <a:spLocks noGrp="1"/>
          </p:cNvSpPr>
          <p:nvPr>
            <p:ph type="body" sz="quarter" idx="13"/>
          </p:nvPr>
        </p:nvSpPr>
        <p:spPr/>
        <p:txBody>
          <a:bodyPr/>
          <a:lstStyle/>
          <a:p>
            <a:r>
              <a:rPr lang="en-GB" dirty="0" smtClean="0"/>
              <a:t>Point of this talk</a:t>
            </a:r>
            <a:endParaRPr lang="en-GB" dirty="0"/>
          </a:p>
        </p:txBody>
      </p:sp>
      <p:sp>
        <p:nvSpPr>
          <p:cNvPr id="4" name="Text Placeholder 3"/>
          <p:cNvSpPr>
            <a:spLocks noGrp="1"/>
          </p:cNvSpPr>
          <p:nvPr>
            <p:ph type="body" sz="quarter" idx="14"/>
          </p:nvPr>
        </p:nvSpPr>
        <p:spPr>
          <a:xfrm>
            <a:off x="251520" y="1700808"/>
            <a:ext cx="8715436" cy="4786346"/>
          </a:xfrm>
        </p:spPr>
        <p:txBody>
          <a:bodyPr/>
          <a:lstStyle/>
          <a:p>
            <a:pPr marL="0" indent="0">
              <a:buNone/>
            </a:pPr>
            <a:r>
              <a:rPr lang="en-GB" b="1" dirty="0" smtClean="0"/>
              <a:t>How many </a:t>
            </a:r>
            <a:r>
              <a:rPr lang="en-GB" b="1" dirty="0" err="1" smtClean="0"/>
              <a:t>webapp</a:t>
            </a:r>
            <a:r>
              <a:rPr lang="en-GB" b="1" dirty="0" smtClean="0"/>
              <a:t> vulnerabilities can you think of, which </a:t>
            </a:r>
            <a:r>
              <a:rPr lang="en-GB" b="1" i="1" dirty="0" smtClean="0"/>
              <a:t>don’t </a:t>
            </a:r>
            <a:r>
              <a:rPr lang="en-GB" b="1" dirty="0" smtClean="0"/>
              <a:t>fall into one of these categories?</a:t>
            </a:r>
            <a:endParaRPr lang="en-GB" b="1" dirty="0"/>
          </a:p>
          <a:p>
            <a:endParaRPr lang="en-GB" b="1" dirty="0" smtClean="0"/>
          </a:p>
          <a:p>
            <a:pPr marL="0" indent="0">
              <a:buNone/>
            </a:pPr>
            <a:endParaRPr lang="en-GB" dirty="0" smtClean="0"/>
          </a:p>
          <a:p>
            <a:pPr marL="0" indent="0">
              <a:buNone/>
            </a:pPr>
            <a:endParaRPr lang="en-GB" dirty="0" smtClean="0"/>
          </a:p>
          <a:p>
            <a:pPr marL="0" indent="0">
              <a:buNone/>
            </a:pPr>
            <a:endParaRPr lang="en-GB"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2492896"/>
            <a:ext cx="3242290" cy="3597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00220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26367</TotalTime>
  <Words>2263</Words>
  <Application>Microsoft Office PowerPoint</Application>
  <PresentationFormat>On-screen Show (4:3)</PresentationFormat>
  <Paragraphs>382</Paragraphs>
  <Slides>44</Slides>
  <Notes>44</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PowerPoint Presentation</vt:lpstr>
      <vt:lpstr>Introduction</vt:lpstr>
      <vt:lpstr>Introduction</vt:lpstr>
      <vt:lpstr>Introduction</vt:lpstr>
      <vt:lpstr>Introduction</vt:lpstr>
      <vt:lpstr>Introduction</vt:lpstr>
      <vt:lpstr>Introduction</vt:lpstr>
      <vt:lpstr>Introduction</vt:lpstr>
      <vt:lpstr>Introduction</vt:lpstr>
      <vt:lpstr>Introduction</vt:lpstr>
      <vt:lpstr>0</vt:lpstr>
      <vt:lpstr>0</vt:lpstr>
      <vt:lpstr>1</vt:lpstr>
      <vt:lpstr>1</vt:lpstr>
      <vt:lpstr>2</vt:lpstr>
      <vt:lpstr>2  </vt:lpstr>
      <vt:lpstr>2</vt:lpstr>
      <vt:lpstr>3</vt:lpstr>
      <vt:lpstr>3</vt:lpstr>
      <vt:lpstr>3</vt:lpstr>
      <vt:lpstr>3</vt:lpstr>
      <vt:lpstr>4</vt:lpstr>
      <vt:lpstr>4</vt:lpstr>
      <vt:lpstr>4</vt:lpstr>
      <vt:lpstr>5</vt:lpstr>
      <vt:lpstr>5</vt:lpstr>
      <vt:lpstr>6</vt:lpstr>
      <vt:lpstr>6</vt:lpstr>
      <vt:lpstr>7</vt:lpstr>
      <vt:lpstr>7</vt:lpstr>
      <vt:lpstr>8</vt:lpstr>
      <vt:lpstr>8</vt:lpstr>
      <vt:lpstr>8</vt:lpstr>
      <vt:lpstr>9</vt:lpstr>
      <vt:lpstr>9</vt:lpstr>
      <vt:lpstr>9</vt:lpstr>
      <vt:lpstr>10</vt:lpstr>
      <vt:lpstr>10</vt:lpstr>
      <vt:lpstr>10</vt:lpstr>
      <vt:lpstr>11</vt:lpstr>
      <vt:lpstr>11</vt:lpstr>
      <vt:lpstr>Introduction</vt:lpstr>
      <vt:lpstr>Conclusion</vt:lpstr>
      <vt:lpstr>Introduction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daf</dc:creator>
  <cp:lastModifiedBy>manicsprout</cp:lastModifiedBy>
  <cp:revision>501</cp:revision>
  <cp:lastPrinted>2011-06-29T13:30:21Z</cp:lastPrinted>
  <dcterms:created xsi:type="dcterms:W3CDTF">2011-06-29T08:20:40Z</dcterms:created>
  <dcterms:modified xsi:type="dcterms:W3CDTF">2012-03-30T14:57:20Z</dcterms:modified>
</cp:coreProperties>
</file>