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2"/>
  </p:notesMasterIdLst>
  <p:sldIdLst>
    <p:sldId id="256" r:id="rId2"/>
    <p:sldId id="297" r:id="rId3"/>
    <p:sldId id="296" r:id="rId4"/>
    <p:sldId id="316" r:id="rId5"/>
    <p:sldId id="317" r:id="rId6"/>
    <p:sldId id="318" r:id="rId7"/>
    <p:sldId id="310" r:id="rId8"/>
    <p:sldId id="319" r:id="rId9"/>
    <p:sldId id="320" r:id="rId10"/>
    <p:sldId id="347" r:id="rId11"/>
    <p:sldId id="311" r:id="rId12"/>
    <p:sldId id="301" r:id="rId13"/>
    <p:sldId id="298" r:id="rId14"/>
    <p:sldId id="303" r:id="rId15"/>
    <p:sldId id="302" r:id="rId16"/>
    <p:sldId id="304" r:id="rId17"/>
    <p:sldId id="306" r:id="rId18"/>
    <p:sldId id="305" r:id="rId19"/>
    <p:sldId id="308" r:id="rId20"/>
    <p:sldId id="312" r:id="rId21"/>
    <p:sldId id="307" r:id="rId22"/>
    <p:sldId id="322" r:id="rId23"/>
    <p:sldId id="323" r:id="rId24"/>
    <p:sldId id="326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32" r:id="rId33"/>
    <p:sldId id="335" r:id="rId34"/>
    <p:sldId id="334" r:id="rId35"/>
    <p:sldId id="336" r:id="rId36"/>
    <p:sldId id="337" r:id="rId37"/>
    <p:sldId id="338" r:id="rId38"/>
    <p:sldId id="339" r:id="rId39"/>
    <p:sldId id="333" r:id="rId40"/>
    <p:sldId id="344" r:id="rId41"/>
    <p:sldId id="345" r:id="rId42"/>
    <p:sldId id="340" r:id="rId43"/>
    <p:sldId id="341" r:id="rId44"/>
    <p:sldId id="346" r:id="rId45"/>
    <p:sldId id="342" r:id="rId46"/>
    <p:sldId id="343" r:id="rId47"/>
    <p:sldId id="300" r:id="rId48"/>
    <p:sldId id="299" r:id="rId49"/>
    <p:sldId id="295" r:id="rId50"/>
    <p:sldId id="26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Code Review Methodology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Signatures of Common Vulnerabilities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CA428C37-7F4A-426D-B18A-E869D4CA8004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54C6D75-6D9D-42BD-8FD8-62775CE3252C}" type="parTrans" cxnId="{CC076E23-457A-4390-9B89-B84C8D8F3C5C}">
      <dgm:prSet/>
      <dgm:spPr/>
      <dgm:t>
        <a:bodyPr/>
        <a:lstStyle/>
        <a:p>
          <a:endParaRPr lang="en-US"/>
        </a:p>
      </dgm:t>
    </dgm:pt>
    <dgm:pt modelId="{B7433470-EF45-4A1D-A4FE-B34C64A96A7C}" type="sibTrans" cxnId="{CC076E23-457A-4390-9B89-B84C8D8F3C5C}">
      <dgm:prSet/>
      <dgm:spPr/>
      <dgm:t>
        <a:bodyPr/>
        <a:lstStyle/>
        <a:p>
          <a:endParaRPr lang="en-US"/>
        </a:p>
      </dgm:t>
    </dgm:pt>
    <dgm:pt modelId="{9A50FE0C-9FAF-4C68-9A20-4B4421E3FB2A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D1A0B71-A496-44EA-9FEB-02FA4323D1A4}" type="parTrans" cxnId="{E9E0581D-C4C6-46C4-91F4-5CC92E57AA85}">
      <dgm:prSet/>
      <dgm:spPr/>
      <dgm:t>
        <a:bodyPr/>
        <a:lstStyle/>
        <a:p>
          <a:endParaRPr lang="en-US"/>
        </a:p>
      </dgm:t>
    </dgm:pt>
    <dgm:pt modelId="{A2F2DCC3-E958-4EEF-9772-95BDAF3EFF9D}" type="sibTrans" cxnId="{E9E0581D-C4C6-46C4-91F4-5CC92E57AA85}">
      <dgm:prSet/>
      <dgm:spPr/>
      <dgm:t>
        <a:bodyPr/>
        <a:lstStyle/>
        <a:p>
          <a:endParaRPr lang="en-US"/>
        </a:p>
      </dgm:t>
    </dgm:pt>
    <dgm:pt modelId="{7D3CFF6C-411B-45CB-917D-991C359C8666}">
      <dgm:prSet phldrT="[Text]"/>
      <dgm:spPr/>
      <dgm:t>
        <a:bodyPr/>
        <a:lstStyle/>
        <a:p>
          <a:r>
            <a:rPr lang="en-US" dirty="0" smtClean="0"/>
            <a:t>Code Review in Some Platform   </a:t>
          </a:r>
          <a:endParaRPr lang="en-US" dirty="0"/>
        </a:p>
      </dgm:t>
    </dgm:pt>
    <dgm:pt modelId="{E4F06A33-8493-4769-97A2-35BAF6F48169}" type="parTrans" cxnId="{659517AC-7D69-41D1-9D95-A0AFD4070C2F}">
      <dgm:prSet/>
      <dgm:spPr/>
      <dgm:t>
        <a:bodyPr/>
        <a:lstStyle/>
        <a:p>
          <a:endParaRPr lang="en-US"/>
        </a:p>
      </dgm:t>
    </dgm:pt>
    <dgm:pt modelId="{A964F696-0CC5-4547-9972-C6B9CC6DAF13}" type="sibTrans" cxnId="{659517AC-7D69-41D1-9D95-A0AFD4070C2F}">
      <dgm:prSet/>
      <dgm:spPr/>
      <dgm:t>
        <a:bodyPr/>
        <a:lstStyle/>
        <a:p>
          <a:endParaRPr lang="en-US"/>
        </a:p>
      </dgm:t>
    </dgm:pt>
    <dgm:pt modelId="{DA108B96-B57D-4106-999E-18764A030E80}">
      <dgm:prSet phldrT="[Text]"/>
      <dgm:spPr/>
      <dgm:t>
        <a:bodyPr/>
        <a:lstStyle/>
        <a:p>
          <a:r>
            <a:rPr lang="en-US" i="0" dirty="0" smtClean="0"/>
            <a:t>Tools for Code Review</a:t>
          </a:r>
          <a:endParaRPr lang="en-US" dirty="0"/>
        </a:p>
      </dgm:t>
    </dgm:pt>
    <dgm:pt modelId="{3AB777C5-33D9-462F-B725-5A72512AC08F}" type="parTrans" cxnId="{D229BD5B-3472-446D-802E-06C8E3A665DC}">
      <dgm:prSet/>
      <dgm:spPr/>
    </dgm:pt>
    <dgm:pt modelId="{441D0D70-A6F0-4954-B198-ECA30FBFC721}" type="sibTrans" cxnId="{D229BD5B-3472-446D-802E-06C8E3A665DC}">
      <dgm:prSet/>
      <dgm:spPr/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E7826800-7777-448F-9143-FBBFB1A08DE3}" type="pres">
      <dgm:prSet presAssocID="{9A50FE0C-9FAF-4C68-9A20-4B4421E3FB2A}" presName="composite" presStyleCnt="0"/>
      <dgm:spPr/>
    </dgm:pt>
    <dgm:pt modelId="{95E71DEF-31C7-40D0-ABE6-063E643C3CCF}" type="pres">
      <dgm:prSet presAssocID="{9A50FE0C-9FAF-4C68-9A20-4B4421E3FB2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A00F2-AC9D-450C-8784-7ED15F8E0E72}" type="pres">
      <dgm:prSet presAssocID="{9A50FE0C-9FAF-4C68-9A20-4B4421E3FB2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C4F00-E0AA-477D-89A4-547A5C4CA6C9}" type="pres">
      <dgm:prSet presAssocID="{A2F2DCC3-E958-4EEF-9772-95BDAF3EFF9D}" presName="sp" presStyleCnt="0"/>
      <dgm:spPr/>
    </dgm:pt>
    <dgm:pt modelId="{339D53C0-B4BB-4997-82A0-2C977DCD7B43}" type="pres">
      <dgm:prSet presAssocID="{CA428C37-7F4A-426D-B18A-E869D4CA8004}" presName="composite" presStyleCnt="0"/>
      <dgm:spPr/>
    </dgm:pt>
    <dgm:pt modelId="{170C062D-78C4-4F11-B1FF-1EAFDCAC2720}" type="pres">
      <dgm:prSet presAssocID="{CA428C37-7F4A-426D-B18A-E869D4CA800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82D8D-E648-4688-8BF4-CCE3B7B37915}" type="pres">
      <dgm:prSet presAssocID="{CA428C37-7F4A-426D-B18A-E869D4CA800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9BD5B-3472-446D-802E-06C8E3A665DC}" srcId="{CA428C37-7F4A-426D-B18A-E869D4CA8004}" destId="{DA108B96-B57D-4106-999E-18764A030E80}" srcOrd="0" destOrd="0" parTransId="{3AB777C5-33D9-462F-B725-5A72512AC08F}" sibTransId="{441D0D70-A6F0-4954-B198-ECA30FBFC721}"/>
    <dgm:cxn modelId="{CC076E23-457A-4390-9B89-B84C8D8F3C5C}" srcId="{F70DEA33-E417-4AB4-BFF5-B138A9C3479E}" destId="{CA428C37-7F4A-426D-B18A-E869D4CA8004}" srcOrd="4" destOrd="0" parTransId="{D54C6D75-6D9D-42BD-8FD8-62775CE3252C}" sibTransId="{B7433470-EF45-4A1D-A4FE-B34C64A96A7C}"/>
    <dgm:cxn modelId="{992FC5C8-DE97-436C-82F5-0EEB5CD57598}" type="presOf" srcId="{9A50FE0C-9FAF-4C68-9A20-4B4421E3FB2A}" destId="{95E71DEF-31C7-40D0-ABE6-063E643C3CCF}" srcOrd="0" destOrd="0" presId="urn:microsoft.com/office/officeart/2005/8/layout/chevron2"/>
    <dgm:cxn modelId="{A6F802C9-77DB-4000-BB84-58F75AF53FC4}" type="presOf" srcId="{7D3CFF6C-411B-45CB-917D-991C359C8666}" destId="{CA4A00F2-AC9D-450C-8784-7ED15F8E0E72}" srcOrd="0" destOrd="0" presId="urn:microsoft.com/office/officeart/2005/8/layout/chevron2"/>
    <dgm:cxn modelId="{659517AC-7D69-41D1-9D95-A0AFD4070C2F}" srcId="{9A50FE0C-9FAF-4C68-9A20-4B4421E3FB2A}" destId="{7D3CFF6C-411B-45CB-917D-991C359C8666}" srcOrd="0" destOrd="0" parTransId="{E4F06A33-8493-4769-97A2-35BAF6F48169}" sibTransId="{A964F696-0CC5-4547-9972-C6B9CC6DAF13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E9E0581D-C4C6-46C4-91F4-5CC92E57AA85}" srcId="{F70DEA33-E417-4AB4-BFF5-B138A9C3479E}" destId="{9A50FE0C-9FAF-4C68-9A20-4B4421E3FB2A}" srcOrd="3" destOrd="0" parTransId="{0D1A0B71-A496-44EA-9FEB-02FA4323D1A4}" sibTransId="{A2F2DCC3-E958-4EEF-9772-95BDAF3EFF9D}"/>
    <dgm:cxn modelId="{20EE24FC-74DE-4138-B9A0-FE93AAEC34F5}" type="presOf" srcId="{CA428C37-7F4A-426D-B18A-E869D4CA8004}" destId="{170C062D-78C4-4F11-B1FF-1EAFDCAC2720}" srcOrd="0" destOrd="0" presId="urn:microsoft.com/office/officeart/2005/8/layout/chevron2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15BDE41F-8598-4400-A603-A701122972B7}" type="presOf" srcId="{DA108B96-B57D-4106-999E-18764A030E80}" destId="{83482D8D-E648-4688-8BF4-CCE3B7B37915}" srcOrd="0" destOrd="0" presId="urn:microsoft.com/office/officeart/2005/8/layout/chevron2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0978098B-1738-4BC1-ACE0-98B9C1B0ED71}" type="presParOf" srcId="{DEC3585A-9BE1-4C01-8D8E-E0C385092A61}" destId="{E172C4CA-DAB0-4F21-8762-3CAF23E16FC7}" srcOrd="5" destOrd="0" presId="urn:microsoft.com/office/officeart/2005/8/layout/chevron2"/>
    <dgm:cxn modelId="{519DB836-53A1-4402-BC0D-44D102794552}" type="presParOf" srcId="{DEC3585A-9BE1-4C01-8D8E-E0C385092A61}" destId="{E7826800-7777-448F-9143-FBBFB1A08DE3}" srcOrd="6" destOrd="0" presId="urn:microsoft.com/office/officeart/2005/8/layout/chevron2"/>
    <dgm:cxn modelId="{99A13589-BA9D-4CFF-B074-B60DB5EAF745}" type="presParOf" srcId="{E7826800-7777-448F-9143-FBBFB1A08DE3}" destId="{95E71DEF-31C7-40D0-ABE6-063E643C3CCF}" srcOrd="0" destOrd="0" presId="urn:microsoft.com/office/officeart/2005/8/layout/chevron2"/>
    <dgm:cxn modelId="{C9806AA0-AD75-497F-A604-63924751F061}" type="presParOf" srcId="{E7826800-7777-448F-9143-FBBFB1A08DE3}" destId="{CA4A00F2-AC9D-450C-8784-7ED15F8E0E72}" srcOrd="1" destOrd="0" presId="urn:microsoft.com/office/officeart/2005/8/layout/chevron2"/>
    <dgm:cxn modelId="{62949CB8-57B3-432C-B43E-DE892A3BB2D6}" type="presParOf" srcId="{DEC3585A-9BE1-4C01-8D8E-E0C385092A61}" destId="{EB2C4F00-E0AA-477D-89A4-547A5C4CA6C9}" srcOrd="7" destOrd="0" presId="urn:microsoft.com/office/officeart/2005/8/layout/chevron2"/>
    <dgm:cxn modelId="{3BB9B41F-A9C3-4EEF-9C58-8C947C536254}" type="presParOf" srcId="{DEC3585A-9BE1-4C01-8D8E-E0C385092A61}" destId="{339D53C0-B4BB-4997-82A0-2C977DCD7B43}" srcOrd="8" destOrd="0" presId="urn:microsoft.com/office/officeart/2005/8/layout/chevron2"/>
    <dgm:cxn modelId="{DEBAA3C1-1F4F-47CB-BF15-D187666413B8}" type="presParOf" srcId="{339D53C0-B4BB-4997-82A0-2C977DCD7B43}" destId="{170C062D-78C4-4F11-B1FF-1EAFDCAC2720}" srcOrd="0" destOrd="0" presId="urn:microsoft.com/office/officeart/2005/8/layout/chevron2"/>
    <dgm:cxn modelId="{81811113-3C71-4A35-AB89-717C85EE4B6C}" type="presParOf" srcId="{339D53C0-B4BB-4997-82A0-2C977DCD7B43}" destId="{83482D8D-E648-4688-8BF4-CCE3B7B379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95492E-B049-4AF3-9AC3-7EED885D82A8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06DDB1-A783-4B95-90E1-82CAD7A266C0}">
      <dgm:prSet/>
      <dgm:spPr/>
      <dgm:t>
        <a:bodyPr/>
        <a:lstStyle/>
        <a:p>
          <a:pPr rtl="0"/>
          <a:r>
            <a:rPr lang="en-US" dirty="0" smtClean="0"/>
            <a:t>Tracing user-controllable data</a:t>
          </a:r>
          <a:endParaRPr lang="en-US" dirty="0"/>
        </a:p>
      </dgm:t>
    </dgm:pt>
    <dgm:pt modelId="{CC2C9A1E-AE2A-45E6-A4AA-4C0CFE7B7BC9}" type="parTrans" cxnId="{C27629FA-7DB8-4E36-8EC7-6CC08ABEEE97}">
      <dgm:prSet/>
      <dgm:spPr/>
      <dgm:t>
        <a:bodyPr/>
        <a:lstStyle/>
        <a:p>
          <a:endParaRPr lang="en-US"/>
        </a:p>
      </dgm:t>
    </dgm:pt>
    <dgm:pt modelId="{36D45A1F-C351-429F-A4BC-C034C1331326}" type="sibTrans" cxnId="{C27629FA-7DB8-4E36-8EC7-6CC08ABEEE97}">
      <dgm:prSet/>
      <dgm:spPr/>
      <dgm:t>
        <a:bodyPr/>
        <a:lstStyle/>
        <a:p>
          <a:endParaRPr lang="en-US"/>
        </a:p>
      </dgm:t>
    </dgm:pt>
    <dgm:pt modelId="{EAF55567-48E7-4D92-99E9-B272F6EF6AE3}">
      <dgm:prSet/>
      <dgm:spPr/>
      <dgm:t>
        <a:bodyPr/>
        <a:lstStyle/>
        <a:p>
          <a:pPr rtl="0"/>
          <a:r>
            <a:rPr lang="en-US" dirty="0" smtClean="0"/>
            <a:t>Searching the codebase for signatures</a:t>
          </a:r>
          <a:endParaRPr lang="en-US" dirty="0"/>
        </a:p>
      </dgm:t>
    </dgm:pt>
    <dgm:pt modelId="{B1AFF43F-C2BA-46C3-8958-5D276CF80FA5}" type="parTrans" cxnId="{6CFF368F-2CEA-445F-AFB2-7BC79B349F98}">
      <dgm:prSet/>
      <dgm:spPr/>
      <dgm:t>
        <a:bodyPr/>
        <a:lstStyle/>
        <a:p>
          <a:endParaRPr lang="en-US"/>
        </a:p>
      </dgm:t>
    </dgm:pt>
    <dgm:pt modelId="{93703D92-C39E-46E2-965C-BB4C031F2C3D}" type="sibTrans" cxnId="{6CFF368F-2CEA-445F-AFB2-7BC79B349F98}">
      <dgm:prSet/>
      <dgm:spPr/>
      <dgm:t>
        <a:bodyPr/>
        <a:lstStyle/>
        <a:p>
          <a:endParaRPr lang="en-US"/>
        </a:p>
      </dgm:t>
    </dgm:pt>
    <dgm:pt modelId="{D4B6BA20-C0F6-43A2-B053-3BAB9895C7EF}">
      <dgm:prSet/>
      <dgm:spPr/>
      <dgm:t>
        <a:bodyPr/>
        <a:lstStyle/>
        <a:p>
          <a:pPr rtl="0"/>
          <a:r>
            <a:rPr lang="en-US" dirty="0" smtClean="0"/>
            <a:t>Performing a line-by-line review</a:t>
          </a:r>
          <a:endParaRPr lang="en-US" dirty="0"/>
        </a:p>
      </dgm:t>
    </dgm:pt>
    <dgm:pt modelId="{244F6A43-C71D-43A7-916B-7F6E74623875}" type="parTrans" cxnId="{EFA60FB5-358D-4461-8E6E-E915CF011707}">
      <dgm:prSet/>
      <dgm:spPr/>
      <dgm:t>
        <a:bodyPr/>
        <a:lstStyle/>
        <a:p>
          <a:endParaRPr lang="en-US"/>
        </a:p>
      </dgm:t>
    </dgm:pt>
    <dgm:pt modelId="{F853CEC7-20F1-4A70-B90D-DC6E90A1473E}" type="sibTrans" cxnId="{EFA60FB5-358D-4461-8E6E-E915CF011707}">
      <dgm:prSet/>
      <dgm:spPr/>
      <dgm:t>
        <a:bodyPr/>
        <a:lstStyle/>
        <a:p>
          <a:endParaRPr lang="en-US"/>
        </a:p>
      </dgm:t>
    </dgm:pt>
    <dgm:pt modelId="{1759EB97-1F1B-41E0-9DD1-44F38AA3564E}" type="pres">
      <dgm:prSet presAssocID="{9495492E-B049-4AF3-9AC3-7EED885D82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4D69B6-DFDC-4A16-A66A-B5B4C2F5E82C}" type="pres">
      <dgm:prSet presAssocID="{8506DDB1-A783-4B95-90E1-82CAD7A266C0}" presName="composite" presStyleCnt="0"/>
      <dgm:spPr/>
    </dgm:pt>
    <dgm:pt modelId="{FC5AA89C-5A81-4749-B935-38A669A895AC}" type="pres">
      <dgm:prSet presAssocID="{8506DDB1-A783-4B95-90E1-82CAD7A266C0}" presName="imgShp" presStyleLbl="fgImgPlace1" presStyleIdx="0" presStyleCnt="3"/>
      <dgm:spPr/>
    </dgm:pt>
    <dgm:pt modelId="{48943FCA-4490-4C92-9330-3FEB38BFCF1B}" type="pres">
      <dgm:prSet presAssocID="{8506DDB1-A783-4B95-90E1-82CAD7A266C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21BC0-73C2-4E1B-B7BE-4CC39A3F5DF5}" type="pres">
      <dgm:prSet presAssocID="{36D45A1F-C351-429F-A4BC-C034C1331326}" presName="spacing" presStyleCnt="0"/>
      <dgm:spPr/>
    </dgm:pt>
    <dgm:pt modelId="{723D4DBA-152B-4D8B-9FA5-6638C3C7D833}" type="pres">
      <dgm:prSet presAssocID="{EAF55567-48E7-4D92-99E9-B272F6EF6AE3}" presName="composite" presStyleCnt="0"/>
      <dgm:spPr/>
    </dgm:pt>
    <dgm:pt modelId="{F408660D-8DFB-4483-B959-D9851E6B3586}" type="pres">
      <dgm:prSet presAssocID="{EAF55567-48E7-4D92-99E9-B272F6EF6AE3}" presName="imgShp" presStyleLbl="fgImgPlace1" presStyleIdx="1" presStyleCnt="3"/>
      <dgm:spPr/>
    </dgm:pt>
    <dgm:pt modelId="{9EC5CACE-A818-4A32-86AC-9C2B86805B61}" type="pres">
      <dgm:prSet presAssocID="{EAF55567-48E7-4D92-99E9-B272F6EF6AE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2EF64-F203-4A2D-A64B-A2953047FAD2}" type="pres">
      <dgm:prSet presAssocID="{93703D92-C39E-46E2-965C-BB4C031F2C3D}" presName="spacing" presStyleCnt="0"/>
      <dgm:spPr/>
    </dgm:pt>
    <dgm:pt modelId="{DE6DD24B-CE27-4D7F-AF38-0108CDD5DABE}" type="pres">
      <dgm:prSet presAssocID="{D4B6BA20-C0F6-43A2-B053-3BAB9895C7EF}" presName="composite" presStyleCnt="0"/>
      <dgm:spPr/>
    </dgm:pt>
    <dgm:pt modelId="{9FBB370B-C406-4329-8CEF-FC272B301BDA}" type="pres">
      <dgm:prSet presAssocID="{D4B6BA20-C0F6-43A2-B053-3BAB9895C7EF}" presName="imgShp" presStyleLbl="fgImgPlace1" presStyleIdx="2" presStyleCnt="3"/>
      <dgm:spPr/>
    </dgm:pt>
    <dgm:pt modelId="{C1974C82-F848-4C61-A678-01D143D4D7F8}" type="pres">
      <dgm:prSet presAssocID="{D4B6BA20-C0F6-43A2-B053-3BAB9895C7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A0628-34DF-4A0E-93CD-E918BDE4A4CA}" type="presOf" srcId="{8506DDB1-A783-4B95-90E1-82CAD7A266C0}" destId="{48943FCA-4490-4C92-9330-3FEB38BFCF1B}" srcOrd="0" destOrd="0" presId="urn:microsoft.com/office/officeart/2005/8/layout/vList3"/>
    <dgm:cxn modelId="{87FFF4F9-2428-454F-A5F9-2D23D661545E}" type="presOf" srcId="{EAF55567-48E7-4D92-99E9-B272F6EF6AE3}" destId="{9EC5CACE-A818-4A32-86AC-9C2B86805B61}" srcOrd="0" destOrd="0" presId="urn:microsoft.com/office/officeart/2005/8/layout/vList3"/>
    <dgm:cxn modelId="{6CFF368F-2CEA-445F-AFB2-7BC79B349F98}" srcId="{9495492E-B049-4AF3-9AC3-7EED885D82A8}" destId="{EAF55567-48E7-4D92-99E9-B272F6EF6AE3}" srcOrd="1" destOrd="0" parTransId="{B1AFF43F-C2BA-46C3-8958-5D276CF80FA5}" sibTransId="{93703D92-C39E-46E2-965C-BB4C031F2C3D}"/>
    <dgm:cxn modelId="{EFA60FB5-358D-4461-8E6E-E915CF011707}" srcId="{9495492E-B049-4AF3-9AC3-7EED885D82A8}" destId="{D4B6BA20-C0F6-43A2-B053-3BAB9895C7EF}" srcOrd="2" destOrd="0" parTransId="{244F6A43-C71D-43A7-916B-7F6E74623875}" sibTransId="{F853CEC7-20F1-4A70-B90D-DC6E90A1473E}"/>
    <dgm:cxn modelId="{F565B42F-5FBE-45FD-A094-77DEAAA7AC22}" type="presOf" srcId="{9495492E-B049-4AF3-9AC3-7EED885D82A8}" destId="{1759EB97-1F1B-41E0-9DD1-44F38AA3564E}" srcOrd="0" destOrd="0" presId="urn:microsoft.com/office/officeart/2005/8/layout/vList3"/>
    <dgm:cxn modelId="{91FCFE2F-CE99-4648-A5F6-D4895194E9E7}" type="presOf" srcId="{D4B6BA20-C0F6-43A2-B053-3BAB9895C7EF}" destId="{C1974C82-F848-4C61-A678-01D143D4D7F8}" srcOrd="0" destOrd="0" presId="urn:microsoft.com/office/officeart/2005/8/layout/vList3"/>
    <dgm:cxn modelId="{C27629FA-7DB8-4E36-8EC7-6CC08ABEEE97}" srcId="{9495492E-B049-4AF3-9AC3-7EED885D82A8}" destId="{8506DDB1-A783-4B95-90E1-82CAD7A266C0}" srcOrd="0" destOrd="0" parTransId="{CC2C9A1E-AE2A-45E6-A4AA-4C0CFE7B7BC9}" sibTransId="{36D45A1F-C351-429F-A4BC-C034C1331326}"/>
    <dgm:cxn modelId="{D7108CCD-B2A2-4BC6-9D0C-C316E0C5EE35}" type="presParOf" srcId="{1759EB97-1F1B-41E0-9DD1-44F38AA3564E}" destId="{D84D69B6-DFDC-4A16-A66A-B5B4C2F5E82C}" srcOrd="0" destOrd="0" presId="urn:microsoft.com/office/officeart/2005/8/layout/vList3"/>
    <dgm:cxn modelId="{345E69B8-13ED-4DC6-B6F9-D3A73E013B87}" type="presParOf" srcId="{D84D69B6-DFDC-4A16-A66A-B5B4C2F5E82C}" destId="{FC5AA89C-5A81-4749-B935-38A669A895AC}" srcOrd="0" destOrd="0" presId="urn:microsoft.com/office/officeart/2005/8/layout/vList3"/>
    <dgm:cxn modelId="{120FBA6C-BD57-4214-A125-050D49DAFE37}" type="presParOf" srcId="{D84D69B6-DFDC-4A16-A66A-B5B4C2F5E82C}" destId="{48943FCA-4490-4C92-9330-3FEB38BFCF1B}" srcOrd="1" destOrd="0" presId="urn:microsoft.com/office/officeart/2005/8/layout/vList3"/>
    <dgm:cxn modelId="{52963272-F533-4F29-BC88-7B4394806E26}" type="presParOf" srcId="{1759EB97-1F1B-41E0-9DD1-44F38AA3564E}" destId="{D8E21BC0-73C2-4E1B-B7BE-4CC39A3F5DF5}" srcOrd="1" destOrd="0" presId="urn:microsoft.com/office/officeart/2005/8/layout/vList3"/>
    <dgm:cxn modelId="{C2C63AAC-6171-4C09-8754-97047239234C}" type="presParOf" srcId="{1759EB97-1F1B-41E0-9DD1-44F38AA3564E}" destId="{723D4DBA-152B-4D8B-9FA5-6638C3C7D833}" srcOrd="2" destOrd="0" presId="urn:microsoft.com/office/officeart/2005/8/layout/vList3"/>
    <dgm:cxn modelId="{8A901544-B35B-4097-B192-F4362AA86E16}" type="presParOf" srcId="{723D4DBA-152B-4D8B-9FA5-6638C3C7D833}" destId="{F408660D-8DFB-4483-B959-D9851E6B3586}" srcOrd="0" destOrd="0" presId="urn:microsoft.com/office/officeart/2005/8/layout/vList3"/>
    <dgm:cxn modelId="{C06BF1FD-D708-483F-8D42-946081ACC000}" type="presParOf" srcId="{723D4DBA-152B-4D8B-9FA5-6638C3C7D833}" destId="{9EC5CACE-A818-4A32-86AC-9C2B86805B61}" srcOrd="1" destOrd="0" presId="urn:microsoft.com/office/officeart/2005/8/layout/vList3"/>
    <dgm:cxn modelId="{49786100-7FF9-4639-A734-90BCF9756B73}" type="presParOf" srcId="{1759EB97-1F1B-41E0-9DD1-44F38AA3564E}" destId="{4122EF64-F203-4A2D-A64B-A2953047FAD2}" srcOrd="3" destOrd="0" presId="urn:microsoft.com/office/officeart/2005/8/layout/vList3"/>
    <dgm:cxn modelId="{0D0EAF02-E665-409D-A673-97359B500D18}" type="presParOf" srcId="{1759EB97-1F1B-41E0-9DD1-44F38AA3564E}" destId="{DE6DD24B-CE27-4D7F-AF38-0108CDD5DABE}" srcOrd="4" destOrd="0" presId="urn:microsoft.com/office/officeart/2005/8/layout/vList3"/>
    <dgm:cxn modelId="{3CA3214F-B01D-47F6-A177-3B99B8DCA278}" type="presParOf" srcId="{DE6DD24B-CE27-4D7F-AF38-0108CDD5DABE}" destId="{9FBB370B-C406-4329-8CEF-FC272B301BDA}" srcOrd="0" destOrd="0" presId="urn:microsoft.com/office/officeart/2005/8/layout/vList3"/>
    <dgm:cxn modelId="{B8BABCAE-3A0A-476F-9E8D-F9AD3ED436CA}" type="presParOf" srcId="{DE6DD24B-CE27-4D7F-AF38-0108CDD5DABE}" destId="{C1974C82-F848-4C61-A678-01D143D4D7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7E033C-EC98-4B37-88ED-D407854169BC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BA983B-79A5-47AE-BFA8-364B284EEAFC}">
      <dgm:prSet/>
      <dgm:spPr/>
      <dgm:t>
        <a:bodyPr/>
        <a:lstStyle/>
        <a:p>
          <a:pPr rtl="0"/>
          <a:r>
            <a:rPr lang="en-US" smtClean="0"/>
            <a:t>Find all Entry point</a:t>
          </a:r>
          <a:endParaRPr lang="en-US"/>
        </a:p>
      </dgm:t>
    </dgm:pt>
    <dgm:pt modelId="{B969BC0A-9977-4D1E-AE11-AC79CA40799C}" type="parTrans" cxnId="{55124C75-E602-4167-9215-2DE61DDAF0B3}">
      <dgm:prSet/>
      <dgm:spPr/>
      <dgm:t>
        <a:bodyPr/>
        <a:lstStyle/>
        <a:p>
          <a:endParaRPr lang="en-US"/>
        </a:p>
      </dgm:t>
    </dgm:pt>
    <dgm:pt modelId="{9218F716-CBF0-4958-8DBF-06E03654B08D}" type="sibTrans" cxnId="{55124C75-E602-4167-9215-2DE61DDAF0B3}">
      <dgm:prSet/>
      <dgm:spPr/>
      <dgm:t>
        <a:bodyPr/>
        <a:lstStyle/>
        <a:p>
          <a:endParaRPr lang="en-US"/>
        </a:p>
      </dgm:t>
    </dgm:pt>
    <dgm:pt modelId="{63BF6849-9A22-41AF-B640-922A2198D2E5}">
      <dgm:prSet/>
      <dgm:spPr/>
      <dgm:t>
        <a:bodyPr/>
        <a:lstStyle/>
        <a:p>
          <a:pPr rtl="0"/>
          <a:r>
            <a:rPr lang="en-US" smtClean="0"/>
            <a:t>Tracing user-controllable data from its </a:t>
          </a:r>
          <a:endParaRPr lang="en-US"/>
        </a:p>
      </dgm:t>
    </dgm:pt>
    <dgm:pt modelId="{06560CA9-890E-4D0E-A432-9F893148047F}" type="parTrans" cxnId="{FA3ABC36-4925-4D71-8060-11E5E1D86C5A}">
      <dgm:prSet/>
      <dgm:spPr/>
      <dgm:t>
        <a:bodyPr/>
        <a:lstStyle/>
        <a:p>
          <a:endParaRPr lang="en-US"/>
        </a:p>
      </dgm:t>
    </dgm:pt>
    <dgm:pt modelId="{A04CD481-DD89-4A66-A01A-329C422576BF}" type="sibTrans" cxnId="{FA3ABC36-4925-4D71-8060-11E5E1D86C5A}">
      <dgm:prSet/>
      <dgm:spPr/>
      <dgm:t>
        <a:bodyPr/>
        <a:lstStyle/>
        <a:p>
          <a:endParaRPr lang="en-US"/>
        </a:p>
      </dgm:t>
    </dgm:pt>
    <dgm:pt modelId="{66CF27AB-6C5D-4A6D-9040-8A24BA74522C}">
      <dgm:prSet/>
      <dgm:spPr/>
      <dgm:t>
        <a:bodyPr/>
        <a:lstStyle/>
        <a:p>
          <a:pPr rtl="0"/>
          <a:r>
            <a:rPr lang="en-US" smtClean="0"/>
            <a:t>Reviewing the code responsible</a:t>
          </a:r>
          <a:endParaRPr lang="en-US"/>
        </a:p>
      </dgm:t>
    </dgm:pt>
    <dgm:pt modelId="{D510A94B-2A20-4073-B803-85211AB35ADB}" type="parTrans" cxnId="{F7F17577-0D20-436A-84DD-A987A76A3C78}">
      <dgm:prSet/>
      <dgm:spPr/>
      <dgm:t>
        <a:bodyPr/>
        <a:lstStyle/>
        <a:p>
          <a:endParaRPr lang="en-US"/>
        </a:p>
      </dgm:t>
    </dgm:pt>
    <dgm:pt modelId="{2B0CC99E-F854-462C-A63D-EA5A3E94C4E2}" type="sibTrans" cxnId="{F7F17577-0D20-436A-84DD-A987A76A3C78}">
      <dgm:prSet/>
      <dgm:spPr/>
      <dgm:t>
        <a:bodyPr/>
        <a:lstStyle/>
        <a:p>
          <a:endParaRPr lang="en-US"/>
        </a:p>
      </dgm:t>
    </dgm:pt>
    <dgm:pt modelId="{8AD69D29-20E6-47A0-B08F-6CA138B7D78A}" type="pres">
      <dgm:prSet presAssocID="{307E033C-EC98-4B37-88ED-D407854169B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2A7B8-60B4-4E24-A0CA-9D68759C7562}" type="pres">
      <dgm:prSet presAssocID="{307E033C-EC98-4B37-88ED-D407854169BC}" presName="arrow" presStyleLbl="bgShp" presStyleIdx="0" presStyleCnt="1"/>
      <dgm:spPr/>
    </dgm:pt>
    <dgm:pt modelId="{8D580773-F9D6-40FD-8793-D96AE81715AD}" type="pres">
      <dgm:prSet presAssocID="{307E033C-EC98-4B37-88ED-D407854169BC}" presName="linearProcess" presStyleCnt="0"/>
      <dgm:spPr/>
    </dgm:pt>
    <dgm:pt modelId="{F8E2C431-CAC6-49B8-B164-0C44C995DA51}" type="pres">
      <dgm:prSet presAssocID="{36BA983B-79A5-47AE-BFA8-364B284EEAF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224DC-3C0A-41AA-816F-657F8236F8F7}" type="pres">
      <dgm:prSet presAssocID="{9218F716-CBF0-4958-8DBF-06E03654B08D}" presName="sibTrans" presStyleCnt="0"/>
      <dgm:spPr/>
    </dgm:pt>
    <dgm:pt modelId="{E98C3D4E-AC88-4824-8F41-BA2F91754F91}" type="pres">
      <dgm:prSet presAssocID="{63BF6849-9A22-41AF-B640-922A2198D2E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D44A8-B782-41CC-8FF7-BA5949D857EF}" type="pres">
      <dgm:prSet presAssocID="{A04CD481-DD89-4A66-A01A-329C422576BF}" presName="sibTrans" presStyleCnt="0"/>
      <dgm:spPr/>
    </dgm:pt>
    <dgm:pt modelId="{DD77F814-E060-4E29-8E16-5B683D296F99}" type="pres">
      <dgm:prSet presAssocID="{66CF27AB-6C5D-4A6D-9040-8A24BA74522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F17577-0D20-436A-84DD-A987A76A3C78}" srcId="{307E033C-EC98-4B37-88ED-D407854169BC}" destId="{66CF27AB-6C5D-4A6D-9040-8A24BA74522C}" srcOrd="2" destOrd="0" parTransId="{D510A94B-2A20-4073-B803-85211AB35ADB}" sibTransId="{2B0CC99E-F854-462C-A63D-EA5A3E94C4E2}"/>
    <dgm:cxn modelId="{55124C75-E602-4167-9215-2DE61DDAF0B3}" srcId="{307E033C-EC98-4B37-88ED-D407854169BC}" destId="{36BA983B-79A5-47AE-BFA8-364B284EEAFC}" srcOrd="0" destOrd="0" parTransId="{B969BC0A-9977-4D1E-AE11-AC79CA40799C}" sibTransId="{9218F716-CBF0-4958-8DBF-06E03654B08D}"/>
    <dgm:cxn modelId="{7C3F29D5-1D9D-4533-A2CC-25CBFAB1B2D3}" type="presOf" srcId="{307E033C-EC98-4B37-88ED-D407854169BC}" destId="{8AD69D29-20E6-47A0-B08F-6CA138B7D78A}" srcOrd="0" destOrd="0" presId="urn:microsoft.com/office/officeart/2005/8/layout/hProcess9"/>
    <dgm:cxn modelId="{06610957-D1B3-4232-837D-A6EB9C508774}" type="presOf" srcId="{36BA983B-79A5-47AE-BFA8-364B284EEAFC}" destId="{F8E2C431-CAC6-49B8-B164-0C44C995DA51}" srcOrd="0" destOrd="0" presId="urn:microsoft.com/office/officeart/2005/8/layout/hProcess9"/>
    <dgm:cxn modelId="{F3EDE55B-73C5-484F-9CD2-776BD748C1F7}" type="presOf" srcId="{66CF27AB-6C5D-4A6D-9040-8A24BA74522C}" destId="{DD77F814-E060-4E29-8E16-5B683D296F99}" srcOrd="0" destOrd="0" presId="urn:microsoft.com/office/officeart/2005/8/layout/hProcess9"/>
    <dgm:cxn modelId="{751FB2AB-2B72-4054-A52B-5A43D330E81E}" type="presOf" srcId="{63BF6849-9A22-41AF-B640-922A2198D2E5}" destId="{E98C3D4E-AC88-4824-8F41-BA2F91754F91}" srcOrd="0" destOrd="0" presId="urn:microsoft.com/office/officeart/2005/8/layout/hProcess9"/>
    <dgm:cxn modelId="{FA3ABC36-4925-4D71-8060-11E5E1D86C5A}" srcId="{307E033C-EC98-4B37-88ED-D407854169BC}" destId="{63BF6849-9A22-41AF-B640-922A2198D2E5}" srcOrd="1" destOrd="0" parTransId="{06560CA9-890E-4D0E-A432-9F893148047F}" sibTransId="{A04CD481-DD89-4A66-A01A-329C422576BF}"/>
    <dgm:cxn modelId="{19F395A1-BF3F-4E9A-BAFF-679EDFF39184}" type="presParOf" srcId="{8AD69D29-20E6-47A0-B08F-6CA138B7D78A}" destId="{3212A7B8-60B4-4E24-A0CA-9D68759C7562}" srcOrd="0" destOrd="0" presId="urn:microsoft.com/office/officeart/2005/8/layout/hProcess9"/>
    <dgm:cxn modelId="{A1F5FBAD-7648-4DDC-9B15-806B33FB8DCB}" type="presParOf" srcId="{8AD69D29-20E6-47A0-B08F-6CA138B7D78A}" destId="{8D580773-F9D6-40FD-8793-D96AE81715AD}" srcOrd="1" destOrd="0" presId="urn:microsoft.com/office/officeart/2005/8/layout/hProcess9"/>
    <dgm:cxn modelId="{EEAED3C9-EDEA-4216-88CE-45E08F0EBD19}" type="presParOf" srcId="{8D580773-F9D6-40FD-8793-D96AE81715AD}" destId="{F8E2C431-CAC6-49B8-B164-0C44C995DA51}" srcOrd="0" destOrd="0" presId="urn:microsoft.com/office/officeart/2005/8/layout/hProcess9"/>
    <dgm:cxn modelId="{EE46192C-D3A8-4D36-B5EB-BA83B60CAA4D}" type="presParOf" srcId="{8D580773-F9D6-40FD-8793-D96AE81715AD}" destId="{AB9224DC-3C0A-41AA-816F-657F8236F8F7}" srcOrd="1" destOrd="0" presId="urn:microsoft.com/office/officeart/2005/8/layout/hProcess9"/>
    <dgm:cxn modelId="{3EB22969-A2A0-41C9-8273-990C2C795AA8}" type="presParOf" srcId="{8D580773-F9D6-40FD-8793-D96AE81715AD}" destId="{E98C3D4E-AC88-4824-8F41-BA2F91754F91}" srcOrd="2" destOrd="0" presId="urn:microsoft.com/office/officeart/2005/8/layout/hProcess9"/>
    <dgm:cxn modelId="{EE7DF910-E19A-4CAF-8514-01633139102F}" type="presParOf" srcId="{8D580773-F9D6-40FD-8793-D96AE81715AD}" destId="{97ED44A8-B782-41CC-8FF7-BA5949D857EF}" srcOrd="3" destOrd="0" presId="urn:microsoft.com/office/officeart/2005/8/layout/hProcess9"/>
    <dgm:cxn modelId="{41730ACE-E4D5-463E-87F5-08A2AE769704}" type="presParOf" srcId="{8D580773-F9D6-40FD-8793-D96AE81715AD}" destId="{DD77F814-E060-4E29-8E16-5B683D296F9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9E177-8528-4B69-AC19-124A1BC4D38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2CA304-A422-48E3-B4F6-69D9A4F35FD4}">
      <dgm:prSet/>
      <dgm:spPr/>
      <dgm:t>
        <a:bodyPr/>
        <a:lstStyle/>
        <a:p>
          <a:pPr rtl="0"/>
          <a:r>
            <a:rPr lang="en-US" smtClean="0"/>
            <a:t>Searching the codebase for signatures</a:t>
          </a:r>
          <a:endParaRPr lang="en-US"/>
        </a:p>
      </dgm:t>
    </dgm:pt>
    <dgm:pt modelId="{0490D561-BA0B-42EC-816C-63ED3333941C}" type="parTrans" cxnId="{047A4E92-016D-4847-918B-9ACF402952E3}">
      <dgm:prSet/>
      <dgm:spPr/>
      <dgm:t>
        <a:bodyPr/>
        <a:lstStyle/>
        <a:p>
          <a:endParaRPr lang="en-US"/>
        </a:p>
      </dgm:t>
    </dgm:pt>
    <dgm:pt modelId="{CF2554D6-0D42-436A-924F-8A574E96996E}" type="sibTrans" cxnId="{047A4E92-016D-4847-918B-9ACF402952E3}">
      <dgm:prSet/>
      <dgm:spPr/>
      <dgm:t>
        <a:bodyPr/>
        <a:lstStyle/>
        <a:p>
          <a:endParaRPr lang="en-US"/>
        </a:p>
      </dgm:t>
    </dgm:pt>
    <dgm:pt modelId="{CCA978A8-E130-423F-B437-820457E87A6B}">
      <dgm:prSet/>
      <dgm:spPr/>
      <dgm:t>
        <a:bodyPr/>
        <a:lstStyle/>
        <a:p>
          <a:pPr rtl="0"/>
          <a:r>
            <a:rPr lang="en-US" smtClean="0"/>
            <a:t>Indicate the presence of common vulnerabilities</a:t>
          </a:r>
          <a:endParaRPr lang="en-US"/>
        </a:p>
      </dgm:t>
    </dgm:pt>
    <dgm:pt modelId="{A0B97A0C-A0A6-4ECA-9355-5705979E32DA}" type="parTrans" cxnId="{F0D3CD2F-43F6-4212-9FD5-D9374946E45B}">
      <dgm:prSet/>
      <dgm:spPr/>
      <dgm:t>
        <a:bodyPr/>
        <a:lstStyle/>
        <a:p>
          <a:endParaRPr lang="en-US"/>
        </a:p>
      </dgm:t>
    </dgm:pt>
    <dgm:pt modelId="{FAE97CFC-21FB-42DE-B453-B675F7E656E7}" type="sibTrans" cxnId="{F0D3CD2F-43F6-4212-9FD5-D9374946E45B}">
      <dgm:prSet/>
      <dgm:spPr/>
      <dgm:t>
        <a:bodyPr/>
        <a:lstStyle/>
        <a:p>
          <a:endParaRPr lang="en-US"/>
        </a:p>
      </dgm:t>
    </dgm:pt>
    <dgm:pt modelId="{42BBF00E-393D-4B2B-91A4-5C554B5C5B7B}">
      <dgm:prSet/>
      <dgm:spPr/>
      <dgm:t>
        <a:bodyPr/>
        <a:lstStyle/>
        <a:p>
          <a:pPr rtl="0"/>
          <a:r>
            <a:rPr lang="en-US" smtClean="0"/>
            <a:t>Reviewing these instances</a:t>
          </a:r>
          <a:endParaRPr lang="en-US"/>
        </a:p>
      </dgm:t>
    </dgm:pt>
    <dgm:pt modelId="{F7EF295A-A8DB-442A-B667-2E7ACC7D807D}" type="parTrans" cxnId="{B3D14B1F-62F5-419D-A0AB-48186D12A164}">
      <dgm:prSet/>
      <dgm:spPr/>
      <dgm:t>
        <a:bodyPr/>
        <a:lstStyle/>
        <a:p>
          <a:endParaRPr lang="en-US"/>
        </a:p>
      </dgm:t>
    </dgm:pt>
    <dgm:pt modelId="{C5356F5C-7A24-4016-A078-24A16319CE29}" type="sibTrans" cxnId="{B3D14B1F-62F5-419D-A0AB-48186D12A164}">
      <dgm:prSet/>
      <dgm:spPr/>
      <dgm:t>
        <a:bodyPr/>
        <a:lstStyle/>
        <a:p>
          <a:endParaRPr lang="en-US"/>
        </a:p>
      </dgm:t>
    </dgm:pt>
    <dgm:pt modelId="{E8A718C1-4764-4F8E-9CD9-E75EE59FE651}" type="pres">
      <dgm:prSet presAssocID="{4CA9E177-8528-4B69-AC19-124A1BC4D38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C3D30E-C0B2-4CBC-A0DE-738B76F1F7FD}" type="pres">
      <dgm:prSet presAssocID="{4CA9E177-8528-4B69-AC19-124A1BC4D384}" presName="arrow" presStyleLbl="bgShp" presStyleIdx="0" presStyleCnt="1"/>
      <dgm:spPr/>
    </dgm:pt>
    <dgm:pt modelId="{CD96698B-B592-47A4-9A21-CF14327122C7}" type="pres">
      <dgm:prSet presAssocID="{4CA9E177-8528-4B69-AC19-124A1BC4D384}" presName="linearProcess" presStyleCnt="0"/>
      <dgm:spPr/>
    </dgm:pt>
    <dgm:pt modelId="{3146D0E2-E1E5-426E-9CB9-AD297C7C2839}" type="pres">
      <dgm:prSet presAssocID="{072CA304-A422-48E3-B4F6-69D9A4F35F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3F8AF-993D-4BAB-B2A5-96026745D201}" type="pres">
      <dgm:prSet presAssocID="{CF2554D6-0D42-436A-924F-8A574E96996E}" presName="sibTrans" presStyleCnt="0"/>
      <dgm:spPr/>
    </dgm:pt>
    <dgm:pt modelId="{6E0A5A56-21B9-483E-AD57-830FF460AA1D}" type="pres">
      <dgm:prSet presAssocID="{CCA978A8-E130-423F-B437-820457E87A6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FA902-B373-4543-A993-B87A1A44FBB5}" type="pres">
      <dgm:prSet presAssocID="{FAE97CFC-21FB-42DE-B453-B675F7E656E7}" presName="sibTrans" presStyleCnt="0"/>
      <dgm:spPr/>
    </dgm:pt>
    <dgm:pt modelId="{4B6A65C5-6CEC-4F85-88D0-E57CA5CE3CEB}" type="pres">
      <dgm:prSet presAssocID="{42BBF00E-393D-4B2B-91A4-5C554B5C5B7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DACBC-A679-495E-AE37-11531AF13642}" type="presOf" srcId="{CCA978A8-E130-423F-B437-820457E87A6B}" destId="{6E0A5A56-21B9-483E-AD57-830FF460AA1D}" srcOrd="0" destOrd="0" presId="urn:microsoft.com/office/officeart/2005/8/layout/hProcess9"/>
    <dgm:cxn modelId="{FFAEDF54-C2D7-4014-94B5-487EB2ABEB4B}" type="presOf" srcId="{4CA9E177-8528-4B69-AC19-124A1BC4D384}" destId="{E8A718C1-4764-4F8E-9CD9-E75EE59FE651}" srcOrd="0" destOrd="0" presId="urn:microsoft.com/office/officeart/2005/8/layout/hProcess9"/>
    <dgm:cxn modelId="{047A4E92-016D-4847-918B-9ACF402952E3}" srcId="{4CA9E177-8528-4B69-AC19-124A1BC4D384}" destId="{072CA304-A422-48E3-B4F6-69D9A4F35FD4}" srcOrd="0" destOrd="0" parTransId="{0490D561-BA0B-42EC-816C-63ED3333941C}" sibTransId="{CF2554D6-0D42-436A-924F-8A574E96996E}"/>
    <dgm:cxn modelId="{E9EE75CA-AAAE-4BA0-8475-60AB28F98094}" type="presOf" srcId="{072CA304-A422-48E3-B4F6-69D9A4F35FD4}" destId="{3146D0E2-E1E5-426E-9CB9-AD297C7C2839}" srcOrd="0" destOrd="0" presId="urn:microsoft.com/office/officeart/2005/8/layout/hProcess9"/>
    <dgm:cxn modelId="{F0D3CD2F-43F6-4212-9FD5-D9374946E45B}" srcId="{4CA9E177-8528-4B69-AC19-124A1BC4D384}" destId="{CCA978A8-E130-423F-B437-820457E87A6B}" srcOrd="1" destOrd="0" parTransId="{A0B97A0C-A0A6-4ECA-9355-5705979E32DA}" sibTransId="{FAE97CFC-21FB-42DE-B453-B675F7E656E7}"/>
    <dgm:cxn modelId="{B3D14B1F-62F5-419D-A0AB-48186D12A164}" srcId="{4CA9E177-8528-4B69-AC19-124A1BC4D384}" destId="{42BBF00E-393D-4B2B-91A4-5C554B5C5B7B}" srcOrd="2" destOrd="0" parTransId="{F7EF295A-A8DB-442A-B667-2E7ACC7D807D}" sibTransId="{C5356F5C-7A24-4016-A078-24A16319CE29}"/>
    <dgm:cxn modelId="{A14B0315-62D0-4AA6-B874-A3F384D76175}" type="presOf" srcId="{42BBF00E-393D-4B2B-91A4-5C554B5C5B7B}" destId="{4B6A65C5-6CEC-4F85-88D0-E57CA5CE3CEB}" srcOrd="0" destOrd="0" presId="urn:microsoft.com/office/officeart/2005/8/layout/hProcess9"/>
    <dgm:cxn modelId="{1ED15DD0-4E9A-4DB9-881A-1CC68E7A3D0E}" type="presParOf" srcId="{E8A718C1-4764-4F8E-9CD9-E75EE59FE651}" destId="{D1C3D30E-C0B2-4CBC-A0DE-738B76F1F7FD}" srcOrd="0" destOrd="0" presId="urn:microsoft.com/office/officeart/2005/8/layout/hProcess9"/>
    <dgm:cxn modelId="{9F4D4DD0-74E0-4448-824F-8716A35BD0E9}" type="presParOf" srcId="{E8A718C1-4764-4F8E-9CD9-E75EE59FE651}" destId="{CD96698B-B592-47A4-9A21-CF14327122C7}" srcOrd="1" destOrd="0" presId="urn:microsoft.com/office/officeart/2005/8/layout/hProcess9"/>
    <dgm:cxn modelId="{F27FE106-4D2C-4932-B9F5-10F2AB921003}" type="presParOf" srcId="{CD96698B-B592-47A4-9A21-CF14327122C7}" destId="{3146D0E2-E1E5-426E-9CB9-AD297C7C2839}" srcOrd="0" destOrd="0" presId="urn:microsoft.com/office/officeart/2005/8/layout/hProcess9"/>
    <dgm:cxn modelId="{AB4CCF0A-E3DB-4B53-AD21-53E731B1D715}" type="presParOf" srcId="{CD96698B-B592-47A4-9A21-CF14327122C7}" destId="{5A53F8AF-993D-4BAB-B2A5-96026745D201}" srcOrd="1" destOrd="0" presId="urn:microsoft.com/office/officeart/2005/8/layout/hProcess9"/>
    <dgm:cxn modelId="{1639FAB4-64B3-4913-9111-6C5788FE449D}" type="presParOf" srcId="{CD96698B-B592-47A4-9A21-CF14327122C7}" destId="{6E0A5A56-21B9-483E-AD57-830FF460AA1D}" srcOrd="2" destOrd="0" presId="urn:microsoft.com/office/officeart/2005/8/layout/hProcess9"/>
    <dgm:cxn modelId="{6826B708-4949-4691-9B25-7A4B939E6533}" type="presParOf" srcId="{CD96698B-B592-47A4-9A21-CF14327122C7}" destId="{5D4FA902-B373-4543-A993-B87A1A44FBB5}" srcOrd="3" destOrd="0" presId="urn:microsoft.com/office/officeart/2005/8/layout/hProcess9"/>
    <dgm:cxn modelId="{12840C03-E4BB-464C-AB2B-66D533726F43}" type="presParOf" srcId="{CD96698B-B592-47A4-9A21-CF14327122C7}" destId="{4B6A65C5-6CEC-4F85-88D0-E57CA5CE3CE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8D83A-54E3-4DF4-9A66-362B64A657E5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218D82-05A0-4280-AD8B-C74649B6666F}">
      <dgm:prSet/>
      <dgm:spPr/>
      <dgm:t>
        <a:bodyPr/>
        <a:lstStyle/>
        <a:p>
          <a:pPr rtl="0"/>
          <a:r>
            <a:rPr lang="en-US" smtClean="0"/>
            <a:t>Performing a line-by-line review of inherently risky code</a:t>
          </a:r>
          <a:endParaRPr lang="en-US"/>
        </a:p>
      </dgm:t>
    </dgm:pt>
    <dgm:pt modelId="{F5B3AF1C-45B8-44DA-8F96-CB8953A1E6FA}" type="parTrans" cxnId="{069E5141-C683-4255-B35E-2CCC68D0459F}">
      <dgm:prSet/>
      <dgm:spPr/>
      <dgm:t>
        <a:bodyPr/>
        <a:lstStyle/>
        <a:p>
          <a:endParaRPr lang="en-US"/>
        </a:p>
      </dgm:t>
    </dgm:pt>
    <dgm:pt modelId="{CDF260E7-5E5A-4782-BB02-BAB68D0ED694}" type="sibTrans" cxnId="{069E5141-C683-4255-B35E-2CCC68D0459F}">
      <dgm:prSet/>
      <dgm:spPr/>
      <dgm:t>
        <a:bodyPr/>
        <a:lstStyle/>
        <a:p>
          <a:endParaRPr lang="en-US"/>
        </a:p>
      </dgm:t>
    </dgm:pt>
    <dgm:pt modelId="{BAB6A44D-BB06-405A-B0B4-81881B9AA99F}">
      <dgm:prSet/>
      <dgm:spPr/>
      <dgm:t>
        <a:bodyPr/>
        <a:lstStyle/>
        <a:p>
          <a:pPr rtl="0"/>
          <a:r>
            <a:rPr lang="en-US" smtClean="0"/>
            <a:t>Understand the application’s logic</a:t>
          </a:r>
          <a:endParaRPr lang="en-US"/>
        </a:p>
      </dgm:t>
    </dgm:pt>
    <dgm:pt modelId="{D9914C0C-DAD1-4072-9972-91803B6B9660}" type="parTrans" cxnId="{222AA9AA-083C-4318-A756-1434E02535E3}">
      <dgm:prSet/>
      <dgm:spPr/>
      <dgm:t>
        <a:bodyPr/>
        <a:lstStyle/>
        <a:p>
          <a:endParaRPr lang="en-US"/>
        </a:p>
      </dgm:t>
    </dgm:pt>
    <dgm:pt modelId="{B444D312-E6A5-4ABD-A687-E71648B2C0BD}" type="sibTrans" cxnId="{222AA9AA-083C-4318-A756-1434E02535E3}">
      <dgm:prSet/>
      <dgm:spPr/>
      <dgm:t>
        <a:bodyPr/>
        <a:lstStyle/>
        <a:p>
          <a:endParaRPr lang="en-US"/>
        </a:p>
      </dgm:t>
    </dgm:pt>
    <dgm:pt modelId="{AE61B172-241C-4608-87EE-2C432706501A}">
      <dgm:prSet/>
      <dgm:spPr/>
      <dgm:t>
        <a:bodyPr/>
        <a:lstStyle/>
        <a:p>
          <a:pPr rtl="0"/>
          <a:r>
            <a:rPr lang="en-US" smtClean="0"/>
            <a:t>Find any problems</a:t>
          </a:r>
          <a:endParaRPr lang="en-US"/>
        </a:p>
      </dgm:t>
    </dgm:pt>
    <dgm:pt modelId="{61D64446-BB97-4F55-B937-0DF67EAAB6AD}" type="parTrans" cxnId="{BCDB57C4-AA9B-4E5C-A40C-8628C996C8F6}">
      <dgm:prSet/>
      <dgm:spPr/>
      <dgm:t>
        <a:bodyPr/>
        <a:lstStyle/>
        <a:p>
          <a:endParaRPr lang="en-US"/>
        </a:p>
      </dgm:t>
    </dgm:pt>
    <dgm:pt modelId="{FFB7AFBA-3916-45AB-ACE2-7C5ABAC00022}" type="sibTrans" cxnId="{BCDB57C4-AA9B-4E5C-A40C-8628C996C8F6}">
      <dgm:prSet/>
      <dgm:spPr/>
      <dgm:t>
        <a:bodyPr/>
        <a:lstStyle/>
        <a:p>
          <a:endParaRPr lang="en-US"/>
        </a:p>
      </dgm:t>
    </dgm:pt>
    <dgm:pt modelId="{94CD0B8F-5489-4EEA-AA68-C62A0CFFD357}" type="pres">
      <dgm:prSet presAssocID="{6F48D83A-54E3-4DF4-9A66-362B64A657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1EBFC2-C106-432A-9B51-5D18A1B17BDD}" type="pres">
      <dgm:prSet presAssocID="{6F48D83A-54E3-4DF4-9A66-362B64A657E5}" presName="arrow" presStyleLbl="bgShp" presStyleIdx="0" presStyleCnt="1"/>
      <dgm:spPr/>
    </dgm:pt>
    <dgm:pt modelId="{E84F004A-9959-4BB8-ACAA-84A2DA5CB5E1}" type="pres">
      <dgm:prSet presAssocID="{6F48D83A-54E3-4DF4-9A66-362B64A657E5}" presName="linearProcess" presStyleCnt="0"/>
      <dgm:spPr/>
    </dgm:pt>
    <dgm:pt modelId="{F6593F03-71CC-4735-91B8-DF3EEE0B6AD6}" type="pres">
      <dgm:prSet presAssocID="{79218D82-05A0-4280-AD8B-C74649B6666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7B76F-DE9E-4EC4-A6EE-9AAAB06D9605}" type="pres">
      <dgm:prSet presAssocID="{CDF260E7-5E5A-4782-BB02-BAB68D0ED694}" presName="sibTrans" presStyleCnt="0"/>
      <dgm:spPr/>
    </dgm:pt>
    <dgm:pt modelId="{52972C9D-96FF-480A-B830-0E4164A9297B}" type="pres">
      <dgm:prSet presAssocID="{BAB6A44D-BB06-405A-B0B4-81881B9AA99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C73F3-92EB-44CF-9174-5A2D3199D3F7}" type="pres">
      <dgm:prSet presAssocID="{B444D312-E6A5-4ABD-A687-E71648B2C0BD}" presName="sibTrans" presStyleCnt="0"/>
      <dgm:spPr/>
    </dgm:pt>
    <dgm:pt modelId="{6442D93D-3179-482D-8B91-98D0D09250AC}" type="pres">
      <dgm:prSet presAssocID="{AE61B172-241C-4608-87EE-2C432706501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46F6E-68DE-4D95-8EC7-D50031EB0E4C}" type="presOf" srcId="{BAB6A44D-BB06-405A-B0B4-81881B9AA99F}" destId="{52972C9D-96FF-480A-B830-0E4164A9297B}" srcOrd="0" destOrd="0" presId="urn:microsoft.com/office/officeart/2005/8/layout/hProcess9"/>
    <dgm:cxn modelId="{BCDB57C4-AA9B-4E5C-A40C-8628C996C8F6}" srcId="{6F48D83A-54E3-4DF4-9A66-362B64A657E5}" destId="{AE61B172-241C-4608-87EE-2C432706501A}" srcOrd="2" destOrd="0" parTransId="{61D64446-BB97-4F55-B937-0DF67EAAB6AD}" sibTransId="{FFB7AFBA-3916-45AB-ACE2-7C5ABAC00022}"/>
    <dgm:cxn modelId="{005813FE-2EEF-47C5-9422-820F20F3FFCD}" type="presOf" srcId="{6F48D83A-54E3-4DF4-9A66-362B64A657E5}" destId="{94CD0B8F-5489-4EEA-AA68-C62A0CFFD357}" srcOrd="0" destOrd="0" presId="urn:microsoft.com/office/officeart/2005/8/layout/hProcess9"/>
    <dgm:cxn modelId="{222AA9AA-083C-4318-A756-1434E02535E3}" srcId="{6F48D83A-54E3-4DF4-9A66-362B64A657E5}" destId="{BAB6A44D-BB06-405A-B0B4-81881B9AA99F}" srcOrd="1" destOrd="0" parTransId="{D9914C0C-DAD1-4072-9972-91803B6B9660}" sibTransId="{B444D312-E6A5-4ABD-A687-E71648B2C0BD}"/>
    <dgm:cxn modelId="{7A42E659-8FAF-4F60-91B7-1E93188579EF}" type="presOf" srcId="{79218D82-05A0-4280-AD8B-C74649B6666F}" destId="{F6593F03-71CC-4735-91B8-DF3EEE0B6AD6}" srcOrd="0" destOrd="0" presId="urn:microsoft.com/office/officeart/2005/8/layout/hProcess9"/>
    <dgm:cxn modelId="{069E5141-C683-4255-B35E-2CCC68D0459F}" srcId="{6F48D83A-54E3-4DF4-9A66-362B64A657E5}" destId="{79218D82-05A0-4280-AD8B-C74649B6666F}" srcOrd="0" destOrd="0" parTransId="{F5B3AF1C-45B8-44DA-8F96-CB8953A1E6FA}" sibTransId="{CDF260E7-5E5A-4782-BB02-BAB68D0ED694}"/>
    <dgm:cxn modelId="{AEE2CAAB-32B5-4F4C-9FAD-299F54B6F6F0}" type="presOf" srcId="{AE61B172-241C-4608-87EE-2C432706501A}" destId="{6442D93D-3179-482D-8B91-98D0D09250AC}" srcOrd="0" destOrd="0" presId="urn:microsoft.com/office/officeart/2005/8/layout/hProcess9"/>
    <dgm:cxn modelId="{F30608AD-85B7-484A-B8C4-118FD8D8037E}" type="presParOf" srcId="{94CD0B8F-5489-4EEA-AA68-C62A0CFFD357}" destId="{301EBFC2-C106-432A-9B51-5D18A1B17BDD}" srcOrd="0" destOrd="0" presId="urn:microsoft.com/office/officeart/2005/8/layout/hProcess9"/>
    <dgm:cxn modelId="{F2D77225-0FAD-46EB-835F-6BE5D2CE4DB1}" type="presParOf" srcId="{94CD0B8F-5489-4EEA-AA68-C62A0CFFD357}" destId="{E84F004A-9959-4BB8-ACAA-84A2DA5CB5E1}" srcOrd="1" destOrd="0" presId="urn:microsoft.com/office/officeart/2005/8/layout/hProcess9"/>
    <dgm:cxn modelId="{25ACC8DE-E739-447F-AA10-844712612507}" type="presParOf" srcId="{E84F004A-9959-4BB8-ACAA-84A2DA5CB5E1}" destId="{F6593F03-71CC-4735-91B8-DF3EEE0B6AD6}" srcOrd="0" destOrd="0" presId="urn:microsoft.com/office/officeart/2005/8/layout/hProcess9"/>
    <dgm:cxn modelId="{7CA6CDA0-91C4-4E37-8942-6EF53A54B078}" type="presParOf" srcId="{E84F004A-9959-4BB8-ACAA-84A2DA5CB5E1}" destId="{90F7B76F-DE9E-4EC4-A6EE-9AAAB06D9605}" srcOrd="1" destOrd="0" presId="urn:microsoft.com/office/officeart/2005/8/layout/hProcess9"/>
    <dgm:cxn modelId="{9F09F023-D633-48BF-8967-06CF26635FBD}" type="presParOf" srcId="{E84F004A-9959-4BB8-ACAA-84A2DA5CB5E1}" destId="{52972C9D-96FF-480A-B830-0E4164A9297B}" srcOrd="2" destOrd="0" presId="urn:microsoft.com/office/officeart/2005/8/layout/hProcess9"/>
    <dgm:cxn modelId="{5718C85B-16FA-4D69-BC86-4F133A0FB7C8}" type="presParOf" srcId="{E84F004A-9959-4BB8-ACAA-84A2DA5CB5E1}" destId="{27DC73F3-92EB-44CF-9174-5A2D3199D3F7}" srcOrd="3" destOrd="0" presId="urn:microsoft.com/office/officeart/2005/8/layout/hProcess9"/>
    <dgm:cxn modelId="{77ED4B9D-9768-4CF4-9EEF-3CBDAACB7530}" type="presParOf" srcId="{E84F004A-9959-4BB8-ACAA-84A2DA5CB5E1}" destId="{6442D93D-3179-482D-8B91-98D0D09250A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41834" y="143984"/>
          <a:ext cx="945566" cy="661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33097"/>
        <a:ext cx="661896" cy="283670"/>
      </dsp:txXfrm>
    </dsp:sp>
    <dsp:sp modelId="{B07357FA-3AD7-45B2-873C-F7411ABE1AB7}">
      <dsp:nvSpPr>
        <dsp:cNvPr id="0" name=""/>
        <dsp:cNvSpPr/>
      </dsp:nvSpPr>
      <dsp:spPr>
        <a:xfrm rot="5400000">
          <a:off x="4138439" y="-347439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Define</a:t>
          </a:r>
          <a:endParaRPr lang="en-US" sz="3300" kern="1200" dirty="0"/>
        </a:p>
      </dsp:txBody>
      <dsp:txXfrm rot="-5400000">
        <a:off x="661897" y="32153"/>
        <a:ext cx="7537700" cy="554612"/>
      </dsp:txXfrm>
    </dsp:sp>
    <dsp:sp modelId="{6EADA821-A023-4149-84FA-7E56FE18D484}">
      <dsp:nvSpPr>
        <dsp:cNvPr id="0" name=""/>
        <dsp:cNvSpPr/>
      </dsp:nvSpPr>
      <dsp:spPr>
        <a:xfrm rot="5400000">
          <a:off x="-141834" y="970540"/>
          <a:ext cx="945566" cy="6618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59653"/>
        <a:ext cx="661896" cy="283670"/>
      </dsp:txXfrm>
    </dsp:sp>
    <dsp:sp modelId="{F746FC6B-C49F-4C75-B0B5-0E8200D317B7}">
      <dsp:nvSpPr>
        <dsp:cNvPr id="0" name=""/>
        <dsp:cNvSpPr/>
      </dsp:nvSpPr>
      <dsp:spPr>
        <a:xfrm rot="5400000">
          <a:off x="4138439" y="-264783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Code Review Methodology</a:t>
          </a:r>
          <a:endParaRPr lang="en-US" sz="3300" kern="1200" dirty="0"/>
        </a:p>
      </dsp:txBody>
      <dsp:txXfrm rot="-5400000">
        <a:off x="661897" y="858708"/>
        <a:ext cx="7537700" cy="554612"/>
      </dsp:txXfrm>
    </dsp:sp>
    <dsp:sp modelId="{2D24FD2B-D7B6-4A54-B907-4ADA0FC73F78}">
      <dsp:nvSpPr>
        <dsp:cNvPr id="0" name=""/>
        <dsp:cNvSpPr/>
      </dsp:nvSpPr>
      <dsp:spPr>
        <a:xfrm rot="5400000">
          <a:off x="-141834" y="1797095"/>
          <a:ext cx="945566" cy="6618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986208"/>
        <a:ext cx="661896" cy="283670"/>
      </dsp:txXfrm>
    </dsp:sp>
    <dsp:sp modelId="{4CF64321-1F4E-4ECB-91EF-26FB9FA5D709}">
      <dsp:nvSpPr>
        <dsp:cNvPr id="0" name=""/>
        <dsp:cNvSpPr/>
      </dsp:nvSpPr>
      <dsp:spPr>
        <a:xfrm rot="5400000">
          <a:off x="4138439" y="-182128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Signatures of Common Vulnerabilities</a:t>
          </a:r>
          <a:endParaRPr lang="en-US" sz="3300" kern="1200" dirty="0"/>
        </a:p>
      </dsp:txBody>
      <dsp:txXfrm rot="-5400000">
        <a:off x="661897" y="1685263"/>
        <a:ext cx="7537700" cy="554612"/>
      </dsp:txXfrm>
    </dsp:sp>
    <dsp:sp modelId="{95E71DEF-31C7-40D0-ABE6-063E643C3CCF}">
      <dsp:nvSpPr>
        <dsp:cNvPr id="0" name=""/>
        <dsp:cNvSpPr/>
      </dsp:nvSpPr>
      <dsp:spPr>
        <a:xfrm rot="5400000">
          <a:off x="-141834" y="2623650"/>
          <a:ext cx="945566" cy="66189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US" sz="1700" kern="1200" dirty="0"/>
        </a:p>
      </dsp:txBody>
      <dsp:txXfrm rot="-5400000">
        <a:off x="1" y="2812763"/>
        <a:ext cx="661896" cy="283670"/>
      </dsp:txXfrm>
    </dsp:sp>
    <dsp:sp modelId="{CA4A00F2-AC9D-450C-8784-7ED15F8E0E72}">
      <dsp:nvSpPr>
        <dsp:cNvPr id="0" name=""/>
        <dsp:cNvSpPr/>
      </dsp:nvSpPr>
      <dsp:spPr>
        <a:xfrm rot="5400000">
          <a:off x="4138439" y="-99472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Code Review in Some Platform   </a:t>
          </a:r>
          <a:endParaRPr lang="en-US" sz="3300" kern="1200" dirty="0"/>
        </a:p>
      </dsp:txBody>
      <dsp:txXfrm rot="-5400000">
        <a:off x="661897" y="2511818"/>
        <a:ext cx="7537700" cy="554612"/>
      </dsp:txXfrm>
    </dsp:sp>
    <dsp:sp modelId="{170C062D-78C4-4F11-B1FF-1EAFDCAC2720}">
      <dsp:nvSpPr>
        <dsp:cNvPr id="0" name=""/>
        <dsp:cNvSpPr/>
      </dsp:nvSpPr>
      <dsp:spPr>
        <a:xfrm rot="5400000">
          <a:off x="-141834" y="3450205"/>
          <a:ext cx="945566" cy="66189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US" sz="1700" kern="1200" dirty="0"/>
        </a:p>
      </dsp:txBody>
      <dsp:txXfrm rot="-5400000">
        <a:off x="1" y="3639318"/>
        <a:ext cx="661896" cy="283670"/>
      </dsp:txXfrm>
    </dsp:sp>
    <dsp:sp modelId="{83482D8D-E648-4688-8BF4-CCE3B7B37915}">
      <dsp:nvSpPr>
        <dsp:cNvPr id="0" name=""/>
        <dsp:cNvSpPr/>
      </dsp:nvSpPr>
      <dsp:spPr>
        <a:xfrm rot="5400000">
          <a:off x="4138439" y="-168171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i="0" kern="1200" dirty="0" smtClean="0"/>
            <a:t>Tools for Code Review</a:t>
          </a:r>
          <a:endParaRPr lang="en-US" sz="3300" kern="1200" dirty="0"/>
        </a:p>
      </dsp:txBody>
      <dsp:txXfrm rot="-5400000">
        <a:off x="661897" y="3338374"/>
        <a:ext cx="7537700" cy="554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43FCA-4490-4C92-9330-3FEB38BFCF1B}">
      <dsp:nvSpPr>
        <dsp:cNvPr id="0" name=""/>
        <dsp:cNvSpPr/>
      </dsp:nvSpPr>
      <dsp:spPr>
        <a:xfrm rot="10800000">
          <a:off x="1611342" y="1818"/>
          <a:ext cx="5472684" cy="93153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78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Tracing user-controllable data</a:t>
          </a:r>
          <a:endParaRPr lang="en-US" sz="2400" kern="1200" dirty="0"/>
        </a:p>
      </dsp:txBody>
      <dsp:txXfrm rot="10800000">
        <a:off x="1844226" y="1818"/>
        <a:ext cx="5239800" cy="931536"/>
      </dsp:txXfrm>
    </dsp:sp>
    <dsp:sp modelId="{FC5AA89C-5A81-4749-B935-38A669A895AC}">
      <dsp:nvSpPr>
        <dsp:cNvPr id="0" name=""/>
        <dsp:cNvSpPr/>
      </dsp:nvSpPr>
      <dsp:spPr>
        <a:xfrm>
          <a:off x="1145573" y="1818"/>
          <a:ext cx="931536" cy="93153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CACE-A818-4A32-86AC-9C2B86805B61}">
      <dsp:nvSpPr>
        <dsp:cNvPr id="0" name=""/>
        <dsp:cNvSpPr/>
      </dsp:nvSpPr>
      <dsp:spPr>
        <a:xfrm rot="10800000">
          <a:off x="1611342" y="1211425"/>
          <a:ext cx="5472684" cy="93153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78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Searching the codebase for signatures</a:t>
          </a:r>
          <a:endParaRPr lang="en-US" sz="2400" kern="1200" dirty="0"/>
        </a:p>
      </dsp:txBody>
      <dsp:txXfrm rot="10800000">
        <a:off x="1844226" y="1211425"/>
        <a:ext cx="5239800" cy="931536"/>
      </dsp:txXfrm>
    </dsp:sp>
    <dsp:sp modelId="{F408660D-8DFB-4483-B959-D9851E6B3586}">
      <dsp:nvSpPr>
        <dsp:cNvPr id="0" name=""/>
        <dsp:cNvSpPr/>
      </dsp:nvSpPr>
      <dsp:spPr>
        <a:xfrm>
          <a:off x="1145573" y="1211425"/>
          <a:ext cx="931536" cy="93153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74C82-F848-4C61-A678-01D143D4D7F8}">
      <dsp:nvSpPr>
        <dsp:cNvPr id="0" name=""/>
        <dsp:cNvSpPr/>
      </dsp:nvSpPr>
      <dsp:spPr>
        <a:xfrm rot="10800000">
          <a:off x="1611342" y="2421032"/>
          <a:ext cx="5472684" cy="93153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78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Performing a line-by-line review</a:t>
          </a:r>
          <a:endParaRPr lang="en-US" sz="2400" kern="1200" dirty="0"/>
        </a:p>
      </dsp:txBody>
      <dsp:txXfrm rot="10800000">
        <a:off x="1844226" y="2421032"/>
        <a:ext cx="5239800" cy="931536"/>
      </dsp:txXfrm>
    </dsp:sp>
    <dsp:sp modelId="{9FBB370B-C406-4329-8CEF-FC272B301BDA}">
      <dsp:nvSpPr>
        <dsp:cNvPr id="0" name=""/>
        <dsp:cNvSpPr/>
      </dsp:nvSpPr>
      <dsp:spPr>
        <a:xfrm>
          <a:off x="1145573" y="2421032"/>
          <a:ext cx="931536" cy="93153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2A7B8-60B4-4E24-A0CA-9D68759C7562}">
      <dsp:nvSpPr>
        <dsp:cNvPr id="0" name=""/>
        <dsp:cNvSpPr/>
      </dsp:nvSpPr>
      <dsp:spPr>
        <a:xfrm>
          <a:off x="617219" y="0"/>
          <a:ext cx="6995160" cy="35829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2C431-CAC6-49B8-B164-0C44C995DA51}">
      <dsp:nvSpPr>
        <dsp:cNvPr id="0" name=""/>
        <dsp:cNvSpPr/>
      </dsp:nvSpPr>
      <dsp:spPr>
        <a:xfrm>
          <a:off x="278874" y="1074896"/>
          <a:ext cx="2468880" cy="14331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Find all Entry point</a:t>
          </a:r>
          <a:endParaRPr lang="en-US" sz="2400" kern="1200"/>
        </a:p>
      </dsp:txBody>
      <dsp:txXfrm>
        <a:off x="348837" y="1144859"/>
        <a:ext cx="2328954" cy="1293268"/>
      </dsp:txXfrm>
    </dsp:sp>
    <dsp:sp modelId="{E98C3D4E-AC88-4824-8F41-BA2F91754F91}">
      <dsp:nvSpPr>
        <dsp:cNvPr id="0" name=""/>
        <dsp:cNvSpPr/>
      </dsp:nvSpPr>
      <dsp:spPr>
        <a:xfrm>
          <a:off x="2880359" y="1074896"/>
          <a:ext cx="2468880" cy="14331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Tracing user-controllable data from its </a:t>
          </a:r>
          <a:endParaRPr lang="en-US" sz="2400" kern="1200"/>
        </a:p>
      </dsp:txBody>
      <dsp:txXfrm>
        <a:off x="2950322" y="1144859"/>
        <a:ext cx="2328954" cy="1293268"/>
      </dsp:txXfrm>
    </dsp:sp>
    <dsp:sp modelId="{DD77F814-E060-4E29-8E16-5B683D296F99}">
      <dsp:nvSpPr>
        <dsp:cNvPr id="0" name=""/>
        <dsp:cNvSpPr/>
      </dsp:nvSpPr>
      <dsp:spPr>
        <a:xfrm>
          <a:off x="5481845" y="1074896"/>
          <a:ext cx="2468880" cy="14331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Reviewing the code responsible</a:t>
          </a:r>
          <a:endParaRPr lang="en-US" sz="2400" kern="1200"/>
        </a:p>
      </dsp:txBody>
      <dsp:txXfrm>
        <a:off x="5551808" y="1144859"/>
        <a:ext cx="2328954" cy="1293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3D30E-C0B2-4CBC-A0DE-738B76F1F7FD}">
      <dsp:nvSpPr>
        <dsp:cNvPr id="0" name=""/>
        <dsp:cNvSpPr/>
      </dsp:nvSpPr>
      <dsp:spPr>
        <a:xfrm>
          <a:off x="617219" y="0"/>
          <a:ext cx="6995160" cy="33543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6D0E2-E1E5-426E-9CB9-AD297C7C2839}">
      <dsp:nvSpPr>
        <dsp:cNvPr id="0" name=""/>
        <dsp:cNvSpPr/>
      </dsp:nvSpPr>
      <dsp:spPr>
        <a:xfrm>
          <a:off x="8840" y="1006316"/>
          <a:ext cx="2648902" cy="134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Searching the codebase for signatures</a:t>
          </a:r>
          <a:endParaRPr lang="en-US" sz="2000" kern="1200"/>
        </a:p>
      </dsp:txBody>
      <dsp:txXfrm>
        <a:off x="74339" y="1071815"/>
        <a:ext cx="2517904" cy="1210756"/>
      </dsp:txXfrm>
    </dsp:sp>
    <dsp:sp modelId="{6E0A5A56-21B9-483E-AD57-830FF460AA1D}">
      <dsp:nvSpPr>
        <dsp:cNvPr id="0" name=""/>
        <dsp:cNvSpPr/>
      </dsp:nvSpPr>
      <dsp:spPr>
        <a:xfrm>
          <a:off x="2790348" y="1006316"/>
          <a:ext cx="2648902" cy="13417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Indicate the presence of common vulnerabilities</a:t>
          </a:r>
          <a:endParaRPr lang="en-US" sz="2000" kern="1200"/>
        </a:p>
      </dsp:txBody>
      <dsp:txXfrm>
        <a:off x="2855847" y="1071815"/>
        <a:ext cx="2517904" cy="1210756"/>
      </dsp:txXfrm>
    </dsp:sp>
    <dsp:sp modelId="{4B6A65C5-6CEC-4F85-88D0-E57CA5CE3CEB}">
      <dsp:nvSpPr>
        <dsp:cNvPr id="0" name=""/>
        <dsp:cNvSpPr/>
      </dsp:nvSpPr>
      <dsp:spPr>
        <a:xfrm>
          <a:off x="5571857" y="1006316"/>
          <a:ext cx="2648902" cy="13417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Reviewing these instances</a:t>
          </a:r>
          <a:endParaRPr lang="en-US" sz="2000" kern="1200"/>
        </a:p>
      </dsp:txBody>
      <dsp:txXfrm>
        <a:off x="5637356" y="1071815"/>
        <a:ext cx="2517904" cy="121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BFC2-C106-432A-9B51-5D18A1B17BDD}">
      <dsp:nvSpPr>
        <dsp:cNvPr id="0" name=""/>
        <dsp:cNvSpPr/>
      </dsp:nvSpPr>
      <dsp:spPr>
        <a:xfrm>
          <a:off x="617219" y="0"/>
          <a:ext cx="6995160" cy="22875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93F03-71CC-4735-91B8-DF3EEE0B6AD6}">
      <dsp:nvSpPr>
        <dsp:cNvPr id="0" name=""/>
        <dsp:cNvSpPr/>
      </dsp:nvSpPr>
      <dsp:spPr>
        <a:xfrm>
          <a:off x="278874" y="686276"/>
          <a:ext cx="2468880" cy="9150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Performing a line-by-line review of inherently risky code</a:t>
          </a:r>
          <a:endParaRPr lang="en-US" sz="1500" kern="1200"/>
        </a:p>
      </dsp:txBody>
      <dsp:txXfrm>
        <a:off x="323542" y="730944"/>
        <a:ext cx="2379544" cy="825698"/>
      </dsp:txXfrm>
    </dsp:sp>
    <dsp:sp modelId="{52972C9D-96FF-480A-B830-0E4164A9297B}">
      <dsp:nvSpPr>
        <dsp:cNvPr id="0" name=""/>
        <dsp:cNvSpPr/>
      </dsp:nvSpPr>
      <dsp:spPr>
        <a:xfrm>
          <a:off x="2880359" y="686276"/>
          <a:ext cx="2468880" cy="9150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Understand the application’s logic</a:t>
          </a:r>
          <a:endParaRPr lang="en-US" sz="1500" kern="1200"/>
        </a:p>
      </dsp:txBody>
      <dsp:txXfrm>
        <a:off x="2925027" y="730944"/>
        <a:ext cx="2379544" cy="825698"/>
      </dsp:txXfrm>
    </dsp:sp>
    <dsp:sp modelId="{6442D93D-3179-482D-8B91-98D0D09250AC}">
      <dsp:nvSpPr>
        <dsp:cNvPr id="0" name=""/>
        <dsp:cNvSpPr/>
      </dsp:nvSpPr>
      <dsp:spPr>
        <a:xfrm>
          <a:off x="5481845" y="686276"/>
          <a:ext cx="2468880" cy="9150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Find any problems</a:t>
          </a:r>
          <a:endParaRPr lang="en-US" sz="1500" kern="1200"/>
        </a:p>
      </dsp:txBody>
      <dsp:txXfrm>
        <a:off x="5526513" y="730944"/>
        <a:ext cx="2379544" cy="82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Code Review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200400"/>
            <a:ext cx="1752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2095500"/>
            <a:ext cx="1752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Point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3185160"/>
            <a:ext cx="1752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Point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4305300"/>
            <a:ext cx="1752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Point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2095500"/>
            <a:ext cx="1143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162300"/>
            <a:ext cx="1143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19500" y="4343400"/>
            <a:ext cx="1143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162300"/>
            <a:ext cx="1143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0"/>
          </p:cNvCxnSpPr>
          <p:nvPr/>
        </p:nvCxnSpPr>
        <p:spPr>
          <a:xfrm flipV="1">
            <a:off x="1409700" y="2362200"/>
            <a:ext cx="35433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 flipV="1">
            <a:off x="2286000" y="34290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1" idx="1"/>
          </p:cNvCxnSpPr>
          <p:nvPr/>
        </p:nvCxnSpPr>
        <p:spPr>
          <a:xfrm>
            <a:off x="4191000" y="3429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2" idx="1"/>
          </p:cNvCxnSpPr>
          <p:nvPr/>
        </p:nvCxnSpPr>
        <p:spPr>
          <a:xfrm>
            <a:off x="1409700" y="3733800"/>
            <a:ext cx="2209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8" idx="1"/>
          </p:cNvCxnSpPr>
          <p:nvPr/>
        </p:nvCxnSpPr>
        <p:spPr>
          <a:xfrm flipV="1">
            <a:off x="4762500" y="4572000"/>
            <a:ext cx="20193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7" idx="1"/>
          </p:cNvCxnSpPr>
          <p:nvPr/>
        </p:nvCxnSpPr>
        <p:spPr>
          <a:xfrm>
            <a:off x="6096000" y="3429000"/>
            <a:ext cx="68580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1"/>
          </p:cNvCxnSpPr>
          <p:nvPr/>
        </p:nvCxnSpPr>
        <p:spPr>
          <a:xfrm>
            <a:off x="6096000" y="2362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6400"/>
            <a:ext cx="74104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4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pPr lvl="0"/>
            <a:r>
              <a:rPr lang="en-US" dirty="0"/>
              <a:t>Approaches to Code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Black-Box Versus White-Box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Black-Box Testing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White-Box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16295"/>
            <a:ext cx="5033990" cy="154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"/>
          <a:stretch/>
        </p:blipFill>
        <p:spPr bwMode="auto">
          <a:xfrm>
            <a:off x="1447800" y="4181476"/>
            <a:ext cx="4800600" cy="14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Black-Box Versus White-Box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White-Box Testing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effective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Quickly </a:t>
            </a:r>
            <a:r>
              <a:rPr lang="en-US" dirty="0"/>
              <a:t>locate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vulnerabilities can be discovered </a:t>
            </a:r>
            <a:r>
              <a:rPr lang="en-US" dirty="0" smtClean="0"/>
              <a:t>more quickly </a:t>
            </a:r>
            <a:r>
              <a:rPr lang="en-US" dirty="0"/>
              <a:t>and efficiently using black-box methods</a:t>
            </a:r>
          </a:p>
        </p:txBody>
      </p:sp>
    </p:spTree>
    <p:extLst>
      <p:ext uri="{BB962C8B-B14F-4D97-AF65-F5344CB8AC3E}">
        <p14:creationId xmlns:p14="http://schemas.microsoft.com/office/powerpoint/2010/main" val="34454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9710"/>
              </p:ext>
            </p:extLst>
          </p:nvPr>
        </p:nvGraphicFramePr>
        <p:xfrm>
          <a:off x="449263" y="1598612"/>
          <a:ext cx="8229600" cy="335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Tracing user-controllable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29958"/>
              </p:ext>
            </p:extLst>
          </p:nvPr>
        </p:nvGraphicFramePr>
        <p:xfrm>
          <a:off x="449263" y="1598612"/>
          <a:ext cx="8229600" cy="3582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5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Searching the codebase for </a:t>
            </a:r>
            <a:r>
              <a:rPr lang="en-US" dirty="0" smtClean="0"/>
              <a:t>signatures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877936"/>
              </p:ext>
            </p:extLst>
          </p:nvPr>
        </p:nvGraphicFramePr>
        <p:xfrm>
          <a:off x="449263" y="1598612"/>
          <a:ext cx="8229600" cy="335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93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pPr lvl="0"/>
            <a:r>
              <a:rPr lang="en-US" dirty="0"/>
              <a:t>Performing a line-by-line </a:t>
            </a:r>
            <a:r>
              <a:rPr lang="en-US" dirty="0" smtClean="0"/>
              <a:t>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965154"/>
              </p:ext>
            </p:extLst>
          </p:nvPr>
        </p:nvGraphicFramePr>
        <p:xfrm>
          <a:off x="449263" y="1598612"/>
          <a:ext cx="8229600" cy="2287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37338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key </a:t>
            </a:r>
            <a:r>
              <a:rPr lang="en-US" dirty="0"/>
              <a:t>security </a:t>
            </a:r>
            <a:r>
              <a:rPr lang="en-US" dirty="0" smtClean="0"/>
              <a:t>mechanisms: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Session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pplication-wide </a:t>
            </a:r>
            <a:r>
              <a:rPr lang="en-US" dirty="0"/>
              <a:t>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170581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pPr lvl="0"/>
            <a:r>
              <a:rPr lang="en-US" dirty="0"/>
              <a:t>Code Review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94561"/>
            <a:ext cx="6038542" cy="3363239"/>
          </a:xfrm>
        </p:spPr>
      </p:pic>
    </p:spTree>
    <p:extLst>
      <p:ext uri="{BB962C8B-B14F-4D97-AF65-F5344CB8AC3E}">
        <p14:creationId xmlns:p14="http://schemas.microsoft.com/office/powerpoint/2010/main" val="30108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22223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WhiteBox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143500" cy="420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86360" cy="459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79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Domains/Controls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078313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  <a:p>
            <a:r>
              <a:rPr lang="en-US" dirty="0" smtClean="0"/>
              <a:t>Authorization</a:t>
            </a:r>
            <a:endParaRPr lang="en-US" dirty="0"/>
          </a:p>
          <a:p>
            <a:r>
              <a:rPr lang="en-US" dirty="0" smtClean="0"/>
              <a:t>Error </a:t>
            </a:r>
            <a:r>
              <a:rPr lang="en-US" dirty="0"/>
              <a:t>Handling</a:t>
            </a:r>
          </a:p>
          <a:p>
            <a:r>
              <a:rPr lang="en-US" dirty="0" smtClean="0"/>
              <a:t>Input </a:t>
            </a:r>
            <a:r>
              <a:rPr lang="en-US" dirty="0"/>
              <a:t>Validations</a:t>
            </a:r>
          </a:p>
          <a:p>
            <a:r>
              <a:rPr lang="en-US" dirty="0" smtClean="0"/>
              <a:t>Data </a:t>
            </a:r>
            <a:r>
              <a:rPr lang="en-US" dirty="0"/>
              <a:t>Validation</a:t>
            </a:r>
          </a:p>
          <a:p>
            <a:r>
              <a:rPr lang="en-US" dirty="0" smtClean="0"/>
              <a:t>Crypto </a:t>
            </a:r>
            <a:r>
              <a:rPr lang="en-US" dirty="0"/>
              <a:t>and Secret Handling</a:t>
            </a:r>
          </a:p>
          <a:p>
            <a:r>
              <a:rPr lang="en-US" dirty="0" smtClean="0"/>
              <a:t>Business </a:t>
            </a:r>
            <a:r>
              <a:rPr lang="en-US" dirty="0"/>
              <a:t>Logic Handling</a:t>
            </a:r>
          </a:p>
          <a:p>
            <a:r>
              <a:rPr lang="en-US" dirty="0" smtClean="0"/>
              <a:t>Session </a:t>
            </a:r>
            <a:r>
              <a:rPr lang="en-US" dirty="0"/>
              <a:t>and Identity Handling</a:t>
            </a:r>
          </a:p>
          <a:p>
            <a:r>
              <a:rPr lang="en-US" dirty="0" smtClean="0"/>
              <a:t>Client </a:t>
            </a:r>
            <a:r>
              <a:rPr lang="en-US" dirty="0"/>
              <a:t>Side Controls</a:t>
            </a:r>
          </a:p>
          <a:p>
            <a:r>
              <a:rPr lang="en-US" dirty="0" smtClean="0"/>
              <a:t>Auditing </a:t>
            </a:r>
            <a:r>
              <a:rPr lang="en-US" dirty="0"/>
              <a:t>and Logging</a:t>
            </a:r>
          </a:p>
        </p:txBody>
      </p:sp>
    </p:spTree>
    <p:extLst>
      <p:ext uri="{BB962C8B-B14F-4D97-AF65-F5344CB8AC3E}">
        <p14:creationId xmlns:p14="http://schemas.microsoft.com/office/powerpoint/2010/main" val="264837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585871"/>
          </a:xfrm>
        </p:spPr>
        <p:txBody>
          <a:bodyPr/>
          <a:lstStyle/>
          <a:p>
            <a:r>
              <a:rPr lang="en-US" sz="1800" dirty="0" smtClean="0"/>
              <a:t>Authentication </a:t>
            </a:r>
            <a:r>
              <a:rPr lang="en-US" sz="1800" dirty="0"/>
              <a:t>disclosing sensitive information</a:t>
            </a:r>
          </a:p>
          <a:p>
            <a:r>
              <a:rPr lang="en-US" sz="1800" dirty="0" smtClean="0"/>
              <a:t>Not </a:t>
            </a:r>
            <a:r>
              <a:rPr lang="en-US" sz="1800" dirty="0"/>
              <a:t>having auditing on the authentication</a:t>
            </a:r>
          </a:p>
          <a:p>
            <a:r>
              <a:rPr lang="en-US" sz="1800" dirty="0" smtClean="0"/>
              <a:t>No </a:t>
            </a:r>
            <a:r>
              <a:rPr lang="en-US" sz="1800" dirty="0"/>
              <a:t>user lockdown policy in place</a:t>
            </a:r>
          </a:p>
          <a:p>
            <a:r>
              <a:rPr lang="en-US" sz="1800" dirty="0" smtClean="0"/>
              <a:t>Authentication </a:t>
            </a:r>
            <a:r>
              <a:rPr lang="en-US" sz="1800" dirty="0"/>
              <a:t>bypass (SQL / LDAP interface)</a:t>
            </a:r>
          </a:p>
          <a:p>
            <a:r>
              <a:rPr lang="en-US" sz="1800" dirty="0" smtClean="0"/>
              <a:t>Password </a:t>
            </a:r>
            <a:r>
              <a:rPr lang="en-US" sz="1800" dirty="0"/>
              <a:t>strength is poor</a:t>
            </a:r>
          </a:p>
          <a:p>
            <a:r>
              <a:rPr lang="en-US" sz="1800" dirty="0" smtClean="0"/>
              <a:t>No </a:t>
            </a:r>
            <a:r>
              <a:rPr lang="en-US" sz="1800" dirty="0"/>
              <a:t>deployment of CAPTCHA or similar identification product</a:t>
            </a:r>
          </a:p>
          <a:p>
            <a:r>
              <a:rPr lang="en-US" sz="1800" dirty="0" smtClean="0"/>
              <a:t>Credential </a:t>
            </a:r>
            <a:r>
              <a:rPr lang="en-US" sz="1800" dirty="0"/>
              <a:t>are not securely transmitted</a:t>
            </a:r>
          </a:p>
          <a:p>
            <a:r>
              <a:rPr lang="en-US" sz="1800" dirty="0" smtClean="0"/>
              <a:t>Credential </a:t>
            </a:r>
            <a:r>
              <a:rPr lang="en-US" sz="1800" dirty="0"/>
              <a:t>are stored on client side which can be retrieved</a:t>
            </a:r>
          </a:p>
          <a:p>
            <a:r>
              <a:rPr lang="en-US" sz="1800" dirty="0" smtClean="0"/>
              <a:t>Authentication </a:t>
            </a:r>
            <a:r>
              <a:rPr lang="en-US" sz="1800" dirty="0"/>
              <a:t>token or cookies are not well crafted</a:t>
            </a:r>
          </a:p>
          <a:p>
            <a:r>
              <a:rPr lang="en-US" sz="1800" dirty="0" smtClean="0"/>
              <a:t>Deliberated </a:t>
            </a:r>
            <a:r>
              <a:rPr lang="en-US" sz="1800" dirty="0"/>
              <a:t>backdoors are created</a:t>
            </a:r>
          </a:p>
          <a:p>
            <a:r>
              <a:rPr lang="en-US" sz="1800" dirty="0" smtClean="0"/>
              <a:t>Hidden </a:t>
            </a:r>
            <a:r>
              <a:rPr lang="en-US" sz="1800" dirty="0"/>
              <a:t>fields and information exposure</a:t>
            </a:r>
          </a:p>
        </p:txBody>
      </p:sp>
    </p:spTree>
    <p:extLst>
      <p:ext uri="{BB962C8B-B14F-4D97-AF65-F5344CB8AC3E}">
        <p14:creationId xmlns:p14="http://schemas.microsoft.com/office/powerpoint/2010/main" val="57587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555093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tokens are insecure</a:t>
            </a:r>
          </a:p>
          <a:p>
            <a:r>
              <a:rPr lang="en-US" dirty="0" smtClean="0"/>
              <a:t>Weak </a:t>
            </a:r>
            <a:r>
              <a:rPr lang="en-US" dirty="0"/>
              <a:t>authorization mechanism</a:t>
            </a:r>
          </a:p>
          <a:p>
            <a:r>
              <a:rPr lang="en-US" dirty="0" smtClean="0"/>
              <a:t>Client </a:t>
            </a:r>
            <a:r>
              <a:rPr lang="en-US" dirty="0"/>
              <a:t>side tampering and manipulation possible</a:t>
            </a:r>
          </a:p>
          <a:p>
            <a:r>
              <a:rPr lang="en-US" dirty="0" smtClean="0"/>
              <a:t>Possible </a:t>
            </a:r>
            <a:r>
              <a:rPr lang="en-US" dirty="0"/>
              <a:t>data and SQL injections</a:t>
            </a:r>
          </a:p>
          <a:p>
            <a:r>
              <a:rPr lang="en-US" dirty="0" smtClean="0"/>
              <a:t>Access </a:t>
            </a:r>
            <a:r>
              <a:rPr lang="en-US" dirty="0"/>
              <a:t>to system level bypass</a:t>
            </a:r>
          </a:p>
          <a:p>
            <a:r>
              <a:rPr lang="en-US" dirty="0" smtClean="0"/>
              <a:t>Single </a:t>
            </a:r>
            <a:r>
              <a:rPr lang="en-US" dirty="0"/>
              <a:t>place authorization bypass</a:t>
            </a:r>
          </a:p>
          <a:p>
            <a:r>
              <a:rPr lang="en-US" dirty="0" smtClean="0"/>
              <a:t>URL </a:t>
            </a:r>
            <a:r>
              <a:rPr lang="en-US" dirty="0"/>
              <a:t>forcing and manipulation</a:t>
            </a:r>
          </a:p>
          <a:p>
            <a:r>
              <a:rPr lang="en-US" dirty="0" smtClean="0"/>
              <a:t>Guessable </a:t>
            </a:r>
            <a:r>
              <a:rPr lang="en-US" dirty="0"/>
              <a:t>resources and access</a:t>
            </a:r>
          </a:p>
          <a:p>
            <a:r>
              <a:rPr lang="en-US" dirty="0" smtClean="0"/>
              <a:t>Role-based </a:t>
            </a:r>
            <a:r>
              <a:rPr lang="en-US" dirty="0"/>
              <a:t>bypass exploitation and weakness</a:t>
            </a:r>
          </a:p>
        </p:txBody>
      </p:sp>
    </p:spTree>
    <p:extLst>
      <p:ext uri="{BB962C8B-B14F-4D97-AF65-F5344CB8AC3E}">
        <p14:creationId xmlns:p14="http://schemas.microsoft.com/office/powerpoint/2010/main" val="18927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smtClean="0"/>
              <a:t>Information </a:t>
            </a:r>
            <a:r>
              <a:rPr lang="en-US" dirty="0"/>
              <a:t>leakage</a:t>
            </a:r>
          </a:p>
          <a:p>
            <a:r>
              <a:rPr lang="en-US" dirty="0" smtClean="0"/>
              <a:t>Logic </a:t>
            </a:r>
            <a:r>
              <a:rPr lang="en-US" dirty="0"/>
              <a:t>bypass</a:t>
            </a:r>
          </a:p>
          <a:p>
            <a:r>
              <a:rPr lang="en-US" dirty="0" smtClean="0"/>
              <a:t>Internal </a:t>
            </a:r>
            <a:r>
              <a:rPr lang="en-US" dirty="0"/>
              <a:t>logic and routine disclosure</a:t>
            </a:r>
          </a:p>
          <a:p>
            <a:r>
              <a:rPr lang="en-US" dirty="0" smtClean="0"/>
              <a:t>Stack </a:t>
            </a:r>
            <a:r>
              <a:rPr lang="en-US" dirty="0"/>
              <a:t>trace enumeration</a:t>
            </a:r>
          </a:p>
        </p:txBody>
      </p:sp>
    </p:spTree>
    <p:extLst>
      <p:ext uri="{BB962C8B-B14F-4D97-AF65-F5344CB8AC3E}">
        <p14:creationId xmlns:p14="http://schemas.microsoft.com/office/powerpoint/2010/main" val="73441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078313"/>
          </a:xfrm>
        </p:spPr>
        <p:txBody>
          <a:bodyPr/>
          <a:lstStyle/>
          <a:p>
            <a:r>
              <a:rPr lang="en-US" dirty="0" smtClean="0"/>
              <a:t>Various </a:t>
            </a:r>
            <a:r>
              <a:rPr lang="en-US" dirty="0"/>
              <a:t>injection vectors (SQL, LDAP, XPATH etc.)</a:t>
            </a:r>
          </a:p>
          <a:p>
            <a:r>
              <a:rPr lang="en-US" dirty="0" smtClean="0"/>
              <a:t>Cross </a:t>
            </a:r>
            <a:r>
              <a:rPr lang="en-US" dirty="0"/>
              <a:t>Site Scripting (XSS)</a:t>
            </a:r>
          </a:p>
          <a:p>
            <a:r>
              <a:rPr lang="en-US" dirty="0" smtClean="0"/>
              <a:t>Cross </a:t>
            </a:r>
            <a:r>
              <a:rPr lang="en-US" dirty="0"/>
              <a:t>Site Request Forgery (CSRF)</a:t>
            </a:r>
          </a:p>
          <a:p>
            <a:r>
              <a:rPr lang="en-US" dirty="0" smtClean="0"/>
              <a:t>Buffer </a:t>
            </a:r>
            <a:r>
              <a:rPr lang="en-US" dirty="0"/>
              <a:t>overflows</a:t>
            </a:r>
          </a:p>
          <a:p>
            <a:r>
              <a:rPr lang="en-US" dirty="0" smtClean="0"/>
              <a:t>Denial </a:t>
            </a:r>
            <a:r>
              <a:rPr lang="en-US" dirty="0"/>
              <a:t>of Services (</a:t>
            </a:r>
            <a:r>
              <a:rPr lang="en-US" dirty="0" err="1"/>
              <a:t>DoS</a:t>
            </a:r>
            <a:r>
              <a:rPr lang="en-US" dirty="0"/>
              <a:t>)</a:t>
            </a:r>
          </a:p>
          <a:p>
            <a:r>
              <a:rPr lang="en-US" dirty="0" smtClean="0"/>
              <a:t>Integer </a:t>
            </a:r>
            <a:r>
              <a:rPr lang="en-US" dirty="0"/>
              <a:t>and logical boundary overrun</a:t>
            </a:r>
          </a:p>
          <a:p>
            <a:r>
              <a:rPr lang="en-US" dirty="0" smtClean="0"/>
              <a:t>Canonicalization </a:t>
            </a:r>
            <a:r>
              <a:rPr lang="en-US" dirty="0"/>
              <a:t>issues</a:t>
            </a:r>
          </a:p>
          <a:p>
            <a:r>
              <a:rPr lang="en-US" dirty="0" smtClean="0"/>
              <a:t>Validation </a:t>
            </a:r>
            <a:r>
              <a:rPr lang="en-US" dirty="0"/>
              <a:t>bypass (Client side)</a:t>
            </a:r>
          </a:p>
          <a:p>
            <a:r>
              <a:rPr lang="en-US" dirty="0" smtClean="0"/>
              <a:t>Serialization </a:t>
            </a:r>
            <a:r>
              <a:rPr lang="en-US" dirty="0"/>
              <a:t>attacks</a:t>
            </a:r>
          </a:p>
          <a:p>
            <a:r>
              <a:rPr lang="en-US" dirty="0" smtClean="0"/>
              <a:t>Information </a:t>
            </a:r>
            <a:r>
              <a:rPr lang="en-US" dirty="0"/>
              <a:t>leakage</a:t>
            </a:r>
          </a:p>
        </p:txBody>
      </p:sp>
    </p:spTree>
    <p:extLst>
      <p:ext uri="{BB962C8B-B14F-4D97-AF65-F5344CB8AC3E}">
        <p14:creationId xmlns:p14="http://schemas.microsoft.com/office/powerpoint/2010/main" val="345678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985433"/>
          </a:xfrm>
        </p:spPr>
        <p:txBody>
          <a:bodyPr/>
          <a:lstStyle/>
          <a:p>
            <a:r>
              <a:rPr lang="en-US" dirty="0" smtClean="0"/>
              <a:t>Proxy </a:t>
            </a:r>
            <a:r>
              <a:rPr lang="en-US" dirty="0"/>
              <a:t>injections from third party stream</a:t>
            </a:r>
          </a:p>
          <a:p>
            <a:r>
              <a:rPr lang="en-US" dirty="0" smtClean="0"/>
              <a:t>XSS </a:t>
            </a:r>
            <a:r>
              <a:rPr lang="en-US" dirty="0"/>
              <a:t>injection with RSS feeds</a:t>
            </a:r>
          </a:p>
          <a:p>
            <a:r>
              <a:rPr lang="en-US" dirty="0" smtClean="0"/>
              <a:t>Client </a:t>
            </a:r>
            <a:r>
              <a:rPr lang="en-US" dirty="0"/>
              <a:t>side logic bypass</a:t>
            </a:r>
          </a:p>
          <a:p>
            <a:r>
              <a:rPr lang="en-US" dirty="0" smtClean="0"/>
              <a:t>Upload/download </a:t>
            </a:r>
            <a:r>
              <a:rPr lang="en-US" dirty="0"/>
              <a:t>stream injections</a:t>
            </a:r>
          </a:p>
          <a:p>
            <a:r>
              <a:rPr lang="en-US" dirty="0" smtClean="0"/>
              <a:t>Remote </a:t>
            </a:r>
            <a:r>
              <a:rPr lang="en-US" dirty="0"/>
              <a:t>command/code injection </a:t>
            </a:r>
            <a:r>
              <a:rPr lang="en-US" dirty="0" smtClean="0"/>
              <a:t>and execution</a:t>
            </a:r>
            <a:endParaRPr lang="en-US" dirty="0"/>
          </a:p>
          <a:p>
            <a:r>
              <a:rPr lang="en-US" dirty="0" smtClean="0"/>
              <a:t>Callback </a:t>
            </a:r>
            <a:r>
              <a:rPr lang="en-US" dirty="0"/>
              <a:t>manipulation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03301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&amp; 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47317"/>
          </a:xfrm>
        </p:spPr>
        <p:txBody>
          <a:bodyPr/>
          <a:lstStyle/>
          <a:p>
            <a:r>
              <a:rPr lang="en-US" dirty="0" smtClean="0"/>
              <a:t>Poor </a:t>
            </a:r>
            <a:r>
              <a:rPr lang="en-US" dirty="0"/>
              <a:t>key generation</a:t>
            </a:r>
          </a:p>
          <a:p>
            <a:r>
              <a:rPr lang="en-US" dirty="0" smtClean="0"/>
              <a:t>Database </a:t>
            </a:r>
            <a:r>
              <a:rPr lang="en-US" dirty="0"/>
              <a:t>fields are not well encrypted (</a:t>
            </a:r>
            <a:r>
              <a:rPr lang="en-US" dirty="0" smtClean="0"/>
              <a:t>password, social </a:t>
            </a:r>
            <a:r>
              <a:rPr lang="en-US" dirty="0"/>
              <a:t>security number etc.)</a:t>
            </a:r>
          </a:p>
          <a:p>
            <a:r>
              <a:rPr lang="en-US" dirty="0" smtClean="0"/>
              <a:t>Poor </a:t>
            </a:r>
            <a:r>
              <a:rPr lang="en-US" dirty="0"/>
              <a:t>encryption (customized)</a:t>
            </a:r>
          </a:p>
          <a:p>
            <a:r>
              <a:rPr lang="en-US" dirty="0" smtClean="0"/>
              <a:t>Checksum </a:t>
            </a:r>
            <a:r>
              <a:rPr lang="en-US" dirty="0"/>
              <a:t>spoofing</a:t>
            </a:r>
          </a:p>
          <a:p>
            <a:r>
              <a:rPr lang="en-US" dirty="0" smtClean="0"/>
              <a:t>Some </a:t>
            </a:r>
            <a:r>
              <a:rPr lang="en-US" dirty="0"/>
              <a:t>secrets in source code itself</a:t>
            </a:r>
          </a:p>
          <a:p>
            <a:r>
              <a:rPr lang="en-US" dirty="0" smtClean="0"/>
              <a:t>Configuration </a:t>
            </a:r>
            <a:r>
              <a:rPr lang="en-US" dirty="0"/>
              <a:t>file containing secrets</a:t>
            </a:r>
          </a:p>
          <a:p>
            <a:r>
              <a:rPr lang="en-US" dirty="0" smtClean="0"/>
              <a:t>Secret </a:t>
            </a:r>
            <a:r>
              <a:rPr lang="en-US" dirty="0"/>
              <a:t>getting revealed in error message or </a:t>
            </a:r>
            <a:r>
              <a:rPr lang="en-US" dirty="0" smtClean="0"/>
              <a:t>some other </a:t>
            </a:r>
            <a:r>
              <a:rPr lang="en-US" dirty="0"/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285328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0865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 bypass</a:t>
            </a:r>
          </a:p>
          <a:p>
            <a:r>
              <a:rPr lang="en-US" dirty="0" smtClean="0"/>
              <a:t>ACLs </a:t>
            </a:r>
            <a:r>
              <a:rPr lang="en-US" dirty="0"/>
              <a:t>manipulation</a:t>
            </a:r>
          </a:p>
          <a:p>
            <a:r>
              <a:rPr lang="en-US" dirty="0" smtClean="0"/>
              <a:t>Read/Write </a:t>
            </a:r>
            <a:r>
              <a:rPr lang="en-US" dirty="0"/>
              <a:t>access</a:t>
            </a:r>
          </a:p>
          <a:p>
            <a:r>
              <a:rPr lang="en-US" dirty="0" smtClean="0"/>
              <a:t>Privilege </a:t>
            </a:r>
            <a:r>
              <a:rPr lang="en-US" dirty="0"/>
              <a:t>escalation on application layer</a:t>
            </a:r>
          </a:p>
          <a:p>
            <a:r>
              <a:rPr lang="en-US" dirty="0" smtClean="0"/>
              <a:t>API </a:t>
            </a:r>
            <a:r>
              <a:rPr lang="en-US" dirty="0"/>
              <a:t>abuse</a:t>
            </a:r>
          </a:p>
          <a:p>
            <a:r>
              <a:rPr lang="en-US" dirty="0" smtClean="0"/>
              <a:t>Cross </a:t>
            </a:r>
            <a:r>
              <a:rPr lang="en-US" dirty="0"/>
              <a:t>Domain Call and API manipulation</a:t>
            </a:r>
          </a:p>
          <a:p>
            <a:r>
              <a:rPr lang="en-US" dirty="0" smtClean="0"/>
              <a:t>Client </a:t>
            </a:r>
            <a:r>
              <a:rPr lang="en-US" dirty="0"/>
              <a:t>Side Logic 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2831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8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and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555093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hijacking by eavesdropping</a:t>
            </a:r>
          </a:p>
          <a:p>
            <a:r>
              <a:rPr lang="en-US" dirty="0" smtClean="0"/>
              <a:t>Man </a:t>
            </a:r>
            <a:r>
              <a:rPr lang="en-US" dirty="0"/>
              <a:t>in the middle attack</a:t>
            </a:r>
          </a:p>
          <a:p>
            <a:r>
              <a:rPr lang="en-US" dirty="0" smtClean="0"/>
              <a:t>Poor </a:t>
            </a:r>
            <a:r>
              <a:rPr lang="en-US" dirty="0"/>
              <a:t>session identifier generation</a:t>
            </a:r>
          </a:p>
          <a:p>
            <a:r>
              <a:rPr lang="en-US" dirty="0" smtClean="0"/>
              <a:t>Browser </a:t>
            </a:r>
            <a:r>
              <a:rPr lang="en-US" dirty="0"/>
              <a:t>hacks like XSS to gain cookies</a:t>
            </a:r>
          </a:p>
          <a:p>
            <a:r>
              <a:rPr lang="en-US" dirty="0" smtClean="0"/>
              <a:t>Predictable </a:t>
            </a:r>
            <a:r>
              <a:rPr lang="en-US" dirty="0"/>
              <a:t>session identifier</a:t>
            </a:r>
          </a:p>
          <a:p>
            <a:r>
              <a:rPr lang="en-US" dirty="0" smtClean="0"/>
              <a:t>Session </a:t>
            </a:r>
            <a:r>
              <a:rPr lang="en-US" dirty="0"/>
              <a:t>bypass and access</a:t>
            </a:r>
          </a:p>
          <a:p>
            <a:r>
              <a:rPr lang="en-US" dirty="0" smtClean="0"/>
              <a:t>Cookie </a:t>
            </a:r>
            <a:r>
              <a:rPr lang="en-US" dirty="0"/>
              <a:t>scope and time abuse</a:t>
            </a:r>
          </a:p>
          <a:p>
            <a:r>
              <a:rPr lang="en-US" dirty="0" smtClean="0"/>
              <a:t>Abusing </a:t>
            </a:r>
            <a:r>
              <a:rPr lang="en-US" dirty="0"/>
              <a:t>URL rewriting</a:t>
            </a:r>
          </a:p>
          <a:p>
            <a:r>
              <a:rPr lang="en-US" dirty="0" smtClean="0"/>
              <a:t>Local </a:t>
            </a:r>
            <a:r>
              <a:rPr lang="en-US" dirty="0"/>
              <a:t>session storing </a:t>
            </a:r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8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1107996"/>
          </a:xfrm>
        </p:spPr>
        <p:txBody>
          <a:bodyPr/>
          <a:lstStyle/>
          <a:p>
            <a:r>
              <a:rPr lang="en-US" dirty="0"/>
              <a:t>Client Side 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262979"/>
          </a:xfrm>
        </p:spPr>
        <p:txBody>
          <a:bodyPr/>
          <a:lstStyle/>
          <a:p>
            <a:r>
              <a:rPr lang="en-US" sz="2200" dirty="0" smtClean="0"/>
              <a:t>Client </a:t>
            </a:r>
            <a:r>
              <a:rPr lang="en-US" sz="2200" dirty="0"/>
              <a:t>side validation bypass</a:t>
            </a:r>
          </a:p>
          <a:p>
            <a:r>
              <a:rPr lang="en-US" sz="2200" dirty="0" smtClean="0"/>
              <a:t>Reverse </a:t>
            </a:r>
            <a:r>
              <a:rPr lang="en-US" sz="2200" dirty="0"/>
              <a:t>engineering of client side components</a:t>
            </a:r>
          </a:p>
          <a:p>
            <a:r>
              <a:rPr lang="en-US" sz="2200" dirty="0" err="1" smtClean="0"/>
              <a:t>Decompilation</a:t>
            </a:r>
            <a:r>
              <a:rPr lang="en-US" sz="2200" dirty="0" smtClean="0"/>
              <a:t> </a:t>
            </a:r>
            <a:r>
              <a:rPr lang="en-US" sz="2200" dirty="0"/>
              <a:t>and knowledge gathering</a:t>
            </a:r>
          </a:p>
          <a:p>
            <a:r>
              <a:rPr lang="en-US" sz="2200" dirty="0" smtClean="0"/>
              <a:t>Cross </a:t>
            </a:r>
            <a:r>
              <a:rPr lang="en-US" sz="2200" dirty="0"/>
              <a:t>Site Injections</a:t>
            </a:r>
          </a:p>
          <a:p>
            <a:r>
              <a:rPr lang="en-US" sz="2200" dirty="0" smtClean="0"/>
              <a:t>Abusing </a:t>
            </a:r>
            <a:r>
              <a:rPr lang="en-US" sz="2200" dirty="0"/>
              <a:t>streams like JSON or RSS</a:t>
            </a:r>
          </a:p>
          <a:p>
            <a:r>
              <a:rPr lang="en-US" sz="2200" dirty="0" smtClean="0"/>
              <a:t>Local </a:t>
            </a:r>
            <a:r>
              <a:rPr lang="en-US" sz="2200" dirty="0"/>
              <a:t>memory access and manipulation</a:t>
            </a:r>
          </a:p>
          <a:p>
            <a:r>
              <a:rPr lang="en-US" sz="2200" dirty="0" smtClean="0"/>
              <a:t>Desktop </a:t>
            </a:r>
            <a:r>
              <a:rPr lang="en-US" sz="2200" dirty="0"/>
              <a:t>based offline module exploitation</a:t>
            </a:r>
          </a:p>
          <a:p>
            <a:r>
              <a:rPr lang="en-US" sz="2200" dirty="0" smtClean="0"/>
              <a:t>Browser </a:t>
            </a:r>
            <a:r>
              <a:rPr lang="en-US" sz="2200" dirty="0"/>
              <a:t>exploits and hacking</a:t>
            </a:r>
          </a:p>
          <a:p>
            <a:r>
              <a:rPr lang="en-US" sz="2200" dirty="0" smtClean="0"/>
              <a:t>Information </a:t>
            </a:r>
            <a:r>
              <a:rPr lang="en-US" sz="2200" dirty="0"/>
              <a:t>and identity theft</a:t>
            </a:r>
          </a:p>
          <a:p>
            <a:r>
              <a:rPr lang="en-US" sz="2200" dirty="0" smtClean="0"/>
              <a:t>Cross </a:t>
            </a:r>
            <a:r>
              <a:rPr lang="en-US" sz="2200" dirty="0"/>
              <a:t>Site Request Forgery</a:t>
            </a:r>
          </a:p>
          <a:p>
            <a:r>
              <a:rPr lang="en-US" sz="2200" dirty="0" smtClean="0"/>
              <a:t>Exploiting </a:t>
            </a:r>
            <a:r>
              <a:rPr lang="en-US" sz="2200" dirty="0"/>
              <a:t>callbacks and </a:t>
            </a:r>
            <a:r>
              <a:rPr lang="en-US" sz="2200" dirty="0" smtClean="0"/>
              <a:t>JavaScript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9107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Hacker’s </a:t>
            </a:r>
            <a:r>
              <a:rPr lang="en-US" dirty="0"/>
              <a:t>attacks go without notice</a:t>
            </a:r>
          </a:p>
          <a:p>
            <a:r>
              <a:rPr lang="en-US" dirty="0" smtClean="0"/>
              <a:t>Successful </a:t>
            </a:r>
            <a:r>
              <a:rPr lang="en-US" dirty="0"/>
              <a:t>hacks in the application</a:t>
            </a:r>
          </a:p>
          <a:p>
            <a:r>
              <a:rPr lang="en-US" dirty="0" smtClean="0"/>
              <a:t>No </a:t>
            </a:r>
            <a:r>
              <a:rPr lang="en-US" dirty="0"/>
              <a:t>tracing of events</a:t>
            </a:r>
          </a:p>
          <a:p>
            <a:r>
              <a:rPr lang="en-US" dirty="0" smtClean="0"/>
              <a:t>Application </a:t>
            </a:r>
            <a:r>
              <a:rPr lang="en-US" dirty="0"/>
              <a:t>layer </a:t>
            </a:r>
            <a:r>
              <a:rPr lang="en-US" dirty="0" err="1"/>
              <a:t>bruteforcing</a:t>
            </a:r>
            <a:endParaRPr lang="en-US" dirty="0"/>
          </a:p>
          <a:p>
            <a:r>
              <a:rPr lang="en-US" dirty="0" smtClean="0"/>
              <a:t>Error </a:t>
            </a:r>
            <a:r>
              <a:rPr lang="en-US" dirty="0"/>
              <a:t>message abuse</a:t>
            </a:r>
          </a:p>
        </p:txBody>
      </p:sp>
    </p:spTree>
    <p:extLst>
      <p:ext uri="{BB962C8B-B14F-4D97-AF65-F5344CB8AC3E}">
        <p14:creationId xmlns:p14="http://schemas.microsoft.com/office/powerpoint/2010/main" val="3763792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2752486"/>
            <a:ext cx="8026400" cy="1477328"/>
          </a:xfrm>
        </p:spPr>
        <p:txBody>
          <a:bodyPr/>
          <a:lstStyle/>
          <a:p>
            <a:r>
              <a:rPr lang="en-US" dirty="0"/>
              <a:t>Signatures of Common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795820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738664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arts </a:t>
            </a:r>
            <a:r>
              <a:rPr lang="en-US" dirty="0"/>
              <a:t>of the HTML returned to the </a:t>
            </a:r>
            <a:r>
              <a:rPr lang="en-US" dirty="0" smtClean="0"/>
              <a:t>user are </a:t>
            </a:r>
            <a:r>
              <a:rPr lang="en-US" dirty="0"/>
              <a:t>explicitly constructed from user-controllable data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2971800"/>
            <a:ext cx="793865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77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738664"/>
          </a:xfrm>
        </p:spPr>
        <p:txBody>
          <a:bodyPr/>
          <a:lstStyle/>
          <a:p>
            <a:r>
              <a:rPr lang="en-US" dirty="0" smtClean="0"/>
              <a:t>Various hard-coded strings </a:t>
            </a:r>
            <a:r>
              <a:rPr lang="en-US" dirty="0"/>
              <a:t>are concatenated with user-controllable data to form a SQL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71628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SqlQuery</a:t>
            </a:r>
            <a:r>
              <a:rPr lang="en-US" dirty="0"/>
              <a:t> = </a:t>
            </a:r>
            <a:r>
              <a:rPr lang="en-US" dirty="0" err="1"/>
              <a:t>newStringBuilder</a:t>
            </a:r>
            <a:r>
              <a:rPr lang="en-US" dirty="0"/>
              <a:t>(“SELECT name, </a:t>
            </a:r>
            <a:r>
              <a:rPr lang="en-US" dirty="0" err="1"/>
              <a:t>accno</a:t>
            </a:r>
            <a:r>
              <a:rPr lang="en-US" dirty="0"/>
              <a:t> FROM</a:t>
            </a:r>
          </a:p>
          <a:p>
            <a:r>
              <a:rPr lang="en-US" dirty="0" err="1"/>
              <a:t>TblCustomers</a:t>
            </a:r>
            <a:r>
              <a:rPr lang="en-US" dirty="0"/>
              <a:t> WHERE “ + </a:t>
            </a:r>
            <a:r>
              <a:rPr lang="en-US" dirty="0" err="1"/>
              <a:t>SqlWhere</a:t>
            </a:r>
            <a:r>
              <a:rPr lang="en-US" dirty="0"/>
              <a:t>);</a:t>
            </a:r>
          </a:p>
          <a:p>
            <a:r>
              <a:rPr lang="en-US" dirty="0"/>
              <a:t>if(</a:t>
            </a:r>
            <a:r>
              <a:rPr lang="en-US" dirty="0" err="1"/>
              <a:t>Request.QueryString</a:t>
            </a:r>
            <a:r>
              <a:rPr lang="en-US" dirty="0"/>
              <a:t>[“CID”] != null &amp;&amp;</a:t>
            </a:r>
          </a:p>
          <a:p>
            <a:r>
              <a:rPr lang="en-US" dirty="0" err="1"/>
              <a:t>Request.QueryString</a:t>
            </a:r>
            <a:r>
              <a:rPr lang="en-US" dirty="0"/>
              <a:t>[“</a:t>
            </a:r>
            <a:r>
              <a:rPr lang="en-US" dirty="0" err="1"/>
              <a:t>PageId</a:t>
            </a:r>
            <a:r>
              <a:rPr lang="en-US" dirty="0"/>
              <a:t>”] == “2”)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SqlQuery.Append</a:t>
            </a:r>
            <a:r>
              <a:rPr lang="en-US" dirty="0"/>
              <a:t>(“ AND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“);</a:t>
            </a:r>
          </a:p>
          <a:p>
            <a:r>
              <a:rPr lang="en-US" dirty="0" err="1"/>
              <a:t>SqlQuery.Append</a:t>
            </a:r>
            <a:r>
              <a:rPr lang="en-US" dirty="0"/>
              <a:t>(</a:t>
            </a:r>
            <a:r>
              <a:rPr lang="en-US" dirty="0" err="1"/>
              <a:t>Request.QueryString</a:t>
            </a:r>
            <a:r>
              <a:rPr lang="en-US" dirty="0"/>
              <a:t>[“CID”].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16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738664"/>
          </a:xfrm>
        </p:spPr>
        <p:txBody>
          <a:bodyPr/>
          <a:lstStyle/>
          <a:p>
            <a:r>
              <a:rPr lang="en-US" dirty="0" smtClean="0"/>
              <a:t>User-controllable  input </a:t>
            </a:r>
            <a:r>
              <a:rPr lang="en-US" dirty="0"/>
              <a:t>being passed to a </a:t>
            </a:r>
            <a:r>
              <a:rPr lang="en-US" dirty="0" err="1"/>
              <a:t>filesystem</a:t>
            </a:r>
            <a:r>
              <a:rPr lang="en-US" dirty="0"/>
              <a:t> API without any validation of the input </a:t>
            </a:r>
            <a:r>
              <a:rPr lang="en-US" dirty="0" smtClean="0"/>
              <a:t>or verification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71628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public byte[] </a:t>
            </a:r>
            <a:r>
              <a:rPr lang="en-US" dirty="0" err="1"/>
              <a:t>GetAttachment</a:t>
            </a:r>
            <a:r>
              <a:rPr lang="en-US" dirty="0"/>
              <a:t>(</a:t>
            </a:r>
            <a:r>
              <a:rPr lang="en-US" dirty="0" err="1"/>
              <a:t>HttpRequest</a:t>
            </a:r>
            <a:r>
              <a:rPr lang="en-US" dirty="0"/>
              <a:t> Request)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fsAttachment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SpreadsheetPath</a:t>
            </a:r>
            <a:r>
              <a:rPr lang="en-US" dirty="0"/>
              <a:t> +</a:t>
            </a:r>
          </a:p>
          <a:p>
            <a:r>
              <a:rPr lang="en-US" dirty="0" err="1"/>
              <a:t>HttpUtility.UrlDecode</a:t>
            </a:r>
            <a:r>
              <a:rPr lang="en-US" dirty="0"/>
              <a:t>(</a:t>
            </a:r>
            <a:r>
              <a:rPr lang="en-US" dirty="0" err="1"/>
              <a:t>Request.QueryString</a:t>
            </a:r>
            <a:r>
              <a:rPr lang="en-US" dirty="0"/>
              <a:t>[“</a:t>
            </a:r>
            <a:r>
              <a:rPr lang="en-US" dirty="0" err="1"/>
              <a:t>AttachName</a:t>
            </a:r>
            <a:r>
              <a:rPr lang="en-US" dirty="0"/>
              <a:t>”]),</a:t>
            </a:r>
          </a:p>
          <a:p>
            <a:r>
              <a:rPr lang="en-US" dirty="0" err="1"/>
              <a:t>FileMode.Open</a:t>
            </a:r>
            <a:r>
              <a:rPr lang="en-US" dirty="0"/>
              <a:t>, </a:t>
            </a:r>
            <a:r>
              <a:rPr lang="en-US" dirty="0" err="1"/>
              <a:t>FileAccess.Read</a:t>
            </a:r>
            <a:r>
              <a:rPr lang="en-US" dirty="0"/>
              <a:t>, </a:t>
            </a:r>
            <a:r>
              <a:rPr lang="en-US" dirty="0" err="1"/>
              <a:t>FileShare.Read</a:t>
            </a:r>
            <a:r>
              <a:rPr lang="en-US" dirty="0"/>
              <a:t>);</a:t>
            </a:r>
          </a:p>
          <a:p>
            <a:r>
              <a:rPr lang="en-US" dirty="0"/>
              <a:t>byte[] </a:t>
            </a:r>
            <a:r>
              <a:rPr lang="en-US" dirty="0" err="1"/>
              <a:t>bAttachment</a:t>
            </a:r>
            <a:r>
              <a:rPr lang="en-US" dirty="0"/>
              <a:t> = new byte[</a:t>
            </a:r>
            <a:r>
              <a:rPr lang="en-US" dirty="0" err="1"/>
              <a:t>fsAttachment.Length</a:t>
            </a:r>
            <a:r>
              <a:rPr lang="en-US" dirty="0"/>
              <a:t>];</a:t>
            </a:r>
          </a:p>
          <a:p>
            <a:r>
              <a:rPr lang="en-US" dirty="0" err="1"/>
              <a:t>fsAttachment.Read</a:t>
            </a:r>
            <a:r>
              <a:rPr lang="en-US" dirty="0"/>
              <a:t>(</a:t>
            </a:r>
            <a:r>
              <a:rPr lang="en-US" dirty="0" err="1"/>
              <a:t>FileContent</a:t>
            </a:r>
            <a:r>
              <a:rPr lang="en-US" dirty="0"/>
              <a:t>, 0,</a:t>
            </a:r>
          </a:p>
          <a:p>
            <a:r>
              <a:rPr lang="en-US" dirty="0"/>
              <a:t>Convert.ToInt32(</a:t>
            </a:r>
            <a:r>
              <a:rPr lang="en-US" dirty="0" err="1"/>
              <a:t>fsAttachment.Length</a:t>
            </a:r>
            <a:r>
              <a:rPr lang="en-US" dirty="0"/>
              <a:t>,</a:t>
            </a:r>
          </a:p>
          <a:p>
            <a:r>
              <a:rPr lang="en-US" dirty="0" err="1"/>
              <a:t>CultureInfo.CurrentCulture</a:t>
            </a:r>
            <a:r>
              <a:rPr lang="en-US" dirty="0"/>
              <a:t>));</a:t>
            </a:r>
          </a:p>
          <a:p>
            <a:r>
              <a:rPr lang="en-US" dirty="0" err="1"/>
              <a:t>fsAttachment.Close</a:t>
            </a:r>
            <a:r>
              <a:rPr lang="en-US" dirty="0" smtClean="0"/>
              <a:t>();</a:t>
            </a:r>
          </a:p>
          <a:p>
            <a:r>
              <a:rPr lang="en-US" dirty="0"/>
              <a:t>return </a:t>
            </a:r>
            <a:r>
              <a:rPr lang="en-US" dirty="0" err="1"/>
              <a:t>bAttachment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8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738664"/>
          </a:xfrm>
        </p:spPr>
        <p:txBody>
          <a:bodyPr/>
          <a:lstStyle/>
          <a:p>
            <a:r>
              <a:rPr lang="en-US" dirty="0" smtClean="0"/>
              <a:t>User-supplied </a:t>
            </a:r>
            <a:r>
              <a:rPr lang="en-US" dirty="0"/>
              <a:t>data </a:t>
            </a:r>
            <a:r>
              <a:rPr lang="en-US" dirty="0" smtClean="0"/>
              <a:t>from the </a:t>
            </a:r>
            <a:r>
              <a:rPr lang="en-US" dirty="0"/>
              <a:t>query string is used to construct a URL to which the user is redirected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6553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private void </a:t>
            </a:r>
            <a:r>
              <a:rPr lang="en-US" dirty="0" err="1"/>
              <a:t>handleCancel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httpResponse.Redirect</a:t>
            </a:r>
            <a:r>
              <a:rPr lang="en-US" dirty="0"/>
              <a:t>(</a:t>
            </a:r>
            <a:r>
              <a:rPr lang="en-US" dirty="0" err="1"/>
              <a:t>HttpUtility.UrlDecode</a:t>
            </a:r>
            <a:r>
              <a:rPr lang="en-US" dirty="0"/>
              <a:t>(</a:t>
            </a:r>
            <a:r>
              <a:rPr lang="en-US" dirty="0" err="1"/>
              <a:t>Request.QueryString</a:t>
            </a:r>
            <a:r>
              <a:rPr lang="en-US" dirty="0"/>
              <a:t>[</a:t>
            </a:r>
          </a:p>
          <a:p>
            <a:r>
              <a:rPr lang="en-US" dirty="0"/>
              <a:t>“</a:t>
            </a:r>
            <a:r>
              <a:rPr lang="en-US" dirty="0" err="1"/>
              <a:t>refURL</a:t>
            </a:r>
            <a:r>
              <a:rPr lang="en-US" dirty="0"/>
              <a:t>”]) + “&amp;</a:t>
            </a:r>
            <a:r>
              <a:rPr lang="en-US" dirty="0" err="1"/>
              <a:t>SiteCode</a:t>
            </a:r>
            <a:r>
              <a:rPr lang="en-US" dirty="0"/>
              <a:t>=” +</a:t>
            </a:r>
          </a:p>
          <a:p>
            <a:r>
              <a:rPr lang="en-US" dirty="0" err="1"/>
              <a:t>Request.QueryString</a:t>
            </a:r>
            <a:r>
              <a:rPr lang="en-US" dirty="0"/>
              <a:t>[“</a:t>
            </a:r>
            <a:r>
              <a:rPr lang="en-US" dirty="0" err="1"/>
              <a:t>SiteCode</a:t>
            </a:r>
            <a:r>
              <a:rPr lang="en-US" dirty="0"/>
              <a:t>”].</a:t>
            </a:r>
            <a:r>
              <a:rPr lang="en-US" dirty="0" err="1"/>
              <a:t>ToString</a:t>
            </a:r>
            <a:r>
              <a:rPr lang="en-US" dirty="0"/>
              <a:t>() +</a:t>
            </a:r>
          </a:p>
          <a:p>
            <a:r>
              <a:rPr lang="en-US" dirty="0"/>
              <a:t>“&amp;</a:t>
            </a:r>
            <a:r>
              <a:rPr lang="en-US" dirty="0" err="1"/>
              <a:t>UserId</a:t>
            </a:r>
            <a:r>
              <a:rPr lang="en-US" dirty="0"/>
              <a:t>=” + </a:t>
            </a:r>
            <a:r>
              <a:rPr lang="en-US" dirty="0" err="1"/>
              <a:t>Request.QueryString</a:t>
            </a:r>
            <a:r>
              <a:rPr lang="en-US" dirty="0"/>
              <a:t>[“</a:t>
            </a:r>
            <a:r>
              <a:rPr lang="en-US" dirty="0" err="1"/>
              <a:t>UserId</a:t>
            </a:r>
            <a:r>
              <a:rPr lang="en-US" dirty="0"/>
              <a:t>”].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445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Command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107996"/>
          </a:xfrm>
        </p:spPr>
        <p:txBody>
          <a:bodyPr/>
          <a:lstStyle/>
          <a:p>
            <a:r>
              <a:rPr lang="en-US" dirty="0" smtClean="0"/>
              <a:t>Parameters </a:t>
            </a:r>
            <a:r>
              <a:rPr lang="en-US" dirty="0"/>
              <a:t>have been extracted from user-controllable form data and are </a:t>
            </a:r>
            <a:r>
              <a:rPr lang="en-US" dirty="0" smtClean="0"/>
              <a:t>passed directly </a:t>
            </a:r>
            <a:r>
              <a:rPr lang="en-US" dirty="0"/>
              <a:t>into a call to the </a:t>
            </a:r>
            <a:r>
              <a:rPr lang="en-US" dirty="0" smtClean="0"/>
              <a:t>system </a:t>
            </a:r>
            <a:r>
              <a:rPr lang="en-US" dirty="0"/>
              <a:t>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743200"/>
            <a:ext cx="6629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void </a:t>
            </a:r>
            <a:r>
              <a:rPr lang="en-US" dirty="0" err="1"/>
              <a:t>send_mail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*message,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</a:t>
            </a:r>
            <a:r>
              <a:rPr lang="en-US" dirty="0" err="1"/>
              <a:t>sendMailCmd</a:t>
            </a:r>
            <a:r>
              <a:rPr lang="en-US" dirty="0"/>
              <a:t>[4096];</a:t>
            </a:r>
          </a:p>
          <a:p>
            <a:r>
              <a:rPr lang="en-US" dirty="0" err="1"/>
              <a:t>snprintf</a:t>
            </a:r>
            <a:r>
              <a:rPr lang="en-US" dirty="0"/>
              <a:t>(</a:t>
            </a:r>
            <a:r>
              <a:rPr lang="en-US" dirty="0" err="1"/>
              <a:t>sendMailCmd</a:t>
            </a:r>
            <a:r>
              <a:rPr lang="en-US" dirty="0"/>
              <a:t>, 4096, “echo ‘%s’ | </a:t>
            </a:r>
            <a:r>
              <a:rPr lang="en-US" dirty="0" err="1"/>
              <a:t>sendmail</a:t>
            </a:r>
            <a:r>
              <a:rPr lang="en-US" dirty="0"/>
              <a:t> %s”, message, </a:t>
            </a:r>
            <a:r>
              <a:rPr lang="en-US" dirty="0" err="1"/>
              <a:t>addr</a:t>
            </a:r>
            <a:r>
              <a:rPr lang="en-US" dirty="0"/>
              <a:t>);</a:t>
            </a:r>
          </a:p>
          <a:p>
            <a:r>
              <a:rPr lang="en-US" dirty="0"/>
              <a:t>system(</a:t>
            </a:r>
            <a:r>
              <a:rPr lang="en-US" dirty="0" err="1"/>
              <a:t>sendMailCmd</a:t>
            </a:r>
            <a:r>
              <a:rPr lang="en-US" dirty="0"/>
              <a:t>);</a:t>
            </a:r>
          </a:p>
          <a:p>
            <a:r>
              <a:rPr lang="en-US" dirty="0"/>
              <a:t>return;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58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in Special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985433"/>
          </a:xfrm>
        </p:spPr>
        <p:txBody>
          <a:bodyPr/>
          <a:lstStyle/>
          <a:p>
            <a:r>
              <a:rPr lang="en-US" dirty="0"/>
              <a:t>Identifying User-Supplied </a:t>
            </a:r>
            <a:r>
              <a:rPr lang="en-US" dirty="0" smtClean="0"/>
              <a:t>Data</a:t>
            </a:r>
          </a:p>
          <a:p>
            <a:r>
              <a:rPr lang="en-US" dirty="0"/>
              <a:t>Session </a:t>
            </a:r>
            <a:r>
              <a:rPr lang="en-US" dirty="0" smtClean="0"/>
              <a:t>Interaction</a:t>
            </a:r>
          </a:p>
          <a:p>
            <a:r>
              <a:rPr lang="en-US" dirty="0"/>
              <a:t>Potentially Dangerous </a:t>
            </a:r>
            <a:r>
              <a:rPr lang="en-US" dirty="0" smtClean="0"/>
              <a:t>APIs</a:t>
            </a:r>
          </a:p>
          <a:p>
            <a:r>
              <a:rPr lang="en-US" dirty="0"/>
              <a:t>Configuring the Java Environment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31544"/>
          </a:xfrm>
        </p:spPr>
        <p:txBody>
          <a:bodyPr/>
          <a:lstStyle/>
          <a:p>
            <a:r>
              <a:rPr lang="en-US" dirty="0" smtClean="0"/>
              <a:t>Entry </a:t>
            </a:r>
            <a:r>
              <a:rPr lang="en-US" dirty="0"/>
              <a:t>points are source to the application</a:t>
            </a:r>
          </a:p>
          <a:p>
            <a:r>
              <a:rPr lang="en-US" dirty="0" smtClean="0"/>
              <a:t>Each </a:t>
            </a:r>
            <a:r>
              <a:rPr lang="en-US" dirty="0"/>
              <a:t>source hits at some sink or end point </a:t>
            </a:r>
            <a:r>
              <a:rPr lang="en-US" dirty="0" smtClean="0"/>
              <a:t>in the </a:t>
            </a:r>
            <a:r>
              <a:rPr lang="en-US" dirty="0"/>
              <a:t>source code</a:t>
            </a:r>
          </a:p>
          <a:p>
            <a:r>
              <a:rPr lang="en-US" dirty="0" smtClean="0"/>
              <a:t>It </a:t>
            </a:r>
            <a:r>
              <a:rPr lang="en-US" dirty="0"/>
              <a:t>traverses across the source code</a:t>
            </a:r>
          </a:p>
          <a:p>
            <a:r>
              <a:rPr lang="en-US" dirty="0" smtClean="0"/>
              <a:t>Entry </a:t>
            </a:r>
            <a:r>
              <a:rPr lang="en-US" dirty="0"/>
              <a:t>point can be traced to its sink</a:t>
            </a:r>
          </a:p>
          <a:p>
            <a:r>
              <a:rPr lang="en-US" dirty="0" smtClean="0"/>
              <a:t>This </a:t>
            </a:r>
            <a:r>
              <a:rPr lang="en-US" dirty="0"/>
              <a:t>tracing is very important aspect for </a:t>
            </a:r>
            <a:r>
              <a:rPr lang="en-US" dirty="0" smtClean="0"/>
              <a:t>code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73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- </a:t>
            </a:r>
            <a:r>
              <a:rPr lang="en-US" dirty="0"/>
              <a:t>Identifying User-Supplied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262979"/>
          </a:xfrm>
        </p:spPr>
        <p:txBody>
          <a:bodyPr/>
          <a:lstStyle/>
          <a:p>
            <a:pPr lvl="1"/>
            <a:r>
              <a:rPr lang="en-US" dirty="0" err="1" smtClean="0"/>
              <a:t>getParameter</a:t>
            </a:r>
            <a:endParaRPr lang="en-US" dirty="0" smtClean="0"/>
          </a:p>
          <a:p>
            <a:pPr lvl="1"/>
            <a:r>
              <a:rPr lang="en-US" dirty="0" err="1"/>
              <a:t>getParameterNames</a:t>
            </a:r>
            <a:endParaRPr lang="en-US" dirty="0"/>
          </a:p>
          <a:p>
            <a:pPr lvl="1"/>
            <a:r>
              <a:rPr lang="en-US" dirty="0" err="1"/>
              <a:t>getParameterValues</a:t>
            </a:r>
            <a:endParaRPr lang="en-US" dirty="0"/>
          </a:p>
          <a:p>
            <a:pPr lvl="1"/>
            <a:r>
              <a:rPr lang="en-US" dirty="0" err="1"/>
              <a:t>getParameterMap</a:t>
            </a:r>
            <a:endParaRPr lang="en-US" dirty="0"/>
          </a:p>
          <a:p>
            <a:pPr lvl="1"/>
            <a:r>
              <a:rPr lang="en-US" dirty="0" err="1" smtClean="0"/>
              <a:t>getQueryString</a:t>
            </a:r>
            <a:endParaRPr lang="en-US" dirty="0" smtClean="0"/>
          </a:p>
          <a:p>
            <a:pPr lvl="1"/>
            <a:r>
              <a:rPr lang="en-US" dirty="0" err="1" smtClean="0"/>
              <a:t>getHeader</a:t>
            </a:r>
            <a:endParaRPr lang="en-US" dirty="0" smtClean="0"/>
          </a:p>
          <a:p>
            <a:pPr lvl="1"/>
            <a:r>
              <a:rPr lang="en-US" dirty="0" err="1" smtClean="0"/>
              <a:t>getHeaders</a:t>
            </a:r>
            <a:endParaRPr lang="en-US" dirty="0" smtClean="0"/>
          </a:p>
          <a:p>
            <a:pPr lvl="1"/>
            <a:r>
              <a:rPr lang="en-US" dirty="0" err="1"/>
              <a:t>getRequestURI</a:t>
            </a:r>
            <a:endParaRPr lang="en-US" dirty="0"/>
          </a:p>
          <a:p>
            <a:pPr lvl="1"/>
            <a:r>
              <a:rPr lang="en-US" dirty="0" err="1" smtClean="0"/>
              <a:t>getRequestURL</a:t>
            </a:r>
            <a:endParaRPr lang="en-US" dirty="0" smtClean="0"/>
          </a:p>
          <a:p>
            <a:pPr lvl="1"/>
            <a:r>
              <a:rPr lang="en-US" dirty="0" err="1" smtClean="0"/>
              <a:t>getCookies</a:t>
            </a:r>
            <a:endParaRPr lang="en-US" dirty="0" smtClean="0"/>
          </a:p>
          <a:p>
            <a:pPr lvl="1"/>
            <a:r>
              <a:rPr lang="en-US" dirty="0" err="1" smtClean="0"/>
              <a:t>getRequestedSessionId</a:t>
            </a:r>
            <a:endParaRPr lang="en-US" dirty="0" smtClean="0"/>
          </a:p>
          <a:p>
            <a:pPr lvl="1"/>
            <a:r>
              <a:rPr lang="en-US" dirty="0" err="1" smtClean="0"/>
              <a:t>getInputStream</a:t>
            </a:r>
            <a:endParaRPr lang="en-US" dirty="0" smtClean="0"/>
          </a:p>
          <a:p>
            <a:pPr lvl="1"/>
            <a:r>
              <a:rPr lang="en-US" dirty="0" err="1" smtClean="0"/>
              <a:t>getReader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46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1107996"/>
          </a:xfrm>
        </p:spPr>
        <p:txBody>
          <a:bodyPr/>
          <a:lstStyle/>
          <a:p>
            <a:r>
              <a:rPr lang="en-US" dirty="0"/>
              <a:t>Java - Session Interaction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err="1"/>
              <a:t>getAttribute</a:t>
            </a:r>
            <a:endParaRPr lang="en-US" dirty="0"/>
          </a:p>
          <a:p>
            <a:r>
              <a:rPr lang="en-US" dirty="0" err="1"/>
              <a:t>getValue</a:t>
            </a:r>
            <a:endParaRPr lang="en-US" dirty="0"/>
          </a:p>
          <a:p>
            <a:r>
              <a:rPr lang="en-US" dirty="0" err="1"/>
              <a:t>getAttributeNames</a:t>
            </a:r>
            <a:endParaRPr lang="en-US" dirty="0"/>
          </a:p>
          <a:p>
            <a:r>
              <a:rPr lang="en-US" dirty="0" err="1"/>
              <a:t>getValueNames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22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 smtClean="0"/>
              <a:t>Java Platform - Potentially Dangerous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477875"/>
          </a:xfrm>
        </p:spPr>
        <p:txBody>
          <a:bodyPr/>
          <a:lstStyle/>
          <a:p>
            <a:r>
              <a:rPr lang="en-US" dirty="0"/>
              <a:t>File Access</a:t>
            </a:r>
          </a:p>
          <a:p>
            <a:pPr lvl="1"/>
            <a:r>
              <a:rPr lang="en-US" dirty="0" err="1"/>
              <a:t>java.io.FileInputStream</a:t>
            </a:r>
            <a:endParaRPr lang="en-US" dirty="0"/>
          </a:p>
          <a:p>
            <a:pPr lvl="1"/>
            <a:r>
              <a:rPr lang="en-US" dirty="0" err="1" smtClean="0"/>
              <a:t>java.io.FileOutputStream</a:t>
            </a:r>
            <a:endParaRPr lang="en-US" dirty="0"/>
          </a:p>
          <a:p>
            <a:pPr lvl="1"/>
            <a:r>
              <a:rPr lang="en-US" dirty="0" err="1" smtClean="0"/>
              <a:t>java.io.FileReader</a:t>
            </a:r>
            <a:endParaRPr lang="en-US" dirty="0"/>
          </a:p>
          <a:p>
            <a:pPr lvl="1"/>
            <a:r>
              <a:rPr lang="en-US" dirty="0" err="1" smtClean="0"/>
              <a:t>java.io.FileWriter</a:t>
            </a:r>
            <a:endParaRPr lang="en-US" dirty="0" smtClean="0"/>
          </a:p>
          <a:p>
            <a:r>
              <a:rPr lang="en-US" dirty="0"/>
              <a:t>Database </a:t>
            </a:r>
            <a:r>
              <a:rPr lang="en-US" dirty="0" smtClean="0"/>
              <a:t>Access</a:t>
            </a:r>
          </a:p>
          <a:p>
            <a:pPr lvl="1"/>
            <a:r>
              <a:rPr lang="en-US" dirty="0" err="1" smtClean="0"/>
              <a:t>java.sql.Connection.createStatement</a:t>
            </a:r>
            <a:endParaRPr lang="en-US" dirty="0"/>
          </a:p>
          <a:p>
            <a:pPr lvl="1"/>
            <a:r>
              <a:rPr lang="en-US" dirty="0" err="1" smtClean="0"/>
              <a:t>java.sql.Statement.execute</a:t>
            </a:r>
            <a:endParaRPr lang="en-US" dirty="0"/>
          </a:p>
          <a:p>
            <a:pPr lvl="1"/>
            <a:r>
              <a:rPr lang="en-US" dirty="0" err="1" smtClean="0"/>
              <a:t>java.sql.Statement.executeQuery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 - Potentially Dangerous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08872"/>
          </a:xfrm>
        </p:spPr>
        <p:txBody>
          <a:bodyPr/>
          <a:lstStyle/>
          <a:p>
            <a:r>
              <a:rPr lang="en-US" dirty="0"/>
              <a:t>Dynamic Code Execution</a:t>
            </a:r>
          </a:p>
          <a:p>
            <a:r>
              <a:rPr lang="en-US" dirty="0" smtClean="0"/>
              <a:t>OS </a:t>
            </a:r>
            <a:r>
              <a:rPr lang="en-US" dirty="0"/>
              <a:t>Command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err="1" smtClean="0"/>
              <a:t>java.lang.runtime.Runtime.getRuntime</a:t>
            </a:r>
            <a:endParaRPr lang="en-US" dirty="0"/>
          </a:p>
          <a:p>
            <a:pPr lvl="1"/>
            <a:r>
              <a:rPr lang="en-US" dirty="0" err="1" smtClean="0"/>
              <a:t>java.lang.runtime.Runtime.exec</a:t>
            </a:r>
            <a:endParaRPr lang="en-US" dirty="0" smtClean="0"/>
          </a:p>
          <a:p>
            <a:r>
              <a:rPr lang="en-US" dirty="0" smtClean="0"/>
              <a:t>Sockets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java.net.Socket</a:t>
            </a:r>
            <a:r>
              <a:rPr lang="en-US" dirty="0"/>
              <a:t> </a:t>
            </a:r>
          </a:p>
          <a:p>
            <a:r>
              <a:rPr lang="en-US" dirty="0" smtClean="0"/>
              <a:t>URL Redirection</a:t>
            </a:r>
          </a:p>
          <a:p>
            <a:pPr lvl="1"/>
            <a:r>
              <a:rPr lang="en-US" dirty="0" err="1"/>
              <a:t>javax.servlet.http.HttpServletResponse.sendRedirect</a:t>
            </a:r>
            <a:endParaRPr lang="en-US" dirty="0"/>
          </a:p>
          <a:p>
            <a:pPr lvl="1"/>
            <a:r>
              <a:rPr lang="en-US" dirty="0" err="1" smtClean="0"/>
              <a:t>javax.servlet.http.HttpServletResponse.setStatus</a:t>
            </a:r>
            <a:endParaRPr lang="en-US" dirty="0"/>
          </a:p>
          <a:p>
            <a:pPr lvl="1"/>
            <a:r>
              <a:rPr lang="en-US" dirty="0" err="1" smtClean="0"/>
              <a:t>javax.servlet.http.HttpServletResponse.addHeader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ASP.NET- </a:t>
            </a:r>
            <a:r>
              <a:rPr lang="en-US" dirty="0"/>
              <a:t>Identifying User-Supplied 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524315"/>
          </a:xfrm>
        </p:spPr>
        <p:txBody>
          <a:bodyPr/>
          <a:lstStyle/>
          <a:p>
            <a:pPr lvl="1"/>
            <a:r>
              <a:rPr lang="vi-VN" dirty="0" smtClean="0"/>
              <a:t>Params</a:t>
            </a:r>
            <a:endParaRPr lang="vi-VN" dirty="0"/>
          </a:p>
          <a:p>
            <a:pPr lvl="1"/>
            <a:r>
              <a:rPr lang="vi-VN" dirty="0" smtClean="0"/>
              <a:t>Item</a:t>
            </a:r>
          </a:p>
          <a:p>
            <a:pPr lvl="1"/>
            <a:r>
              <a:rPr lang="vi-VN" dirty="0" smtClean="0"/>
              <a:t>Form </a:t>
            </a:r>
          </a:p>
          <a:p>
            <a:pPr lvl="1"/>
            <a:r>
              <a:rPr lang="vi-VN" dirty="0" smtClean="0"/>
              <a:t>QueryString ServerVariables Headers</a:t>
            </a:r>
          </a:p>
          <a:p>
            <a:pPr lvl="1"/>
            <a:r>
              <a:rPr lang="vi-VN" dirty="0" smtClean="0"/>
              <a:t>Url</a:t>
            </a:r>
          </a:p>
          <a:p>
            <a:pPr lvl="1"/>
            <a:r>
              <a:rPr lang="vi-VN" dirty="0" smtClean="0"/>
              <a:t>RawUrl</a:t>
            </a:r>
            <a:endParaRPr lang="vi-VN" dirty="0"/>
          </a:p>
          <a:p>
            <a:pPr lvl="1"/>
            <a:r>
              <a:rPr lang="vi-VN" dirty="0" smtClean="0"/>
              <a:t>UrlReferrer</a:t>
            </a:r>
          </a:p>
          <a:p>
            <a:pPr lvl="1"/>
            <a:r>
              <a:rPr lang="vi-VN" dirty="0" smtClean="0"/>
              <a:t>Cookies InputStream</a:t>
            </a:r>
            <a:endParaRPr lang="vi-VN" dirty="0"/>
          </a:p>
          <a:p>
            <a:pPr lvl="1"/>
            <a:r>
              <a:rPr lang="vi-VN" dirty="0"/>
              <a:t>BinaryRead</a:t>
            </a:r>
          </a:p>
          <a:p>
            <a:pPr lvl="1"/>
            <a:r>
              <a:rPr lang="vi-VN" dirty="0" smtClean="0"/>
              <a:t>Browser</a:t>
            </a:r>
            <a:endParaRPr lang="vi-VN" dirty="0"/>
          </a:p>
          <a:p>
            <a:pPr lvl="1"/>
            <a:r>
              <a:rPr lang="vi-VN" dirty="0"/>
              <a:t>UserAgent</a:t>
            </a:r>
          </a:p>
          <a:p>
            <a:pPr lvl="1"/>
            <a:r>
              <a:rPr lang="vi-VN" dirty="0" smtClean="0"/>
              <a:t>UserLanguages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19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ASP.NET- </a:t>
            </a:r>
            <a:r>
              <a:rPr lang="en-US" dirty="0"/>
              <a:t>Potentially Dangerous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893647"/>
          </a:xfrm>
        </p:spPr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Access</a:t>
            </a:r>
          </a:p>
          <a:p>
            <a:pPr lvl="1"/>
            <a:r>
              <a:rPr lang="en-US" dirty="0" err="1"/>
              <a:t>System.IO.FileStream</a:t>
            </a:r>
            <a:endParaRPr lang="en-US" dirty="0"/>
          </a:p>
          <a:p>
            <a:pPr lvl="1"/>
            <a:r>
              <a:rPr lang="en-US" dirty="0" err="1" smtClean="0"/>
              <a:t>System.IO.StreamReader</a:t>
            </a:r>
            <a:endParaRPr lang="en-US" dirty="0"/>
          </a:p>
          <a:p>
            <a:pPr lvl="1"/>
            <a:r>
              <a:rPr lang="en-US" dirty="0" err="1" smtClean="0"/>
              <a:t>System.IO.StreamWriter</a:t>
            </a:r>
            <a:endParaRPr lang="en-US" dirty="0" smtClean="0"/>
          </a:p>
          <a:p>
            <a:r>
              <a:rPr lang="en-US" dirty="0" smtClean="0"/>
              <a:t>Sockets</a:t>
            </a:r>
          </a:p>
          <a:p>
            <a:pPr lvl="1"/>
            <a:r>
              <a:rPr lang="en-US" dirty="0" err="1"/>
              <a:t>System.Net.Sockets.Socket</a:t>
            </a:r>
            <a:endParaRPr lang="en-US" dirty="0"/>
          </a:p>
          <a:p>
            <a:r>
              <a:rPr lang="en-US" dirty="0" smtClean="0"/>
              <a:t>Database Access</a:t>
            </a:r>
          </a:p>
          <a:p>
            <a:pPr lvl="1"/>
            <a:r>
              <a:rPr lang="en-US" dirty="0" err="1" smtClean="0"/>
              <a:t>System.Data.SqlClient.SqlCommand</a:t>
            </a:r>
            <a:endParaRPr lang="en-US" dirty="0"/>
          </a:p>
          <a:p>
            <a:pPr lvl="1"/>
            <a:r>
              <a:rPr lang="en-US" dirty="0" err="1" smtClean="0"/>
              <a:t>System.Data.SqlClient.SqlDataAdapter</a:t>
            </a:r>
            <a:endParaRPr lang="en-US" dirty="0"/>
          </a:p>
          <a:p>
            <a:pPr lvl="1"/>
            <a:r>
              <a:rPr lang="en-US" dirty="0" err="1" smtClean="0"/>
              <a:t>System.Data.Oledb.OleDbCommand</a:t>
            </a:r>
            <a:endParaRPr lang="en-US" dirty="0"/>
          </a:p>
          <a:p>
            <a:pPr lvl="1"/>
            <a:r>
              <a:rPr lang="en-US" dirty="0" err="1" smtClean="0"/>
              <a:t>System.Data.Odbc.OdbcCommand</a:t>
            </a:r>
            <a:endParaRPr lang="en-US" dirty="0"/>
          </a:p>
          <a:p>
            <a:pPr lvl="1"/>
            <a:r>
              <a:rPr lang="en-US" dirty="0" err="1" smtClean="0"/>
              <a:t>System.Data.SqlServerCe.SqlCeCommand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3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ASP.NET- Potentially Dangerous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739759"/>
          </a:xfrm>
        </p:spPr>
        <p:txBody>
          <a:bodyPr/>
          <a:lstStyle/>
          <a:p>
            <a:r>
              <a:rPr lang="en-US" dirty="0"/>
              <a:t>Dynamic Code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/>
              <a:t>, Execute, </a:t>
            </a:r>
            <a:r>
              <a:rPr lang="en-US" dirty="0" err="1"/>
              <a:t>ExecuteGlobal</a:t>
            </a:r>
            <a:endParaRPr lang="en-US" dirty="0"/>
          </a:p>
          <a:p>
            <a:r>
              <a:rPr lang="en-US" dirty="0"/>
              <a:t>OS Command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err="1" smtClean="0"/>
              <a:t>System.Diagnostics.Start.Process</a:t>
            </a:r>
            <a:endParaRPr lang="en-US" dirty="0"/>
          </a:p>
          <a:p>
            <a:pPr lvl="1"/>
            <a:r>
              <a:rPr lang="en-US" dirty="0" err="1" smtClean="0"/>
              <a:t>System.Diagnostics.Start.ProcessStartInfo</a:t>
            </a:r>
            <a:endParaRPr lang="en-US" dirty="0" smtClean="0"/>
          </a:p>
          <a:p>
            <a:r>
              <a:rPr lang="en-US" dirty="0"/>
              <a:t>URL </a:t>
            </a:r>
            <a:r>
              <a:rPr lang="en-US" dirty="0" smtClean="0"/>
              <a:t>Redirection</a:t>
            </a:r>
          </a:p>
          <a:p>
            <a:pPr lvl="1"/>
            <a:r>
              <a:rPr lang="en-US" dirty="0" err="1" smtClean="0"/>
              <a:t>System.Web.HttpResponse.Redirect</a:t>
            </a:r>
            <a:endParaRPr lang="en-US" dirty="0"/>
          </a:p>
          <a:p>
            <a:pPr lvl="1"/>
            <a:r>
              <a:rPr lang="en-US" dirty="0" err="1" smtClean="0"/>
              <a:t>System.Web.HttpResponse.Status</a:t>
            </a:r>
            <a:endParaRPr lang="en-US" dirty="0"/>
          </a:p>
          <a:p>
            <a:pPr lvl="1"/>
            <a:r>
              <a:rPr lang="en-US" dirty="0" err="1" smtClean="0"/>
              <a:t>System.Web.HttpResponse.StatusCode</a:t>
            </a:r>
            <a:endParaRPr lang="en-US" dirty="0"/>
          </a:p>
          <a:p>
            <a:pPr lvl="1"/>
            <a:r>
              <a:rPr lang="en-US" dirty="0" err="1" smtClean="0"/>
              <a:t>System.Web.HttpResponse.AddHeader</a:t>
            </a:r>
            <a:endParaRPr lang="en-US" dirty="0"/>
          </a:p>
          <a:p>
            <a:pPr lvl="1"/>
            <a:r>
              <a:rPr lang="en-US" dirty="0" err="1" smtClean="0"/>
              <a:t>System.Web.HttpResponse.AppendHeader</a:t>
            </a:r>
            <a:endParaRPr lang="en-US" dirty="0"/>
          </a:p>
          <a:p>
            <a:pPr lvl="1"/>
            <a:r>
              <a:rPr lang="en-US" dirty="0" err="1" smtClean="0"/>
              <a:t>Server.Transfer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17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pPr lvl="0"/>
            <a:r>
              <a:rPr lang="en-US" dirty="0"/>
              <a:t>Tools for Code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931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Support languages </a:t>
            </a:r>
            <a:endParaRPr lang="en-US" dirty="0"/>
          </a:p>
          <a:p>
            <a:pPr lvl="1"/>
            <a:r>
              <a:rPr lang="en-US" dirty="0" smtClean="0"/>
              <a:t>Understands </a:t>
            </a:r>
            <a:r>
              <a:rPr lang="en-US" dirty="0"/>
              <a:t>the code </a:t>
            </a:r>
            <a:r>
              <a:rPr lang="en-US" dirty="0" smtClean="0"/>
              <a:t>constructs: IDE</a:t>
            </a:r>
          </a:p>
          <a:p>
            <a:r>
              <a:rPr lang="en-US" dirty="0" smtClean="0"/>
              <a:t>Search </a:t>
            </a:r>
            <a:r>
              <a:rPr lang="en-US" dirty="0"/>
              <a:t>Pattern Tool:</a:t>
            </a:r>
          </a:p>
          <a:p>
            <a:pPr lvl="1"/>
            <a:r>
              <a:rPr lang="en-US" dirty="0"/>
              <a:t>Lightweight Editor: Notepad++, </a:t>
            </a:r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Support Regex</a:t>
            </a:r>
          </a:p>
          <a:p>
            <a:r>
              <a:rPr lang="en-US" dirty="0" smtClean="0"/>
              <a:t>Drink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Analysis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3" y="1687513"/>
            <a:ext cx="5762087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254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points / 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139869"/>
          </a:xfrm>
        </p:spPr>
        <p:txBody>
          <a:bodyPr/>
          <a:lstStyle/>
          <a:p>
            <a:r>
              <a:rPr lang="en-US" dirty="0"/>
              <a:t>Language Calls – Application language say for example C# </a:t>
            </a:r>
            <a:r>
              <a:rPr lang="en-US" dirty="0" smtClean="0"/>
              <a:t>or Java </a:t>
            </a:r>
            <a:r>
              <a:rPr lang="en-US" dirty="0"/>
              <a:t>provides various classes and interfaces to </a:t>
            </a:r>
            <a:r>
              <a:rPr lang="en-US" dirty="0" smtClean="0"/>
              <a:t>access resources </a:t>
            </a:r>
            <a:r>
              <a:rPr lang="en-US" dirty="0"/>
              <a:t>from the system.</a:t>
            </a:r>
          </a:p>
          <a:p>
            <a:r>
              <a:rPr lang="en-US" dirty="0" smtClean="0"/>
              <a:t>These </a:t>
            </a:r>
            <a:r>
              <a:rPr lang="en-US" dirty="0"/>
              <a:t>resources are outside application </a:t>
            </a:r>
            <a:r>
              <a:rPr lang="en-US" dirty="0" smtClean="0"/>
              <a:t>boundary. Application </a:t>
            </a:r>
            <a:r>
              <a:rPr lang="en-US" dirty="0"/>
              <a:t>may be passing value to SQL interface or </a:t>
            </a:r>
            <a:r>
              <a:rPr lang="en-US" dirty="0" smtClean="0"/>
              <a:t>system level </a:t>
            </a:r>
            <a:r>
              <a:rPr lang="en-US" dirty="0"/>
              <a:t>command.</a:t>
            </a:r>
          </a:p>
          <a:p>
            <a:r>
              <a:rPr lang="en-US" dirty="0" smtClean="0"/>
              <a:t>File </a:t>
            </a:r>
            <a:r>
              <a:rPr lang="en-US" dirty="0"/>
              <a:t>system calls (Read/Write)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calls</a:t>
            </a:r>
          </a:p>
          <a:p>
            <a:r>
              <a:rPr lang="en-US" dirty="0" smtClean="0"/>
              <a:t>Network/Socket </a:t>
            </a:r>
            <a:r>
              <a:rPr lang="en-US" dirty="0"/>
              <a:t>calls</a:t>
            </a:r>
          </a:p>
          <a:p>
            <a:r>
              <a:rPr lang="en-US" dirty="0" smtClean="0"/>
              <a:t>SQL </a:t>
            </a:r>
            <a:r>
              <a:rPr lang="en-US" dirty="0"/>
              <a:t>interfaces</a:t>
            </a:r>
          </a:p>
          <a:p>
            <a:r>
              <a:rPr lang="en-US" dirty="0" smtClean="0"/>
              <a:t>LDAP/Authentication </a:t>
            </a:r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67063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points / 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262432"/>
          </a:xfrm>
        </p:spPr>
        <p:txBody>
          <a:bodyPr/>
          <a:lstStyle/>
          <a:p>
            <a:r>
              <a:rPr lang="en-US" dirty="0" smtClean="0"/>
              <a:t>Third </a:t>
            </a:r>
            <a:r>
              <a:rPr lang="en-US" dirty="0"/>
              <a:t>party/Vendor interfaces – Application is </a:t>
            </a:r>
            <a:r>
              <a:rPr lang="en-US" dirty="0" smtClean="0"/>
              <a:t>using some </a:t>
            </a:r>
            <a:r>
              <a:rPr lang="en-US" dirty="0"/>
              <a:t>third party components and these are in </a:t>
            </a:r>
            <a:r>
              <a:rPr lang="en-US" dirty="0" smtClean="0"/>
              <a:t>binary form</a:t>
            </a:r>
            <a:r>
              <a:rPr lang="en-US" dirty="0"/>
              <a:t>.</a:t>
            </a:r>
          </a:p>
          <a:p>
            <a:r>
              <a:rPr lang="en-US" dirty="0" smtClean="0"/>
              <a:t>Applications </a:t>
            </a:r>
            <a:r>
              <a:rPr lang="en-US" dirty="0"/>
              <a:t>to application – In recent </a:t>
            </a:r>
            <a:r>
              <a:rPr lang="en-US" dirty="0" smtClean="0"/>
              <a:t>time’s applications </a:t>
            </a:r>
            <a:r>
              <a:rPr lang="en-US" dirty="0"/>
              <a:t>are doing lot of </a:t>
            </a:r>
            <a:r>
              <a:rPr lang="en-US" dirty="0" smtClean="0"/>
              <a:t>intercommunication across </a:t>
            </a:r>
            <a:r>
              <a:rPr lang="en-US" dirty="0"/>
              <a:t>cross domains. In this case sink or end </a:t>
            </a:r>
            <a:r>
              <a:rPr lang="en-US" dirty="0" smtClean="0"/>
              <a:t>point can </a:t>
            </a:r>
            <a:r>
              <a:rPr lang="en-US" dirty="0"/>
              <a:t>be another application.</a:t>
            </a:r>
          </a:p>
          <a:p>
            <a:r>
              <a:rPr lang="en-US" dirty="0" smtClean="0"/>
              <a:t>Middleware </a:t>
            </a:r>
            <a:r>
              <a:rPr lang="en-US" dirty="0"/>
              <a:t>call – Applications like banking </a:t>
            </a:r>
            <a:r>
              <a:rPr lang="en-US" dirty="0" smtClean="0"/>
              <a:t>or trading </a:t>
            </a:r>
            <a:r>
              <a:rPr lang="en-US" dirty="0"/>
              <a:t>uses middle ware extensively and several </a:t>
            </a:r>
            <a:r>
              <a:rPr lang="en-US" dirty="0" smtClean="0"/>
              <a:t>end points </a:t>
            </a:r>
            <a:r>
              <a:rPr lang="en-US" dirty="0"/>
              <a:t>are terminating into these middle ware calls.</a:t>
            </a:r>
          </a:p>
        </p:txBody>
      </p:sp>
    </p:spTree>
    <p:extLst>
      <p:ext uri="{BB962C8B-B14F-4D97-AF65-F5344CB8AC3E}">
        <p14:creationId xmlns:p14="http://schemas.microsoft.com/office/powerpoint/2010/main" val="265335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points / 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262432"/>
          </a:xfrm>
        </p:spPr>
        <p:txBody>
          <a:bodyPr/>
          <a:lstStyle/>
          <a:p>
            <a:r>
              <a:rPr lang="en-US" dirty="0" smtClean="0"/>
              <a:t>Response </a:t>
            </a:r>
            <a:r>
              <a:rPr lang="en-US" dirty="0"/>
              <a:t>call back – In some cases entry point </a:t>
            </a:r>
            <a:r>
              <a:rPr lang="en-US" dirty="0" smtClean="0"/>
              <a:t>or information </a:t>
            </a:r>
            <a:r>
              <a:rPr lang="en-US" dirty="0"/>
              <a:t>coming through it is going back to </a:t>
            </a:r>
            <a:r>
              <a:rPr lang="en-US" dirty="0" smtClean="0"/>
              <a:t>the client </a:t>
            </a:r>
            <a:r>
              <a:rPr lang="en-US" dirty="0"/>
              <a:t>as response.</a:t>
            </a:r>
          </a:p>
          <a:p>
            <a:r>
              <a:rPr lang="en-US" dirty="0" smtClean="0"/>
              <a:t>Audit </a:t>
            </a:r>
            <a:r>
              <a:rPr lang="en-US" dirty="0"/>
              <a:t>and Logs – In some cases </a:t>
            </a:r>
            <a:r>
              <a:rPr lang="en-US" dirty="0" smtClean="0"/>
              <a:t>application information </a:t>
            </a:r>
            <a:r>
              <a:rPr lang="en-US" dirty="0"/>
              <a:t>is going to logs or audit resources.</a:t>
            </a:r>
          </a:p>
          <a:p>
            <a:r>
              <a:rPr lang="en-US" dirty="0" smtClean="0"/>
              <a:t>Exception/Error </a:t>
            </a:r>
            <a:r>
              <a:rPr lang="en-US" dirty="0"/>
              <a:t>message – This end point is </a:t>
            </a:r>
            <a:r>
              <a:rPr lang="en-US" dirty="0" smtClean="0"/>
              <a:t>special and </a:t>
            </a:r>
            <a:r>
              <a:rPr lang="en-US" dirty="0"/>
              <a:t>lot of application are taking value of entry </a:t>
            </a:r>
            <a:r>
              <a:rPr lang="en-US" dirty="0" smtClean="0"/>
              <a:t>point and </a:t>
            </a:r>
            <a:r>
              <a:rPr lang="en-US" dirty="0"/>
              <a:t>putting into exception or error message block.</a:t>
            </a:r>
          </a:p>
        </p:txBody>
      </p:sp>
    </p:spTree>
    <p:extLst>
      <p:ext uri="{BB962C8B-B14F-4D97-AF65-F5344CB8AC3E}">
        <p14:creationId xmlns:p14="http://schemas.microsoft.com/office/powerpoint/2010/main" val="398925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points / 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69880"/>
          </a:xfrm>
        </p:spPr>
        <p:txBody>
          <a:bodyPr/>
          <a:lstStyle/>
          <a:p>
            <a:r>
              <a:rPr lang="en-US" dirty="0"/>
              <a:t>Business logic – Certain entry points are </a:t>
            </a:r>
            <a:r>
              <a:rPr lang="en-US" dirty="0" smtClean="0"/>
              <a:t>not going </a:t>
            </a:r>
            <a:r>
              <a:rPr lang="en-US" dirty="0"/>
              <a:t>out side application boundary </a:t>
            </a:r>
            <a:r>
              <a:rPr lang="en-US" dirty="0" smtClean="0"/>
              <a:t>but staying </a:t>
            </a:r>
            <a:r>
              <a:rPr lang="en-US" dirty="0"/>
              <a:t>in business logic space and </a:t>
            </a:r>
            <a:r>
              <a:rPr lang="en-US" dirty="0" smtClean="0"/>
              <a:t>get processed </a:t>
            </a:r>
            <a:r>
              <a:rPr lang="en-US" dirty="0"/>
              <a:t>inside application.</a:t>
            </a:r>
          </a:p>
          <a:p>
            <a:r>
              <a:rPr lang="en-US" dirty="0" smtClean="0"/>
              <a:t>Reflection </a:t>
            </a:r>
            <a:r>
              <a:rPr lang="en-US" dirty="0"/>
              <a:t>level calls – Applications </a:t>
            </a:r>
            <a:r>
              <a:rPr lang="en-US" dirty="0" smtClean="0"/>
              <a:t>are running </a:t>
            </a:r>
            <a:r>
              <a:rPr lang="en-US" dirty="0"/>
              <a:t>in virtual machines and there </a:t>
            </a:r>
            <a:r>
              <a:rPr lang="en-US" dirty="0" smtClean="0"/>
              <a:t>are certain </a:t>
            </a:r>
            <a:r>
              <a:rPr lang="en-US" dirty="0"/>
              <a:t>reflection APIs which are </a:t>
            </a:r>
            <a:r>
              <a:rPr lang="en-US" dirty="0" smtClean="0"/>
              <a:t>responsible for </a:t>
            </a:r>
            <a:r>
              <a:rPr lang="en-US" dirty="0"/>
              <a:t>virtual machine processing.</a:t>
            </a:r>
          </a:p>
        </p:txBody>
      </p:sp>
    </p:spTree>
    <p:extLst>
      <p:ext uri="{BB962C8B-B14F-4D97-AF65-F5344CB8AC3E}">
        <p14:creationId xmlns:p14="http://schemas.microsoft.com/office/powerpoint/2010/main" val="6366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299</TotalTime>
  <Words>1347</Words>
  <Application>Microsoft Office PowerPoint</Application>
  <PresentationFormat>On-screen Show (4:3)</PresentationFormat>
  <Paragraphs>330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SDL-blue</vt:lpstr>
      <vt:lpstr>Code Review Training Course. Part 3: Code Review </vt:lpstr>
      <vt:lpstr>Outline</vt:lpstr>
      <vt:lpstr>Define</vt:lpstr>
      <vt:lpstr>Entry points</vt:lpstr>
      <vt:lpstr>Impact Analysis</vt:lpstr>
      <vt:lpstr>End points / Sinks</vt:lpstr>
      <vt:lpstr>End points / Sinks</vt:lpstr>
      <vt:lpstr>End points / Sinks</vt:lpstr>
      <vt:lpstr>End points / Sinks</vt:lpstr>
      <vt:lpstr>Trace</vt:lpstr>
      <vt:lpstr>Trace</vt:lpstr>
      <vt:lpstr>Approaches to Code Review</vt:lpstr>
      <vt:lpstr>Black-Box Versus White-Box Testing</vt:lpstr>
      <vt:lpstr>Black-Box Versus White-Box Testing</vt:lpstr>
      <vt:lpstr>Code Review Methodology</vt:lpstr>
      <vt:lpstr>Tracing user-controllable data</vt:lpstr>
      <vt:lpstr>Searching the codebase for signatures</vt:lpstr>
      <vt:lpstr>Performing a line-by-line review</vt:lpstr>
      <vt:lpstr>Code Review Methodology</vt:lpstr>
      <vt:lpstr>WhiteBox</vt:lpstr>
      <vt:lpstr>Review Flow</vt:lpstr>
      <vt:lpstr>Security Domains/Controls</vt:lpstr>
      <vt:lpstr>Authentication</vt:lpstr>
      <vt:lpstr>Authorization</vt:lpstr>
      <vt:lpstr>Error Handling</vt:lpstr>
      <vt:lpstr>Input Validations</vt:lpstr>
      <vt:lpstr>Data Validations</vt:lpstr>
      <vt:lpstr>Crypto &amp; Secrets</vt:lpstr>
      <vt:lpstr>Business Logic</vt:lpstr>
      <vt:lpstr>Session and Identity</vt:lpstr>
      <vt:lpstr>Client Side Controls </vt:lpstr>
      <vt:lpstr>Auditing and Logging</vt:lpstr>
      <vt:lpstr>Signatures of Common Vulnerabilities</vt:lpstr>
      <vt:lpstr>Cross-Site Scripting</vt:lpstr>
      <vt:lpstr>SQL Injection</vt:lpstr>
      <vt:lpstr>Path Traversal</vt:lpstr>
      <vt:lpstr>Arbitrary Redirection</vt:lpstr>
      <vt:lpstr>OS Command Injection</vt:lpstr>
      <vt:lpstr>Code Review in Special Platform</vt:lpstr>
      <vt:lpstr>Java - Identifying User-Supplied Data</vt:lpstr>
      <vt:lpstr>Java - Session Interaction </vt:lpstr>
      <vt:lpstr>Java Platform - Potentially Dangerous APIs</vt:lpstr>
      <vt:lpstr>Java Platform - Potentially Dangerous APIs</vt:lpstr>
      <vt:lpstr>ASP.NET- Identifying User-Supplied Data </vt:lpstr>
      <vt:lpstr>ASP.NET- Potentially Dangerous APIs</vt:lpstr>
      <vt:lpstr>ASP.NET- Potentially Dangerous APIs</vt:lpstr>
      <vt:lpstr>Tools for Code Review</vt:lpstr>
      <vt:lpstr>Tools for Code Review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habachnam</cp:lastModifiedBy>
  <cp:revision>96</cp:revision>
  <dcterms:created xsi:type="dcterms:W3CDTF">2015-07-08T13:08:36Z</dcterms:created>
  <dcterms:modified xsi:type="dcterms:W3CDTF">2015-07-21T13:31:56Z</dcterms:modified>
</cp:coreProperties>
</file>