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2"/>
  </p:notesMasterIdLst>
  <p:sldIdLst>
    <p:sldId id="256" r:id="rId2"/>
    <p:sldId id="258" r:id="rId3"/>
    <p:sldId id="259" r:id="rId4"/>
    <p:sldId id="260" r:id="rId5"/>
    <p:sldId id="257" r:id="rId6"/>
    <p:sldId id="261" r:id="rId7"/>
    <p:sldId id="273" r:id="rId8"/>
    <p:sldId id="268" r:id="rId9"/>
    <p:sldId id="272" r:id="rId10"/>
    <p:sldId id="270" r:id="rId11"/>
    <p:sldId id="289" r:id="rId12"/>
    <p:sldId id="275" r:id="rId13"/>
    <p:sldId id="276" r:id="rId14"/>
    <p:sldId id="277" r:id="rId15"/>
    <p:sldId id="278" r:id="rId16"/>
    <p:sldId id="279" r:id="rId17"/>
    <p:sldId id="281" r:id="rId18"/>
    <p:sldId id="300" r:id="rId19"/>
    <p:sldId id="306" r:id="rId20"/>
    <p:sldId id="307" r:id="rId21"/>
    <p:sldId id="308" r:id="rId22"/>
    <p:sldId id="309" r:id="rId23"/>
    <p:sldId id="310" r:id="rId24"/>
    <p:sldId id="328" r:id="rId25"/>
    <p:sldId id="329" r:id="rId26"/>
    <p:sldId id="311" r:id="rId27"/>
    <p:sldId id="312" r:id="rId28"/>
    <p:sldId id="313" r:id="rId29"/>
    <p:sldId id="285" r:id="rId30"/>
    <p:sldId id="314" r:id="rId31"/>
    <p:sldId id="301" r:id="rId32"/>
    <p:sldId id="302" r:id="rId33"/>
    <p:sldId id="315" r:id="rId34"/>
    <p:sldId id="293" r:id="rId35"/>
    <p:sldId id="299" r:id="rId36"/>
    <p:sldId id="316" r:id="rId37"/>
    <p:sldId id="317" r:id="rId38"/>
    <p:sldId id="318" r:id="rId39"/>
    <p:sldId id="319" r:id="rId40"/>
    <p:sldId id="320" r:id="rId41"/>
    <p:sldId id="321" r:id="rId42"/>
    <p:sldId id="322" r:id="rId43"/>
    <p:sldId id="323" r:id="rId44"/>
    <p:sldId id="290" r:id="rId45"/>
    <p:sldId id="295" r:id="rId46"/>
    <p:sldId id="324" r:id="rId47"/>
    <p:sldId id="325" r:id="rId48"/>
    <p:sldId id="326" r:id="rId49"/>
    <p:sldId id="327" r:id="rId50"/>
    <p:sldId id="26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33557-CB5E-434A-B526-4BA554904223}"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DA30728A-288A-4E18-B325-C882DE88AE85}">
      <dgm:prSet/>
      <dgm:spPr/>
      <dgm:t>
        <a:bodyPr/>
        <a:lstStyle/>
        <a:p>
          <a:pPr rtl="0"/>
          <a:r>
            <a:rPr lang="en-US" dirty="0" smtClean="0"/>
            <a:t>1</a:t>
          </a:r>
          <a:endParaRPr lang="en-US" dirty="0"/>
        </a:p>
      </dgm:t>
    </dgm:pt>
    <dgm:pt modelId="{A086A8A0-CAF9-48F3-8EDB-D2102D4BEC61}" type="parTrans" cxnId="{DEC7FBB2-D53A-41F8-9B62-DCF13AF9F86F}">
      <dgm:prSet/>
      <dgm:spPr/>
      <dgm:t>
        <a:bodyPr/>
        <a:lstStyle/>
        <a:p>
          <a:endParaRPr lang="en-US"/>
        </a:p>
      </dgm:t>
    </dgm:pt>
    <dgm:pt modelId="{1AD21087-63C6-4C75-A1F4-B11DD5E88735}" type="sibTrans" cxnId="{DEC7FBB2-D53A-41F8-9B62-DCF13AF9F86F}">
      <dgm:prSet/>
      <dgm:spPr/>
      <dgm:t>
        <a:bodyPr/>
        <a:lstStyle/>
        <a:p>
          <a:endParaRPr lang="en-US"/>
        </a:p>
      </dgm:t>
    </dgm:pt>
    <dgm:pt modelId="{1DD25A1E-A1FB-48D2-B2A8-E700D81012E4}">
      <dgm:prSet/>
      <dgm:spPr/>
      <dgm:t>
        <a:bodyPr/>
        <a:lstStyle/>
        <a:p>
          <a:pPr rtl="0"/>
          <a:r>
            <a:rPr lang="en-US" dirty="0" smtClean="0"/>
            <a:t>2</a:t>
          </a:r>
          <a:endParaRPr lang="en-US" dirty="0"/>
        </a:p>
      </dgm:t>
    </dgm:pt>
    <dgm:pt modelId="{972F0311-E824-446B-918D-2BA7C9A0C36C}" type="parTrans" cxnId="{28A65AA3-FF3A-4151-8FB7-7B4B9923D6E9}">
      <dgm:prSet/>
      <dgm:spPr/>
      <dgm:t>
        <a:bodyPr/>
        <a:lstStyle/>
        <a:p>
          <a:endParaRPr lang="en-US"/>
        </a:p>
      </dgm:t>
    </dgm:pt>
    <dgm:pt modelId="{2BADB7CF-1A84-426C-91C5-CF0C0B63847B}" type="sibTrans" cxnId="{28A65AA3-FF3A-4151-8FB7-7B4B9923D6E9}">
      <dgm:prSet/>
      <dgm:spPr/>
      <dgm:t>
        <a:bodyPr/>
        <a:lstStyle/>
        <a:p>
          <a:endParaRPr lang="en-US"/>
        </a:p>
      </dgm:t>
    </dgm:pt>
    <dgm:pt modelId="{1F44BF01-DD97-4FFB-8400-D1F270EE8CF7}">
      <dgm:prSet/>
      <dgm:spPr/>
      <dgm:t>
        <a:bodyPr/>
        <a:lstStyle/>
        <a:p>
          <a:pPr rtl="0"/>
          <a:r>
            <a:rPr lang="en-US" dirty="0" smtClean="0"/>
            <a:t>3</a:t>
          </a:r>
          <a:endParaRPr lang="en-US" dirty="0"/>
        </a:p>
      </dgm:t>
    </dgm:pt>
    <dgm:pt modelId="{C54814E8-0F2F-4017-834A-3B7852668312}" type="parTrans" cxnId="{8E6B2A64-F92C-4257-95FC-969132A5958D}">
      <dgm:prSet/>
      <dgm:spPr/>
      <dgm:t>
        <a:bodyPr/>
        <a:lstStyle/>
        <a:p>
          <a:endParaRPr lang="en-US"/>
        </a:p>
      </dgm:t>
    </dgm:pt>
    <dgm:pt modelId="{741BDB68-8C10-4116-8C17-AB32AA28C4F7}" type="sibTrans" cxnId="{8E6B2A64-F92C-4257-95FC-969132A5958D}">
      <dgm:prSet/>
      <dgm:spPr/>
      <dgm:t>
        <a:bodyPr/>
        <a:lstStyle/>
        <a:p>
          <a:endParaRPr lang="en-US"/>
        </a:p>
      </dgm:t>
    </dgm:pt>
    <dgm:pt modelId="{848A3AD1-0249-413F-9801-A43E495A5282}">
      <dgm:prSet/>
      <dgm:spPr/>
      <dgm:t>
        <a:bodyPr/>
        <a:lstStyle/>
        <a:p>
          <a:pPr rtl="0"/>
          <a:r>
            <a:rPr lang="en-US" dirty="0" smtClean="0"/>
            <a:t>4</a:t>
          </a:r>
          <a:endParaRPr lang="en-US" dirty="0"/>
        </a:p>
      </dgm:t>
    </dgm:pt>
    <dgm:pt modelId="{A9293D46-6A4E-436D-B75C-C9643BE46B81}" type="parTrans" cxnId="{E2D3A81B-F42D-4850-BC0E-00D3C20133E8}">
      <dgm:prSet/>
      <dgm:spPr/>
      <dgm:t>
        <a:bodyPr/>
        <a:lstStyle/>
        <a:p>
          <a:endParaRPr lang="en-US"/>
        </a:p>
      </dgm:t>
    </dgm:pt>
    <dgm:pt modelId="{9E77F6AE-0260-4784-BB55-538179AAF375}" type="sibTrans" cxnId="{E2D3A81B-F42D-4850-BC0E-00D3C20133E8}">
      <dgm:prSet/>
      <dgm:spPr/>
      <dgm:t>
        <a:bodyPr/>
        <a:lstStyle/>
        <a:p>
          <a:endParaRPr lang="en-US"/>
        </a:p>
      </dgm:t>
    </dgm:pt>
    <dgm:pt modelId="{0037CF92-BD06-4463-9BDA-E0A3586D4FD7}">
      <dgm:prSet/>
      <dgm:spPr/>
      <dgm:t>
        <a:bodyPr/>
        <a:lstStyle/>
        <a:p>
          <a:pPr rtl="0"/>
          <a:r>
            <a:rPr lang="en-US" dirty="0" smtClean="0"/>
            <a:t>5</a:t>
          </a:r>
          <a:endParaRPr lang="en-US" dirty="0"/>
        </a:p>
      </dgm:t>
    </dgm:pt>
    <dgm:pt modelId="{D4889FEF-7717-45FB-A921-F33D7F19BCE5}" type="parTrans" cxnId="{28BE6304-383D-44FF-8ED7-0860042B6241}">
      <dgm:prSet/>
      <dgm:spPr/>
      <dgm:t>
        <a:bodyPr/>
        <a:lstStyle/>
        <a:p>
          <a:endParaRPr lang="en-US"/>
        </a:p>
      </dgm:t>
    </dgm:pt>
    <dgm:pt modelId="{5D6133BF-1EAE-48D7-BCEC-CB074567CD0F}" type="sibTrans" cxnId="{28BE6304-383D-44FF-8ED7-0860042B6241}">
      <dgm:prSet/>
      <dgm:spPr/>
      <dgm:t>
        <a:bodyPr/>
        <a:lstStyle/>
        <a:p>
          <a:endParaRPr lang="en-US"/>
        </a:p>
      </dgm:t>
    </dgm:pt>
    <dgm:pt modelId="{545E502A-7A00-4549-B5CF-D8C4388194C4}">
      <dgm:prSet/>
      <dgm:spPr/>
      <dgm:t>
        <a:bodyPr/>
        <a:lstStyle/>
        <a:p>
          <a:pPr rtl="0"/>
          <a:r>
            <a:rPr lang="en-US" dirty="0" smtClean="0"/>
            <a:t>6</a:t>
          </a:r>
          <a:endParaRPr lang="en-US" dirty="0"/>
        </a:p>
      </dgm:t>
    </dgm:pt>
    <dgm:pt modelId="{0D6F88D3-9598-443F-8347-A74C12FF9AEB}" type="parTrans" cxnId="{C9B74D16-3804-40B7-9EAC-94E35B2D29FE}">
      <dgm:prSet/>
      <dgm:spPr/>
      <dgm:t>
        <a:bodyPr/>
        <a:lstStyle/>
        <a:p>
          <a:endParaRPr lang="en-US"/>
        </a:p>
      </dgm:t>
    </dgm:pt>
    <dgm:pt modelId="{5234F571-DDE6-44CB-9709-1E2C81E695E3}" type="sibTrans" cxnId="{C9B74D16-3804-40B7-9EAC-94E35B2D29FE}">
      <dgm:prSet/>
      <dgm:spPr/>
      <dgm:t>
        <a:bodyPr/>
        <a:lstStyle/>
        <a:p>
          <a:endParaRPr lang="en-US"/>
        </a:p>
      </dgm:t>
    </dgm:pt>
    <dgm:pt modelId="{56B33708-6E55-4676-AB30-8CCDC67ECF06}">
      <dgm:prSet/>
      <dgm:spPr/>
      <dgm:t>
        <a:bodyPr/>
        <a:lstStyle/>
        <a:p>
          <a:pPr rtl="0"/>
          <a:r>
            <a:rPr lang="en-US" dirty="0" smtClean="0"/>
            <a:t>SDLC and Secure Design</a:t>
          </a:r>
          <a:endParaRPr lang="en-US" dirty="0"/>
        </a:p>
      </dgm:t>
    </dgm:pt>
    <dgm:pt modelId="{F2165DD3-FBB2-4069-A55D-5C3E21F69D3A}" type="parTrans" cxnId="{B3ED3319-4C95-4D56-BB12-215ACE2C9ADA}">
      <dgm:prSet/>
      <dgm:spPr/>
      <dgm:t>
        <a:bodyPr/>
        <a:lstStyle/>
        <a:p>
          <a:endParaRPr lang="en-US"/>
        </a:p>
      </dgm:t>
    </dgm:pt>
    <dgm:pt modelId="{55108378-2D40-4AD3-8E56-64D9E6A2093C}" type="sibTrans" cxnId="{B3ED3319-4C95-4D56-BB12-215ACE2C9ADA}">
      <dgm:prSet/>
      <dgm:spPr/>
      <dgm:t>
        <a:bodyPr/>
        <a:lstStyle/>
        <a:p>
          <a:endParaRPr lang="en-US"/>
        </a:p>
      </dgm:t>
    </dgm:pt>
    <dgm:pt modelId="{20CAE14C-99B6-485E-8BFF-BCB161F89083}">
      <dgm:prSet/>
      <dgm:spPr/>
      <dgm:t>
        <a:bodyPr/>
        <a:lstStyle/>
        <a:p>
          <a:pPr rtl="0"/>
          <a:r>
            <a:rPr lang="en-US" dirty="0" smtClean="0"/>
            <a:t>Common Web Attack &amp; Secure Coding</a:t>
          </a:r>
          <a:endParaRPr lang="en-US" dirty="0"/>
        </a:p>
      </dgm:t>
    </dgm:pt>
    <dgm:pt modelId="{33E9DFD9-E0F3-48E2-948B-E191BDBAF1F7}" type="parTrans" cxnId="{74C4AFFC-C2A1-4B27-8B02-AED92E5BEE70}">
      <dgm:prSet/>
      <dgm:spPr/>
      <dgm:t>
        <a:bodyPr/>
        <a:lstStyle/>
        <a:p>
          <a:endParaRPr lang="en-US"/>
        </a:p>
      </dgm:t>
    </dgm:pt>
    <dgm:pt modelId="{FDADAE22-9D6E-44B7-B95E-5F54357AF33B}" type="sibTrans" cxnId="{74C4AFFC-C2A1-4B27-8B02-AED92E5BEE70}">
      <dgm:prSet/>
      <dgm:spPr/>
      <dgm:t>
        <a:bodyPr/>
        <a:lstStyle/>
        <a:p>
          <a:endParaRPr lang="en-US"/>
        </a:p>
      </dgm:t>
    </dgm:pt>
    <dgm:pt modelId="{482517CA-9C55-44CB-8801-83D85AA94A77}">
      <dgm:prSet/>
      <dgm:spPr/>
      <dgm:t>
        <a:bodyPr/>
        <a:lstStyle/>
        <a:p>
          <a:pPr rtl="0"/>
          <a:r>
            <a:rPr lang="en-US" dirty="0" smtClean="0"/>
            <a:t>Code Review with Programming Language</a:t>
          </a:r>
          <a:endParaRPr lang="en-US" dirty="0"/>
        </a:p>
      </dgm:t>
    </dgm:pt>
    <dgm:pt modelId="{B8EA78EC-7053-49F9-A517-AFE3EF5FAC61}" type="parTrans" cxnId="{C0DF0CC0-A48F-49F5-952B-27731F49FDB3}">
      <dgm:prSet/>
      <dgm:spPr/>
      <dgm:t>
        <a:bodyPr/>
        <a:lstStyle/>
        <a:p>
          <a:endParaRPr lang="en-US"/>
        </a:p>
      </dgm:t>
    </dgm:pt>
    <dgm:pt modelId="{987A5921-D3A8-44E1-B45F-E93BF8CC6877}" type="sibTrans" cxnId="{C0DF0CC0-A48F-49F5-952B-27731F49FDB3}">
      <dgm:prSet/>
      <dgm:spPr/>
      <dgm:t>
        <a:bodyPr/>
        <a:lstStyle/>
        <a:p>
          <a:endParaRPr lang="en-US"/>
        </a:p>
      </dgm:t>
    </dgm:pt>
    <dgm:pt modelId="{33EF84D5-8D02-438D-AA60-3A05D3355815}">
      <dgm:prSet/>
      <dgm:spPr/>
      <dgm:t>
        <a:bodyPr/>
        <a:lstStyle/>
        <a:p>
          <a:pPr rtl="0"/>
          <a:r>
            <a:rPr lang="en-US" dirty="0" smtClean="0"/>
            <a:t>Code Review with Web Framework, Cryptography</a:t>
          </a:r>
          <a:endParaRPr lang="en-US" dirty="0"/>
        </a:p>
      </dgm:t>
    </dgm:pt>
    <dgm:pt modelId="{31891021-8485-4AB9-BCB0-AF14F09645FD}" type="parTrans" cxnId="{946F7FAB-1A60-4776-8E0B-070DFFB4ECD2}">
      <dgm:prSet/>
      <dgm:spPr/>
      <dgm:t>
        <a:bodyPr/>
        <a:lstStyle/>
        <a:p>
          <a:endParaRPr lang="en-US"/>
        </a:p>
      </dgm:t>
    </dgm:pt>
    <dgm:pt modelId="{5AC4CF19-7477-491A-B2FC-83A698201E5C}" type="sibTrans" cxnId="{946F7FAB-1A60-4776-8E0B-070DFFB4ECD2}">
      <dgm:prSet/>
      <dgm:spPr/>
      <dgm:t>
        <a:bodyPr/>
        <a:lstStyle/>
        <a:p>
          <a:endParaRPr lang="en-US"/>
        </a:p>
      </dgm:t>
    </dgm:pt>
    <dgm:pt modelId="{888E322F-8FFA-4391-8C37-BCCBD5254CB6}">
      <dgm:prSet/>
      <dgm:spPr/>
      <dgm:t>
        <a:bodyPr/>
        <a:lstStyle/>
        <a:p>
          <a:pPr rtl="0"/>
          <a:r>
            <a:rPr lang="en-US" dirty="0" smtClean="0"/>
            <a:t>Web Services, Mobile Application</a:t>
          </a:r>
          <a:endParaRPr lang="en-US" dirty="0"/>
        </a:p>
      </dgm:t>
    </dgm:pt>
    <dgm:pt modelId="{A54A58AB-A052-46ED-ACBB-E2406E08C40A}" type="parTrans" cxnId="{7C466BA7-DA20-40B0-984E-8C3EA2B925B5}">
      <dgm:prSet/>
      <dgm:spPr/>
      <dgm:t>
        <a:bodyPr/>
        <a:lstStyle/>
        <a:p>
          <a:endParaRPr lang="en-US"/>
        </a:p>
      </dgm:t>
    </dgm:pt>
    <dgm:pt modelId="{B565536D-C57F-4957-9769-D433B0E4B533}" type="sibTrans" cxnId="{7C466BA7-DA20-40B0-984E-8C3EA2B925B5}">
      <dgm:prSet/>
      <dgm:spPr/>
      <dgm:t>
        <a:bodyPr/>
        <a:lstStyle/>
        <a:p>
          <a:endParaRPr lang="en-US"/>
        </a:p>
      </dgm:t>
    </dgm:pt>
    <dgm:pt modelId="{5B29BA53-8238-4E56-808C-C2A40218C2EB}">
      <dgm:prSet/>
      <dgm:spPr/>
      <dgm:t>
        <a:bodyPr/>
        <a:lstStyle/>
        <a:p>
          <a:pPr rtl="0"/>
          <a:r>
            <a:rPr lang="en-US" dirty="0" smtClean="0"/>
            <a:t>Seminar: Taint Tracking, CTF </a:t>
          </a:r>
          <a:r>
            <a:rPr lang="en-US" dirty="0" err="1" smtClean="0"/>
            <a:t>writeup</a:t>
          </a:r>
          <a:endParaRPr lang="en-US" dirty="0"/>
        </a:p>
      </dgm:t>
    </dgm:pt>
    <dgm:pt modelId="{8B342312-E99F-438B-BA27-A26760F35843}" type="parTrans" cxnId="{B9DBAC6A-1441-4194-9248-E2BF3A18BC46}">
      <dgm:prSet/>
      <dgm:spPr/>
      <dgm:t>
        <a:bodyPr/>
        <a:lstStyle/>
        <a:p>
          <a:endParaRPr lang="en-US"/>
        </a:p>
      </dgm:t>
    </dgm:pt>
    <dgm:pt modelId="{83FC05CC-1AB2-49F1-9C12-FED66096764E}" type="sibTrans" cxnId="{B9DBAC6A-1441-4194-9248-E2BF3A18BC46}">
      <dgm:prSet/>
      <dgm:spPr/>
      <dgm:t>
        <a:bodyPr/>
        <a:lstStyle/>
        <a:p>
          <a:endParaRPr lang="en-US"/>
        </a:p>
      </dgm:t>
    </dgm:pt>
    <dgm:pt modelId="{1B99CAFB-0529-43FD-AD15-45D8C9AC32B4}" type="pres">
      <dgm:prSet presAssocID="{51833557-CB5E-434A-B526-4BA554904223}" presName="linearFlow" presStyleCnt="0">
        <dgm:presLayoutVars>
          <dgm:dir/>
          <dgm:animLvl val="lvl"/>
          <dgm:resizeHandles val="exact"/>
        </dgm:presLayoutVars>
      </dgm:prSet>
      <dgm:spPr/>
      <dgm:t>
        <a:bodyPr/>
        <a:lstStyle/>
        <a:p>
          <a:endParaRPr lang="en-US"/>
        </a:p>
      </dgm:t>
    </dgm:pt>
    <dgm:pt modelId="{486D4038-B199-432F-BB15-E865B920F892}" type="pres">
      <dgm:prSet presAssocID="{DA30728A-288A-4E18-B325-C882DE88AE85}" presName="composite" presStyleCnt="0"/>
      <dgm:spPr/>
    </dgm:pt>
    <dgm:pt modelId="{9EAFB73B-159C-4E2E-BB6F-7AD6D338BC95}" type="pres">
      <dgm:prSet presAssocID="{DA30728A-288A-4E18-B325-C882DE88AE85}" presName="parentText" presStyleLbl="alignNode1" presStyleIdx="0" presStyleCnt="6">
        <dgm:presLayoutVars>
          <dgm:chMax val="1"/>
          <dgm:bulletEnabled val="1"/>
        </dgm:presLayoutVars>
      </dgm:prSet>
      <dgm:spPr/>
      <dgm:t>
        <a:bodyPr/>
        <a:lstStyle/>
        <a:p>
          <a:endParaRPr lang="en-US"/>
        </a:p>
      </dgm:t>
    </dgm:pt>
    <dgm:pt modelId="{030A622E-8FAF-4BC1-9456-822E30F38163}" type="pres">
      <dgm:prSet presAssocID="{DA30728A-288A-4E18-B325-C882DE88AE85}" presName="descendantText" presStyleLbl="alignAcc1" presStyleIdx="0" presStyleCnt="6">
        <dgm:presLayoutVars>
          <dgm:bulletEnabled val="1"/>
        </dgm:presLayoutVars>
      </dgm:prSet>
      <dgm:spPr/>
      <dgm:t>
        <a:bodyPr/>
        <a:lstStyle/>
        <a:p>
          <a:endParaRPr lang="en-US"/>
        </a:p>
      </dgm:t>
    </dgm:pt>
    <dgm:pt modelId="{DD25BE7F-EAEB-4B3A-9AC1-5313E940E898}" type="pres">
      <dgm:prSet presAssocID="{1AD21087-63C6-4C75-A1F4-B11DD5E88735}" presName="sp" presStyleCnt="0"/>
      <dgm:spPr/>
    </dgm:pt>
    <dgm:pt modelId="{FD2BB6A5-30F2-4666-8A67-9892F7A6E176}" type="pres">
      <dgm:prSet presAssocID="{1DD25A1E-A1FB-48D2-B2A8-E700D81012E4}" presName="composite" presStyleCnt="0"/>
      <dgm:spPr/>
    </dgm:pt>
    <dgm:pt modelId="{79177FEB-DD51-4FED-BFAF-89702F2DED5C}" type="pres">
      <dgm:prSet presAssocID="{1DD25A1E-A1FB-48D2-B2A8-E700D81012E4}" presName="parentText" presStyleLbl="alignNode1" presStyleIdx="1" presStyleCnt="6">
        <dgm:presLayoutVars>
          <dgm:chMax val="1"/>
          <dgm:bulletEnabled val="1"/>
        </dgm:presLayoutVars>
      </dgm:prSet>
      <dgm:spPr/>
      <dgm:t>
        <a:bodyPr/>
        <a:lstStyle/>
        <a:p>
          <a:endParaRPr lang="en-US"/>
        </a:p>
      </dgm:t>
    </dgm:pt>
    <dgm:pt modelId="{ECC13E6B-FF33-45B3-BBA4-A6D98D79547D}" type="pres">
      <dgm:prSet presAssocID="{1DD25A1E-A1FB-48D2-B2A8-E700D81012E4}" presName="descendantText" presStyleLbl="alignAcc1" presStyleIdx="1" presStyleCnt="6">
        <dgm:presLayoutVars>
          <dgm:bulletEnabled val="1"/>
        </dgm:presLayoutVars>
      </dgm:prSet>
      <dgm:spPr/>
      <dgm:t>
        <a:bodyPr/>
        <a:lstStyle/>
        <a:p>
          <a:endParaRPr lang="en-US"/>
        </a:p>
      </dgm:t>
    </dgm:pt>
    <dgm:pt modelId="{B8D1F3D7-B9D4-4F62-98ED-0768FC81ADFD}" type="pres">
      <dgm:prSet presAssocID="{2BADB7CF-1A84-426C-91C5-CF0C0B63847B}" presName="sp" presStyleCnt="0"/>
      <dgm:spPr/>
    </dgm:pt>
    <dgm:pt modelId="{095C2FB7-1D90-4976-A664-6AA153960CAF}" type="pres">
      <dgm:prSet presAssocID="{1F44BF01-DD97-4FFB-8400-D1F270EE8CF7}" presName="composite" presStyleCnt="0"/>
      <dgm:spPr/>
    </dgm:pt>
    <dgm:pt modelId="{98E7B147-AFDE-45D7-91AE-02DDCDA3FD77}" type="pres">
      <dgm:prSet presAssocID="{1F44BF01-DD97-4FFB-8400-D1F270EE8CF7}" presName="parentText" presStyleLbl="alignNode1" presStyleIdx="2" presStyleCnt="6">
        <dgm:presLayoutVars>
          <dgm:chMax val="1"/>
          <dgm:bulletEnabled val="1"/>
        </dgm:presLayoutVars>
      </dgm:prSet>
      <dgm:spPr/>
      <dgm:t>
        <a:bodyPr/>
        <a:lstStyle/>
        <a:p>
          <a:endParaRPr lang="en-US"/>
        </a:p>
      </dgm:t>
    </dgm:pt>
    <dgm:pt modelId="{2AC56CC0-2A59-4116-B2B2-6B63B00FA381}" type="pres">
      <dgm:prSet presAssocID="{1F44BF01-DD97-4FFB-8400-D1F270EE8CF7}" presName="descendantText" presStyleLbl="alignAcc1" presStyleIdx="2" presStyleCnt="6">
        <dgm:presLayoutVars>
          <dgm:bulletEnabled val="1"/>
        </dgm:presLayoutVars>
      </dgm:prSet>
      <dgm:spPr/>
      <dgm:t>
        <a:bodyPr/>
        <a:lstStyle/>
        <a:p>
          <a:endParaRPr lang="en-US"/>
        </a:p>
      </dgm:t>
    </dgm:pt>
    <dgm:pt modelId="{77DAD2B3-9467-4552-B76A-B3501BAE6F19}" type="pres">
      <dgm:prSet presAssocID="{741BDB68-8C10-4116-8C17-AB32AA28C4F7}" presName="sp" presStyleCnt="0"/>
      <dgm:spPr/>
    </dgm:pt>
    <dgm:pt modelId="{292E837F-4938-40C0-A1C4-28E2A46C1F3A}" type="pres">
      <dgm:prSet presAssocID="{848A3AD1-0249-413F-9801-A43E495A5282}" presName="composite" presStyleCnt="0"/>
      <dgm:spPr/>
    </dgm:pt>
    <dgm:pt modelId="{E94EA2E7-6DB7-4401-9D55-3AE803DC4CA8}" type="pres">
      <dgm:prSet presAssocID="{848A3AD1-0249-413F-9801-A43E495A5282}" presName="parentText" presStyleLbl="alignNode1" presStyleIdx="3" presStyleCnt="6">
        <dgm:presLayoutVars>
          <dgm:chMax val="1"/>
          <dgm:bulletEnabled val="1"/>
        </dgm:presLayoutVars>
      </dgm:prSet>
      <dgm:spPr/>
      <dgm:t>
        <a:bodyPr/>
        <a:lstStyle/>
        <a:p>
          <a:endParaRPr lang="en-US"/>
        </a:p>
      </dgm:t>
    </dgm:pt>
    <dgm:pt modelId="{1C784E3D-9621-43FB-8AD1-17471D07ABB7}" type="pres">
      <dgm:prSet presAssocID="{848A3AD1-0249-413F-9801-A43E495A5282}" presName="descendantText" presStyleLbl="alignAcc1" presStyleIdx="3" presStyleCnt="6">
        <dgm:presLayoutVars>
          <dgm:bulletEnabled val="1"/>
        </dgm:presLayoutVars>
      </dgm:prSet>
      <dgm:spPr/>
      <dgm:t>
        <a:bodyPr/>
        <a:lstStyle/>
        <a:p>
          <a:endParaRPr lang="en-US"/>
        </a:p>
      </dgm:t>
    </dgm:pt>
    <dgm:pt modelId="{00A801E3-D582-4001-9F6D-5845B99D37A9}" type="pres">
      <dgm:prSet presAssocID="{9E77F6AE-0260-4784-BB55-538179AAF375}" presName="sp" presStyleCnt="0"/>
      <dgm:spPr/>
    </dgm:pt>
    <dgm:pt modelId="{56DCD171-2427-4FA8-8733-097476306183}" type="pres">
      <dgm:prSet presAssocID="{0037CF92-BD06-4463-9BDA-E0A3586D4FD7}" presName="composite" presStyleCnt="0"/>
      <dgm:spPr/>
    </dgm:pt>
    <dgm:pt modelId="{D166F0B9-6068-47E9-BB00-3DE5596467DA}" type="pres">
      <dgm:prSet presAssocID="{0037CF92-BD06-4463-9BDA-E0A3586D4FD7}" presName="parentText" presStyleLbl="alignNode1" presStyleIdx="4" presStyleCnt="6">
        <dgm:presLayoutVars>
          <dgm:chMax val="1"/>
          <dgm:bulletEnabled val="1"/>
        </dgm:presLayoutVars>
      </dgm:prSet>
      <dgm:spPr/>
      <dgm:t>
        <a:bodyPr/>
        <a:lstStyle/>
        <a:p>
          <a:endParaRPr lang="en-US"/>
        </a:p>
      </dgm:t>
    </dgm:pt>
    <dgm:pt modelId="{DB048AE8-ED17-40A3-902B-5DF400A2947C}" type="pres">
      <dgm:prSet presAssocID="{0037CF92-BD06-4463-9BDA-E0A3586D4FD7}" presName="descendantText" presStyleLbl="alignAcc1" presStyleIdx="4" presStyleCnt="6">
        <dgm:presLayoutVars>
          <dgm:bulletEnabled val="1"/>
        </dgm:presLayoutVars>
      </dgm:prSet>
      <dgm:spPr/>
      <dgm:t>
        <a:bodyPr/>
        <a:lstStyle/>
        <a:p>
          <a:endParaRPr lang="en-US"/>
        </a:p>
      </dgm:t>
    </dgm:pt>
    <dgm:pt modelId="{E37C0DE4-077A-4578-83A8-56A216B4EBC7}" type="pres">
      <dgm:prSet presAssocID="{5D6133BF-1EAE-48D7-BCEC-CB074567CD0F}" presName="sp" presStyleCnt="0"/>
      <dgm:spPr/>
    </dgm:pt>
    <dgm:pt modelId="{C4AAF114-8F91-4E9E-B8A4-82C074F5C156}" type="pres">
      <dgm:prSet presAssocID="{545E502A-7A00-4549-B5CF-D8C4388194C4}" presName="composite" presStyleCnt="0"/>
      <dgm:spPr/>
    </dgm:pt>
    <dgm:pt modelId="{063AF29D-0C61-44CF-A1A4-38C9BA726A31}" type="pres">
      <dgm:prSet presAssocID="{545E502A-7A00-4549-B5CF-D8C4388194C4}" presName="parentText" presStyleLbl="alignNode1" presStyleIdx="5" presStyleCnt="6">
        <dgm:presLayoutVars>
          <dgm:chMax val="1"/>
          <dgm:bulletEnabled val="1"/>
        </dgm:presLayoutVars>
      </dgm:prSet>
      <dgm:spPr/>
      <dgm:t>
        <a:bodyPr/>
        <a:lstStyle/>
        <a:p>
          <a:endParaRPr lang="en-US"/>
        </a:p>
      </dgm:t>
    </dgm:pt>
    <dgm:pt modelId="{2771572D-985A-4A9F-9560-1AC47AC4BDCF}" type="pres">
      <dgm:prSet presAssocID="{545E502A-7A00-4549-B5CF-D8C4388194C4}" presName="descendantText" presStyleLbl="alignAcc1" presStyleIdx="5" presStyleCnt="6">
        <dgm:presLayoutVars>
          <dgm:bulletEnabled val="1"/>
        </dgm:presLayoutVars>
      </dgm:prSet>
      <dgm:spPr/>
      <dgm:t>
        <a:bodyPr/>
        <a:lstStyle/>
        <a:p>
          <a:endParaRPr lang="en-US"/>
        </a:p>
      </dgm:t>
    </dgm:pt>
  </dgm:ptLst>
  <dgm:cxnLst>
    <dgm:cxn modelId="{B9DBAC6A-1441-4194-9248-E2BF3A18BC46}" srcId="{545E502A-7A00-4549-B5CF-D8C4388194C4}" destId="{5B29BA53-8238-4E56-808C-C2A40218C2EB}" srcOrd="0" destOrd="0" parTransId="{8B342312-E99F-438B-BA27-A26760F35843}" sibTransId="{83FC05CC-1AB2-49F1-9C12-FED66096764E}"/>
    <dgm:cxn modelId="{74447D7B-655A-4FA2-80F6-119DAFB950E7}" type="presOf" srcId="{20CAE14C-99B6-485E-8BFF-BCB161F89083}" destId="{ECC13E6B-FF33-45B3-BBA4-A6D98D79547D}" srcOrd="0" destOrd="0" presId="urn:microsoft.com/office/officeart/2005/8/layout/chevron2"/>
    <dgm:cxn modelId="{CB84D7F9-60F7-41C9-B416-D2C040E40CF6}" type="presOf" srcId="{545E502A-7A00-4549-B5CF-D8C4388194C4}" destId="{063AF29D-0C61-44CF-A1A4-38C9BA726A31}" srcOrd="0" destOrd="0" presId="urn:microsoft.com/office/officeart/2005/8/layout/chevron2"/>
    <dgm:cxn modelId="{287111F6-9EAF-4F35-9385-ED5768890C6D}" type="presOf" srcId="{51833557-CB5E-434A-B526-4BA554904223}" destId="{1B99CAFB-0529-43FD-AD15-45D8C9AC32B4}" srcOrd="0" destOrd="0" presId="urn:microsoft.com/office/officeart/2005/8/layout/chevron2"/>
    <dgm:cxn modelId="{1AA5CABE-1146-4A4D-80F8-65E958266AA4}" type="presOf" srcId="{482517CA-9C55-44CB-8801-83D85AA94A77}" destId="{2AC56CC0-2A59-4116-B2B2-6B63B00FA381}" srcOrd="0" destOrd="0" presId="urn:microsoft.com/office/officeart/2005/8/layout/chevron2"/>
    <dgm:cxn modelId="{C0DF0CC0-A48F-49F5-952B-27731F49FDB3}" srcId="{1F44BF01-DD97-4FFB-8400-D1F270EE8CF7}" destId="{482517CA-9C55-44CB-8801-83D85AA94A77}" srcOrd="0" destOrd="0" parTransId="{B8EA78EC-7053-49F9-A517-AFE3EF5FAC61}" sibTransId="{987A5921-D3A8-44E1-B45F-E93BF8CC6877}"/>
    <dgm:cxn modelId="{DEC7FBB2-D53A-41F8-9B62-DCF13AF9F86F}" srcId="{51833557-CB5E-434A-B526-4BA554904223}" destId="{DA30728A-288A-4E18-B325-C882DE88AE85}" srcOrd="0" destOrd="0" parTransId="{A086A8A0-CAF9-48F3-8EDB-D2102D4BEC61}" sibTransId="{1AD21087-63C6-4C75-A1F4-B11DD5E88735}"/>
    <dgm:cxn modelId="{8E6B2A64-F92C-4257-95FC-969132A5958D}" srcId="{51833557-CB5E-434A-B526-4BA554904223}" destId="{1F44BF01-DD97-4FFB-8400-D1F270EE8CF7}" srcOrd="2" destOrd="0" parTransId="{C54814E8-0F2F-4017-834A-3B7852668312}" sibTransId="{741BDB68-8C10-4116-8C17-AB32AA28C4F7}"/>
    <dgm:cxn modelId="{7C466BA7-DA20-40B0-984E-8C3EA2B925B5}" srcId="{0037CF92-BD06-4463-9BDA-E0A3586D4FD7}" destId="{888E322F-8FFA-4391-8C37-BCCBD5254CB6}" srcOrd="0" destOrd="0" parTransId="{A54A58AB-A052-46ED-ACBB-E2406E08C40A}" sibTransId="{B565536D-C57F-4957-9769-D433B0E4B533}"/>
    <dgm:cxn modelId="{301975ED-B4FC-4524-912F-A2CD95134716}" type="presOf" srcId="{1F44BF01-DD97-4FFB-8400-D1F270EE8CF7}" destId="{98E7B147-AFDE-45D7-91AE-02DDCDA3FD77}" srcOrd="0" destOrd="0" presId="urn:microsoft.com/office/officeart/2005/8/layout/chevron2"/>
    <dgm:cxn modelId="{B3ED3319-4C95-4D56-BB12-215ACE2C9ADA}" srcId="{DA30728A-288A-4E18-B325-C882DE88AE85}" destId="{56B33708-6E55-4676-AB30-8CCDC67ECF06}" srcOrd="0" destOrd="0" parTransId="{F2165DD3-FBB2-4069-A55D-5C3E21F69D3A}" sibTransId="{55108378-2D40-4AD3-8E56-64D9E6A2093C}"/>
    <dgm:cxn modelId="{BA0C011F-4C01-42A4-BC72-6188AF75AF87}" type="presOf" srcId="{DA30728A-288A-4E18-B325-C882DE88AE85}" destId="{9EAFB73B-159C-4E2E-BB6F-7AD6D338BC95}" srcOrd="0" destOrd="0" presId="urn:microsoft.com/office/officeart/2005/8/layout/chevron2"/>
    <dgm:cxn modelId="{28A65AA3-FF3A-4151-8FB7-7B4B9923D6E9}" srcId="{51833557-CB5E-434A-B526-4BA554904223}" destId="{1DD25A1E-A1FB-48D2-B2A8-E700D81012E4}" srcOrd="1" destOrd="0" parTransId="{972F0311-E824-446B-918D-2BA7C9A0C36C}" sibTransId="{2BADB7CF-1A84-426C-91C5-CF0C0B63847B}"/>
    <dgm:cxn modelId="{07813013-1A86-44BB-93ED-7ECF9D6A7DE7}" type="presOf" srcId="{33EF84D5-8D02-438D-AA60-3A05D3355815}" destId="{1C784E3D-9621-43FB-8AD1-17471D07ABB7}" srcOrd="0" destOrd="0" presId="urn:microsoft.com/office/officeart/2005/8/layout/chevron2"/>
    <dgm:cxn modelId="{03CF9288-E243-4BE1-BB9E-33A9CABD49C0}" type="presOf" srcId="{1DD25A1E-A1FB-48D2-B2A8-E700D81012E4}" destId="{79177FEB-DD51-4FED-BFAF-89702F2DED5C}" srcOrd="0" destOrd="0" presId="urn:microsoft.com/office/officeart/2005/8/layout/chevron2"/>
    <dgm:cxn modelId="{74C4AFFC-C2A1-4B27-8B02-AED92E5BEE70}" srcId="{1DD25A1E-A1FB-48D2-B2A8-E700D81012E4}" destId="{20CAE14C-99B6-485E-8BFF-BCB161F89083}" srcOrd="0" destOrd="0" parTransId="{33E9DFD9-E0F3-48E2-948B-E191BDBAF1F7}" sibTransId="{FDADAE22-9D6E-44B7-B95E-5F54357AF33B}"/>
    <dgm:cxn modelId="{871FA050-CE84-4A00-8E69-0B45E61F0281}" type="presOf" srcId="{5B29BA53-8238-4E56-808C-C2A40218C2EB}" destId="{2771572D-985A-4A9F-9560-1AC47AC4BDCF}" srcOrd="0" destOrd="0" presId="urn:microsoft.com/office/officeart/2005/8/layout/chevron2"/>
    <dgm:cxn modelId="{E2D3A81B-F42D-4850-BC0E-00D3C20133E8}" srcId="{51833557-CB5E-434A-B526-4BA554904223}" destId="{848A3AD1-0249-413F-9801-A43E495A5282}" srcOrd="3" destOrd="0" parTransId="{A9293D46-6A4E-436D-B75C-C9643BE46B81}" sibTransId="{9E77F6AE-0260-4784-BB55-538179AAF375}"/>
    <dgm:cxn modelId="{4AA17F25-A0C6-46F7-9A1C-D6DD31644094}" type="presOf" srcId="{888E322F-8FFA-4391-8C37-BCCBD5254CB6}" destId="{DB048AE8-ED17-40A3-902B-5DF400A2947C}" srcOrd="0" destOrd="0" presId="urn:microsoft.com/office/officeart/2005/8/layout/chevron2"/>
    <dgm:cxn modelId="{28BE6304-383D-44FF-8ED7-0860042B6241}" srcId="{51833557-CB5E-434A-B526-4BA554904223}" destId="{0037CF92-BD06-4463-9BDA-E0A3586D4FD7}" srcOrd="4" destOrd="0" parTransId="{D4889FEF-7717-45FB-A921-F33D7F19BCE5}" sibTransId="{5D6133BF-1EAE-48D7-BCEC-CB074567CD0F}"/>
    <dgm:cxn modelId="{5263DCF4-21E4-474B-BC05-4CC952437479}" type="presOf" srcId="{56B33708-6E55-4676-AB30-8CCDC67ECF06}" destId="{030A622E-8FAF-4BC1-9456-822E30F38163}" srcOrd="0" destOrd="0" presId="urn:microsoft.com/office/officeart/2005/8/layout/chevron2"/>
    <dgm:cxn modelId="{C9B74D16-3804-40B7-9EAC-94E35B2D29FE}" srcId="{51833557-CB5E-434A-B526-4BA554904223}" destId="{545E502A-7A00-4549-B5CF-D8C4388194C4}" srcOrd="5" destOrd="0" parTransId="{0D6F88D3-9598-443F-8347-A74C12FF9AEB}" sibTransId="{5234F571-DDE6-44CB-9709-1E2C81E695E3}"/>
    <dgm:cxn modelId="{431A8CE7-03D7-4A30-BADB-FABC5D6131E1}" type="presOf" srcId="{0037CF92-BD06-4463-9BDA-E0A3586D4FD7}" destId="{D166F0B9-6068-47E9-BB00-3DE5596467DA}" srcOrd="0" destOrd="0" presId="urn:microsoft.com/office/officeart/2005/8/layout/chevron2"/>
    <dgm:cxn modelId="{0F3D38DF-7FC9-4468-8080-009BC180A0D1}" type="presOf" srcId="{848A3AD1-0249-413F-9801-A43E495A5282}" destId="{E94EA2E7-6DB7-4401-9D55-3AE803DC4CA8}" srcOrd="0" destOrd="0" presId="urn:microsoft.com/office/officeart/2005/8/layout/chevron2"/>
    <dgm:cxn modelId="{946F7FAB-1A60-4776-8E0B-070DFFB4ECD2}" srcId="{848A3AD1-0249-413F-9801-A43E495A5282}" destId="{33EF84D5-8D02-438D-AA60-3A05D3355815}" srcOrd="0" destOrd="0" parTransId="{31891021-8485-4AB9-BCB0-AF14F09645FD}" sibTransId="{5AC4CF19-7477-491A-B2FC-83A698201E5C}"/>
    <dgm:cxn modelId="{DF9E563E-B04E-407F-BCD2-7DC024C037DA}" type="presParOf" srcId="{1B99CAFB-0529-43FD-AD15-45D8C9AC32B4}" destId="{486D4038-B199-432F-BB15-E865B920F892}" srcOrd="0" destOrd="0" presId="urn:microsoft.com/office/officeart/2005/8/layout/chevron2"/>
    <dgm:cxn modelId="{337C8069-7186-4265-8DB1-20971BBF416D}" type="presParOf" srcId="{486D4038-B199-432F-BB15-E865B920F892}" destId="{9EAFB73B-159C-4E2E-BB6F-7AD6D338BC95}" srcOrd="0" destOrd="0" presId="urn:microsoft.com/office/officeart/2005/8/layout/chevron2"/>
    <dgm:cxn modelId="{5D5698FF-B1C5-49FE-9B2C-DE1090513F22}" type="presParOf" srcId="{486D4038-B199-432F-BB15-E865B920F892}" destId="{030A622E-8FAF-4BC1-9456-822E30F38163}" srcOrd="1" destOrd="0" presId="urn:microsoft.com/office/officeart/2005/8/layout/chevron2"/>
    <dgm:cxn modelId="{ADC22983-F7BC-478E-97BE-1FE927329F15}" type="presParOf" srcId="{1B99CAFB-0529-43FD-AD15-45D8C9AC32B4}" destId="{DD25BE7F-EAEB-4B3A-9AC1-5313E940E898}" srcOrd="1" destOrd="0" presId="urn:microsoft.com/office/officeart/2005/8/layout/chevron2"/>
    <dgm:cxn modelId="{BAD2C988-92A9-49B0-9C38-AAA6B7BF8A1B}" type="presParOf" srcId="{1B99CAFB-0529-43FD-AD15-45D8C9AC32B4}" destId="{FD2BB6A5-30F2-4666-8A67-9892F7A6E176}" srcOrd="2" destOrd="0" presId="urn:microsoft.com/office/officeart/2005/8/layout/chevron2"/>
    <dgm:cxn modelId="{7396977B-5A97-4DA4-AC14-AF60B4CB5393}" type="presParOf" srcId="{FD2BB6A5-30F2-4666-8A67-9892F7A6E176}" destId="{79177FEB-DD51-4FED-BFAF-89702F2DED5C}" srcOrd="0" destOrd="0" presId="urn:microsoft.com/office/officeart/2005/8/layout/chevron2"/>
    <dgm:cxn modelId="{C7FBF466-B258-45E4-B9D5-BA98ED2804DC}" type="presParOf" srcId="{FD2BB6A5-30F2-4666-8A67-9892F7A6E176}" destId="{ECC13E6B-FF33-45B3-BBA4-A6D98D79547D}" srcOrd="1" destOrd="0" presId="urn:microsoft.com/office/officeart/2005/8/layout/chevron2"/>
    <dgm:cxn modelId="{67E3F1B3-307C-4033-8D5A-C32CB2FF51A7}" type="presParOf" srcId="{1B99CAFB-0529-43FD-AD15-45D8C9AC32B4}" destId="{B8D1F3D7-B9D4-4F62-98ED-0768FC81ADFD}" srcOrd="3" destOrd="0" presId="urn:microsoft.com/office/officeart/2005/8/layout/chevron2"/>
    <dgm:cxn modelId="{D94D5A83-DDEB-4EF3-8102-53E064EE2831}" type="presParOf" srcId="{1B99CAFB-0529-43FD-AD15-45D8C9AC32B4}" destId="{095C2FB7-1D90-4976-A664-6AA153960CAF}" srcOrd="4" destOrd="0" presId="urn:microsoft.com/office/officeart/2005/8/layout/chevron2"/>
    <dgm:cxn modelId="{D6337014-E3BC-4FE7-8101-4E3C941CFBCD}" type="presParOf" srcId="{095C2FB7-1D90-4976-A664-6AA153960CAF}" destId="{98E7B147-AFDE-45D7-91AE-02DDCDA3FD77}" srcOrd="0" destOrd="0" presId="urn:microsoft.com/office/officeart/2005/8/layout/chevron2"/>
    <dgm:cxn modelId="{3F78B639-1556-47A3-88CD-10105E0CAAD3}" type="presParOf" srcId="{095C2FB7-1D90-4976-A664-6AA153960CAF}" destId="{2AC56CC0-2A59-4116-B2B2-6B63B00FA381}" srcOrd="1" destOrd="0" presId="urn:microsoft.com/office/officeart/2005/8/layout/chevron2"/>
    <dgm:cxn modelId="{14A8E499-35F7-47DE-ACB2-D9B094C8F5B0}" type="presParOf" srcId="{1B99CAFB-0529-43FD-AD15-45D8C9AC32B4}" destId="{77DAD2B3-9467-4552-B76A-B3501BAE6F19}" srcOrd="5" destOrd="0" presId="urn:microsoft.com/office/officeart/2005/8/layout/chevron2"/>
    <dgm:cxn modelId="{A291BB44-B3D1-402B-B7CA-BBCE7FFBC1D3}" type="presParOf" srcId="{1B99CAFB-0529-43FD-AD15-45D8C9AC32B4}" destId="{292E837F-4938-40C0-A1C4-28E2A46C1F3A}" srcOrd="6" destOrd="0" presId="urn:microsoft.com/office/officeart/2005/8/layout/chevron2"/>
    <dgm:cxn modelId="{80DA5CD6-6D68-446C-B060-475C41D95ABA}" type="presParOf" srcId="{292E837F-4938-40C0-A1C4-28E2A46C1F3A}" destId="{E94EA2E7-6DB7-4401-9D55-3AE803DC4CA8}" srcOrd="0" destOrd="0" presId="urn:microsoft.com/office/officeart/2005/8/layout/chevron2"/>
    <dgm:cxn modelId="{B7A0344D-798F-42F3-8895-75AA907EEB2E}" type="presParOf" srcId="{292E837F-4938-40C0-A1C4-28E2A46C1F3A}" destId="{1C784E3D-9621-43FB-8AD1-17471D07ABB7}" srcOrd="1" destOrd="0" presId="urn:microsoft.com/office/officeart/2005/8/layout/chevron2"/>
    <dgm:cxn modelId="{19DD2457-E430-43A7-B2CD-F46F0824C476}" type="presParOf" srcId="{1B99CAFB-0529-43FD-AD15-45D8C9AC32B4}" destId="{00A801E3-D582-4001-9F6D-5845B99D37A9}" srcOrd="7" destOrd="0" presId="urn:microsoft.com/office/officeart/2005/8/layout/chevron2"/>
    <dgm:cxn modelId="{2D33EDFA-D4BA-4D68-8B0B-4C7184C421EE}" type="presParOf" srcId="{1B99CAFB-0529-43FD-AD15-45D8C9AC32B4}" destId="{56DCD171-2427-4FA8-8733-097476306183}" srcOrd="8" destOrd="0" presId="urn:microsoft.com/office/officeart/2005/8/layout/chevron2"/>
    <dgm:cxn modelId="{9226EBDE-BB6E-4479-A936-9434CBDED3E9}" type="presParOf" srcId="{56DCD171-2427-4FA8-8733-097476306183}" destId="{D166F0B9-6068-47E9-BB00-3DE5596467DA}" srcOrd="0" destOrd="0" presId="urn:microsoft.com/office/officeart/2005/8/layout/chevron2"/>
    <dgm:cxn modelId="{0C0C670D-C6FF-4C6B-98EB-0C376A21B2D1}" type="presParOf" srcId="{56DCD171-2427-4FA8-8733-097476306183}" destId="{DB048AE8-ED17-40A3-902B-5DF400A2947C}" srcOrd="1" destOrd="0" presId="urn:microsoft.com/office/officeart/2005/8/layout/chevron2"/>
    <dgm:cxn modelId="{61627794-EF33-4F6C-8340-A0366BB24B1F}" type="presParOf" srcId="{1B99CAFB-0529-43FD-AD15-45D8C9AC32B4}" destId="{E37C0DE4-077A-4578-83A8-56A216B4EBC7}" srcOrd="9" destOrd="0" presId="urn:microsoft.com/office/officeart/2005/8/layout/chevron2"/>
    <dgm:cxn modelId="{6BB64BA9-43CA-449C-A506-264406D660E3}" type="presParOf" srcId="{1B99CAFB-0529-43FD-AD15-45D8C9AC32B4}" destId="{C4AAF114-8F91-4E9E-B8A4-82C074F5C156}" srcOrd="10" destOrd="0" presId="urn:microsoft.com/office/officeart/2005/8/layout/chevron2"/>
    <dgm:cxn modelId="{2FFD0A5F-D06F-4316-8392-A95EDF1EF291}" type="presParOf" srcId="{C4AAF114-8F91-4E9E-B8A4-82C074F5C156}" destId="{063AF29D-0C61-44CF-A1A4-38C9BA726A31}" srcOrd="0" destOrd="0" presId="urn:microsoft.com/office/officeart/2005/8/layout/chevron2"/>
    <dgm:cxn modelId="{D6E9134A-6706-470D-AD73-CD1B9F10C74B}" type="presParOf" srcId="{C4AAF114-8F91-4E9E-B8A4-82C074F5C156}" destId="{2771572D-985A-4A9F-9560-1AC47AC4BD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2E07B2-FB12-4E63-85B7-7E782180A4BB}"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07EA06BE-80ED-4CDC-AB0D-3820B0134171}">
      <dgm:prSet/>
      <dgm:spPr/>
      <dgm:t>
        <a:bodyPr/>
        <a:lstStyle/>
        <a:p>
          <a:pPr rtl="0"/>
          <a:r>
            <a:rPr lang="en-US" smtClean="0"/>
            <a:t>Establish Design Requirements</a:t>
          </a:r>
          <a:endParaRPr lang="en-US"/>
        </a:p>
      </dgm:t>
    </dgm:pt>
    <dgm:pt modelId="{3506FA97-0C47-45A5-994D-D62ED14B0237}" type="parTrans" cxnId="{9FA0C9D7-DAD7-4B47-B268-F23139BA68F6}">
      <dgm:prSet/>
      <dgm:spPr/>
      <dgm:t>
        <a:bodyPr/>
        <a:lstStyle/>
        <a:p>
          <a:endParaRPr lang="en-US"/>
        </a:p>
      </dgm:t>
    </dgm:pt>
    <dgm:pt modelId="{2D1CB61E-F87F-4463-BD63-2DAD7EDECA69}" type="sibTrans" cxnId="{9FA0C9D7-DAD7-4B47-B268-F23139BA68F6}">
      <dgm:prSet/>
      <dgm:spPr/>
      <dgm:t>
        <a:bodyPr/>
        <a:lstStyle/>
        <a:p>
          <a:endParaRPr lang="en-US"/>
        </a:p>
      </dgm:t>
    </dgm:pt>
    <dgm:pt modelId="{FECFCB77-D8E8-4F92-A741-5DE9C7B2EB4D}">
      <dgm:prSet/>
      <dgm:spPr/>
      <dgm:t>
        <a:bodyPr/>
        <a:lstStyle/>
        <a:p>
          <a:pPr rtl="0"/>
          <a:r>
            <a:rPr lang="en-US" smtClean="0"/>
            <a:t>Perform Attack Surface Analysis/Reduction</a:t>
          </a:r>
          <a:endParaRPr lang="en-US"/>
        </a:p>
      </dgm:t>
    </dgm:pt>
    <dgm:pt modelId="{07398027-2E50-461B-A21D-E071D788E84E}" type="parTrans" cxnId="{197A81FC-C46B-4B8C-B09B-A08ED3ACF331}">
      <dgm:prSet/>
      <dgm:spPr/>
      <dgm:t>
        <a:bodyPr/>
        <a:lstStyle/>
        <a:p>
          <a:endParaRPr lang="en-US"/>
        </a:p>
      </dgm:t>
    </dgm:pt>
    <dgm:pt modelId="{D921AB22-BB4B-4788-A7D5-E452443C3E96}" type="sibTrans" cxnId="{197A81FC-C46B-4B8C-B09B-A08ED3ACF331}">
      <dgm:prSet/>
      <dgm:spPr/>
      <dgm:t>
        <a:bodyPr/>
        <a:lstStyle/>
        <a:p>
          <a:endParaRPr lang="en-US"/>
        </a:p>
      </dgm:t>
    </dgm:pt>
    <dgm:pt modelId="{C8CCD017-A013-4332-ADC6-9DB8A1B4A880}">
      <dgm:prSet/>
      <dgm:spPr/>
      <dgm:t>
        <a:bodyPr/>
        <a:lstStyle/>
        <a:p>
          <a:pPr rtl="0"/>
          <a:r>
            <a:rPr lang="en-US" smtClean="0"/>
            <a:t>Use Threat Modeling</a:t>
          </a:r>
          <a:endParaRPr lang="en-US"/>
        </a:p>
      </dgm:t>
    </dgm:pt>
    <dgm:pt modelId="{E1620B9E-63A4-454F-B20E-A8220E4F875A}" type="parTrans" cxnId="{C68BAABB-F758-406C-B3E0-0ABC4D9888FA}">
      <dgm:prSet/>
      <dgm:spPr/>
      <dgm:t>
        <a:bodyPr/>
        <a:lstStyle/>
        <a:p>
          <a:endParaRPr lang="en-US"/>
        </a:p>
      </dgm:t>
    </dgm:pt>
    <dgm:pt modelId="{9DBBC1E9-FCE1-4C80-8A90-A5172AEC8079}" type="sibTrans" cxnId="{C68BAABB-F758-406C-B3E0-0ABC4D9888FA}">
      <dgm:prSet/>
      <dgm:spPr/>
      <dgm:t>
        <a:bodyPr/>
        <a:lstStyle/>
        <a:p>
          <a:endParaRPr lang="en-US"/>
        </a:p>
      </dgm:t>
    </dgm:pt>
    <dgm:pt modelId="{F6BF4A6E-1AE4-43E9-8161-57D6DBCBFA11}" type="pres">
      <dgm:prSet presAssocID="{F42E07B2-FB12-4E63-85B7-7E782180A4BB}" presName="CompostProcess" presStyleCnt="0">
        <dgm:presLayoutVars>
          <dgm:dir/>
          <dgm:resizeHandles val="exact"/>
        </dgm:presLayoutVars>
      </dgm:prSet>
      <dgm:spPr/>
      <dgm:t>
        <a:bodyPr/>
        <a:lstStyle/>
        <a:p>
          <a:endParaRPr lang="en-US"/>
        </a:p>
      </dgm:t>
    </dgm:pt>
    <dgm:pt modelId="{68137916-19FD-4C02-8AF1-FC8A6E1C8B28}" type="pres">
      <dgm:prSet presAssocID="{F42E07B2-FB12-4E63-85B7-7E782180A4BB}" presName="arrow" presStyleLbl="bgShp" presStyleIdx="0" presStyleCnt="1"/>
      <dgm:spPr/>
    </dgm:pt>
    <dgm:pt modelId="{4F2C007F-09FC-4A82-8C55-26CE5DFE6544}" type="pres">
      <dgm:prSet presAssocID="{F42E07B2-FB12-4E63-85B7-7E782180A4BB}" presName="linearProcess" presStyleCnt="0"/>
      <dgm:spPr/>
    </dgm:pt>
    <dgm:pt modelId="{B054A23D-A745-436A-88BF-9AE9002D5166}" type="pres">
      <dgm:prSet presAssocID="{07EA06BE-80ED-4CDC-AB0D-3820B0134171}" presName="textNode" presStyleLbl="node1" presStyleIdx="0" presStyleCnt="3">
        <dgm:presLayoutVars>
          <dgm:bulletEnabled val="1"/>
        </dgm:presLayoutVars>
      </dgm:prSet>
      <dgm:spPr/>
      <dgm:t>
        <a:bodyPr/>
        <a:lstStyle/>
        <a:p>
          <a:endParaRPr lang="en-US"/>
        </a:p>
      </dgm:t>
    </dgm:pt>
    <dgm:pt modelId="{73FA7298-60CB-41A4-A9DA-59701C580DEF}" type="pres">
      <dgm:prSet presAssocID="{2D1CB61E-F87F-4463-BD63-2DAD7EDECA69}" presName="sibTrans" presStyleCnt="0"/>
      <dgm:spPr/>
    </dgm:pt>
    <dgm:pt modelId="{8E814770-A682-4D9B-B9F3-E0A73129BDC3}" type="pres">
      <dgm:prSet presAssocID="{FECFCB77-D8E8-4F92-A741-5DE9C7B2EB4D}" presName="textNode" presStyleLbl="node1" presStyleIdx="1" presStyleCnt="3">
        <dgm:presLayoutVars>
          <dgm:bulletEnabled val="1"/>
        </dgm:presLayoutVars>
      </dgm:prSet>
      <dgm:spPr/>
      <dgm:t>
        <a:bodyPr/>
        <a:lstStyle/>
        <a:p>
          <a:endParaRPr lang="en-US"/>
        </a:p>
      </dgm:t>
    </dgm:pt>
    <dgm:pt modelId="{29F39837-DABA-42AA-9626-E9836EFF573E}" type="pres">
      <dgm:prSet presAssocID="{D921AB22-BB4B-4788-A7D5-E452443C3E96}" presName="sibTrans" presStyleCnt="0"/>
      <dgm:spPr/>
    </dgm:pt>
    <dgm:pt modelId="{E16697CB-5D17-4AE5-9350-D2121E369762}" type="pres">
      <dgm:prSet presAssocID="{C8CCD017-A013-4332-ADC6-9DB8A1B4A880}" presName="textNode" presStyleLbl="node1" presStyleIdx="2" presStyleCnt="3">
        <dgm:presLayoutVars>
          <dgm:bulletEnabled val="1"/>
        </dgm:presLayoutVars>
      </dgm:prSet>
      <dgm:spPr/>
      <dgm:t>
        <a:bodyPr/>
        <a:lstStyle/>
        <a:p>
          <a:endParaRPr lang="en-US"/>
        </a:p>
      </dgm:t>
    </dgm:pt>
  </dgm:ptLst>
  <dgm:cxnLst>
    <dgm:cxn modelId="{9D6B61F7-29D3-45D1-970C-7883ADC22433}" type="presOf" srcId="{FECFCB77-D8E8-4F92-A741-5DE9C7B2EB4D}" destId="{8E814770-A682-4D9B-B9F3-E0A73129BDC3}" srcOrd="0" destOrd="0" presId="urn:microsoft.com/office/officeart/2005/8/layout/hProcess9"/>
    <dgm:cxn modelId="{9FA0C9D7-DAD7-4B47-B268-F23139BA68F6}" srcId="{F42E07B2-FB12-4E63-85B7-7E782180A4BB}" destId="{07EA06BE-80ED-4CDC-AB0D-3820B0134171}" srcOrd="0" destOrd="0" parTransId="{3506FA97-0C47-45A5-994D-D62ED14B0237}" sibTransId="{2D1CB61E-F87F-4463-BD63-2DAD7EDECA69}"/>
    <dgm:cxn modelId="{77CF3FC3-7953-4782-85B1-9A5A91C48BB7}" type="presOf" srcId="{07EA06BE-80ED-4CDC-AB0D-3820B0134171}" destId="{B054A23D-A745-436A-88BF-9AE9002D5166}" srcOrd="0" destOrd="0" presId="urn:microsoft.com/office/officeart/2005/8/layout/hProcess9"/>
    <dgm:cxn modelId="{C68BAABB-F758-406C-B3E0-0ABC4D9888FA}" srcId="{F42E07B2-FB12-4E63-85B7-7E782180A4BB}" destId="{C8CCD017-A013-4332-ADC6-9DB8A1B4A880}" srcOrd="2" destOrd="0" parTransId="{E1620B9E-63A4-454F-B20E-A8220E4F875A}" sibTransId="{9DBBC1E9-FCE1-4C80-8A90-A5172AEC8079}"/>
    <dgm:cxn modelId="{F6B752B7-B687-4BCB-BD04-E29C6C74DAB3}" type="presOf" srcId="{F42E07B2-FB12-4E63-85B7-7E782180A4BB}" destId="{F6BF4A6E-1AE4-43E9-8161-57D6DBCBFA11}" srcOrd="0" destOrd="0" presId="urn:microsoft.com/office/officeart/2005/8/layout/hProcess9"/>
    <dgm:cxn modelId="{E3856949-05C7-4316-981A-4A7333FEC541}" type="presOf" srcId="{C8CCD017-A013-4332-ADC6-9DB8A1B4A880}" destId="{E16697CB-5D17-4AE5-9350-D2121E369762}" srcOrd="0" destOrd="0" presId="urn:microsoft.com/office/officeart/2005/8/layout/hProcess9"/>
    <dgm:cxn modelId="{197A81FC-C46B-4B8C-B09B-A08ED3ACF331}" srcId="{F42E07B2-FB12-4E63-85B7-7E782180A4BB}" destId="{FECFCB77-D8E8-4F92-A741-5DE9C7B2EB4D}" srcOrd="1" destOrd="0" parTransId="{07398027-2E50-461B-A21D-E071D788E84E}" sibTransId="{D921AB22-BB4B-4788-A7D5-E452443C3E96}"/>
    <dgm:cxn modelId="{29453CED-90B6-4C3F-881F-25ABAB938AD6}" type="presParOf" srcId="{F6BF4A6E-1AE4-43E9-8161-57D6DBCBFA11}" destId="{68137916-19FD-4C02-8AF1-FC8A6E1C8B28}" srcOrd="0" destOrd="0" presId="urn:microsoft.com/office/officeart/2005/8/layout/hProcess9"/>
    <dgm:cxn modelId="{5118090B-2168-45E8-A535-717D91BDFAF2}" type="presParOf" srcId="{F6BF4A6E-1AE4-43E9-8161-57D6DBCBFA11}" destId="{4F2C007F-09FC-4A82-8C55-26CE5DFE6544}" srcOrd="1" destOrd="0" presId="urn:microsoft.com/office/officeart/2005/8/layout/hProcess9"/>
    <dgm:cxn modelId="{BBBE5637-6881-4320-8B85-38ECB4D18BCB}" type="presParOf" srcId="{4F2C007F-09FC-4A82-8C55-26CE5DFE6544}" destId="{B054A23D-A745-436A-88BF-9AE9002D5166}" srcOrd="0" destOrd="0" presId="urn:microsoft.com/office/officeart/2005/8/layout/hProcess9"/>
    <dgm:cxn modelId="{F3DF6A88-2B14-499B-B2FB-F918181C30A0}" type="presParOf" srcId="{4F2C007F-09FC-4A82-8C55-26CE5DFE6544}" destId="{73FA7298-60CB-41A4-A9DA-59701C580DEF}" srcOrd="1" destOrd="0" presId="urn:microsoft.com/office/officeart/2005/8/layout/hProcess9"/>
    <dgm:cxn modelId="{F6C5A8A7-95F1-4A48-B81C-A0B4ED3453F8}" type="presParOf" srcId="{4F2C007F-09FC-4A82-8C55-26CE5DFE6544}" destId="{8E814770-A682-4D9B-B9F3-E0A73129BDC3}" srcOrd="2" destOrd="0" presId="urn:microsoft.com/office/officeart/2005/8/layout/hProcess9"/>
    <dgm:cxn modelId="{CD2AD1E1-6C1E-405E-A9ED-EB791E09AD7A}" type="presParOf" srcId="{4F2C007F-09FC-4A82-8C55-26CE5DFE6544}" destId="{29F39837-DABA-42AA-9626-E9836EFF573E}" srcOrd="3" destOrd="0" presId="urn:microsoft.com/office/officeart/2005/8/layout/hProcess9"/>
    <dgm:cxn modelId="{8B7827F4-CB0F-45DC-8C8B-B088648F82F6}" type="presParOf" srcId="{4F2C007F-09FC-4A82-8C55-26CE5DFE6544}" destId="{E16697CB-5D17-4AE5-9350-D2121E36976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B93E61-042A-4101-AC09-2C5A752F0CE7}"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0F7D0973-4050-478B-A1C6-84883FF9CC9F}">
      <dgm:prSet/>
      <dgm:spPr/>
      <dgm:t>
        <a:bodyPr/>
        <a:lstStyle/>
        <a:p>
          <a:pPr rtl="0"/>
          <a:r>
            <a:rPr lang="en-US" smtClean="0"/>
            <a:t>Use Approved Tools</a:t>
          </a:r>
          <a:endParaRPr lang="en-US"/>
        </a:p>
      </dgm:t>
    </dgm:pt>
    <dgm:pt modelId="{32AACFC6-8A67-4FB2-8DCC-20B5C6CF02EA}" type="parTrans" cxnId="{A6216234-0066-4EE2-BE6B-31FBAE682EBD}">
      <dgm:prSet/>
      <dgm:spPr/>
      <dgm:t>
        <a:bodyPr/>
        <a:lstStyle/>
        <a:p>
          <a:endParaRPr lang="en-US"/>
        </a:p>
      </dgm:t>
    </dgm:pt>
    <dgm:pt modelId="{0AFF6994-A97A-4704-9C81-D43F804581DF}" type="sibTrans" cxnId="{A6216234-0066-4EE2-BE6B-31FBAE682EBD}">
      <dgm:prSet/>
      <dgm:spPr/>
      <dgm:t>
        <a:bodyPr/>
        <a:lstStyle/>
        <a:p>
          <a:endParaRPr lang="en-US"/>
        </a:p>
      </dgm:t>
    </dgm:pt>
    <dgm:pt modelId="{20CCD1A8-0EB2-4AF6-BFA5-B4C15B857E8E}">
      <dgm:prSet/>
      <dgm:spPr/>
      <dgm:t>
        <a:bodyPr/>
        <a:lstStyle/>
        <a:p>
          <a:pPr rtl="0"/>
          <a:r>
            <a:rPr lang="en-US" smtClean="0"/>
            <a:t>Deprecate Unsafe Functions</a:t>
          </a:r>
          <a:endParaRPr lang="en-US"/>
        </a:p>
      </dgm:t>
    </dgm:pt>
    <dgm:pt modelId="{005CA7F4-DA2A-4202-9DB6-86D45E66CCD0}" type="parTrans" cxnId="{CE79C7E9-AC3E-4E68-9A4A-AD2DA6268C3A}">
      <dgm:prSet/>
      <dgm:spPr/>
      <dgm:t>
        <a:bodyPr/>
        <a:lstStyle/>
        <a:p>
          <a:endParaRPr lang="en-US"/>
        </a:p>
      </dgm:t>
    </dgm:pt>
    <dgm:pt modelId="{03282DA8-69D4-43EC-823C-003A739E7DC4}" type="sibTrans" cxnId="{CE79C7E9-AC3E-4E68-9A4A-AD2DA6268C3A}">
      <dgm:prSet/>
      <dgm:spPr/>
      <dgm:t>
        <a:bodyPr/>
        <a:lstStyle/>
        <a:p>
          <a:endParaRPr lang="en-US"/>
        </a:p>
      </dgm:t>
    </dgm:pt>
    <dgm:pt modelId="{D1A4C3DF-9325-4AEC-90AC-494ED9E377CE}">
      <dgm:prSet/>
      <dgm:spPr/>
      <dgm:t>
        <a:bodyPr/>
        <a:lstStyle/>
        <a:p>
          <a:pPr rtl="0"/>
          <a:r>
            <a:rPr lang="en-US" b="1" smtClean="0"/>
            <a:t>Perform Static Analysis</a:t>
          </a:r>
          <a:endParaRPr lang="en-US"/>
        </a:p>
      </dgm:t>
    </dgm:pt>
    <dgm:pt modelId="{4AE5ECD0-B1BF-428E-A4D5-CCE5F1253C1C}" type="parTrans" cxnId="{682321E2-092D-43AA-8B34-106C751912FF}">
      <dgm:prSet/>
      <dgm:spPr/>
      <dgm:t>
        <a:bodyPr/>
        <a:lstStyle/>
        <a:p>
          <a:endParaRPr lang="en-US"/>
        </a:p>
      </dgm:t>
    </dgm:pt>
    <dgm:pt modelId="{66AEDF26-4EA6-4562-B746-7AEBDD4A1AB0}" type="sibTrans" cxnId="{682321E2-092D-43AA-8B34-106C751912FF}">
      <dgm:prSet/>
      <dgm:spPr/>
      <dgm:t>
        <a:bodyPr/>
        <a:lstStyle/>
        <a:p>
          <a:endParaRPr lang="en-US"/>
        </a:p>
      </dgm:t>
    </dgm:pt>
    <dgm:pt modelId="{EAF169C8-957A-42E9-A284-FB830337B824}" type="pres">
      <dgm:prSet presAssocID="{24B93E61-042A-4101-AC09-2C5A752F0CE7}" presName="CompostProcess" presStyleCnt="0">
        <dgm:presLayoutVars>
          <dgm:dir/>
          <dgm:resizeHandles val="exact"/>
        </dgm:presLayoutVars>
      </dgm:prSet>
      <dgm:spPr/>
      <dgm:t>
        <a:bodyPr/>
        <a:lstStyle/>
        <a:p>
          <a:endParaRPr lang="en-US"/>
        </a:p>
      </dgm:t>
    </dgm:pt>
    <dgm:pt modelId="{35AEBA2F-ABC7-4DA6-A3CE-F25A67300A9C}" type="pres">
      <dgm:prSet presAssocID="{24B93E61-042A-4101-AC09-2C5A752F0CE7}" presName="arrow" presStyleLbl="bgShp" presStyleIdx="0" presStyleCnt="1"/>
      <dgm:spPr/>
    </dgm:pt>
    <dgm:pt modelId="{10063824-4F30-4CC9-9518-7DF61B930542}" type="pres">
      <dgm:prSet presAssocID="{24B93E61-042A-4101-AC09-2C5A752F0CE7}" presName="linearProcess" presStyleCnt="0"/>
      <dgm:spPr/>
    </dgm:pt>
    <dgm:pt modelId="{9D5BD51E-774B-4C21-A001-21D5296D93C1}" type="pres">
      <dgm:prSet presAssocID="{0F7D0973-4050-478B-A1C6-84883FF9CC9F}" presName="textNode" presStyleLbl="node1" presStyleIdx="0" presStyleCnt="3">
        <dgm:presLayoutVars>
          <dgm:bulletEnabled val="1"/>
        </dgm:presLayoutVars>
      </dgm:prSet>
      <dgm:spPr/>
      <dgm:t>
        <a:bodyPr/>
        <a:lstStyle/>
        <a:p>
          <a:endParaRPr lang="en-US"/>
        </a:p>
      </dgm:t>
    </dgm:pt>
    <dgm:pt modelId="{D541F346-14E1-42CA-AADE-BE537D8D8643}" type="pres">
      <dgm:prSet presAssocID="{0AFF6994-A97A-4704-9C81-D43F804581DF}" presName="sibTrans" presStyleCnt="0"/>
      <dgm:spPr/>
    </dgm:pt>
    <dgm:pt modelId="{C969C2EA-C80C-4790-A8E1-3AAD3FF229A2}" type="pres">
      <dgm:prSet presAssocID="{20CCD1A8-0EB2-4AF6-BFA5-B4C15B857E8E}" presName="textNode" presStyleLbl="node1" presStyleIdx="1" presStyleCnt="3">
        <dgm:presLayoutVars>
          <dgm:bulletEnabled val="1"/>
        </dgm:presLayoutVars>
      </dgm:prSet>
      <dgm:spPr/>
      <dgm:t>
        <a:bodyPr/>
        <a:lstStyle/>
        <a:p>
          <a:endParaRPr lang="en-US"/>
        </a:p>
      </dgm:t>
    </dgm:pt>
    <dgm:pt modelId="{EFB35208-E3DC-42F4-98F3-D6B897755798}" type="pres">
      <dgm:prSet presAssocID="{03282DA8-69D4-43EC-823C-003A739E7DC4}" presName="sibTrans" presStyleCnt="0"/>
      <dgm:spPr/>
    </dgm:pt>
    <dgm:pt modelId="{AED06B8E-55EC-48B7-95CB-6677E1695703}" type="pres">
      <dgm:prSet presAssocID="{D1A4C3DF-9325-4AEC-90AC-494ED9E377CE}" presName="textNode" presStyleLbl="node1" presStyleIdx="2" presStyleCnt="3">
        <dgm:presLayoutVars>
          <dgm:bulletEnabled val="1"/>
        </dgm:presLayoutVars>
      </dgm:prSet>
      <dgm:spPr/>
      <dgm:t>
        <a:bodyPr/>
        <a:lstStyle/>
        <a:p>
          <a:endParaRPr lang="en-US"/>
        </a:p>
      </dgm:t>
    </dgm:pt>
  </dgm:ptLst>
  <dgm:cxnLst>
    <dgm:cxn modelId="{682321E2-092D-43AA-8B34-106C751912FF}" srcId="{24B93E61-042A-4101-AC09-2C5A752F0CE7}" destId="{D1A4C3DF-9325-4AEC-90AC-494ED9E377CE}" srcOrd="2" destOrd="0" parTransId="{4AE5ECD0-B1BF-428E-A4D5-CCE5F1253C1C}" sibTransId="{66AEDF26-4EA6-4562-B746-7AEBDD4A1AB0}"/>
    <dgm:cxn modelId="{CE79C7E9-AC3E-4E68-9A4A-AD2DA6268C3A}" srcId="{24B93E61-042A-4101-AC09-2C5A752F0CE7}" destId="{20CCD1A8-0EB2-4AF6-BFA5-B4C15B857E8E}" srcOrd="1" destOrd="0" parTransId="{005CA7F4-DA2A-4202-9DB6-86D45E66CCD0}" sibTransId="{03282DA8-69D4-43EC-823C-003A739E7DC4}"/>
    <dgm:cxn modelId="{3E980148-EBBA-4C39-86B2-1DD1C07DDB30}" type="presOf" srcId="{20CCD1A8-0EB2-4AF6-BFA5-B4C15B857E8E}" destId="{C969C2EA-C80C-4790-A8E1-3AAD3FF229A2}" srcOrd="0" destOrd="0" presId="urn:microsoft.com/office/officeart/2005/8/layout/hProcess9"/>
    <dgm:cxn modelId="{7039808C-923F-47ED-A8E3-984D81F90E9E}" type="presOf" srcId="{D1A4C3DF-9325-4AEC-90AC-494ED9E377CE}" destId="{AED06B8E-55EC-48B7-95CB-6677E1695703}" srcOrd="0" destOrd="0" presId="urn:microsoft.com/office/officeart/2005/8/layout/hProcess9"/>
    <dgm:cxn modelId="{7FE98A78-B06D-43FE-A9D5-C33F6DAB1B91}" type="presOf" srcId="{0F7D0973-4050-478B-A1C6-84883FF9CC9F}" destId="{9D5BD51E-774B-4C21-A001-21D5296D93C1}" srcOrd="0" destOrd="0" presId="urn:microsoft.com/office/officeart/2005/8/layout/hProcess9"/>
    <dgm:cxn modelId="{A6216234-0066-4EE2-BE6B-31FBAE682EBD}" srcId="{24B93E61-042A-4101-AC09-2C5A752F0CE7}" destId="{0F7D0973-4050-478B-A1C6-84883FF9CC9F}" srcOrd="0" destOrd="0" parTransId="{32AACFC6-8A67-4FB2-8DCC-20B5C6CF02EA}" sibTransId="{0AFF6994-A97A-4704-9C81-D43F804581DF}"/>
    <dgm:cxn modelId="{AF195FCB-A0BE-4653-B320-40C6DF54A1C3}" type="presOf" srcId="{24B93E61-042A-4101-AC09-2C5A752F0CE7}" destId="{EAF169C8-957A-42E9-A284-FB830337B824}" srcOrd="0" destOrd="0" presId="urn:microsoft.com/office/officeart/2005/8/layout/hProcess9"/>
    <dgm:cxn modelId="{2ADDE8F8-35C5-453A-BC5B-34C5E761AB85}" type="presParOf" srcId="{EAF169C8-957A-42E9-A284-FB830337B824}" destId="{35AEBA2F-ABC7-4DA6-A3CE-F25A67300A9C}" srcOrd="0" destOrd="0" presId="urn:microsoft.com/office/officeart/2005/8/layout/hProcess9"/>
    <dgm:cxn modelId="{C1FFB69D-AFCF-46D3-A2A4-47A45B3DE536}" type="presParOf" srcId="{EAF169C8-957A-42E9-A284-FB830337B824}" destId="{10063824-4F30-4CC9-9518-7DF61B930542}" srcOrd="1" destOrd="0" presId="urn:microsoft.com/office/officeart/2005/8/layout/hProcess9"/>
    <dgm:cxn modelId="{2CF7A10E-DFA8-4F46-8114-B12E6E68A0AF}" type="presParOf" srcId="{10063824-4F30-4CC9-9518-7DF61B930542}" destId="{9D5BD51E-774B-4C21-A001-21D5296D93C1}" srcOrd="0" destOrd="0" presId="urn:microsoft.com/office/officeart/2005/8/layout/hProcess9"/>
    <dgm:cxn modelId="{E8CE8CEC-2C07-4DBB-9F4F-F2159A406670}" type="presParOf" srcId="{10063824-4F30-4CC9-9518-7DF61B930542}" destId="{D541F346-14E1-42CA-AADE-BE537D8D8643}" srcOrd="1" destOrd="0" presId="urn:microsoft.com/office/officeart/2005/8/layout/hProcess9"/>
    <dgm:cxn modelId="{DFF2FDE0-82B7-47A1-A17B-EBF724F3E84F}" type="presParOf" srcId="{10063824-4F30-4CC9-9518-7DF61B930542}" destId="{C969C2EA-C80C-4790-A8E1-3AAD3FF229A2}" srcOrd="2" destOrd="0" presId="urn:microsoft.com/office/officeart/2005/8/layout/hProcess9"/>
    <dgm:cxn modelId="{43EC4DC1-CD2F-48AF-87E1-9B745C9E00B8}" type="presParOf" srcId="{10063824-4F30-4CC9-9518-7DF61B930542}" destId="{EFB35208-E3DC-42F4-98F3-D6B897755798}" srcOrd="3" destOrd="0" presId="urn:microsoft.com/office/officeart/2005/8/layout/hProcess9"/>
    <dgm:cxn modelId="{E09C0C6D-ABBE-4F1A-8FA1-0E7B13A1669B}" type="presParOf" srcId="{10063824-4F30-4CC9-9518-7DF61B930542}" destId="{AED06B8E-55EC-48B7-95CB-6677E169570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EAE415-E14F-4AC0-B13F-8BE369CE4918}" type="doc">
      <dgm:prSet loTypeId="urn:microsoft.com/office/officeart/2005/8/layout/hProcess9" loCatId="process" qsTypeId="urn:microsoft.com/office/officeart/2005/8/quickstyle/simple1" qsCatId="simple" csTypeId="urn:microsoft.com/office/officeart/2005/8/colors/colorful1" csCatId="colorful"/>
      <dgm:spPr/>
      <dgm:t>
        <a:bodyPr/>
        <a:lstStyle/>
        <a:p>
          <a:endParaRPr lang="en-US"/>
        </a:p>
      </dgm:t>
    </dgm:pt>
    <dgm:pt modelId="{8FB8F44E-B6CE-415F-A45C-F3AD8B96A0A9}">
      <dgm:prSet/>
      <dgm:spPr/>
      <dgm:t>
        <a:bodyPr/>
        <a:lstStyle/>
        <a:p>
          <a:pPr rtl="0"/>
          <a:r>
            <a:rPr lang="en-US" smtClean="0"/>
            <a:t>Perform Dynamic Analysis</a:t>
          </a:r>
          <a:endParaRPr lang="en-US"/>
        </a:p>
      </dgm:t>
    </dgm:pt>
    <dgm:pt modelId="{8DEBB314-C91F-4386-A671-89B0113270EF}" type="parTrans" cxnId="{1712F054-6BA4-410D-87BD-B201BCE7CBD3}">
      <dgm:prSet/>
      <dgm:spPr/>
      <dgm:t>
        <a:bodyPr/>
        <a:lstStyle/>
        <a:p>
          <a:endParaRPr lang="en-US"/>
        </a:p>
      </dgm:t>
    </dgm:pt>
    <dgm:pt modelId="{EBC5BEF7-7250-4645-B220-82DCEAD4524F}" type="sibTrans" cxnId="{1712F054-6BA4-410D-87BD-B201BCE7CBD3}">
      <dgm:prSet/>
      <dgm:spPr/>
      <dgm:t>
        <a:bodyPr/>
        <a:lstStyle/>
        <a:p>
          <a:endParaRPr lang="en-US"/>
        </a:p>
      </dgm:t>
    </dgm:pt>
    <dgm:pt modelId="{3AFA1D82-061F-447F-8BD9-9EBD44DFBA48}">
      <dgm:prSet/>
      <dgm:spPr/>
      <dgm:t>
        <a:bodyPr/>
        <a:lstStyle/>
        <a:p>
          <a:pPr rtl="0"/>
          <a:r>
            <a:rPr lang="en-US" smtClean="0"/>
            <a:t>Perform Fuzz Testing</a:t>
          </a:r>
          <a:endParaRPr lang="en-US"/>
        </a:p>
      </dgm:t>
    </dgm:pt>
    <dgm:pt modelId="{B899A798-7B65-4606-A642-203E5D7FBD72}" type="parTrans" cxnId="{7DBBDCE7-E393-4BC4-81B5-96318D8DC9CA}">
      <dgm:prSet/>
      <dgm:spPr/>
      <dgm:t>
        <a:bodyPr/>
        <a:lstStyle/>
        <a:p>
          <a:endParaRPr lang="en-US"/>
        </a:p>
      </dgm:t>
    </dgm:pt>
    <dgm:pt modelId="{B188996B-17FB-4EA1-91F4-9747B03A440E}" type="sibTrans" cxnId="{7DBBDCE7-E393-4BC4-81B5-96318D8DC9CA}">
      <dgm:prSet/>
      <dgm:spPr/>
      <dgm:t>
        <a:bodyPr/>
        <a:lstStyle/>
        <a:p>
          <a:endParaRPr lang="en-US"/>
        </a:p>
      </dgm:t>
    </dgm:pt>
    <dgm:pt modelId="{56B9AC63-EBA7-4DC0-BFB4-B1B26D855674}">
      <dgm:prSet/>
      <dgm:spPr/>
      <dgm:t>
        <a:bodyPr/>
        <a:lstStyle/>
        <a:p>
          <a:pPr rtl="0"/>
          <a:r>
            <a:rPr lang="en-US" smtClean="0"/>
            <a:t>Conduct Attack Surface Review</a:t>
          </a:r>
          <a:endParaRPr lang="en-US"/>
        </a:p>
      </dgm:t>
    </dgm:pt>
    <dgm:pt modelId="{EDDCF8DC-1881-42A0-AC49-47667015E7F6}" type="parTrans" cxnId="{3360AD52-E7AE-4C59-B23B-3B50964C01E9}">
      <dgm:prSet/>
      <dgm:spPr/>
      <dgm:t>
        <a:bodyPr/>
        <a:lstStyle/>
        <a:p>
          <a:endParaRPr lang="en-US"/>
        </a:p>
      </dgm:t>
    </dgm:pt>
    <dgm:pt modelId="{4DC6BE39-3B23-46E5-A4FD-DA439E2C1136}" type="sibTrans" cxnId="{3360AD52-E7AE-4C59-B23B-3B50964C01E9}">
      <dgm:prSet/>
      <dgm:spPr/>
      <dgm:t>
        <a:bodyPr/>
        <a:lstStyle/>
        <a:p>
          <a:endParaRPr lang="en-US"/>
        </a:p>
      </dgm:t>
    </dgm:pt>
    <dgm:pt modelId="{CFE33293-AA0B-460A-92D5-9A264CF55D60}" type="pres">
      <dgm:prSet presAssocID="{FAEAE415-E14F-4AC0-B13F-8BE369CE4918}" presName="CompostProcess" presStyleCnt="0">
        <dgm:presLayoutVars>
          <dgm:dir/>
          <dgm:resizeHandles val="exact"/>
        </dgm:presLayoutVars>
      </dgm:prSet>
      <dgm:spPr/>
      <dgm:t>
        <a:bodyPr/>
        <a:lstStyle/>
        <a:p>
          <a:endParaRPr lang="en-US"/>
        </a:p>
      </dgm:t>
    </dgm:pt>
    <dgm:pt modelId="{E0031E33-A617-4FAA-9917-566C609B8B0D}" type="pres">
      <dgm:prSet presAssocID="{FAEAE415-E14F-4AC0-B13F-8BE369CE4918}" presName="arrow" presStyleLbl="bgShp" presStyleIdx="0" presStyleCnt="1"/>
      <dgm:spPr/>
    </dgm:pt>
    <dgm:pt modelId="{861FF8F5-191D-4513-BB66-AB78EFB15C97}" type="pres">
      <dgm:prSet presAssocID="{FAEAE415-E14F-4AC0-B13F-8BE369CE4918}" presName="linearProcess" presStyleCnt="0"/>
      <dgm:spPr/>
    </dgm:pt>
    <dgm:pt modelId="{416E013E-7E6D-47B7-BC18-AD26334ACDBA}" type="pres">
      <dgm:prSet presAssocID="{8FB8F44E-B6CE-415F-A45C-F3AD8B96A0A9}" presName="textNode" presStyleLbl="node1" presStyleIdx="0" presStyleCnt="3">
        <dgm:presLayoutVars>
          <dgm:bulletEnabled val="1"/>
        </dgm:presLayoutVars>
      </dgm:prSet>
      <dgm:spPr/>
      <dgm:t>
        <a:bodyPr/>
        <a:lstStyle/>
        <a:p>
          <a:endParaRPr lang="en-US"/>
        </a:p>
      </dgm:t>
    </dgm:pt>
    <dgm:pt modelId="{82F39D12-B0FC-4ED7-981A-88ED017981BD}" type="pres">
      <dgm:prSet presAssocID="{EBC5BEF7-7250-4645-B220-82DCEAD4524F}" presName="sibTrans" presStyleCnt="0"/>
      <dgm:spPr/>
    </dgm:pt>
    <dgm:pt modelId="{21BCDE0F-243F-41A5-8724-813C19FD6DE5}" type="pres">
      <dgm:prSet presAssocID="{3AFA1D82-061F-447F-8BD9-9EBD44DFBA48}" presName="textNode" presStyleLbl="node1" presStyleIdx="1" presStyleCnt="3">
        <dgm:presLayoutVars>
          <dgm:bulletEnabled val="1"/>
        </dgm:presLayoutVars>
      </dgm:prSet>
      <dgm:spPr/>
      <dgm:t>
        <a:bodyPr/>
        <a:lstStyle/>
        <a:p>
          <a:endParaRPr lang="en-US"/>
        </a:p>
      </dgm:t>
    </dgm:pt>
    <dgm:pt modelId="{DFDA00BB-0081-4330-B7E2-451BBC9EC8DD}" type="pres">
      <dgm:prSet presAssocID="{B188996B-17FB-4EA1-91F4-9747B03A440E}" presName="sibTrans" presStyleCnt="0"/>
      <dgm:spPr/>
    </dgm:pt>
    <dgm:pt modelId="{D94556D3-8B78-43F7-B480-6577D9BF1BC2}" type="pres">
      <dgm:prSet presAssocID="{56B9AC63-EBA7-4DC0-BFB4-B1B26D855674}" presName="textNode" presStyleLbl="node1" presStyleIdx="2" presStyleCnt="3">
        <dgm:presLayoutVars>
          <dgm:bulletEnabled val="1"/>
        </dgm:presLayoutVars>
      </dgm:prSet>
      <dgm:spPr/>
      <dgm:t>
        <a:bodyPr/>
        <a:lstStyle/>
        <a:p>
          <a:endParaRPr lang="en-US"/>
        </a:p>
      </dgm:t>
    </dgm:pt>
  </dgm:ptLst>
  <dgm:cxnLst>
    <dgm:cxn modelId="{82213B82-8D98-459B-A3D4-B6AB42C4DE3D}" type="presOf" srcId="{3AFA1D82-061F-447F-8BD9-9EBD44DFBA48}" destId="{21BCDE0F-243F-41A5-8724-813C19FD6DE5}" srcOrd="0" destOrd="0" presId="urn:microsoft.com/office/officeart/2005/8/layout/hProcess9"/>
    <dgm:cxn modelId="{C58DCD44-2A8F-424D-9285-3FB2E1B79837}" type="presOf" srcId="{FAEAE415-E14F-4AC0-B13F-8BE369CE4918}" destId="{CFE33293-AA0B-460A-92D5-9A264CF55D60}" srcOrd="0" destOrd="0" presId="urn:microsoft.com/office/officeart/2005/8/layout/hProcess9"/>
    <dgm:cxn modelId="{7DBBDCE7-E393-4BC4-81B5-96318D8DC9CA}" srcId="{FAEAE415-E14F-4AC0-B13F-8BE369CE4918}" destId="{3AFA1D82-061F-447F-8BD9-9EBD44DFBA48}" srcOrd="1" destOrd="0" parTransId="{B899A798-7B65-4606-A642-203E5D7FBD72}" sibTransId="{B188996B-17FB-4EA1-91F4-9747B03A440E}"/>
    <dgm:cxn modelId="{26D1FA9A-9C57-4EB8-A157-0963083D7733}" type="presOf" srcId="{8FB8F44E-B6CE-415F-A45C-F3AD8B96A0A9}" destId="{416E013E-7E6D-47B7-BC18-AD26334ACDBA}" srcOrd="0" destOrd="0" presId="urn:microsoft.com/office/officeart/2005/8/layout/hProcess9"/>
    <dgm:cxn modelId="{7389D556-F00C-44CA-936A-82D568802EE9}" type="presOf" srcId="{56B9AC63-EBA7-4DC0-BFB4-B1B26D855674}" destId="{D94556D3-8B78-43F7-B480-6577D9BF1BC2}" srcOrd="0" destOrd="0" presId="urn:microsoft.com/office/officeart/2005/8/layout/hProcess9"/>
    <dgm:cxn modelId="{1712F054-6BA4-410D-87BD-B201BCE7CBD3}" srcId="{FAEAE415-E14F-4AC0-B13F-8BE369CE4918}" destId="{8FB8F44E-B6CE-415F-A45C-F3AD8B96A0A9}" srcOrd="0" destOrd="0" parTransId="{8DEBB314-C91F-4386-A671-89B0113270EF}" sibTransId="{EBC5BEF7-7250-4645-B220-82DCEAD4524F}"/>
    <dgm:cxn modelId="{3360AD52-E7AE-4C59-B23B-3B50964C01E9}" srcId="{FAEAE415-E14F-4AC0-B13F-8BE369CE4918}" destId="{56B9AC63-EBA7-4DC0-BFB4-B1B26D855674}" srcOrd="2" destOrd="0" parTransId="{EDDCF8DC-1881-42A0-AC49-47667015E7F6}" sibTransId="{4DC6BE39-3B23-46E5-A4FD-DA439E2C1136}"/>
    <dgm:cxn modelId="{55D40395-53AF-47B2-AC9D-684F69C31E1C}" type="presParOf" srcId="{CFE33293-AA0B-460A-92D5-9A264CF55D60}" destId="{E0031E33-A617-4FAA-9917-566C609B8B0D}" srcOrd="0" destOrd="0" presId="urn:microsoft.com/office/officeart/2005/8/layout/hProcess9"/>
    <dgm:cxn modelId="{C819E2FC-9F9A-4607-B24C-14CBE4A176C5}" type="presParOf" srcId="{CFE33293-AA0B-460A-92D5-9A264CF55D60}" destId="{861FF8F5-191D-4513-BB66-AB78EFB15C97}" srcOrd="1" destOrd="0" presId="urn:microsoft.com/office/officeart/2005/8/layout/hProcess9"/>
    <dgm:cxn modelId="{0131928B-7AFA-4E5B-AF66-A01CF06BD85E}" type="presParOf" srcId="{861FF8F5-191D-4513-BB66-AB78EFB15C97}" destId="{416E013E-7E6D-47B7-BC18-AD26334ACDBA}" srcOrd="0" destOrd="0" presId="urn:microsoft.com/office/officeart/2005/8/layout/hProcess9"/>
    <dgm:cxn modelId="{9D50959D-5C1F-4EC9-9BA1-97370E18B35A}" type="presParOf" srcId="{861FF8F5-191D-4513-BB66-AB78EFB15C97}" destId="{82F39D12-B0FC-4ED7-981A-88ED017981BD}" srcOrd="1" destOrd="0" presId="urn:microsoft.com/office/officeart/2005/8/layout/hProcess9"/>
    <dgm:cxn modelId="{075678A3-9154-4EE2-A3F5-2BC00EF18E96}" type="presParOf" srcId="{861FF8F5-191D-4513-BB66-AB78EFB15C97}" destId="{21BCDE0F-243F-41A5-8724-813C19FD6DE5}" srcOrd="2" destOrd="0" presId="urn:microsoft.com/office/officeart/2005/8/layout/hProcess9"/>
    <dgm:cxn modelId="{5B14E883-448D-4033-977A-378B301F4E00}" type="presParOf" srcId="{861FF8F5-191D-4513-BB66-AB78EFB15C97}" destId="{DFDA00BB-0081-4330-B7E2-451BBC9EC8DD}" srcOrd="3" destOrd="0" presId="urn:microsoft.com/office/officeart/2005/8/layout/hProcess9"/>
    <dgm:cxn modelId="{B4289460-98BF-46AF-B6B4-A55DE42D756E}" type="presParOf" srcId="{861FF8F5-191D-4513-BB66-AB78EFB15C97}" destId="{D94556D3-8B78-43F7-B480-6577D9BF1BC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F28C45E0-D5FC-40CA-A872-EF6724DA9D5C}" type="presOf" srcId="{3AA946D5-CF7E-480A-B8FB-B734F36C9233}" destId="{B5917E24-C378-43E3-8E53-347F673B3750}"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2D46CC14-4703-4409-B272-78F221BF972C}" type="presOf" srcId="{5655A0E1-8525-444E-8FB6-509B645CEA8A}" destId="{4614F4D8-DE8F-4D37-BAC6-D131E8CE8AED}" srcOrd="0" destOrd="0" presId="urn:microsoft.com/office/officeart/2005/8/layout/cycle6"/>
    <dgm:cxn modelId="{4FF9AECE-CEBD-403C-98F1-FC40DDAFE2A1}" type="presOf" srcId="{E2079466-21C9-426F-A00A-D1F36850007B}" destId="{F965C3ED-1E58-4D26-A557-6F81441A5A83}"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8DCA24BD-1DBB-4F30-AE4E-B0EA9B804880}" type="presOf" srcId="{4E8F0504-636B-49A9-9F20-96F20EF7A9B2}" destId="{2FDC5FFD-AB67-4039-B6C3-037E29D1A8D0}" srcOrd="0" destOrd="0" presId="urn:microsoft.com/office/officeart/2005/8/layout/cycle6"/>
    <dgm:cxn modelId="{88120102-C553-4872-9693-72B19CC71764}" type="presOf" srcId="{C14ADB04-5AA0-43AE-865D-351F733B3A77}" destId="{FF200CFC-6110-4E2F-A083-8DFCEFF20CE5}" srcOrd="0" destOrd="0" presId="urn:microsoft.com/office/officeart/2005/8/layout/cycle6"/>
    <dgm:cxn modelId="{E60D5352-3CFE-4E1C-87E1-EA5D9381C326}" type="presOf" srcId="{885460D5-6A4A-4217-A63A-8814A0FF75CE}" destId="{D834E1F3-B2ED-43A7-BE3E-E3D0E05EFB34}" srcOrd="0" destOrd="0" presId="urn:microsoft.com/office/officeart/2005/8/layout/cycle6"/>
    <dgm:cxn modelId="{5A592724-02B6-44B1-96F1-81903AC969AE}" type="presOf" srcId="{04035593-CF37-4FC7-B12F-02CFE93EF059}" destId="{B28EE606-8148-492F-AFEB-9E9540B9D527}" srcOrd="0" destOrd="0" presId="urn:microsoft.com/office/officeart/2005/8/layout/cycle6"/>
    <dgm:cxn modelId="{71CD5E03-51E3-4672-90BE-C1752F645E26}" type="presOf" srcId="{C5A0FEE8-2842-4E4E-9052-1DEFC5958EEB}" destId="{0C1FE86C-C267-4311-980C-4F8CC265D99B}" srcOrd="0" destOrd="0" presId="urn:microsoft.com/office/officeart/2005/8/layout/cycle6"/>
    <dgm:cxn modelId="{066F6C6F-D775-4EA7-BE6F-8083FF6739C5}" type="presOf" srcId="{9686DC33-1135-4FA9-B347-1451EF8E98C2}" destId="{322EE5B1-7EDC-4AB6-8A50-928BF0600D8F}"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00D532DC-B768-46AD-ADF8-3756DB50B733}" type="presParOf" srcId="{FF200CFC-6110-4E2F-A083-8DFCEFF20CE5}" destId="{F965C3ED-1E58-4D26-A557-6F81441A5A83}" srcOrd="0" destOrd="0" presId="urn:microsoft.com/office/officeart/2005/8/layout/cycle6"/>
    <dgm:cxn modelId="{8BDB5AD5-C1B3-484E-8CA3-981F892786FF}" type="presParOf" srcId="{FF200CFC-6110-4E2F-A083-8DFCEFF20CE5}" destId="{E2FA88DF-04BA-4686-8C48-D3174F213800}" srcOrd="1" destOrd="0" presId="urn:microsoft.com/office/officeart/2005/8/layout/cycle6"/>
    <dgm:cxn modelId="{87C7120A-1958-48E4-96E9-9854D385B967}" type="presParOf" srcId="{FF200CFC-6110-4E2F-A083-8DFCEFF20CE5}" destId="{4614F4D8-DE8F-4D37-BAC6-D131E8CE8AED}" srcOrd="2" destOrd="0" presId="urn:microsoft.com/office/officeart/2005/8/layout/cycle6"/>
    <dgm:cxn modelId="{BC07BD84-C264-4ADA-B034-4E6DB5857D22}" type="presParOf" srcId="{FF200CFC-6110-4E2F-A083-8DFCEFF20CE5}" destId="{B5917E24-C378-43E3-8E53-347F673B3750}" srcOrd="3" destOrd="0" presId="urn:microsoft.com/office/officeart/2005/8/layout/cycle6"/>
    <dgm:cxn modelId="{00899915-0996-4338-9074-CFFAE6ABC881}" type="presParOf" srcId="{FF200CFC-6110-4E2F-A083-8DFCEFF20CE5}" destId="{FAC643FB-890B-4EE1-BD79-B7C75845FB35}" srcOrd="4" destOrd="0" presId="urn:microsoft.com/office/officeart/2005/8/layout/cycle6"/>
    <dgm:cxn modelId="{1263D59E-33B7-4797-B66E-2F17119F681A}" type="presParOf" srcId="{FF200CFC-6110-4E2F-A083-8DFCEFF20CE5}" destId="{D834E1F3-B2ED-43A7-BE3E-E3D0E05EFB34}" srcOrd="5" destOrd="0" presId="urn:microsoft.com/office/officeart/2005/8/layout/cycle6"/>
    <dgm:cxn modelId="{95866497-FE77-4EEC-A423-E4780D196A8D}" type="presParOf" srcId="{FF200CFC-6110-4E2F-A083-8DFCEFF20CE5}" destId="{2FDC5FFD-AB67-4039-B6C3-037E29D1A8D0}" srcOrd="6" destOrd="0" presId="urn:microsoft.com/office/officeart/2005/8/layout/cycle6"/>
    <dgm:cxn modelId="{535FA7E6-4FEE-415B-8AD2-0A41A7F91320}" type="presParOf" srcId="{FF200CFC-6110-4E2F-A083-8DFCEFF20CE5}" destId="{79F4ABC2-004D-40B8-9CB5-B273EE0226AB}" srcOrd="7" destOrd="0" presId="urn:microsoft.com/office/officeart/2005/8/layout/cycle6"/>
    <dgm:cxn modelId="{AB4EB6A9-433E-4633-A315-FB7502D7FB9E}" type="presParOf" srcId="{FF200CFC-6110-4E2F-A083-8DFCEFF20CE5}" destId="{B28EE606-8148-492F-AFEB-9E9540B9D527}" srcOrd="8" destOrd="0" presId="urn:microsoft.com/office/officeart/2005/8/layout/cycle6"/>
    <dgm:cxn modelId="{E4F39EFD-737E-4F00-8D6D-517EF835FF75}" type="presParOf" srcId="{FF200CFC-6110-4E2F-A083-8DFCEFF20CE5}" destId="{322EE5B1-7EDC-4AB6-8A50-928BF0600D8F}" srcOrd="9" destOrd="0" presId="urn:microsoft.com/office/officeart/2005/8/layout/cycle6"/>
    <dgm:cxn modelId="{260F7B02-F2E3-4F36-BBD0-361326AE8158}" type="presParOf" srcId="{FF200CFC-6110-4E2F-A083-8DFCEFF20CE5}" destId="{2E5D80B1-546C-4D7A-AC18-E3BDC1EC05A7}" srcOrd="10" destOrd="0" presId="urn:microsoft.com/office/officeart/2005/8/layout/cycle6"/>
    <dgm:cxn modelId="{16808249-6663-4960-BA30-38765905BE60}"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custRadScaleRad="102427" custRadScaleInc="-1131">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BB5BCAA1-7FFA-4B1F-B6FE-FC664C6266D1}" type="presOf" srcId="{4E8F0504-636B-49A9-9F20-96F20EF7A9B2}" destId="{2FDC5FFD-AB67-4039-B6C3-037E29D1A8D0}"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072865C0-96EB-4E78-9D44-A711A51EE865}" srcId="{C14ADB04-5AA0-43AE-865D-351F733B3A77}" destId="{4E8F0504-636B-49A9-9F20-96F20EF7A9B2}" srcOrd="2" destOrd="0" parTransId="{FED6310D-68A4-4472-AC67-C1ADFF6820DD}" sibTransId="{04035593-CF37-4FC7-B12F-02CFE93EF059}"/>
    <dgm:cxn modelId="{E0617943-7288-4ADC-B4D7-DFA3FE937147}" type="presOf" srcId="{04035593-CF37-4FC7-B12F-02CFE93EF059}" destId="{B28EE606-8148-492F-AFEB-9E9540B9D527}" srcOrd="0" destOrd="0" presId="urn:microsoft.com/office/officeart/2005/8/layout/cycle6"/>
    <dgm:cxn modelId="{DDA0B95C-73A6-4259-A3F8-09248041250A}" type="presOf" srcId="{E2079466-21C9-426F-A00A-D1F36850007B}" destId="{F965C3ED-1E58-4D26-A557-6F81441A5A83}" srcOrd="0" destOrd="0" presId="urn:microsoft.com/office/officeart/2005/8/layout/cycle6"/>
    <dgm:cxn modelId="{D9BFAA2A-ECF2-48DB-9E9B-FD20A0912225}" type="presOf" srcId="{C14ADB04-5AA0-43AE-865D-351F733B3A77}" destId="{FF200CFC-6110-4E2F-A083-8DFCEFF20CE5}" srcOrd="0" destOrd="0" presId="urn:microsoft.com/office/officeart/2005/8/layout/cycle6"/>
    <dgm:cxn modelId="{F21B91FA-4B4A-4ACA-AB6C-F3E6CCB01D7A}" type="presOf" srcId="{5655A0E1-8525-444E-8FB6-509B645CEA8A}" destId="{4614F4D8-DE8F-4D37-BAC6-D131E8CE8AED}" srcOrd="0" destOrd="0" presId="urn:microsoft.com/office/officeart/2005/8/layout/cycle6"/>
    <dgm:cxn modelId="{977B94DC-1D5A-45FB-B6B6-0AA57DB605F1}" type="presOf" srcId="{C5A0FEE8-2842-4E4E-9052-1DEFC5958EEB}" destId="{0C1FE86C-C267-4311-980C-4F8CC265D99B}" srcOrd="0" destOrd="0" presId="urn:microsoft.com/office/officeart/2005/8/layout/cycle6"/>
    <dgm:cxn modelId="{24F6CBFE-954C-4715-A2E2-9A842986E1A8}" type="presOf" srcId="{3AA946D5-CF7E-480A-B8FB-B734F36C9233}" destId="{B5917E24-C378-43E3-8E53-347F673B3750}" srcOrd="0" destOrd="0" presId="urn:microsoft.com/office/officeart/2005/8/layout/cycle6"/>
    <dgm:cxn modelId="{6C9AF981-61C9-4016-8785-CE6C4CC8219C}" type="presOf" srcId="{9686DC33-1135-4FA9-B347-1451EF8E98C2}" destId="{322EE5B1-7EDC-4AB6-8A50-928BF0600D8F}" srcOrd="0" destOrd="0" presId="urn:microsoft.com/office/officeart/2005/8/layout/cycle6"/>
    <dgm:cxn modelId="{DF48DD29-E209-485D-9E64-CD9E63DDB16A}" type="presOf" srcId="{885460D5-6A4A-4217-A63A-8814A0FF75CE}" destId="{D834E1F3-B2ED-43A7-BE3E-E3D0E05EFB34}"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24ACA69A-6D36-41EC-BE25-E78E9572850E}" type="presParOf" srcId="{FF200CFC-6110-4E2F-A083-8DFCEFF20CE5}" destId="{F965C3ED-1E58-4D26-A557-6F81441A5A83}" srcOrd="0" destOrd="0" presId="urn:microsoft.com/office/officeart/2005/8/layout/cycle6"/>
    <dgm:cxn modelId="{D703B279-7417-4EE4-A5E9-A3B09DC35A25}" type="presParOf" srcId="{FF200CFC-6110-4E2F-A083-8DFCEFF20CE5}" destId="{E2FA88DF-04BA-4686-8C48-D3174F213800}" srcOrd="1" destOrd="0" presId="urn:microsoft.com/office/officeart/2005/8/layout/cycle6"/>
    <dgm:cxn modelId="{7140A1B0-1061-4D7E-8E55-5D0D4DBCCFC5}" type="presParOf" srcId="{FF200CFC-6110-4E2F-A083-8DFCEFF20CE5}" destId="{4614F4D8-DE8F-4D37-BAC6-D131E8CE8AED}" srcOrd="2" destOrd="0" presId="urn:microsoft.com/office/officeart/2005/8/layout/cycle6"/>
    <dgm:cxn modelId="{E7159554-1D85-4C4F-8BAC-237901828B67}" type="presParOf" srcId="{FF200CFC-6110-4E2F-A083-8DFCEFF20CE5}" destId="{B5917E24-C378-43E3-8E53-347F673B3750}" srcOrd="3" destOrd="0" presId="urn:microsoft.com/office/officeart/2005/8/layout/cycle6"/>
    <dgm:cxn modelId="{67819CB7-703A-4CCE-9B27-EAD1A426E06D}" type="presParOf" srcId="{FF200CFC-6110-4E2F-A083-8DFCEFF20CE5}" destId="{FAC643FB-890B-4EE1-BD79-B7C75845FB35}" srcOrd="4" destOrd="0" presId="urn:microsoft.com/office/officeart/2005/8/layout/cycle6"/>
    <dgm:cxn modelId="{0E9EEB2E-4764-4B24-8FFE-3FCFCBDF1941}" type="presParOf" srcId="{FF200CFC-6110-4E2F-A083-8DFCEFF20CE5}" destId="{D834E1F3-B2ED-43A7-BE3E-E3D0E05EFB34}" srcOrd="5" destOrd="0" presId="urn:microsoft.com/office/officeart/2005/8/layout/cycle6"/>
    <dgm:cxn modelId="{EEBF30FD-F6C6-48A1-B20F-4D5358377460}" type="presParOf" srcId="{FF200CFC-6110-4E2F-A083-8DFCEFF20CE5}" destId="{2FDC5FFD-AB67-4039-B6C3-037E29D1A8D0}" srcOrd="6" destOrd="0" presId="urn:microsoft.com/office/officeart/2005/8/layout/cycle6"/>
    <dgm:cxn modelId="{B9125A3D-6124-4680-826C-5E94D9318907}" type="presParOf" srcId="{FF200CFC-6110-4E2F-A083-8DFCEFF20CE5}" destId="{79F4ABC2-004D-40B8-9CB5-B273EE0226AB}" srcOrd="7" destOrd="0" presId="urn:microsoft.com/office/officeart/2005/8/layout/cycle6"/>
    <dgm:cxn modelId="{B2BDC0D8-2777-4DD3-9645-8EC78751B15C}" type="presParOf" srcId="{FF200CFC-6110-4E2F-A083-8DFCEFF20CE5}" destId="{B28EE606-8148-492F-AFEB-9E9540B9D527}" srcOrd="8" destOrd="0" presId="urn:microsoft.com/office/officeart/2005/8/layout/cycle6"/>
    <dgm:cxn modelId="{1D6C9D52-E822-46FA-B80F-76934DC481FD}" type="presParOf" srcId="{FF200CFC-6110-4E2F-A083-8DFCEFF20CE5}" destId="{322EE5B1-7EDC-4AB6-8A50-928BF0600D8F}" srcOrd="9" destOrd="0" presId="urn:microsoft.com/office/officeart/2005/8/layout/cycle6"/>
    <dgm:cxn modelId="{329E2EC3-995A-4B92-8A79-998D2962818A}" type="presParOf" srcId="{FF200CFC-6110-4E2F-A083-8DFCEFF20CE5}" destId="{2E5D80B1-546C-4D7A-AC18-E3BDC1EC05A7}" srcOrd="10" destOrd="0" presId="urn:microsoft.com/office/officeart/2005/8/layout/cycle6"/>
    <dgm:cxn modelId="{D0724E0D-125A-46B5-AC3E-9158EE43C8AD}"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64E0B284-18C1-480C-99C4-D87B6C2F6EFF}" srcId="{C14ADB04-5AA0-43AE-865D-351F733B3A77}" destId="{9686DC33-1135-4FA9-B347-1451EF8E98C2}" srcOrd="3" destOrd="0" parTransId="{5D2ED254-28DB-4781-8C1C-7C7D79991CE5}" sibTransId="{C5A0FEE8-2842-4E4E-9052-1DEFC5958EEB}"/>
    <dgm:cxn modelId="{0B526331-0081-4319-8F7D-E218CF35EEA2}" type="presOf" srcId="{C5A0FEE8-2842-4E4E-9052-1DEFC5958EEB}" destId="{0C1FE86C-C267-4311-980C-4F8CC265D99B}" srcOrd="0" destOrd="0" presId="urn:microsoft.com/office/officeart/2005/8/layout/cycle6"/>
    <dgm:cxn modelId="{84EF74A7-EAAD-40B8-8673-BAD94576A667}" type="presOf" srcId="{4E8F0504-636B-49A9-9F20-96F20EF7A9B2}" destId="{2FDC5FFD-AB67-4039-B6C3-037E29D1A8D0}"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29F0B3B3-7482-41C6-A845-2577440F4333}" type="presOf" srcId="{04035593-CF37-4FC7-B12F-02CFE93EF059}" destId="{B28EE606-8148-492F-AFEB-9E9540B9D527}" srcOrd="0" destOrd="0" presId="urn:microsoft.com/office/officeart/2005/8/layout/cycle6"/>
    <dgm:cxn modelId="{046FBAF6-D3A2-47B7-B9F6-B644E997B0F8}" type="presOf" srcId="{9686DC33-1135-4FA9-B347-1451EF8E98C2}" destId="{322EE5B1-7EDC-4AB6-8A50-928BF0600D8F}" srcOrd="0" destOrd="0" presId="urn:microsoft.com/office/officeart/2005/8/layout/cycle6"/>
    <dgm:cxn modelId="{C891D5B9-D9D4-4F05-89B0-B45B80DF373B}" type="presOf" srcId="{C14ADB04-5AA0-43AE-865D-351F733B3A77}" destId="{FF200CFC-6110-4E2F-A083-8DFCEFF20CE5}" srcOrd="0" destOrd="0" presId="urn:microsoft.com/office/officeart/2005/8/layout/cycle6"/>
    <dgm:cxn modelId="{D9002F90-7DEE-4760-B048-5C9182B98DFC}" type="presOf" srcId="{E2079466-21C9-426F-A00A-D1F36850007B}" destId="{F965C3ED-1E58-4D26-A557-6F81441A5A83}" srcOrd="0" destOrd="0" presId="urn:microsoft.com/office/officeart/2005/8/layout/cycle6"/>
    <dgm:cxn modelId="{89EC1590-F93A-4B0E-B56D-FC1C3380DA4C}" type="presOf" srcId="{3AA946D5-CF7E-480A-B8FB-B734F36C9233}" destId="{B5917E24-C378-43E3-8E53-347F673B3750}" srcOrd="0" destOrd="0" presId="urn:microsoft.com/office/officeart/2005/8/layout/cycle6"/>
    <dgm:cxn modelId="{E1646735-5CA0-4B10-B1B7-D31E8F964444}" type="presOf" srcId="{885460D5-6A4A-4217-A63A-8814A0FF75CE}" destId="{D834E1F3-B2ED-43A7-BE3E-E3D0E05EFB34}"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7B9B4BA8-5ACF-4BEA-B022-63A4D9E02597}" type="presOf" srcId="{5655A0E1-8525-444E-8FB6-509B645CEA8A}" destId="{4614F4D8-DE8F-4D37-BAC6-D131E8CE8AED}" srcOrd="0" destOrd="0" presId="urn:microsoft.com/office/officeart/2005/8/layout/cycle6"/>
    <dgm:cxn modelId="{D3CF38F0-14A3-4C9C-8C3B-DD84C6EA2BBB}" srcId="{C14ADB04-5AA0-43AE-865D-351F733B3A77}" destId="{3AA946D5-CF7E-480A-B8FB-B734F36C9233}" srcOrd="1" destOrd="0" parTransId="{19026913-CCC7-4108-97FD-FA120141E63C}" sibTransId="{885460D5-6A4A-4217-A63A-8814A0FF75CE}"/>
    <dgm:cxn modelId="{FA0CF233-A4D8-4F28-8E66-3BA7B52DA011}" type="presParOf" srcId="{FF200CFC-6110-4E2F-A083-8DFCEFF20CE5}" destId="{F965C3ED-1E58-4D26-A557-6F81441A5A83}" srcOrd="0" destOrd="0" presId="urn:microsoft.com/office/officeart/2005/8/layout/cycle6"/>
    <dgm:cxn modelId="{C42B8775-459B-41E6-BDDE-B9C6DA180AFD}" type="presParOf" srcId="{FF200CFC-6110-4E2F-A083-8DFCEFF20CE5}" destId="{E2FA88DF-04BA-4686-8C48-D3174F213800}" srcOrd="1" destOrd="0" presId="urn:microsoft.com/office/officeart/2005/8/layout/cycle6"/>
    <dgm:cxn modelId="{C8649ACE-564D-456B-83D7-80BD11556979}" type="presParOf" srcId="{FF200CFC-6110-4E2F-A083-8DFCEFF20CE5}" destId="{4614F4D8-DE8F-4D37-BAC6-D131E8CE8AED}" srcOrd="2" destOrd="0" presId="urn:microsoft.com/office/officeart/2005/8/layout/cycle6"/>
    <dgm:cxn modelId="{6552E952-CAC1-4FC8-9F4B-B3F45EF904AD}" type="presParOf" srcId="{FF200CFC-6110-4E2F-A083-8DFCEFF20CE5}" destId="{B5917E24-C378-43E3-8E53-347F673B3750}" srcOrd="3" destOrd="0" presId="urn:microsoft.com/office/officeart/2005/8/layout/cycle6"/>
    <dgm:cxn modelId="{9EAF011D-7BCD-44E7-9EF1-5856AF65C01F}" type="presParOf" srcId="{FF200CFC-6110-4E2F-A083-8DFCEFF20CE5}" destId="{FAC643FB-890B-4EE1-BD79-B7C75845FB35}" srcOrd="4" destOrd="0" presId="urn:microsoft.com/office/officeart/2005/8/layout/cycle6"/>
    <dgm:cxn modelId="{0874EA46-9DF1-43B9-A5EE-9948DEEFD4D7}" type="presParOf" srcId="{FF200CFC-6110-4E2F-A083-8DFCEFF20CE5}" destId="{D834E1F3-B2ED-43A7-BE3E-E3D0E05EFB34}" srcOrd="5" destOrd="0" presId="urn:microsoft.com/office/officeart/2005/8/layout/cycle6"/>
    <dgm:cxn modelId="{1D2E465F-9A6C-4239-B586-63F7BA773441}" type="presParOf" srcId="{FF200CFC-6110-4E2F-A083-8DFCEFF20CE5}" destId="{2FDC5FFD-AB67-4039-B6C3-037E29D1A8D0}" srcOrd="6" destOrd="0" presId="urn:microsoft.com/office/officeart/2005/8/layout/cycle6"/>
    <dgm:cxn modelId="{B6D98A9C-B24D-42D8-B2B5-2026423C5B42}" type="presParOf" srcId="{FF200CFC-6110-4E2F-A083-8DFCEFF20CE5}" destId="{79F4ABC2-004D-40B8-9CB5-B273EE0226AB}" srcOrd="7" destOrd="0" presId="urn:microsoft.com/office/officeart/2005/8/layout/cycle6"/>
    <dgm:cxn modelId="{F5A9C4AF-B1FE-4A1B-84A4-12949790ABCA}" type="presParOf" srcId="{FF200CFC-6110-4E2F-A083-8DFCEFF20CE5}" destId="{B28EE606-8148-492F-AFEB-9E9540B9D527}" srcOrd="8" destOrd="0" presId="urn:microsoft.com/office/officeart/2005/8/layout/cycle6"/>
    <dgm:cxn modelId="{B4F012F8-F390-41E1-B9DD-17EDB9159FF8}" type="presParOf" srcId="{FF200CFC-6110-4E2F-A083-8DFCEFF20CE5}" destId="{322EE5B1-7EDC-4AB6-8A50-928BF0600D8F}" srcOrd="9" destOrd="0" presId="urn:microsoft.com/office/officeart/2005/8/layout/cycle6"/>
    <dgm:cxn modelId="{9BE19BAC-92CA-423C-8FEE-925EA0D414C1}" type="presParOf" srcId="{FF200CFC-6110-4E2F-A083-8DFCEFF20CE5}" destId="{2E5D80B1-546C-4D7A-AC18-E3BDC1EC05A7}" srcOrd="10" destOrd="0" presId="urn:microsoft.com/office/officeart/2005/8/layout/cycle6"/>
    <dgm:cxn modelId="{49A2AC3C-4F6F-4714-9E39-685C64DAA645}"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a:effectLst>
          <a:glow rad="139700">
            <a:schemeClr val="accent3">
              <a:satMod val="175000"/>
              <a:alpha val="40000"/>
            </a:schemeClr>
          </a:glow>
        </a:effectLst>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64E0B284-18C1-480C-99C4-D87B6C2F6EFF}" srcId="{C14ADB04-5AA0-43AE-865D-351F733B3A77}" destId="{9686DC33-1135-4FA9-B347-1451EF8E98C2}" srcOrd="3" destOrd="0" parTransId="{5D2ED254-28DB-4781-8C1C-7C7D79991CE5}" sibTransId="{C5A0FEE8-2842-4E4E-9052-1DEFC5958EEB}"/>
    <dgm:cxn modelId="{EB158B0C-FCC6-42EE-86C7-1E6D4DBD2A3A}" type="presOf" srcId="{4E8F0504-636B-49A9-9F20-96F20EF7A9B2}" destId="{2FDC5FFD-AB67-4039-B6C3-037E29D1A8D0}" srcOrd="0" destOrd="0" presId="urn:microsoft.com/office/officeart/2005/8/layout/cycle6"/>
    <dgm:cxn modelId="{BA33CA64-68B3-401B-B0BD-5F5E32E086F6}" type="presOf" srcId="{3AA946D5-CF7E-480A-B8FB-B734F36C9233}" destId="{B5917E24-C378-43E3-8E53-347F673B3750}" srcOrd="0" destOrd="0" presId="urn:microsoft.com/office/officeart/2005/8/layout/cycle6"/>
    <dgm:cxn modelId="{4F153B1C-240E-4CF7-99F9-8D0C397E6B23}" type="presOf" srcId="{04035593-CF37-4FC7-B12F-02CFE93EF059}" destId="{B28EE606-8148-492F-AFEB-9E9540B9D527}"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34BE5F9B-A231-49CA-9993-6706BF2DE5B6}" type="presOf" srcId="{5655A0E1-8525-444E-8FB6-509B645CEA8A}" destId="{4614F4D8-DE8F-4D37-BAC6-D131E8CE8AED}" srcOrd="0" destOrd="0" presId="urn:microsoft.com/office/officeart/2005/8/layout/cycle6"/>
    <dgm:cxn modelId="{FB4C8835-F3EB-4F1E-AB13-76949F58E3E3}" type="presOf" srcId="{885460D5-6A4A-4217-A63A-8814A0FF75CE}" destId="{D834E1F3-B2ED-43A7-BE3E-E3D0E05EFB34}" srcOrd="0" destOrd="0" presId="urn:microsoft.com/office/officeart/2005/8/layout/cycle6"/>
    <dgm:cxn modelId="{8FA78ED8-12F3-45B0-8324-AFE5C5E7B7D5}" type="presOf" srcId="{C14ADB04-5AA0-43AE-865D-351F733B3A77}" destId="{FF200CFC-6110-4E2F-A083-8DFCEFF20CE5}" srcOrd="0" destOrd="0" presId="urn:microsoft.com/office/officeart/2005/8/layout/cycle6"/>
    <dgm:cxn modelId="{48C566E8-3688-4668-8AC1-A63962E7EA81}" type="presOf" srcId="{9686DC33-1135-4FA9-B347-1451EF8E98C2}" destId="{322EE5B1-7EDC-4AB6-8A50-928BF0600D8F}" srcOrd="0" destOrd="0" presId="urn:microsoft.com/office/officeart/2005/8/layout/cycle6"/>
    <dgm:cxn modelId="{7E818792-7442-4CA2-89C3-9F9B423BA812}" type="presOf" srcId="{E2079466-21C9-426F-A00A-D1F36850007B}" destId="{F965C3ED-1E58-4D26-A557-6F81441A5A83}" srcOrd="0" destOrd="0" presId="urn:microsoft.com/office/officeart/2005/8/layout/cycle6"/>
    <dgm:cxn modelId="{6C863DE5-AA58-41D0-9ECD-62BE6CE961E5}" type="presOf" srcId="{C5A0FEE8-2842-4E4E-9052-1DEFC5958EEB}" destId="{0C1FE86C-C267-4311-980C-4F8CC265D99B}"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32D2C182-0A95-4FCC-8A99-6BDF3F844E10}" type="presParOf" srcId="{FF200CFC-6110-4E2F-A083-8DFCEFF20CE5}" destId="{F965C3ED-1E58-4D26-A557-6F81441A5A83}" srcOrd="0" destOrd="0" presId="urn:microsoft.com/office/officeart/2005/8/layout/cycle6"/>
    <dgm:cxn modelId="{7A5D52B4-D409-4EA5-BDA2-5830979EDDFF}" type="presParOf" srcId="{FF200CFC-6110-4E2F-A083-8DFCEFF20CE5}" destId="{E2FA88DF-04BA-4686-8C48-D3174F213800}" srcOrd="1" destOrd="0" presId="urn:microsoft.com/office/officeart/2005/8/layout/cycle6"/>
    <dgm:cxn modelId="{CE5F7DBD-B4C0-4F7B-B703-8F25BA68A4AF}" type="presParOf" srcId="{FF200CFC-6110-4E2F-A083-8DFCEFF20CE5}" destId="{4614F4D8-DE8F-4D37-BAC6-D131E8CE8AED}" srcOrd="2" destOrd="0" presId="urn:microsoft.com/office/officeart/2005/8/layout/cycle6"/>
    <dgm:cxn modelId="{F98E5550-7D6C-4389-B82A-EAF52B5B8DF7}" type="presParOf" srcId="{FF200CFC-6110-4E2F-A083-8DFCEFF20CE5}" destId="{B5917E24-C378-43E3-8E53-347F673B3750}" srcOrd="3" destOrd="0" presId="urn:microsoft.com/office/officeart/2005/8/layout/cycle6"/>
    <dgm:cxn modelId="{B46B24E4-966B-4EB7-8E45-D1ADB085740F}" type="presParOf" srcId="{FF200CFC-6110-4E2F-A083-8DFCEFF20CE5}" destId="{FAC643FB-890B-4EE1-BD79-B7C75845FB35}" srcOrd="4" destOrd="0" presId="urn:microsoft.com/office/officeart/2005/8/layout/cycle6"/>
    <dgm:cxn modelId="{58324DD7-4A7A-49A8-9578-34B8D09DCDCC}" type="presParOf" srcId="{FF200CFC-6110-4E2F-A083-8DFCEFF20CE5}" destId="{D834E1F3-B2ED-43A7-BE3E-E3D0E05EFB34}" srcOrd="5" destOrd="0" presId="urn:microsoft.com/office/officeart/2005/8/layout/cycle6"/>
    <dgm:cxn modelId="{A367FD57-0BF8-471C-9D26-CBC7F448D807}" type="presParOf" srcId="{FF200CFC-6110-4E2F-A083-8DFCEFF20CE5}" destId="{2FDC5FFD-AB67-4039-B6C3-037E29D1A8D0}" srcOrd="6" destOrd="0" presId="urn:microsoft.com/office/officeart/2005/8/layout/cycle6"/>
    <dgm:cxn modelId="{C27B4D66-5A8C-49DE-81B7-3C595F05B201}" type="presParOf" srcId="{FF200CFC-6110-4E2F-A083-8DFCEFF20CE5}" destId="{79F4ABC2-004D-40B8-9CB5-B273EE0226AB}" srcOrd="7" destOrd="0" presId="urn:microsoft.com/office/officeart/2005/8/layout/cycle6"/>
    <dgm:cxn modelId="{8FFA5EC8-FB6B-4285-AAA9-E67C0C840197}" type="presParOf" srcId="{FF200CFC-6110-4E2F-A083-8DFCEFF20CE5}" destId="{B28EE606-8148-492F-AFEB-9E9540B9D527}" srcOrd="8" destOrd="0" presId="urn:microsoft.com/office/officeart/2005/8/layout/cycle6"/>
    <dgm:cxn modelId="{1730850B-EEB3-4644-81CE-78D2B76952DD}" type="presParOf" srcId="{FF200CFC-6110-4E2F-A083-8DFCEFF20CE5}" destId="{322EE5B1-7EDC-4AB6-8A50-928BF0600D8F}" srcOrd="9" destOrd="0" presId="urn:microsoft.com/office/officeart/2005/8/layout/cycle6"/>
    <dgm:cxn modelId="{208BB1C7-A025-4ECC-A0DD-132C26C1A178}" type="presParOf" srcId="{FF200CFC-6110-4E2F-A083-8DFCEFF20CE5}" destId="{2E5D80B1-546C-4D7A-AC18-E3BDC1EC05A7}" srcOrd="10" destOrd="0" presId="urn:microsoft.com/office/officeart/2005/8/layout/cycle6"/>
    <dgm:cxn modelId="{FEA9B470-1F19-47F3-9000-4EE209BE9C40}"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FB73B-159C-4E2E-BB6F-7AD6D338BC95}">
      <dsp:nvSpPr>
        <dsp:cNvPr id="0" name=""/>
        <dsp:cNvSpPr/>
      </dsp:nvSpPr>
      <dsp:spPr>
        <a:xfrm rot="5400000">
          <a:off x="-118776" y="120593"/>
          <a:ext cx="791843" cy="55429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1</a:t>
          </a:r>
          <a:endParaRPr lang="en-US" sz="1400" kern="1200" dirty="0"/>
        </a:p>
      </dsp:txBody>
      <dsp:txXfrm rot="-5400000">
        <a:off x="1" y="278961"/>
        <a:ext cx="554290" cy="237553"/>
      </dsp:txXfrm>
    </dsp:sp>
    <dsp:sp modelId="{030A622E-8FAF-4BC1-9456-822E30F38163}">
      <dsp:nvSpPr>
        <dsp:cNvPr id="0" name=""/>
        <dsp:cNvSpPr/>
      </dsp:nvSpPr>
      <dsp:spPr>
        <a:xfrm rot="5400000">
          <a:off x="4134596" y="-3578488"/>
          <a:ext cx="514698" cy="76753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SDLC and Secure Design</a:t>
          </a:r>
          <a:endParaRPr lang="en-US" sz="2600" kern="1200" dirty="0"/>
        </a:p>
      </dsp:txBody>
      <dsp:txXfrm rot="-5400000">
        <a:off x="554291" y="26942"/>
        <a:ext cx="7650184" cy="464448"/>
      </dsp:txXfrm>
    </dsp:sp>
    <dsp:sp modelId="{79177FEB-DD51-4FED-BFAF-89702F2DED5C}">
      <dsp:nvSpPr>
        <dsp:cNvPr id="0" name=""/>
        <dsp:cNvSpPr/>
      </dsp:nvSpPr>
      <dsp:spPr>
        <a:xfrm rot="5400000">
          <a:off x="-118776" y="812782"/>
          <a:ext cx="791843" cy="554290"/>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2</a:t>
          </a:r>
          <a:endParaRPr lang="en-US" sz="1400" kern="1200" dirty="0"/>
        </a:p>
      </dsp:txBody>
      <dsp:txXfrm rot="-5400000">
        <a:off x="1" y="971150"/>
        <a:ext cx="554290" cy="237553"/>
      </dsp:txXfrm>
    </dsp:sp>
    <dsp:sp modelId="{ECC13E6B-FF33-45B3-BBA4-A6D98D79547D}">
      <dsp:nvSpPr>
        <dsp:cNvPr id="0" name=""/>
        <dsp:cNvSpPr/>
      </dsp:nvSpPr>
      <dsp:spPr>
        <a:xfrm rot="5400000">
          <a:off x="4134596" y="-2886300"/>
          <a:ext cx="514698" cy="7675309"/>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Common Web Attack &amp; Secure Coding</a:t>
          </a:r>
          <a:endParaRPr lang="en-US" sz="2600" kern="1200" dirty="0"/>
        </a:p>
      </dsp:txBody>
      <dsp:txXfrm rot="-5400000">
        <a:off x="554291" y="719130"/>
        <a:ext cx="7650184" cy="464448"/>
      </dsp:txXfrm>
    </dsp:sp>
    <dsp:sp modelId="{98E7B147-AFDE-45D7-91AE-02DDCDA3FD77}">
      <dsp:nvSpPr>
        <dsp:cNvPr id="0" name=""/>
        <dsp:cNvSpPr/>
      </dsp:nvSpPr>
      <dsp:spPr>
        <a:xfrm rot="5400000">
          <a:off x="-118776" y="1504970"/>
          <a:ext cx="791843" cy="554290"/>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3</a:t>
          </a:r>
          <a:endParaRPr lang="en-US" sz="1400" kern="1200" dirty="0"/>
        </a:p>
      </dsp:txBody>
      <dsp:txXfrm rot="-5400000">
        <a:off x="1" y="1663338"/>
        <a:ext cx="554290" cy="237553"/>
      </dsp:txXfrm>
    </dsp:sp>
    <dsp:sp modelId="{2AC56CC0-2A59-4116-B2B2-6B63B00FA381}">
      <dsp:nvSpPr>
        <dsp:cNvPr id="0" name=""/>
        <dsp:cNvSpPr/>
      </dsp:nvSpPr>
      <dsp:spPr>
        <a:xfrm rot="5400000">
          <a:off x="4134596" y="-2194111"/>
          <a:ext cx="514698" cy="7675309"/>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Code Review with Programming Language</a:t>
          </a:r>
          <a:endParaRPr lang="en-US" sz="2600" kern="1200" dirty="0"/>
        </a:p>
      </dsp:txBody>
      <dsp:txXfrm rot="-5400000">
        <a:off x="554291" y="1411319"/>
        <a:ext cx="7650184" cy="464448"/>
      </dsp:txXfrm>
    </dsp:sp>
    <dsp:sp modelId="{E94EA2E7-6DB7-4401-9D55-3AE803DC4CA8}">
      <dsp:nvSpPr>
        <dsp:cNvPr id="0" name=""/>
        <dsp:cNvSpPr/>
      </dsp:nvSpPr>
      <dsp:spPr>
        <a:xfrm rot="5400000">
          <a:off x="-118776" y="2197158"/>
          <a:ext cx="791843" cy="554290"/>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4</a:t>
          </a:r>
          <a:endParaRPr lang="en-US" sz="1400" kern="1200" dirty="0"/>
        </a:p>
      </dsp:txBody>
      <dsp:txXfrm rot="-5400000">
        <a:off x="1" y="2355526"/>
        <a:ext cx="554290" cy="237553"/>
      </dsp:txXfrm>
    </dsp:sp>
    <dsp:sp modelId="{1C784E3D-9621-43FB-8AD1-17471D07ABB7}">
      <dsp:nvSpPr>
        <dsp:cNvPr id="0" name=""/>
        <dsp:cNvSpPr/>
      </dsp:nvSpPr>
      <dsp:spPr>
        <a:xfrm rot="5400000">
          <a:off x="4134596" y="-1501923"/>
          <a:ext cx="514698" cy="7675309"/>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Code Review with Web Framework, Cryptography</a:t>
          </a:r>
          <a:endParaRPr lang="en-US" sz="2600" kern="1200" dirty="0"/>
        </a:p>
      </dsp:txBody>
      <dsp:txXfrm rot="-5400000">
        <a:off x="554291" y="2103507"/>
        <a:ext cx="7650184" cy="464448"/>
      </dsp:txXfrm>
    </dsp:sp>
    <dsp:sp modelId="{D166F0B9-6068-47E9-BB00-3DE5596467DA}">
      <dsp:nvSpPr>
        <dsp:cNvPr id="0" name=""/>
        <dsp:cNvSpPr/>
      </dsp:nvSpPr>
      <dsp:spPr>
        <a:xfrm rot="5400000">
          <a:off x="-118776" y="2889347"/>
          <a:ext cx="791843" cy="554290"/>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5</a:t>
          </a:r>
          <a:endParaRPr lang="en-US" sz="1400" kern="1200" dirty="0"/>
        </a:p>
      </dsp:txBody>
      <dsp:txXfrm rot="-5400000">
        <a:off x="1" y="3047715"/>
        <a:ext cx="554290" cy="237553"/>
      </dsp:txXfrm>
    </dsp:sp>
    <dsp:sp modelId="{DB048AE8-ED17-40A3-902B-5DF400A2947C}">
      <dsp:nvSpPr>
        <dsp:cNvPr id="0" name=""/>
        <dsp:cNvSpPr/>
      </dsp:nvSpPr>
      <dsp:spPr>
        <a:xfrm rot="5400000">
          <a:off x="4134596" y="-809734"/>
          <a:ext cx="514698" cy="7675309"/>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Web Services, Mobile Application</a:t>
          </a:r>
          <a:endParaRPr lang="en-US" sz="2600" kern="1200" dirty="0"/>
        </a:p>
      </dsp:txBody>
      <dsp:txXfrm rot="-5400000">
        <a:off x="554291" y="2795696"/>
        <a:ext cx="7650184" cy="464448"/>
      </dsp:txXfrm>
    </dsp:sp>
    <dsp:sp modelId="{063AF29D-0C61-44CF-A1A4-38C9BA726A31}">
      <dsp:nvSpPr>
        <dsp:cNvPr id="0" name=""/>
        <dsp:cNvSpPr/>
      </dsp:nvSpPr>
      <dsp:spPr>
        <a:xfrm rot="5400000">
          <a:off x="-118776" y="3581535"/>
          <a:ext cx="791843" cy="55429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6</a:t>
          </a:r>
          <a:endParaRPr lang="en-US" sz="1400" kern="1200" dirty="0"/>
        </a:p>
      </dsp:txBody>
      <dsp:txXfrm rot="-5400000">
        <a:off x="1" y="3739903"/>
        <a:ext cx="554290" cy="237553"/>
      </dsp:txXfrm>
    </dsp:sp>
    <dsp:sp modelId="{2771572D-985A-4A9F-9560-1AC47AC4BDCF}">
      <dsp:nvSpPr>
        <dsp:cNvPr id="0" name=""/>
        <dsp:cNvSpPr/>
      </dsp:nvSpPr>
      <dsp:spPr>
        <a:xfrm rot="5400000">
          <a:off x="4134596" y="-117546"/>
          <a:ext cx="514698" cy="767530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n-US" sz="2600" kern="1200" dirty="0" smtClean="0"/>
            <a:t>Seminar: Taint Tracking, CTF </a:t>
          </a:r>
          <a:r>
            <a:rPr lang="en-US" sz="2600" kern="1200" dirty="0" err="1" smtClean="0"/>
            <a:t>writeup</a:t>
          </a:r>
          <a:endParaRPr lang="en-US" sz="2600" kern="1200" dirty="0"/>
        </a:p>
      </dsp:txBody>
      <dsp:txXfrm rot="-5400000">
        <a:off x="554291" y="3487884"/>
        <a:ext cx="7650184" cy="464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37916-19FD-4C02-8AF1-FC8A6E1C8B28}">
      <dsp:nvSpPr>
        <dsp:cNvPr id="0" name=""/>
        <dsp:cNvSpPr/>
      </dsp:nvSpPr>
      <dsp:spPr>
        <a:xfrm>
          <a:off x="617219" y="0"/>
          <a:ext cx="6995160" cy="425642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4A23D-A745-436A-88BF-9AE9002D5166}">
      <dsp:nvSpPr>
        <dsp:cNvPr id="0" name=""/>
        <dsp:cNvSpPr/>
      </dsp:nvSpPr>
      <dsp:spPr>
        <a:xfrm>
          <a:off x="8840" y="1276925"/>
          <a:ext cx="2648902" cy="170256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Establish Design Requirements</a:t>
          </a:r>
          <a:endParaRPr lang="en-US" sz="2100" kern="1200"/>
        </a:p>
      </dsp:txBody>
      <dsp:txXfrm>
        <a:off x="91953" y="1360038"/>
        <a:ext cx="2482676" cy="1536342"/>
      </dsp:txXfrm>
    </dsp:sp>
    <dsp:sp modelId="{8E814770-A682-4D9B-B9F3-E0A73129BDC3}">
      <dsp:nvSpPr>
        <dsp:cNvPr id="0" name=""/>
        <dsp:cNvSpPr/>
      </dsp:nvSpPr>
      <dsp:spPr>
        <a:xfrm>
          <a:off x="2790348" y="1276925"/>
          <a:ext cx="2648902" cy="1702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Perform Attack Surface Analysis/Reduction</a:t>
          </a:r>
          <a:endParaRPr lang="en-US" sz="2100" kern="1200"/>
        </a:p>
      </dsp:txBody>
      <dsp:txXfrm>
        <a:off x="2873461" y="1360038"/>
        <a:ext cx="2482676" cy="1536342"/>
      </dsp:txXfrm>
    </dsp:sp>
    <dsp:sp modelId="{E16697CB-5D17-4AE5-9350-D2121E369762}">
      <dsp:nvSpPr>
        <dsp:cNvPr id="0" name=""/>
        <dsp:cNvSpPr/>
      </dsp:nvSpPr>
      <dsp:spPr>
        <a:xfrm>
          <a:off x="5571857" y="1276925"/>
          <a:ext cx="2648902" cy="170256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smtClean="0"/>
            <a:t>Use Threat Modeling</a:t>
          </a:r>
          <a:endParaRPr lang="en-US" sz="2100" kern="1200"/>
        </a:p>
      </dsp:txBody>
      <dsp:txXfrm>
        <a:off x="5654970" y="1360038"/>
        <a:ext cx="2482676" cy="15363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BA2F-ABC7-4DA6-A3CE-F25A67300A9C}">
      <dsp:nvSpPr>
        <dsp:cNvPr id="0" name=""/>
        <dsp:cNvSpPr/>
      </dsp:nvSpPr>
      <dsp:spPr>
        <a:xfrm>
          <a:off x="617219" y="0"/>
          <a:ext cx="6995160" cy="327818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BD51E-774B-4C21-A001-21D5296D93C1}">
      <dsp:nvSpPr>
        <dsp:cNvPr id="0" name=""/>
        <dsp:cNvSpPr/>
      </dsp:nvSpPr>
      <dsp:spPr>
        <a:xfrm>
          <a:off x="8840" y="983456"/>
          <a:ext cx="2648902" cy="131127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Use Approved Tools</a:t>
          </a:r>
          <a:endParaRPr lang="en-US" sz="2400" kern="1200"/>
        </a:p>
      </dsp:txBody>
      <dsp:txXfrm>
        <a:off x="72851" y="1047467"/>
        <a:ext cx="2520880" cy="1183252"/>
      </dsp:txXfrm>
    </dsp:sp>
    <dsp:sp modelId="{C969C2EA-C80C-4790-A8E1-3AAD3FF229A2}">
      <dsp:nvSpPr>
        <dsp:cNvPr id="0" name=""/>
        <dsp:cNvSpPr/>
      </dsp:nvSpPr>
      <dsp:spPr>
        <a:xfrm>
          <a:off x="2790348" y="983456"/>
          <a:ext cx="2648902" cy="131127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Deprecate Unsafe Functions</a:t>
          </a:r>
          <a:endParaRPr lang="en-US" sz="2400" kern="1200"/>
        </a:p>
      </dsp:txBody>
      <dsp:txXfrm>
        <a:off x="2854359" y="1047467"/>
        <a:ext cx="2520880" cy="1183252"/>
      </dsp:txXfrm>
    </dsp:sp>
    <dsp:sp modelId="{AED06B8E-55EC-48B7-95CB-6677E1695703}">
      <dsp:nvSpPr>
        <dsp:cNvPr id="0" name=""/>
        <dsp:cNvSpPr/>
      </dsp:nvSpPr>
      <dsp:spPr>
        <a:xfrm>
          <a:off x="5571857" y="983456"/>
          <a:ext cx="2648902" cy="131127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Perform Static Analysis</a:t>
          </a:r>
          <a:endParaRPr lang="en-US" sz="2400" kern="1200"/>
        </a:p>
      </dsp:txBody>
      <dsp:txXfrm>
        <a:off x="5635868" y="1047467"/>
        <a:ext cx="2520880" cy="1183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31E33-A617-4FAA-9917-566C609B8B0D}">
      <dsp:nvSpPr>
        <dsp:cNvPr id="0" name=""/>
        <dsp:cNvSpPr/>
      </dsp:nvSpPr>
      <dsp:spPr>
        <a:xfrm>
          <a:off x="617219" y="0"/>
          <a:ext cx="6995160" cy="425642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E013E-7E6D-47B7-BC18-AD26334ACDBA}">
      <dsp:nvSpPr>
        <dsp:cNvPr id="0" name=""/>
        <dsp:cNvSpPr/>
      </dsp:nvSpPr>
      <dsp:spPr>
        <a:xfrm>
          <a:off x="8840" y="1276925"/>
          <a:ext cx="2648902" cy="170256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Perform Dynamic Analysis</a:t>
          </a:r>
          <a:endParaRPr lang="en-US" sz="2800" kern="1200"/>
        </a:p>
      </dsp:txBody>
      <dsp:txXfrm>
        <a:off x="91953" y="1360038"/>
        <a:ext cx="2482676" cy="1536342"/>
      </dsp:txXfrm>
    </dsp:sp>
    <dsp:sp modelId="{21BCDE0F-243F-41A5-8724-813C19FD6DE5}">
      <dsp:nvSpPr>
        <dsp:cNvPr id="0" name=""/>
        <dsp:cNvSpPr/>
      </dsp:nvSpPr>
      <dsp:spPr>
        <a:xfrm>
          <a:off x="2790348" y="1276925"/>
          <a:ext cx="2648902" cy="170256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Perform Fuzz Testing</a:t>
          </a:r>
          <a:endParaRPr lang="en-US" sz="2800" kern="1200"/>
        </a:p>
      </dsp:txBody>
      <dsp:txXfrm>
        <a:off x="2873461" y="1360038"/>
        <a:ext cx="2482676" cy="1536342"/>
      </dsp:txXfrm>
    </dsp:sp>
    <dsp:sp modelId="{D94556D3-8B78-43F7-B480-6577D9BF1BC2}">
      <dsp:nvSpPr>
        <dsp:cNvPr id="0" name=""/>
        <dsp:cNvSpPr/>
      </dsp:nvSpPr>
      <dsp:spPr>
        <a:xfrm>
          <a:off x="5571857" y="1276925"/>
          <a:ext cx="2648902" cy="170256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smtClean="0"/>
            <a:t>Conduct Attack Surface Review</a:t>
          </a:r>
          <a:endParaRPr lang="en-US" sz="2800" kern="1200"/>
        </a:p>
      </dsp:txBody>
      <dsp:txXfrm>
        <a:off x="5654970" y="1360038"/>
        <a:ext cx="2482676" cy="15363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12394" y="760"/>
          <a:ext cx="1671704" cy="108660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2465438" y="53804"/>
        <a:ext cx="1565616" cy="980520"/>
      </dsp:txXfrm>
    </dsp:sp>
    <dsp:sp modelId="{4614F4D8-DE8F-4D37-BAC6-D131E8CE8AED}">
      <dsp:nvSpPr>
        <dsp:cNvPr id="0" name=""/>
        <dsp:cNvSpPr/>
      </dsp:nvSpPr>
      <dsp:spPr>
        <a:xfrm>
          <a:off x="1453148" y="544064"/>
          <a:ext cx="3590196" cy="3590196"/>
        </a:xfrm>
        <a:custGeom>
          <a:avLst/>
          <a:gdLst/>
          <a:ahLst/>
          <a:cxnLst/>
          <a:rect l="0" t="0" r="0" b="0"/>
          <a:pathLst>
            <a:path>
              <a:moveTo>
                <a:pt x="2642990" y="212866"/>
              </a:moveTo>
              <a:arcTo wR="1795098" hR="1795098" stAng="178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chemeClr val="accent2">
                <a:hueOff val="-1526760"/>
                <a:satOff val="9470"/>
                <a:lumOff val="9282"/>
                <a:alphaOff val="0"/>
                <a:shade val="51000"/>
                <a:satMod val="130000"/>
              </a:schemeClr>
            </a:gs>
            <a:gs pos="80000">
              <a:schemeClr val="accent2">
                <a:hueOff val="-1526760"/>
                <a:satOff val="9470"/>
                <a:lumOff val="9282"/>
                <a:alphaOff val="0"/>
                <a:shade val="93000"/>
                <a:satMod val="130000"/>
              </a:schemeClr>
            </a:gs>
            <a:gs pos="100000">
              <a:schemeClr val="accent2">
                <a:hueOff val="-1526760"/>
                <a:satOff val="9470"/>
                <a:lumOff val="92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chemeClr val="accent2">
                <a:hueOff val="-3053520"/>
                <a:satOff val="18941"/>
                <a:lumOff val="18564"/>
                <a:alphaOff val="0"/>
                <a:shade val="51000"/>
                <a:satMod val="130000"/>
              </a:schemeClr>
            </a:gs>
            <a:gs pos="80000">
              <a:schemeClr val="accent2">
                <a:hueOff val="-3053520"/>
                <a:satOff val="18941"/>
                <a:lumOff val="18564"/>
                <a:alphaOff val="0"/>
                <a:shade val="93000"/>
                <a:satMod val="130000"/>
              </a:schemeClr>
            </a:gs>
            <a:gs pos="100000">
              <a:schemeClr val="accent2">
                <a:hueOff val="-3053520"/>
                <a:satOff val="18941"/>
                <a:lumOff val="1856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chemeClr val="accent2">
                <a:hueOff val="-4580280"/>
                <a:satOff val="28411"/>
                <a:lumOff val="27846"/>
                <a:alphaOff val="0"/>
                <a:shade val="51000"/>
                <a:satMod val="130000"/>
              </a:schemeClr>
            </a:gs>
            <a:gs pos="80000">
              <a:schemeClr val="accent2">
                <a:hueOff val="-4580280"/>
                <a:satOff val="28411"/>
                <a:lumOff val="27846"/>
                <a:alphaOff val="0"/>
                <a:shade val="93000"/>
                <a:satMod val="130000"/>
              </a:schemeClr>
            </a:gs>
            <a:gs pos="100000">
              <a:schemeClr val="accent2">
                <a:hueOff val="-4580280"/>
                <a:satOff val="28411"/>
                <a:lumOff val="2784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670339" y="1848902"/>
        <a:ext cx="1565616" cy="980520"/>
      </dsp:txXfrm>
    </dsp:sp>
    <dsp:sp modelId="{0C1FE86C-C267-4311-980C-4F8CC265D99B}">
      <dsp:nvSpPr>
        <dsp:cNvPr id="0" name=""/>
        <dsp:cNvSpPr/>
      </dsp:nvSpPr>
      <dsp:spPr>
        <a:xfrm>
          <a:off x="1453148" y="544064"/>
          <a:ext cx="3590196" cy="3590196"/>
        </a:xfrm>
        <a:custGeom>
          <a:avLst/>
          <a:gdLst/>
          <a:ahLst/>
          <a:cxnLst/>
          <a:rect l="0" t="0" r="0" b="0"/>
          <a:pathLst>
            <a:path>
              <a:moveTo>
                <a:pt x="88367" y="1238816"/>
              </a:moveTo>
              <a:arcTo wR="1795098" hR="1795098" stAng="11883153" swAng="2625678"/>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01505" y="0"/>
          <a:ext cx="1671704" cy="108660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2454549" y="53044"/>
        <a:ext cx="1565616" cy="980520"/>
      </dsp:txXfrm>
    </dsp:sp>
    <dsp:sp modelId="{4614F4D8-DE8F-4D37-BAC6-D131E8CE8AED}">
      <dsp:nvSpPr>
        <dsp:cNvPr id="0" name=""/>
        <dsp:cNvSpPr/>
      </dsp:nvSpPr>
      <dsp:spPr>
        <a:xfrm>
          <a:off x="1452809" y="542995"/>
          <a:ext cx="3590196" cy="3590196"/>
        </a:xfrm>
        <a:custGeom>
          <a:avLst/>
          <a:gdLst/>
          <a:ahLst/>
          <a:cxnLst/>
          <a:rect l="0" t="0" r="0" b="0"/>
          <a:pathLst>
            <a:path>
              <a:moveTo>
                <a:pt x="2632590" y="207337"/>
              </a:moveTo>
              <a:arcTo wR="1795098" hR="1795098" stAng="17868611" swAng="2650154"/>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chemeClr val="accent2">
                <a:hueOff val="-1526760"/>
                <a:satOff val="9470"/>
                <a:lumOff val="9282"/>
                <a:alphaOff val="0"/>
                <a:shade val="51000"/>
                <a:satMod val="130000"/>
              </a:schemeClr>
            </a:gs>
            <a:gs pos="80000">
              <a:schemeClr val="accent2">
                <a:hueOff val="-1526760"/>
                <a:satOff val="9470"/>
                <a:lumOff val="9282"/>
                <a:alphaOff val="0"/>
                <a:shade val="93000"/>
                <a:satMod val="130000"/>
              </a:schemeClr>
            </a:gs>
            <a:gs pos="100000">
              <a:schemeClr val="accent2">
                <a:hueOff val="-1526760"/>
                <a:satOff val="9470"/>
                <a:lumOff val="9282"/>
                <a:alphaOff val="0"/>
                <a:shade val="94000"/>
                <a:satMod val="135000"/>
              </a:schemeClr>
            </a:gs>
          </a:gsLst>
          <a:lin ang="16200000" scaled="0"/>
        </a:gradFill>
        <a:ln>
          <a:noFill/>
        </a:ln>
        <a:effectLst>
          <a:glow rad="139700">
            <a:schemeClr val="accent3">
              <a:satMod val="175000"/>
              <a:alpha val="4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chemeClr val="accent2">
                <a:hueOff val="-3053520"/>
                <a:satOff val="18941"/>
                <a:lumOff val="18564"/>
                <a:alphaOff val="0"/>
                <a:shade val="51000"/>
                <a:satMod val="130000"/>
              </a:schemeClr>
            </a:gs>
            <a:gs pos="80000">
              <a:schemeClr val="accent2">
                <a:hueOff val="-3053520"/>
                <a:satOff val="18941"/>
                <a:lumOff val="18564"/>
                <a:alphaOff val="0"/>
                <a:shade val="93000"/>
                <a:satMod val="130000"/>
              </a:schemeClr>
            </a:gs>
            <a:gs pos="100000">
              <a:schemeClr val="accent2">
                <a:hueOff val="-3053520"/>
                <a:satOff val="18941"/>
                <a:lumOff val="1856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chemeClr val="accent2">
                <a:hueOff val="-4580280"/>
                <a:satOff val="28411"/>
                <a:lumOff val="27846"/>
                <a:alphaOff val="0"/>
                <a:shade val="51000"/>
                <a:satMod val="130000"/>
              </a:schemeClr>
            </a:gs>
            <a:gs pos="80000">
              <a:schemeClr val="accent2">
                <a:hueOff val="-4580280"/>
                <a:satOff val="28411"/>
                <a:lumOff val="27846"/>
                <a:alphaOff val="0"/>
                <a:shade val="93000"/>
                <a:satMod val="130000"/>
              </a:schemeClr>
            </a:gs>
            <a:gs pos="100000">
              <a:schemeClr val="accent2">
                <a:hueOff val="-4580280"/>
                <a:satOff val="28411"/>
                <a:lumOff val="2784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670339" y="1848902"/>
        <a:ext cx="1565616" cy="980520"/>
      </dsp:txXfrm>
    </dsp:sp>
    <dsp:sp modelId="{0C1FE86C-C267-4311-980C-4F8CC265D99B}">
      <dsp:nvSpPr>
        <dsp:cNvPr id="0" name=""/>
        <dsp:cNvSpPr/>
      </dsp:nvSpPr>
      <dsp:spPr>
        <a:xfrm>
          <a:off x="1453492" y="542980"/>
          <a:ext cx="3590196" cy="3590196"/>
        </a:xfrm>
        <a:custGeom>
          <a:avLst/>
          <a:gdLst/>
          <a:ahLst/>
          <a:cxnLst/>
          <a:rect l="0" t="0" r="0" b="0"/>
          <a:pathLst>
            <a:path>
              <a:moveTo>
                <a:pt x="87982" y="1240000"/>
              </a:moveTo>
              <a:arcTo wR="1795098" hR="1795098" stAng="11880770" swAng="2603915"/>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12394" y="760"/>
          <a:ext cx="1671704" cy="108660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2465438" y="53804"/>
        <a:ext cx="1565616" cy="980520"/>
      </dsp:txXfrm>
    </dsp:sp>
    <dsp:sp modelId="{4614F4D8-DE8F-4D37-BAC6-D131E8CE8AED}">
      <dsp:nvSpPr>
        <dsp:cNvPr id="0" name=""/>
        <dsp:cNvSpPr/>
      </dsp:nvSpPr>
      <dsp:spPr>
        <a:xfrm>
          <a:off x="1453148" y="544064"/>
          <a:ext cx="3590196" cy="3590196"/>
        </a:xfrm>
        <a:custGeom>
          <a:avLst/>
          <a:gdLst/>
          <a:ahLst/>
          <a:cxnLst/>
          <a:rect l="0" t="0" r="0" b="0"/>
          <a:pathLst>
            <a:path>
              <a:moveTo>
                <a:pt x="2642990" y="212866"/>
              </a:moveTo>
              <a:arcTo wR="1795098" hR="1795098" stAng="178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chemeClr val="accent2">
                <a:hueOff val="-1526760"/>
                <a:satOff val="9470"/>
                <a:lumOff val="9282"/>
                <a:alphaOff val="0"/>
                <a:shade val="51000"/>
                <a:satMod val="130000"/>
              </a:schemeClr>
            </a:gs>
            <a:gs pos="80000">
              <a:schemeClr val="accent2">
                <a:hueOff val="-1526760"/>
                <a:satOff val="9470"/>
                <a:lumOff val="9282"/>
                <a:alphaOff val="0"/>
                <a:shade val="93000"/>
                <a:satMod val="130000"/>
              </a:schemeClr>
            </a:gs>
            <a:gs pos="100000">
              <a:schemeClr val="accent2">
                <a:hueOff val="-1526760"/>
                <a:satOff val="9470"/>
                <a:lumOff val="92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chemeClr val="accent2">
                <a:hueOff val="-3053520"/>
                <a:satOff val="18941"/>
                <a:lumOff val="18564"/>
                <a:alphaOff val="0"/>
                <a:shade val="51000"/>
                <a:satMod val="130000"/>
              </a:schemeClr>
            </a:gs>
            <a:gs pos="80000">
              <a:schemeClr val="accent2">
                <a:hueOff val="-3053520"/>
                <a:satOff val="18941"/>
                <a:lumOff val="18564"/>
                <a:alphaOff val="0"/>
                <a:shade val="93000"/>
                <a:satMod val="130000"/>
              </a:schemeClr>
            </a:gs>
            <a:gs pos="100000">
              <a:schemeClr val="accent2">
                <a:hueOff val="-3053520"/>
                <a:satOff val="18941"/>
                <a:lumOff val="18564"/>
                <a:alphaOff val="0"/>
                <a:shade val="94000"/>
                <a:satMod val="135000"/>
              </a:schemeClr>
            </a:gs>
          </a:gsLst>
          <a:lin ang="16200000" scaled="0"/>
        </a:gradFill>
        <a:ln>
          <a:noFill/>
        </a:ln>
        <a:effectLst>
          <a:glow rad="139700">
            <a:schemeClr val="accent3">
              <a:satMod val="175000"/>
              <a:alpha val="4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chemeClr val="accent2">
                <a:hueOff val="-4580280"/>
                <a:satOff val="28411"/>
                <a:lumOff val="27846"/>
                <a:alphaOff val="0"/>
                <a:shade val="51000"/>
                <a:satMod val="130000"/>
              </a:schemeClr>
            </a:gs>
            <a:gs pos="80000">
              <a:schemeClr val="accent2">
                <a:hueOff val="-4580280"/>
                <a:satOff val="28411"/>
                <a:lumOff val="27846"/>
                <a:alphaOff val="0"/>
                <a:shade val="93000"/>
                <a:satMod val="130000"/>
              </a:schemeClr>
            </a:gs>
            <a:gs pos="100000">
              <a:schemeClr val="accent2">
                <a:hueOff val="-4580280"/>
                <a:satOff val="28411"/>
                <a:lumOff val="2784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670339" y="1848902"/>
        <a:ext cx="1565616" cy="980520"/>
      </dsp:txXfrm>
    </dsp:sp>
    <dsp:sp modelId="{0C1FE86C-C267-4311-980C-4F8CC265D99B}">
      <dsp:nvSpPr>
        <dsp:cNvPr id="0" name=""/>
        <dsp:cNvSpPr/>
      </dsp:nvSpPr>
      <dsp:spPr>
        <a:xfrm>
          <a:off x="1453148" y="544064"/>
          <a:ext cx="3590196" cy="3590196"/>
        </a:xfrm>
        <a:custGeom>
          <a:avLst/>
          <a:gdLst/>
          <a:ahLst/>
          <a:cxnLst/>
          <a:rect l="0" t="0" r="0" b="0"/>
          <a:pathLst>
            <a:path>
              <a:moveTo>
                <a:pt x="88367" y="1238816"/>
              </a:moveTo>
              <a:arcTo wR="1795098" hR="1795098" stAng="11883153" swAng="2625678"/>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2412394" y="760"/>
          <a:ext cx="1671704" cy="108660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2465438" y="53804"/>
        <a:ext cx="1565616" cy="980520"/>
      </dsp:txXfrm>
    </dsp:sp>
    <dsp:sp modelId="{4614F4D8-DE8F-4D37-BAC6-D131E8CE8AED}">
      <dsp:nvSpPr>
        <dsp:cNvPr id="0" name=""/>
        <dsp:cNvSpPr/>
      </dsp:nvSpPr>
      <dsp:spPr>
        <a:xfrm>
          <a:off x="1453148" y="544064"/>
          <a:ext cx="3590196" cy="3590196"/>
        </a:xfrm>
        <a:custGeom>
          <a:avLst/>
          <a:gdLst/>
          <a:ahLst/>
          <a:cxnLst/>
          <a:rect l="0" t="0" r="0" b="0"/>
          <a:pathLst>
            <a:path>
              <a:moveTo>
                <a:pt x="2642990" y="212866"/>
              </a:moveTo>
              <a:arcTo wR="1795098" hR="1795098" stAng="178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207492" y="1795858"/>
          <a:ext cx="1671704" cy="1086608"/>
        </a:xfrm>
        <a:prstGeom prst="roundRect">
          <a:avLst/>
        </a:prstGeom>
        <a:gradFill rotWithShape="0">
          <a:gsLst>
            <a:gs pos="0">
              <a:schemeClr val="accent2">
                <a:hueOff val="-1526760"/>
                <a:satOff val="9470"/>
                <a:lumOff val="9282"/>
                <a:alphaOff val="0"/>
                <a:shade val="51000"/>
                <a:satMod val="130000"/>
              </a:schemeClr>
            </a:gs>
            <a:gs pos="80000">
              <a:schemeClr val="accent2">
                <a:hueOff val="-1526760"/>
                <a:satOff val="9470"/>
                <a:lumOff val="9282"/>
                <a:alphaOff val="0"/>
                <a:shade val="93000"/>
                <a:satMod val="130000"/>
              </a:schemeClr>
            </a:gs>
            <a:gs pos="100000">
              <a:schemeClr val="accent2">
                <a:hueOff val="-1526760"/>
                <a:satOff val="9470"/>
                <a:lumOff val="928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260536" y="1848902"/>
        <a:ext cx="1565616" cy="980520"/>
      </dsp:txXfrm>
    </dsp:sp>
    <dsp:sp modelId="{D834E1F3-B2ED-43A7-BE3E-E3D0E05EFB34}">
      <dsp:nvSpPr>
        <dsp:cNvPr id="0" name=""/>
        <dsp:cNvSpPr/>
      </dsp:nvSpPr>
      <dsp:spPr>
        <a:xfrm>
          <a:off x="1453148" y="544064"/>
          <a:ext cx="3590196" cy="3590196"/>
        </a:xfrm>
        <a:custGeom>
          <a:avLst/>
          <a:gdLst/>
          <a:ahLst/>
          <a:cxnLst/>
          <a:rect l="0" t="0" r="0" b="0"/>
          <a:pathLst>
            <a:path>
              <a:moveTo>
                <a:pt x="3501828" y="2351379"/>
              </a:moveTo>
              <a:arcTo wR="1795098" hR="1795098" stAng="1083153" swAng="2625678"/>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2412394" y="3590957"/>
          <a:ext cx="1671704" cy="1086608"/>
        </a:xfrm>
        <a:prstGeom prst="roundRect">
          <a:avLst/>
        </a:prstGeom>
        <a:gradFill rotWithShape="0">
          <a:gsLst>
            <a:gs pos="0">
              <a:schemeClr val="accent2">
                <a:hueOff val="-3053520"/>
                <a:satOff val="18941"/>
                <a:lumOff val="18564"/>
                <a:alphaOff val="0"/>
                <a:shade val="51000"/>
                <a:satMod val="130000"/>
              </a:schemeClr>
            </a:gs>
            <a:gs pos="80000">
              <a:schemeClr val="accent2">
                <a:hueOff val="-3053520"/>
                <a:satOff val="18941"/>
                <a:lumOff val="18564"/>
                <a:alphaOff val="0"/>
                <a:shade val="93000"/>
                <a:satMod val="130000"/>
              </a:schemeClr>
            </a:gs>
            <a:gs pos="100000">
              <a:schemeClr val="accent2">
                <a:hueOff val="-3053520"/>
                <a:satOff val="18941"/>
                <a:lumOff val="1856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2465438" y="3644001"/>
        <a:ext cx="1565616" cy="980520"/>
      </dsp:txXfrm>
    </dsp:sp>
    <dsp:sp modelId="{B28EE606-8148-492F-AFEB-9E9540B9D527}">
      <dsp:nvSpPr>
        <dsp:cNvPr id="0" name=""/>
        <dsp:cNvSpPr/>
      </dsp:nvSpPr>
      <dsp:spPr>
        <a:xfrm>
          <a:off x="1453148" y="544064"/>
          <a:ext cx="3590196" cy="3590196"/>
        </a:xfrm>
        <a:custGeom>
          <a:avLst/>
          <a:gdLst/>
          <a:ahLst/>
          <a:cxnLst/>
          <a:rect l="0" t="0" r="0" b="0"/>
          <a:pathLst>
            <a:path>
              <a:moveTo>
                <a:pt x="947205" y="3377329"/>
              </a:moveTo>
              <a:arcTo wR="1795098" hR="1795098" stAng="7091169" swAng="2625678"/>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617295" y="1795858"/>
          <a:ext cx="1671704" cy="1086608"/>
        </a:xfrm>
        <a:prstGeom prst="roundRect">
          <a:avLst/>
        </a:prstGeom>
        <a:gradFill rotWithShape="0">
          <a:gsLst>
            <a:gs pos="0">
              <a:schemeClr val="accent2">
                <a:hueOff val="-4580280"/>
                <a:satOff val="28411"/>
                <a:lumOff val="27846"/>
                <a:alphaOff val="0"/>
                <a:shade val="51000"/>
                <a:satMod val="130000"/>
              </a:schemeClr>
            </a:gs>
            <a:gs pos="80000">
              <a:schemeClr val="accent2">
                <a:hueOff val="-4580280"/>
                <a:satOff val="28411"/>
                <a:lumOff val="27846"/>
                <a:alphaOff val="0"/>
                <a:shade val="93000"/>
                <a:satMod val="130000"/>
              </a:schemeClr>
            </a:gs>
            <a:gs pos="100000">
              <a:schemeClr val="accent2">
                <a:hueOff val="-4580280"/>
                <a:satOff val="28411"/>
                <a:lumOff val="27846"/>
                <a:alphaOff val="0"/>
                <a:shade val="94000"/>
                <a:satMod val="135000"/>
              </a:schemeClr>
            </a:gs>
          </a:gsLst>
          <a:lin ang="16200000" scaled="0"/>
        </a:gradFill>
        <a:ln>
          <a:noFill/>
        </a:ln>
        <a:effectLst>
          <a:glow rad="139700">
            <a:schemeClr val="accent3">
              <a:satMod val="175000"/>
              <a:alpha val="40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670339" y="1848902"/>
        <a:ext cx="1565616" cy="980520"/>
      </dsp:txXfrm>
    </dsp:sp>
    <dsp:sp modelId="{0C1FE86C-C267-4311-980C-4F8CC265D99B}">
      <dsp:nvSpPr>
        <dsp:cNvPr id="0" name=""/>
        <dsp:cNvSpPr/>
      </dsp:nvSpPr>
      <dsp:spPr>
        <a:xfrm>
          <a:off x="1453148" y="544064"/>
          <a:ext cx="3590196" cy="3590196"/>
        </a:xfrm>
        <a:custGeom>
          <a:avLst/>
          <a:gdLst/>
          <a:ahLst/>
          <a:cxnLst/>
          <a:rect l="0" t="0" r="0" b="0"/>
          <a:pathLst>
            <a:path>
              <a:moveTo>
                <a:pt x="88367" y="1238816"/>
              </a:moveTo>
              <a:arcTo wR="1795098" hR="1795098" stAng="11883153" swAng="2625678"/>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6A940-0B55-4A74-A322-77202D9E85AF}" type="datetimeFigureOut">
              <a:rPr lang="en-US" smtClean="0"/>
              <a:t>7/22/2015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BF48E-ACAD-46A4-A213-B7748B250B16}" type="slidenum">
              <a:rPr lang="en-US" smtClean="0"/>
              <a:t>‹#›</a:t>
            </a:fld>
            <a:endParaRPr lang="en-US"/>
          </a:p>
        </p:txBody>
      </p:sp>
    </p:spTree>
    <p:extLst>
      <p:ext uri="{BB962C8B-B14F-4D97-AF65-F5344CB8AC3E}">
        <p14:creationId xmlns:p14="http://schemas.microsoft.com/office/powerpoint/2010/main" val="110137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59224"/>
          </a:xfrm>
        </p:spPr>
        <p:txBody>
          <a:bodyPr>
            <a:noAutofit/>
          </a:bodyPr>
          <a:lstStyle/>
          <a:p>
            <a:endParaRPr lang="en-US" sz="900" dirty="0"/>
          </a:p>
        </p:txBody>
      </p:sp>
      <p:sp>
        <p:nvSpPr>
          <p:cNvPr id="4" name="Slide Number Placeholder 3"/>
          <p:cNvSpPr>
            <a:spLocks noGrp="1"/>
          </p:cNvSpPr>
          <p:nvPr>
            <p:ph type="sldNum" sz="quarter" idx="10"/>
          </p:nvPr>
        </p:nvSpPr>
        <p:spPr/>
        <p:txBody>
          <a:bodyPr/>
          <a:lstStyle/>
          <a:p>
            <a:fld id="{5FBDBF35-321D-4052-9637-12D2D83271D7}" type="slidenum">
              <a:rPr lang="en-US" smtClean="0"/>
              <a:pPr/>
              <a:t>7</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ln>
            <a:solidFill>
              <a:srgbClr val="000000"/>
            </a:solidFill>
            <a:miter lim="800000"/>
            <a:headEnd/>
            <a:tailEnd/>
          </a:ln>
        </p:spPr>
      </p:sp>
      <p:sp>
        <p:nvSpPr>
          <p:cNvPr id="90115" name="Notes Placeholder 2"/>
          <p:cNvSpPr>
            <a:spLocks noGrp="1"/>
          </p:cNvSpPr>
          <p:nvPr>
            <p:ph type="body" idx="1"/>
          </p:nvPr>
        </p:nvSpPr>
        <p:spPr bwMode="auto"/>
        <p:txBody>
          <a:bodyPr wrap="square" numCol="1" anchor="t" anchorCtr="0" compatLnSpc="1">
            <a:prstTxWarp prst="textNoShape">
              <a:avLst/>
            </a:prstTxWarp>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23404F08-9B38-4D34-8FD6-0DF485DC1298}" type="slidenum">
              <a:rPr lang="en-US" smtClean="0"/>
              <a:pPr>
                <a:defRPr/>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to put this all together, we’re going to look at a simple system for change detection in an enterprise.</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ln>
            <a:solidFill>
              <a:srgbClr val="000000"/>
            </a:solidFill>
            <a:miter lim="800000"/>
            <a:headEnd/>
            <a:tailEnd/>
          </a:ln>
        </p:spPr>
      </p:sp>
      <p:sp>
        <p:nvSpPr>
          <p:cNvPr id="91139" name="Notes Placeholder 2"/>
          <p:cNvSpPr>
            <a:spLocks noGrp="1"/>
          </p:cNvSpPr>
          <p:nvPr>
            <p:ph type="body" idx="1"/>
          </p:nvPr>
        </p:nvSpPr>
        <p:spPr bwMode="auto"/>
        <p:txBody>
          <a:bodyPr wrap="square" numCol="1" anchor="t" anchorCtr="0" compatLnSpc="1">
            <a:prstTxWarp prst="textNoShape">
              <a:avLst/>
            </a:prstTxWarp>
          </a:bodyPr>
          <a:lstStyle/>
          <a:p>
            <a:pPr defTabSz="912879">
              <a:spcBef>
                <a:spcPct val="0"/>
              </a:spcBef>
            </a:pPr>
            <a:r>
              <a:rPr lang="en-US" dirty="0" smtClean="0">
                <a:solidFill>
                  <a:srgbClr val="FF0000"/>
                </a:solidFill>
              </a:rPr>
              <a:t>We have an admin console that gathers </a:t>
            </a:r>
            <a:r>
              <a:rPr lang="en-US" dirty="0" err="1" smtClean="0">
                <a:solidFill>
                  <a:srgbClr val="FF0000"/>
                </a:solidFill>
              </a:rPr>
              <a:t>filesystem</a:t>
            </a:r>
            <a:r>
              <a:rPr lang="en-US" dirty="0" smtClean="0">
                <a:solidFill>
                  <a:srgbClr val="FF0000"/>
                </a:solidFill>
              </a:rPr>
              <a:t> &amp; registry</a:t>
            </a:r>
            <a:r>
              <a:rPr lang="en-US" baseline="0" dirty="0" smtClean="0">
                <a:solidFill>
                  <a:srgbClr val="FF0000"/>
                </a:solidFill>
              </a:rPr>
              <a:t> data from one or more monitored hosts in the field.  We’ll come back to this in the exercise.</a:t>
            </a:r>
            <a:endParaRPr lang="en-US" dirty="0" smtClean="0">
              <a:solidFill>
                <a:srgbClr val="FF0000"/>
              </a:solidFill>
            </a:endParaRPr>
          </a:p>
          <a:p>
            <a:pPr defTabSz="912879">
              <a:spcBef>
                <a:spcPct val="0"/>
              </a:spcBef>
            </a:pPr>
            <a:endParaRPr lang="en-US" dirty="0" smtClean="0"/>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8BE5F0-8750-4A96-A79B-09DFFD982ADD}"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26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next phase of the process is to identify threats.  How do you do this without being an expert?</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Self</a:t>
            </a:r>
            <a:r>
              <a:rPr lang="en-US" baseline="0" dirty="0" smtClean="0"/>
              <a:t> explanatory.  The next slides go into more detail, with examples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28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solidFill>
                  <a:srgbClr val="FF0000"/>
                </a:solidFill>
              </a:rPr>
              <a:t> </a:t>
            </a:r>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30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a:t>
            </a:r>
            <a:r>
              <a:rPr lang="en-US" baseline="0" dirty="0" smtClean="0"/>
              <a:t> threats which affect each type of element.   For example, data flows are subject to tampering, information disclosure and denial of service.  </a:t>
            </a:r>
          </a:p>
          <a:p>
            <a:endParaRPr lang="en-US" baseline="0" dirty="0" smtClean="0"/>
          </a:p>
          <a:p>
            <a:r>
              <a:rPr lang="en-US" baseline="0" dirty="0" smtClean="0"/>
              <a:t>Data stores are subject to tampering, information disclosure and denial of service, and if they’re logs, impact repudiation:</a:t>
            </a:r>
          </a:p>
          <a:p>
            <a:endParaRPr lang="en-US" baseline="0" dirty="0" smtClean="0"/>
          </a:p>
          <a:p>
            <a:pPr marL="224325" indent="-224325">
              <a:buAutoNum type="arabicParenR"/>
            </a:pPr>
            <a:r>
              <a:rPr lang="en-US" baseline="0" dirty="0" smtClean="0"/>
              <a:t>Data stores which are logs come under special attack because they’re logs.</a:t>
            </a:r>
          </a:p>
          <a:p>
            <a:pPr marL="224325" indent="-224325">
              <a:buAutoNum type="arabicParenR"/>
            </a:pPr>
            <a:r>
              <a:rPr lang="en-US" baseline="0" dirty="0" smtClean="0"/>
              <a:t>Logs can act as a pass through—lots of security software looks at logs.  Be careful about what you write.</a:t>
            </a:r>
          </a:p>
          <a:p>
            <a:pPr marL="224325" indent="-224325">
              <a:buAutoNum type="arabicParenR"/>
            </a:pPr>
            <a:r>
              <a:rPr lang="en-US" baseline="0" dirty="0" smtClean="0"/>
              <a:t>If a system has no logs, repudiation is easy.</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31</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34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AD511D59-E353-47CC-BEEC-D63346232DC4}" type="slidenum">
              <a:rPr lang="en-US" smtClean="0"/>
              <a:pPr/>
              <a:t>35</a:t>
            </a:fld>
            <a:endParaRPr lang="en-US"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dirty="0" smtClean="0"/>
              <a:t>A list</a:t>
            </a:r>
            <a:r>
              <a:rPr lang="en-US" baseline="0" dirty="0" smtClean="0"/>
              <a:t> of STRIDE Standard Mitigations is included at the end of the presentation</a:t>
            </a:r>
            <a:endParaRPr lang="en-US" dirty="0" smtClean="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Mitigations not /gs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38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40</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42</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43</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44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fontAlgn="base">
              <a:spcBef>
                <a:spcPct val="0"/>
              </a:spcBef>
              <a:spcAft>
                <a:spcPct val="0"/>
              </a:spcAft>
            </a:pPr>
            <a:fld id="{5FBDBF35-321D-4052-9637-12D2D83271D7}" type="slidenum">
              <a:rPr lang="en-US">
                <a:solidFill>
                  <a:prstClr val="black"/>
                </a:solidFill>
                <a:latin typeface="Arial" charset="0"/>
              </a:rPr>
              <a:pPr algn="r" rtl="0" fontAlgn="base">
                <a:spcBef>
                  <a:spcPct val="0"/>
                </a:spcBef>
                <a:spcAft>
                  <a:spcPct val="0"/>
                </a:spcAft>
              </a:pPr>
              <a:t>45</a:t>
            </a:fld>
            <a:endParaRPr lang="en-US" dirty="0">
              <a:solidFill>
                <a:prstClr val="black"/>
              </a:solidFill>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46</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leave this slide up during</a:t>
            </a:r>
            <a:r>
              <a:rPr lang="en-US" baseline="0" dirty="0" smtClean="0"/>
              <a:t> the exercise.</a:t>
            </a:r>
          </a:p>
          <a:p>
            <a:pPr marL="224325" indent="-224325"/>
            <a:endParaRPr lang="en-US" baseline="0" dirty="0" smtClean="0"/>
          </a:p>
          <a:p>
            <a:pPr marL="224325" indent="-224325"/>
            <a:r>
              <a:rPr lang="en-US" baseline="0" dirty="0" smtClean="0"/>
              <a:t>Working in teams is important—it draws people in and gets the energy level in the room way up.  I usually announce 10 minutes for this, and end up giving people 15.  You can adjust this time to fit how quickly or slowly you’ve gone through the material.  You need to plan for a discussion (see the “Identify threats” slide) and also a tool demo and wrap-up.  </a:t>
            </a:r>
          </a:p>
          <a:p>
            <a:pPr marL="224325" indent="-224325">
              <a:buAutoNum type="arabicParenR"/>
            </a:pP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47</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Sometimes people don’t count data flows;</a:t>
            </a:r>
            <a:r>
              <a:rPr lang="en-US" baseline="0" dirty="0" smtClean="0"/>
              <a:t> other times they count trust boundaries.  Everyone should understand why there are 16 elements.</a:t>
            </a: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48</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buAutoNum type="arabicParenR"/>
            </a:pPr>
            <a:r>
              <a:rPr lang="en-US" dirty="0" smtClean="0"/>
              <a:t>I prep a chart like this to help me make sure I consider each element.</a:t>
            </a:r>
          </a:p>
          <a:p>
            <a:pPr marL="224325" indent="-224325">
              <a:buAutoNum type="arabicParenR"/>
            </a:pPr>
            <a:r>
              <a:rPr lang="en-US" dirty="0" smtClean="0"/>
              <a:t>For administrator, I can walk across, looking for S, R</a:t>
            </a:r>
          </a:p>
          <a:p>
            <a:pPr marL="224325" indent="-224325">
              <a:buAutoNum type="arabicParenR"/>
            </a:pPr>
            <a:r>
              <a:rPr lang="en-US" dirty="0" smtClean="0"/>
              <a:t>For admin console,</a:t>
            </a:r>
            <a:r>
              <a:rPr lang="en-US" baseline="0" dirty="0" smtClean="0"/>
              <a:t> I look for STRIDE. (etc)</a:t>
            </a:r>
          </a:p>
          <a:p>
            <a:pPr marL="224325" indent="-224325">
              <a:buAutoNum type="arabicParenR"/>
            </a:pPr>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866E7FA-8798-415C-BD68-60A294838B2C}" type="slidenum">
              <a:rPr lang="en-US" smtClean="0"/>
              <a:pPr>
                <a:defRPr/>
              </a:pPr>
              <a:t>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61D01FD1-CC80-4957-8CD7-268898063221}" type="slidenum">
              <a:rPr lang="en-US" smtClean="0"/>
              <a:pPr>
                <a:defRPr/>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007ADD5-96F6-4AF1-A3E6-1EA57DD20F52}" type="slidenum">
              <a:rPr lang="en-US" smtClean="0"/>
              <a:pPr/>
              <a:t>16</a:t>
            </a:fld>
            <a:endParaRPr lang="en-US"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09AF3B1-3687-48DB-B906-5ED910D2B993}" type="slidenum">
              <a:rPr lang="en-US" smtClean="0"/>
              <a:pPr/>
              <a:t>17</a:t>
            </a:fld>
            <a:endParaRPr lang="en-US" dirty="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ln>
            <a:solidFill>
              <a:srgbClr val="000000"/>
            </a:solidFill>
            <a:miter lim="800000"/>
            <a:headEnd/>
            <a:tailEnd/>
          </a:ln>
        </p:spPr>
      </p:sp>
      <p:sp>
        <p:nvSpPr>
          <p:cNvPr id="88067" name="Notes Placeholder 2"/>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pPr>
            <a:r>
              <a:rPr lang="en-US" dirty="0" smtClean="0"/>
              <a:t>Is the subject of the remainder of the slides.</a:t>
            </a:r>
          </a:p>
          <a:p>
            <a:pPr eaLnBrk="1" hangingPunct="1">
              <a:spcBef>
                <a:spcPct val="0"/>
              </a:spcBef>
            </a:pPr>
            <a:endParaRPr lang="en-US" dirty="0" smtClean="0"/>
          </a:p>
          <a:p>
            <a:pPr eaLnBrk="1" hangingPunct="1">
              <a:spcBef>
                <a:spcPct val="0"/>
              </a:spcBef>
            </a:pPr>
            <a:r>
              <a:rPr lang="en-US" dirty="0" smtClean="0"/>
              <a:t>(Run through these</a:t>
            </a:r>
            <a:r>
              <a:rPr lang="en-US" baseline="0" dirty="0" smtClean="0"/>
              <a:t> next few slides quickly)</a:t>
            </a:r>
            <a:endParaRPr lang="en-US" dirty="0"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8F8C98-85C7-4D43-949C-CF6A1F4AD957}" type="slidenum">
              <a:rPr lang="en-US" smtClean="0"/>
              <a:pPr fontAlgn="base">
                <a:spcBef>
                  <a:spcPct val="0"/>
                </a:spcBef>
                <a:spcAft>
                  <a:spcPct val="0"/>
                </a:spcAft>
                <a:defRPr/>
              </a:pPr>
              <a:t>18</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this</a:t>
            </a:r>
            <a:r>
              <a:rPr lang="en-US" baseline="0" dirty="0" smtClean="0"/>
              <a:t> is the general approach.  It looks like most software processes you’ve seen.  Two things: The vision stage is optional, and so is the loop.  You really only need to loop if you make design changes.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060DC65-F45B-41F3-807F-FD6288BCE9C6}" type="slidenum">
              <a:rPr lang="en-US" smtClean="0"/>
              <a:pPr>
                <a:defRPr/>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35875" y="2112961"/>
            <a:ext cx="6327088" cy="2716213"/>
          </a:xfrm>
        </p:spPr>
        <p:txBody>
          <a:bodyPr anchor="t"/>
          <a:lstStyle>
            <a:lvl1pPr>
              <a:defRPr sz="4000" b="0" i="0" spc="-100" baseline="0">
                <a:solidFill>
                  <a:schemeClr val="tx1"/>
                </a:solidFill>
              </a:defRPr>
            </a:lvl1pPr>
          </a:lstStyle>
          <a:p>
            <a:r>
              <a:rPr lang="en-US" smtClean="0"/>
              <a:t>Click to edit Master title style</a:t>
            </a:r>
            <a:endParaRPr lang="en-US" dirty="0"/>
          </a:p>
        </p:txBody>
      </p:sp>
      <p:pic>
        <p:nvPicPr>
          <p:cNvPr id="9" name="Picture 8" descr="Icon (256x).png"/>
          <p:cNvPicPr/>
          <p:nvPr/>
        </p:nvPicPr>
        <p:blipFill>
          <a:blip r:embed="rId2" cstate="print"/>
          <a:stretch>
            <a:fillRect/>
          </a:stretch>
        </p:blipFill>
        <p:spPr>
          <a:xfrm>
            <a:off x="559558" y="2018732"/>
            <a:ext cx="1692322" cy="1692322"/>
          </a:xfrm>
          <a:prstGeom prst="rect">
            <a:avLst/>
          </a:prstGeom>
        </p:spPr>
      </p:pic>
      <p:sp>
        <p:nvSpPr>
          <p:cNvPr id="19" name="Subtitle 2"/>
          <p:cNvSpPr>
            <a:spLocks noGrp="1"/>
          </p:cNvSpPr>
          <p:nvPr>
            <p:ph type="subTitle" idx="1"/>
          </p:nvPr>
        </p:nvSpPr>
        <p:spPr>
          <a:xfrm>
            <a:off x="2135875" y="4896133"/>
            <a:ext cx="6327088"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lvl1pPr>
              <a:defRPr/>
            </a:lvl1pPr>
          </a:lstStyle>
          <a:p>
            <a:r>
              <a:rPr lang="en-US" smtClean="0"/>
              <a:t>Click to edit Master title style</a:t>
            </a:r>
            <a:endParaRPr lang="en-US" dirty="0"/>
          </a:p>
        </p:txBody>
      </p:sp>
      <p:sp>
        <p:nvSpPr>
          <p:cNvPr id="3" name="Rectangle 2"/>
          <p:cNvSpPr>
            <a:spLocks noGrp="1"/>
          </p:cNvSpPr>
          <p:nvPr>
            <p:ph type="tbl" idx="1"/>
          </p:nvPr>
        </p:nvSpPr>
        <p:spPr/>
        <p:txBody>
          <a:bodyPr rtlCol="0"/>
          <a:lstStyle>
            <a:lvl1pPr>
              <a:defRPr/>
            </a:lvl1pPr>
          </a:lstStyle>
          <a:p>
            <a:pPr lvl="0"/>
            <a:r>
              <a:rPr lang="en-US" noProof="0" smtClean="0"/>
              <a:t>Click icon to add table</a:t>
            </a:r>
            <a:endParaRPr lang="en-US" noProof="0" dirty="0"/>
          </a:p>
        </p:txBody>
      </p:sp>
    </p:spTree>
  </p:cSld>
  <p:clrMapOvr>
    <a:masterClrMapping/>
  </p:clrMapOvr>
  <p:transition>
    <p:strips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Rectangle 2"/>
          <p:cNvSpPr>
            <a:spLocks noGrp="1"/>
          </p:cNvSpPr>
          <p:nvPr>
            <p:ph type="body" sz="half" idx="1"/>
          </p:nvPr>
        </p:nvSpPr>
        <p:spPr>
          <a:xfrm>
            <a:off x="471488" y="1497013"/>
            <a:ext cx="4127500"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p:cNvSpPr>
          <p:nvPr>
            <p:ph type="body" sz="half" idx="2"/>
          </p:nvPr>
        </p:nvSpPr>
        <p:spPr>
          <a:xfrm>
            <a:off x="4751388" y="1497013"/>
            <a:ext cx="4129087" cy="4759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Rectangle 1"/>
          <p:cNvSpPr>
            <a:spLocks noGrp="1"/>
          </p:cNvSpPr>
          <p:nvPr>
            <p:ph type="title"/>
          </p:nvPr>
        </p:nvSpPr>
        <p:spPr/>
        <p:txBody>
          <a:bodyPr rtlCol="0"/>
          <a:lstStyle>
            <a:lvl1pPr>
              <a:defRPr/>
            </a:lvl1pPr>
          </a:lstStyle>
          <a:p>
            <a:r>
              <a:rPr lang="en-US" smtClean="0"/>
              <a:t>Click to edit Master title style</a:t>
            </a:r>
            <a:endParaRPr lang="en-US" dirty="0"/>
          </a:p>
        </p:txBody>
      </p:sp>
      <p:sp>
        <p:nvSpPr>
          <p:cNvPr id="3" name="Rectangle 2"/>
          <p:cNvSpPr>
            <a:spLocks noGrp="1"/>
          </p:cNvSpPr>
          <p:nvPr>
            <p:ph type="body" idx="1"/>
          </p:nvPr>
        </p:nvSpPr>
        <p:spPr/>
        <p:txBody>
          <a:bodyPr rtlCol="0"/>
          <a:lstStyle>
            <a:lvl1pPr>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563" y="2810112"/>
            <a:ext cx="8026400" cy="1362075"/>
          </a:xfrm>
        </p:spPr>
        <p:txBody>
          <a:bodyPr anchor="ctr"/>
          <a:lstStyle>
            <a:lvl1pPr algn="ctr">
              <a:defRPr lang="en-US" sz="4800" b="0" kern="1200" spc="-150" dirty="0">
                <a:ln w="3175">
                  <a:noFill/>
                </a:ln>
                <a:gradFill>
                  <a:gsLst>
                    <a:gs pos="36000">
                      <a:schemeClr val="accent4"/>
                    </a:gs>
                    <a:gs pos="86000">
                      <a:schemeClr val="accent1"/>
                    </a:gs>
                  </a:gsLst>
                  <a:lin ang="5400000" scaled="0"/>
                </a:gradFill>
                <a:effectLst>
                  <a:outerShdw blurRad="50800" dist="38100" dir="2700000" algn="tl" rotWithShape="0">
                    <a:prstClr val="black">
                      <a:alpha val="40000"/>
                    </a:prstClr>
                  </a:outerShdw>
                </a:effectLst>
                <a:latin typeface="Segoe UI" pitchFamily="34" charset="0"/>
                <a:ea typeface="+mn-ea"/>
                <a:cs typeface="Segoe UI" pitchFamily="34" charset="0"/>
              </a:defRPr>
            </a:lvl1pPr>
          </a:lstStyle>
          <a:p>
            <a:pPr marL="0" lvl="0" algn="l" defTabSz="914363" rtl="0" eaLnBrk="1" fontAlgn="auto" latinLnBrk="0" hangingPunct="1">
              <a:lnSpc>
                <a:spcPct val="90000"/>
              </a:lnSpc>
              <a:spcAft>
                <a:spcPts val="0"/>
              </a:spcAft>
            </a:pPr>
            <a:r>
              <a:rPr lang="en-US" dirty="0" smtClean="0"/>
              <a:t>Click to edit section title</a:t>
            </a:r>
            <a:endParaRPr lang="en-US" dirty="0"/>
          </a:p>
        </p:txBody>
      </p:sp>
      <p:sp>
        <p:nvSpPr>
          <p:cNvPr id="4" name="Date Placeholder 3"/>
          <p:cNvSpPr>
            <a:spLocks noGrp="1"/>
          </p:cNvSpPr>
          <p:nvPr>
            <p:ph type="dt" sz="half" idx="10"/>
          </p:nvPr>
        </p:nvSpPr>
        <p:spPr/>
        <p:txBody>
          <a:bodyPr/>
          <a:lstStyle/>
          <a:p>
            <a:fld id="{DE232201-B8D7-452C-8AB1-80042270467A}"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FAC4-E079-4448-9245-6C3E5C5934AA}" type="slidenum">
              <a:rPr lang="en-US" smtClean="0"/>
              <a:t>‹#›</a:t>
            </a:fld>
            <a:endParaRPr lang="en-US"/>
          </a:p>
        </p:txBody>
      </p:sp>
      <p:grpSp>
        <p:nvGrpSpPr>
          <p:cNvPr id="3" name="Group 12"/>
          <p:cNvGrpSpPr/>
          <p:nvPr/>
        </p:nvGrpSpPr>
        <p:grpSpPr>
          <a:xfrm>
            <a:off x="0" y="2409886"/>
            <a:ext cx="9144000" cy="2162114"/>
            <a:chOff x="0" y="1635125"/>
            <a:chExt cx="9144000" cy="2162114"/>
          </a:xfrm>
        </p:grpSpPr>
        <p:pic>
          <p:nvPicPr>
            <p:cNvPr id="8"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a:off x="0" y="3566795"/>
              <a:ext cx="9144000" cy="230444"/>
            </a:xfrm>
            <a:prstGeom prst="rect">
              <a:avLst/>
            </a:prstGeom>
            <a:noFill/>
          </p:spPr>
        </p:pic>
        <p:pic>
          <p:nvPicPr>
            <p:cNvPr id="9" name="Picture 2" descr="C:\Program Files\Microsoft Resource DVD Artwork\DVD_ART\Artwork_Imagery\Shapes and Graphics\Line\line drop shadow.png"/>
            <p:cNvPicPr>
              <a:picLocks noChangeAspect="1" noChangeArrowheads="1"/>
            </p:cNvPicPr>
            <p:nvPr/>
          </p:nvPicPr>
          <p:blipFill>
            <a:blip r:embed="rId2" cstate="print">
              <a:lum bright="66000" contrast="-100000"/>
            </a:blip>
            <a:srcRect/>
            <a:stretch>
              <a:fillRect/>
            </a:stretch>
          </p:blipFill>
          <p:spPr bwMode="auto">
            <a:xfrm flipV="1">
              <a:off x="0" y="1635125"/>
              <a:ext cx="9144000" cy="230444"/>
            </a:xfrm>
            <a:prstGeom prst="rect">
              <a:avLst/>
            </a:prstGeom>
            <a:noFill/>
          </p:spPr>
        </p:pic>
      </p:grpSp>
      <p:pic>
        <p:nvPicPr>
          <p:cNvPr id="10" name="Picture 9" descr="Icon (256x).png"/>
          <p:cNvPicPr/>
          <p:nvPr/>
        </p:nvPicPr>
        <p:blipFill>
          <a:blip r:embed="rId3" cstate="print"/>
          <a:stretch>
            <a:fillRect/>
          </a:stretch>
        </p:blipFill>
        <p:spPr>
          <a:xfrm>
            <a:off x="8193024" y="0"/>
            <a:ext cx="874776" cy="83820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anchor="t"/>
          <a:lstStyle>
            <a:lvl1pPr algn="l" defTabSz="914400" rtl="0" eaLnBrk="1" latinLnBrk="0" hangingPunct="1">
              <a:lnSpc>
                <a:spcPct val="100000"/>
              </a:lnSpc>
              <a:spcBef>
                <a:spcPct val="0"/>
              </a:spcBef>
              <a:buNone/>
              <a:defRPr lang="en-US" sz="3600" b="0" kern="1200" spc="-100" normalizeH="0" baseline="0" dirty="0">
                <a:solidFill>
                  <a:schemeClr val="accent1"/>
                </a:solidFill>
                <a:effectLst/>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49263" y="1598613"/>
            <a:ext cx="8229600" cy="4256420"/>
          </a:xfrm>
        </p:spPr>
        <p:txBody>
          <a:bodyPr/>
          <a:lstStyle>
            <a:lvl1pPr>
              <a:spcBef>
                <a:spcPts val="12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32201-B8D7-452C-8AB1-80042270467A}"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2FAC4-E079-4448-9245-6C3E5C5934AA}" type="slidenum">
              <a:rPr lang="en-US" smtClean="0"/>
              <a:t>‹#›</a:t>
            </a:fld>
            <a:endParaRPr lang="en-US"/>
          </a:p>
        </p:txBody>
      </p:sp>
      <p:pic>
        <p:nvPicPr>
          <p:cNvPr id="7" name="Picture 6"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232201-B8D7-452C-8AB1-80042270467A}" type="datetimeFigureOut">
              <a:rPr lang="en-US" smtClean="0"/>
              <a:t>7/22/2015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2FAC4-E079-4448-9245-6C3E5C5934AA}" type="slidenum">
              <a:rPr lang="en-US" smtClean="0"/>
              <a:t>‹#›</a:t>
            </a:fld>
            <a:endParaRPr lang="en-US"/>
          </a:p>
        </p:txBody>
      </p:sp>
      <p:pic>
        <p:nvPicPr>
          <p:cNvPr id="6" name="Picture 5"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32201-B8D7-452C-8AB1-80042270467A}" type="datetimeFigureOut">
              <a:rPr lang="en-US" smtClean="0"/>
              <a:t>7/22/2015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2FAC4-E079-4448-9245-6C3E5C5934AA}" type="slidenum">
              <a:rPr lang="en-US" smtClean="0"/>
              <a:t>‹#›</a:t>
            </a:fld>
            <a:endParaRPr lang="en-US"/>
          </a:p>
        </p:txBody>
      </p:sp>
      <p:pic>
        <p:nvPicPr>
          <p:cNvPr id="5" name="Picture 4"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32201-B8D7-452C-8AB1-80042270467A}"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FAC4-E079-4448-9245-6C3E5C5934AA}" type="slidenum">
              <a:rPr lang="en-US" smtClean="0"/>
              <a:t>‹#›</a:t>
            </a:fld>
            <a:endParaRPr lang="en-US"/>
          </a:p>
        </p:txBody>
      </p:sp>
      <p:pic>
        <p:nvPicPr>
          <p:cNvPr id="8" name="Picture 7"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94815"/>
          </a:xfrm>
        </p:spPr>
        <p:txBody>
          <a:bodyPr anchor="t"/>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08138"/>
            <a:ext cx="4040188" cy="388937"/>
          </a:xfrm>
        </p:spPr>
        <p:txBody>
          <a:bodyPr anchor="t">
            <a:normAutofit/>
          </a:bodyPr>
          <a:lstStyle>
            <a:lvl1pPr marL="0" indent="0">
              <a:buNone/>
              <a:defRPr sz="1800" b="1">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7962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608138"/>
            <a:ext cx="4041775" cy="388937"/>
          </a:xfrm>
        </p:spPr>
        <p:txBody>
          <a:bodyPr anchor="t">
            <a:normAutofit/>
          </a:bodyPr>
          <a:lstStyle>
            <a:lvl1pPr marL="0" indent="0">
              <a:buNone/>
              <a:defRPr sz="1800" b="1">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7962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232201-B8D7-452C-8AB1-80042270467A}" type="datetimeFigureOut">
              <a:rPr lang="en-US" smtClean="0"/>
              <a:t>7/22/2015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2FAC4-E079-4448-9245-6C3E5C5934AA}" type="slidenum">
              <a:rPr lang="en-US" smtClean="0"/>
              <a:t>‹#›</a:t>
            </a:fld>
            <a:endParaRPr lang="en-US"/>
          </a:p>
        </p:txBody>
      </p:sp>
      <p:pic>
        <p:nvPicPr>
          <p:cNvPr id="10" name="Picture 9"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232201-B8D7-452C-8AB1-80042270467A}"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2FAC4-E079-4448-9245-6C3E5C5934AA}" type="slidenum">
              <a:rPr lang="en-US" smtClean="0"/>
              <a:t>‹#›</a:t>
            </a:fld>
            <a:endParaRPr lang="en-US"/>
          </a:p>
        </p:txBody>
      </p:sp>
      <p:pic>
        <p:nvPicPr>
          <p:cNvPr id="8" name="Picture 7" descr="Icon (256x).png"/>
          <p:cNvPicPr/>
          <p:nvPr/>
        </p:nvPicPr>
        <p:blipFill>
          <a:blip r:embed="rId2" cstate="print"/>
          <a:stretch>
            <a:fillRect/>
          </a:stretch>
        </p:blipFill>
        <p:spPr>
          <a:xfrm>
            <a:off x="8193024" y="0"/>
            <a:ext cx="874776" cy="8382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E232201-B8D7-452C-8AB1-80042270467A}" type="datetimeFigureOut">
              <a:rPr lang="en-US" smtClean="0"/>
              <a:t>7/22/2015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52FAC4-E079-4448-9245-6C3E5C5934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93763"/>
            <a:ext cx="823753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49262" y="1596788"/>
            <a:ext cx="8237537" cy="184665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32201-B8D7-452C-8AB1-80042270467A}" type="datetimeFigureOut">
              <a:rPr lang="en-US" smtClean="0"/>
              <a:t>7/22/2015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2FAC4-E079-4448-9245-6C3E5C5934AA}" type="slidenum">
              <a:rPr lang="en-US" smtClean="0"/>
              <a:t>‹#›</a:t>
            </a:fld>
            <a:endParaRPr lang="en-US"/>
          </a:p>
        </p:txBody>
      </p:sp>
      <p:pic>
        <p:nvPicPr>
          <p:cNvPr id="11" name="Picture 10" descr="Bottom Mosaic - Green.jpg"/>
          <p:cNvPicPr preferRelativeResize="0"/>
          <p:nvPr/>
        </p:nvPicPr>
        <p:blipFill>
          <a:blip r:embed="rId14" cstate="print"/>
          <a:stretch>
            <a:fillRect/>
          </a:stretch>
        </p:blipFill>
        <p:spPr bwMode="auto">
          <a:xfrm>
            <a:off x="5040" y="8198"/>
            <a:ext cx="9144000" cy="8412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txStyles>
    <p:titleStyle>
      <a:lvl1pPr algn="l" defTabSz="914400" rtl="0" eaLnBrk="1" latinLnBrk="0" hangingPunct="1">
        <a:spcBef>
          <a:spcPct val="0"/>
        </a:spcBef>
        <a:buNone/>
        <a:defRPr sz="3600" b="0" kern="1200" spc="-100" normalizeH="0" baseline="0">
          <a:solidFill>
            <a:schemeClr val="accent1"/>
          </a:solidFill>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130000"/>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hyperlink" Target="mailto:namhabach@gmail.com" TargetMode="Externa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75" y="2112961"/>
            <a:ext cx="6327088" cy="1846659"/>
          </a:xfrm>
        </p:spPr>
        <p:txBody>
          <a:bodyPr/>
          <a:lstStyle/>
          <a:p>
            <a:r>
              <a:rPr lang="en-US" dirty="0"/>
              <a:t>Code Review Training Course.</a:t>
            </a:r>
            <a:br>
              <a:rPr lang="en-US" dirty="0"/>
            </a:br>
            <a:r>
              <a:rPr lang="en-US" dirty="0"/>
              <a:t>Part </a:t>
            </a:r>
            <a:r>
              <a:rPr lang="en-US" dirty="0" smtClean="0"/>
              <a:t>1:</a:t>
            </a:r>
            <a:r>
              <a:rPr lang="en-US" dirty="0"/>
              <a:t/>
            </a:r>
            <a:br>
              <a:rPr lang="en-US" dirty="0"/>
            </a:br>
            <a:r>
              <a:rPr lang="en-US" dirty="0" smtClean="0"/>
              <a:t>SDLC and Secure Design</a:t>
            </a:r>
            <a:endParaRPr lang="en-US" dirty="0"/>
          </a:p>
        </p:txBody>
      </p:sp>
      <p:sp>
        <p:nvSpPr>
          <p:cNvPr id="3" name="Subtitle 2"/>
          <p:cNvSpPr>
            <a:spLocks noGrp="1"/>
          </p:cNvSpPr>
          <p:nvPr>
            <p:ph type="subTitle" idx="1"/>
          </p:nvPr>
        </p:nvSpPr>
        <p:spPr>
          <a:xfrm>
            <a:off x="2135875" y="4896133"/>
            <a:ext cx="6327088" cy="812530"/>
          </a:xfrm>
        </p:spPr>
        <p:txBody>
          <a:bodyPr/>
          <a:lstStyle/>
          <a:p>
            <a:pPr algn="r"/>
            <a:r>
              <a:rPr lang="en-US" dirty="0"/>
              <a:t>For VIB only</a:t>
            </a:r>
          </a:p>
          <a:p>
            <a:pPr algn="r"/>
            <a:r>
              <a:rPr lang="en-US" dirty="0"/>
              <a:t>namhabach@gmail.com</a:t>
            </a:r>
          </a:p>
        </p:txBody>
      </p:sp>
    </p:spTree>
    <p:extLst>
      <p:ext uri="{BB962C8B-B14F-4D97-AF65-F5344CB8AC3E}">
        <p14:creationId xmlns:p14="http://schemas.microsoft.com/office/powerpoint/2010/main" val="1517894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22824579"/>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49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Design</a:t>
            </a:r>
            <a:endParaRPr lang="en-US" dirty="0"/>
          </a:p>
        </p:txBody>
      </p:sp>
      <p:sp>
        <p:nvSpPr>
          <p:cNvPr id="3" name="Content Placeholder 2"/>
          <p:cNvSpPr>
            <a:spLocks noGrp="1"/>
          </p:cNvSpPr>
          <p:nvPr>
            <p:ph idx="1"/>
          </p:nvPr>
        </p:nvSpPr>
        <p:spPr/>
        <p:txBody>
          <a:bodyPr/>
          <a:lstStyle/>
          <a:p>
            <a:r>
              <a:rPr lang="en-US" dirty="0"/>
              <a:t>Attack Surface Reduction (ASR</a:t>
            </a:r>
            <a:r>
              <a:rPr lang="en-US" dirty="0" smtClean="0"/>
              <a:t>)</a:t>
            </a:r>
          </a:p>
          <a:p>
            <a:r>
              <a:rPr lang="en-US" dirty="0"/>
              <a:t>Threat Modeling</a:t>
            </a:r>
          </a:p>
        </p:txBody>
      </p:sp>
    </p:spTree>
    <p:extLst>
      <p:ext uri="{BB962C8B-B14F-4D97-AF65-F5344CB8AC3E}">
        <p14:creationId xmlns:p14="http://schemas.microsoft.com/office/powerpoint/2010/main" val="4141966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normAutofit/>
          </a:bodyPr>
          <a:lstStyle/>
          <a:p>
            <a:r>
              <a:rPr lang="en-US" dirty="0" smtClean="0"/>
              <a:t>The Attack Surface Reduction Process</a:t>
            </a:r>
          </a:p>
        </p:txBody>
      </p:sp>
      <p:sp>
        <p:nvSpPr>
          <p:cNvPr id="977923" name="Rectangle 3"/>
          <p:cNvSpPr>
            <a:spLocks noGrp="1" noChangeArrowheads="1"/>
          </p:cNvSpPr>
          <p:nvPr>
            <p:ph idx="1"/>
          </p:nvPr>
        </p:nvSpPr>
        <p:spPr/>
        <p:txBody>
          <a:bodyPr/>
          <a:lstStyle/>
          <a:p>
            <a:r>
              <a:rPr lang="en-US" dirty="0" smtClean="0"/>
              <a:t>Look at all of your entry points</a:t>
            </a:r>
          </a:p>
          <a:p>
            <a:pPr lvl="1"/>
            <a:r>
              <a:rPr lang="en-US" dirty="0" smtClean="0"/>
              <a:t>Network I/O</a:t>
            </a:r>
          </a:p>
          <a:p>
            <a:pPr lvl="1"/>
            <a:r>
              <a:rPr lang="en-US" dirty="0" smtClean="0"/>
              <a:t>File I/O</a:t>
            </a:r>
          </a:p>
          <a:p>
            <a:r>
              <a:rPr lang="en-US" dirty="0" smtClean="0"/>
              <a:t>Rank them</a:t>
            </a:r>
          </a:p>
          <a:p>
            <a:pPr lvl="1"/>
            <a:r>
              <a:rPr lang="en-US" dirty="0" smtClean="0"/>
              <a:t>Authenticated versus anonymous</a:t>
            </a:r>
          </a:p>
          <a:p>
            <a:pPr lvl="1"/>
            <a:r>
              <a:rPr lang="en-US" dirty="0" smtClean="0"/>
              <a:t>Administrator only versus user </a:t>
            </a:r>
          </a:p>
          <a:p>
            <a:pPr lvl="1"/>
            <a:r>
              <a:rPr lang="en-US" dirty="0" smtClean="0"/>
              <a:t>Network versus local</a:t>
            </a:r>
          </a:p>
          <a:p>
            <a:pPr lvl="1"/>
            <a:r>
              <a:rPr lang="en-US" dirty="0" smtClean="0"/>
              <a:t>UDP versus TCP</a:t>
            </a:r>
          </a:p>
        </p:txBody>
      </p:sp>
    </p:spTree>
    <p:extLst>
      <p:ext uri="{BB962C8B-B14F-4D97-AF65-F5344CB8AC3E}">
        <p14:creationId xmlns:p14="http://schemas.microsoft.com/office/powerpoint/2010/main" val="408636052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r>
              <a:rPr lang="en-US" dirty="0" smtClean="0"/>
              <a:t>Watch Out for </a:t>
            </a:r>
            <a:r>
              <a:rPr lang="en-US" dirty="0" err="1" smtClean="0"/>
              <a:t>Fanout</a:t>
            </a:r>
            <a:r>
              <a:rPr lang="en-US" dirty="0" smtClean="0"/>
              <a:t>!</a:t>
            </a:r>
          </a:p>
        </p:txBody>
      </p:sp>
      <p:sp>
        <p:nvSpPr>
          <p:cNvPr id="7" name="Rectangle 3"/>
          <p:cNvSpPr>
            <a:spLocks noChangeArrowheads="1"/>
          </p:cNvSpPr>
          <p:nvPr/>
        </p:nvSpPr>
        <p:spPr bwMode="auto">
          <a:xfrm>
            <a:off x="685800" y="1796143"/>
            <a:ext cx="8686800" cy="3535363"/>
          </a:xfrm>
          <a:prstGeom prst="rect">
            <a:avLst/>
          </a:prstGeom>
          <a:noFill/>
          <a:ln w="9525">
            <a:noFill/>
            <a:miter lim="800000"/>
            <a:headEnd/>
            <a:tailEnd/>
          </a:ln>
          <a:effectLst/>
        </p:spPr>
        <p:txBody>
          <a:bodyPr/>
          <a:lstStyle/>
          <a:p>
            <a:pPr marL="609600" indent="-609600">
              <a:lnSpc>
                <a:spcPct val="90000"/>
              </a:lnSpc>
              <a:spcBef>
                <a:spcPct val="30000"/>
              </a:spcBef>
              <a:buClr>
                <a:schemeClr val="tx2"/>
              </a:buClr>
              <a:buFont typeface="Wingdings" pitchFamily="2" charset="2"/>
              <a:buBlip>
                <a:blip r:embed="rId3"/>
              </a:buBlip>
            </a:pPr>
            <a:endParaRPr lang="en-US" dirty="0">
              <a:latin typeface="Segoe" pitchFamily="34" charset="0"/>
            </a:endParaRPr>
          </a:p>
        </p:txBody>
      </p:sp>
      <p:grpSp>
        <p:nvGrpSpPr>
          <p:cNvPr id="11" name="Group 11"/>
          <p:cNvGrpSpPr/>
          <p:nvPr/>
        </p:nvGrpSpPr>
        <p:grpSpPr>
          <a:xfrm>
            <a:off x="458775" y="1888149"/>
            <a:ext cx="4701054" cy="4386480"/>
            <a:chOff x="0" y="368741"/>
            <a:chExt cx="8001304" cy="4386480"/>
          </a:xfrm>
        </p:grpSpPr>
        <p:sp>
          <p:nvSpPr>
            <p:cNvPr id="15" name="Rounded Rectangle 14"/>
            <p:cNvSpPr/>
            <p:nvPr/>
          </p:nvSpPr>
          <p:spPr>
            <a:xfrm>
              <a:off x="0" y="368741"/>
              <a:ext cx="6627810" cy="212868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225120"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For example, JPG, MSH, </a:t>
              </a:r>
            </a:p>
            <a:p>
              <a:pPr algn="l">
                <a:buClr>
                  <a:schemeClr val="tx2"/>
                </a:buClr>
              </a:pPr>
              <a:r>
                <a:rPr lang="en-US" sz="2000" b="0" dirty="0" smtClean="0"/>
                <a:t>or GIF</a:t>
              </a:r>
            </a:p>
          </p:txBody>
        </p:sp>
      </p:grpSp>
      <p:grpSp>
        <p:nvGrpSpPr>
          <p:cNvPr id="12" name="Group 12"/>
          <p:cNvGrpSpPr/>
          <p:nvPr/>
        </p:nvGrpSpPr>
        <p:grpSpPr>
          <a:xfrm>
            <a:off x="668259" y="1686309"/>
            <a:ext cx="3405374" cy="708479"/>
            <a:chOff x="356547" y="210444"/>
            <a:chExt cx="5796027" cy="708479"/>
          </a:xfrm>
        </p:grpSpPr>
        <p:sp>
          <p:nvSpPr>
            <p:cNvPr id="13" name="Rounded Rectangle 12"/>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14"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solidFill>
                </a:rPr>
                <a:t>File formats</a:t>
              </a:r>
              <a:endParaRPr lang="en-US" sz="2400" kern="1200" dirty="0">
                <a:solidFill>
                  <a:schemeClr val="bg1"/>
                </a:solidFill>
              </a:endParaRPr>
            </a:p>
          </p:txBody>
        </p:sp>
      </p:grpSp>
      <p:grpSp>
        <p:nvGrpSpPr>
          <p:cNvPr id="32" name="Group 31"/>
          <p:cNvGrpSpPr/>
          <p:nvPr/>
        </p:nvGrpSpPr>
        <p:grpSpPr>
          <a:xfrm>
            <a:off x="480546" y="4353313"/>
            <a:ext cx="4701054" cy="4588320"/>
            <a:chOff x="437004" y="3939650"/>
            <a:chExt cx="4701054" cy="4588320"/>
          </a:xfrm>
        </p:grpSpPr>
        <p:grpSp>
          <p:nvGrpSpPr>
            <p:cNvPr id="18" name="Group 11"/>
            <p:cNvGrpSpPr/>
            <p:nvPr/>
          </p:nvGrpSpPr>
          <p:grpSpPr>
            <a:xfrm>
              <a:off x="437004" y="4141490"/>
              <a:ext cx="4701054" cy="4386480"/>
              <a:chOff x="0" y="368741"/>
              <a:chExt cx="8001304" cy="4386480"/>
            </a:xfrm>
          </p:grpSpPr>
          <p:sp>
            <p:nvSpPr>
              <p:cNvPr id="22" name="Rounded Rectangle 21"/>
              <p:cNvSpPr/>
              <p:nvPr/>
            </p:nvSpPr>
            <p:spPr>
              <a:xfrm>
                <a:off x="0" y="368741"/>
                <a:ext cx="6627810" cy="218311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ounded Rectangle 4"/>
              <p:cNvSpPr/>
              <p:nvPr/>
            </p:nvSpPr>
            <p:spPr>
              <a:xfrm>
                <a:off x="225120"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marL="0" lvl="1" algn="l">
                  <a:buClr>
                    <a:schemeClr val="tx2"/>
                  </a:buClr>
                  <a:buFont typeface="Segoe UI" pitchFamily="34" charset="0"/>
                  <a:buChar char="−"/>
                </a:pPr>
                <a:r>
                  <a:rPr lang="en-US" sz="2000" b="0" dirty="0" smtClean="0"/>
                  <a:t>SSL2, SSL3, TLS, PCT</a:t>
                </a:r>
              </a:p>
              <a:p>
                <a:pPr algn="l"/>
                <a:endParaRPr lang="en-US" sz="2000" dirty="0" smtClean="0"/>
              </a:p>
            </p:txBody>
          </p:sp>
        </p:grpSp>
        <p:grpSp>
          <p:nvGrpSpPr>
            <p:cNvPr id="19" name="Group 12"/>
            <p:cNvGrpSpPr/>
            <p:nvPr/>
          </p:nvGrpSpPr>
          <p:grpSpPr>
            <a:xfrm>
              <a:off x="646488" y="3939650"/>
              <a:ext cx="3405374" cy="708479"/>
              <a:chOff x="356547" y="210444"/>
              <a:chExt cx="5796027" cy="708479"/>
            </a:xfrm>
          </p:grpSpPr>
          <p:sp>
            <p:nvSpPr>
              <p:cNvPr id="20" name="Rounded Rectangle 19"/>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21"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r>
                  <a:rPr lang="en-US" dirty="0" err="1" smtClean="0"/>
                  <a:t>Subprotocols</a:t>
                </a:r>
                <a:endParaRPr lang="en-US" dirty="0" smtClean="0"/>
              </a:p>
            </p:txBody>
          </p:sp>
        </p:grpSp>
      </p:grpSp>
      <p:grpSp>
        <p:nvGrpSpPr>
          <p:cNvPr id="31" name="Group 30"/>
          <p:cNvGrpSpPr/>
          <p:nvPr/>
        </p:nvGrpSpPr>
        <p:grpSpPr>
          <a:xfrm>
            <a:off x="4408714" y="1888149"/>
            <a:ext cx="4267200" cy="4871350"/>
            <a:chOff x="4408714" y="1899561"/>
            <a:chExt cx="4267200" cy="4871350"/>
          </a:xfrm>
        </p:grpSpPr>
        <p:sp>
          <p:nvSpPr>
            <p:cNvPr id="29" name="Rounded Rectangle 28"/>
            <p:cNvSpPr/>
            <p:nvPr/>
          </p:nvSpPr>
          <p:spPr>
            <a:xfrm>
              <a:off x="4726129" y="1899561"/>
              <a:ext cx="3921640" cy="4871350"/>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4408714" y="2137413"/>
              <a:ext cx="4267200" cy="43966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lvl="1" algn="l">
                <a:buClr>
                  <a:schemeClr val="tx2"/>
                </a:buClr>
                <a:buFont typeface="Segoe UI" pitchFamily="34" charset="0"/>
                <a:buChar char="−"/>
              </a:pPr>
              <a:r>
                <a:rPr lang="en-US" sz="2000" b="0" dirty="0" smtClean="0"/>
                <a:t>HTTP</a:t>
              </a:r>
            </a:p>
            <a:p>
              <a:pPr lvl="2" algn="l">
                <a:buFont typeface="Arial" pitchFamily="34" charset="0"/>
                <a:buChar char="•"/>
              </a:pPr>
              <a:r>
                <a:rPr lang="en-US" sz="2000" b="0" dirty="0" smtClean="0"/>
                <a:t> Classic</a:t>
              </a:r>
            </a:p>
            <a:p>
              <a:pPr lvl="3" algn="l"/>
              <a:r>
                <a:rPr lang="en-US" sz="1800" b="0" dirty="0" smtClean="0"/>
                <a:t>GET, POST, HEAD, DELETE</a:t>
              </a:r>
            </a:p>
            <a:p>
              <a:pPr lvl="2" algn="l">
                <a:buFont typeface="Arial" pitchFamily="34" charset="0"/>
                <a:buChar char="•"/>
              </a:pPr>
              <a:r>
                <a:rPr lang="en-US" sz="2000" b="0" dirty="0" smtClean="0"/>
                <a:t> </a:t>
              </a:r>
              <a:r>
                <a:rPr lang="en-US" sz="2000" b="0" dirty="0" err="1" smtClean="0"/>
                <a:t>WebDAV</a:t>
              </a:r>
              <a:endParaRPr lang="en-US" sz="2000" b="0" dirty="0" smtClean="0"/>
            </a:p>
            <a:p>
              <a:pPr lvl="3" algn="l"/>
              <a:r>
                <a:rPr lang="en-US" sz="1800" b="0" dirty="0" smtClean="0"/>
                <a:t>PROPPATCH, PROPFIND, MOVE, LOCK</a:t>
              </a:r>
            </a:p>
            <a:p>
              <a:pPr lvl="1" algn="l">
                <a:buClr>
                  <a:schemeClr val="tx2"/>
                </a:buClr>
                <a:buFont typeface="Segoe UI" pitchFamily="34" charset="0"/>
                <a:buChar char="−"/>
              </a:pPr>
              <a:r>
                <a:rPr lang="en-US" sz="2000" b="0" dirty="0" smtClean="0"/>
                <a:t>SMTP</a:t>
              </a:r>
            </a:p>
            <a:p>
              <a:pPr lvl="2" algn="l">
                <a:buFont typeface="Arial" pitchFamily="34" charset="0"/>
                <a:buChar char="•"/>
              </a:pPr>
              <a:r>
                <a:rPr lang="en-US" sz="1800" b="0" dirty="0" smtClean="0"/>
                <a:t> HELO, EHLO, MAIL, RCPT</a:t>
              </a:r>
            </a:p>
            <a:p>
              <a:pPr lvl="1" algn="l">
                <a:buClr>
                  <a:schemeClr val="tx2"/>
                </a:buClr>
                <a:buFont typeface="Segoe UI" pitchFamily="34" charset="0"/>
                <a:buChar char="−"/>
              </a:pPr>
              <a:r>
                <a:rPr lang="en-US" sz="2000" b="0" dirty="0" smtClean="0"/>
                <a:t>Queries</a:t>
              </a:r>
            </a:p>
            <a:p>
              <a:pPr lvl="2" algn="l">
                <a:buFont typeface="Arial" pitchFamily="34" charset="0"/>
                <a:buChar char="•"/>
              </a:pPr>
              <a:r>
                <a:rPr lang="en-US" sz="1800" b="0" dirty="0" smtClean="0"/>
                <a:t> Extended </a:t>
              </a:r>
              <a:r>
                <a:rPr lang="en-US" sz="1800" b="0" dirty="0" err="1" smtClean="0"/>
                <a:t>sprocs</a:t>
              </a:r>
              <a:r>
                <a:rPr lang="en-US" sz="1800" b="0" dirty="0" smtClean="0"/>
                <a:t> and </a:t>
              </a:r>
              <a:r>
                <a:rPr lang="en-US" sz="1800" b="0" dirty="0" err="1" smtClean="0"/>
                <a:t>sprocs</a:t>
              </a:r>
              <a:endParaRPr lang="en-US" sz="1800" b="0" dirty="0" smtClean="0"/>
            </a:p>
            <a:p>
              <a:pPr algn="l"/>
              <a:endParaRPr lang="en-US" sz="2000" b="0" dirty="0" smtClean="0"/>
            </a:p>
          </p:txBody>
        </p:sp>
      </p:grpSp>
      <p:grpSp>
        <p:nvGrpSpPr>
          <p:cNvPr id="26" name="Group 12"/>
          <p:cNvGrpSpPr/>
          <p:nvPr/>
        </p:nvGrpSpPr>
        <p:grpSpPr>
          <a:xfrm>
            <a:off x="4539389" y="1686308"/>
            <a:ext cx="3758056" cy="748543"/>
            <a:chOff x="463248" y="210444"/>
            <a:chExt cx="6848363" cy="708479"/>
          </a:xfrm>
        </p:grpSpPr>
        <p:sp>
          <p:nvSpPr>
            <p:cNvPr id="27" name="Rounded Rectangle 26"/>
            <p:cNvSpPr/>
            <p:nvPr/>
          </p:nvSpPr>
          <p:spPr>
            <a:xfrm>
              <a:off x="1059529" y="210444"/>
              <a:ext cx="6252082"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28"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r>
                <a:rPr lang="en-US" dirty="0" smtClean="0"/>
                <a:t>	Verbs</a:t>
              </a:r>
            </a:p>
          </p:txBody>
        </p:sp>
      </p:grpSp>
    </p:spTree>
    <p:extLst>
      <p:ext uri="{BB962C8B-B14F-4D97-AF65-F5344CB8AC3E}">
        <p14:creationId xmlns:p14="http://schemas.microsoft.com/office/powerpoint/2010/main" val="363978982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12875" y="1617664"/>
            <a:ext cx="6306210" cy="4854388"/>
          </a:xfrm>
          <a:prstGeom prst="roundRect">
            <a:avLst>
              <a:gd name="adj" fmla="val 6439"/>
            </a:avLst>
          </a:prstGeom>
          <a:solidFill>
            <a:schemeClr val="accent1">
              <a:alpha val="1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9554" name="Rectangle 2"/>
          <p:cNvSpPr>
            <a:spLocks noGrp="1" noChangeArrowheads="1"/>
          </p:cNvSpPr>
          <p:nvPr>
            <p:ph type="title"/>
          </p:nvPr>
        </p:nvSpPr>
        <p:spPr/>
        <p:txBody>
          <a:bodyPr>
            <a:normAutofit/>
          </a:bodyPr>
          <a:lstStyle/>
          <a:p>
            <a:r>
              <a:rPr lang="en-US" dirty="0" smtClean="0"/>
              <a:t>It’s Not </a:t>
            </a:r>
            <a:r>
              <a:rPr lang="en-US" i="1" dirty="0" smtClean="0"/>
              <a:t>Just</a:t>
            </a:r>
            <a:r>
              <a:rPr lang="en-US" dirty="0" smtClean="0"/>
              <a:t> About Turning Stuff Off!</a:t>
            </a:r>
          </a:p>
        </p:txBody>
      </p:sp>
      <p:graphicFrame>
        <p:nvGraphicFramePr>
          <p:cNvPr id="9" name="Group 56"/>
          <p:cNvGraphicFramePr>
            <a:graphicFrameLocks noGrp="1"/>
          </p:cNvGraphicFramePr>
          <p:nvPr>
            <p:ph type="tbl" idx="4294967295"/>
            <p:extLst>
              <p:ext uri="{D42A27DB-BD31-4B8C-83A1-F6EECF244321}">
                <p14:modId xmlns:p14="http://schemas.microsoft.com/office/powerpoint/2010/main" val="1887126701"/>
              </p:ext>
            </p:extLst>
          </p:nvPr>
        </p:nvGraphicFramePr>
        <p:xfrm>
          <a:off x="1435140" y="1892300"/>
          <a:ext cx="6261060" cy="4389120"/>
        </p:xfrm>
        <a:graphic>
          <a:graphicData uri="http://schemas.openxmlformats.org/drawingml/2006/table">
            <a:tbl>
              <a:tblPr firstRow="1">
                <a:effectLst/>
              </a:tblPr>
              <a:tblGrid>
                <a:gridCol w="3130530"/>
                <a:gridCol w="3130530"/>
              </a:tblGrid>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1" i="0" u="none" strike="noStrike" cap="none" normalizeH="0" baseline="0" dirty="0" smtClean="0">
                          <a:ln>
                            <a:noFill/>
                          </a:ln>
                          <a:solidFill>
                            <a:schemeClr val="tx2"/>
                          </a:solidFill>
                          <a:effectLst/>
                          <a:latin typeface="Segoe UI" pitchFamily="34" charset="0"/>
                          <a:cs typeface="Segoe UI" pitchFamily="34" charset="0"/>
                        </a:rPr>
                        <a:t>Higher Attack Surface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1" i="0" u="none" strike="noStrike" cap="none" normalizeH="0" baseline="0" dirty="0" smtClean="0">
                          <a:ln>
                            <a:noFill/>
                          </a:ln>
                          <a:solidFill>
                            <a:schemeClr val="tx2"/>
                          </a:solidFill>
                          <a:effectLst/>
                          <a:latin typeface="Segoe UI" pitchFamily="34" charset="0"/>
                          <a:cs typeface="Segoe UI" pitchFamily="34" charset="0"/>
                        </a:rPr>
                        <a:t>Lower Attack Surface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Executing by default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Off by default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Open socket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Closed socket</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1" fontAlgn="base" latinLnBrk="0" hangingPunct="1">
                        <a:lnSpc>
                          <a:spcPct val="85000"/>
                        </a:lnSpc>
                        <a:spcBef>
                          <a:spcPct val="40000"/>
                        </a:spcBef>
                        <a:spcAft>
                          <a:spcPct val="0"/>
                        </a:spcAft>
                        <a:buClr>
                          <a:schemeClr val="tx2"/>
                        </a:buClr>
                        <a:buSzPct val="8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UDP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5000"/>
                        </a:lnSpc>
                        <a:spcBef>
                          <a:spcPct val="40000"/>
                        </a:spcBef>
                        <a:spcAft>
                          <a:spcPct val="0"/>
                        </a:spcAft>
                        <a:buClr>
                          <a:schemeClr val="tx2"/>
                        </a:buClr>
                        <a:buSzPct val="8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TCP</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Anonymous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Authenticated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Constantly on</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Intermittently on</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Admin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User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Internet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Local subnet access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SYSTEM</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Not SYSTEM!</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Uniform defaults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User-chosen settings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Large code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Small code</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65760">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Weak ACLs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2"/>
                        </a:buClr>
                        <a:buSzPct val="95000"/>
                        <a:buFont typeface="Wingdings" pitchFamily="2" charset="2"/>
                        <a:buNone/>
                        <a:tabLst/>
                      </a:pPr>
                      <a:r>
                        <a:rPr kumimoji="0" lang="en-US" sz="1800" b="0" i="0" u="none" strike="noStrike" cap="none" normalizeH="0" baseline="0" dirty="0" smtClean="0">
                          <a:ln>
                            <a:noFill/>
                          </a:ln>
                          <a:solidFill>
                            <a:schemeClr val="tx2"/>
                          </a:solidFill>
                          <a:effectLst/>
                          <a:latin typeface="Segoe UI" pitchFamily="34" charset="0"/>
                          <a:cs typeface="Segoe UI" pitchFamily="34" charset="0"/>
                        </a:rPr>
                        <a:t>Strong ACLs</a:t>
                      </a:r>
                    </a:p>
                  </a:txBody>
                  <a:tcPr marL="93644" marR="93644"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cxnSp>
        <p:nvCxnSpPr>
          <p:cNvPr id="10" name="Straight Connector 9"/>
          <p:cNvCxnSpPr/>
          <p:nvPr/>
        </p:nvCxnSpPr>
        <p:spPr bwMode="auto">
          <a:xfrm rot="5400000">
            <a:off x="2388264" y="4020978"/>
            <a:ext cx="4355432" cy="1588"/>
          </a:xfrm>
          <a:prstGeom prst="line">
            <a:avLst/>
          </a:prstGeom>
          <a:solidFill>
            <a:schemeClr val="accent1"/>
          </a:solidFill>
          <a:ln w="9525" cap="rnd" cmpd="sng" algn="ctr">
            <a:solidFill>
              <a:schemeClr val="tx2"/>
            </a:solidFill>
            <a:prstDash val="dash"/>
            <a:round/>
            <a:headEnd type="none" w="med" len="med"/>
            <a:tailEnd type="none" w="med" len="med"/>
          </a:ln>
          <a:effectLst/>
        </p:spPr>
      </p:cxnSp>
    </p:spTree>
    <p:extLst>
      <p:ext uri="{BB962C8B-B14F-4D97-AF65-F5344CB8AC3E}">
        <p14:creationId xmlns:p14="http://schemas.microsoft.com/office/powerpoint/2010/main" val="785984506"/>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7" name="Rectangle 5"/>
          <p:cNvSpPr>
            <a:spLocks noGrp="1" noChangeArrowheads="1"/>
          </p:cNvSpPr>
          <p:nvPr>
            <p:ph type="title"/>
          </p:nvPr>
        </p:nvSpPr>
        <p:spPr/>
        <p:txBody>
          <a:bodyPr/>
          <a:lstStyle/>
          <a:p>
            <a:r>
              <a:rPr lang="en-US" dirty="0" smtClean="0"/>
              <a:t>ASR Examples</a:t>
            </a:r>
          </a:p>
        </p:txBody>
      </p:sp>
      <p:sp>
        <p:nvSpPr>
          <p:cNvPr id="27" name="Rectangle 3"/>
          <p:cNvSpPr>
            <a:spLocks noChangeArrowheads="1"/>
          </p:cNvSpPr>
          <p:nvPr/>
        </p:nvSpPr>
        <p:spPr bwMode="auto">
          <a:xfrm>
            <a:off x="685800" y="1709057"/>
            <a:ext cx="8686800" cy="3535363"/>
          </a:xfrm>
          <a:prstGeom prst="rect">
            <a:avLst/>
          </a:prstGeom>
          <a:noFill/>
          <a:ln w="9525">
            <a:noFill/>
            <a:miter lim="800000"/>
            <a:headEnd/>
            <a:tailEnd/>
          </a:ln>
          <a:effectLst/>
        </p:spPr>
        <p:txBody>
          <a:bodyPr/>
          <a:lstStyle/>
          <a:p>
            <a:pPr marL="609600" indent="-609600">
              <a:lnSpc>
                <a:spcPct val="90000"/>
              </a:lnSpc>
              <a:spcBef>
                <a:spcPct val="30000"/>
              </a:spcBef>
              <a:buClr>
                <a:schemeClr val="tx2"/>
              </a:buClr>
              <a:buFont typeface="Wingdings" pitchFamily="2" charset="2"/>
              <a:buBlip>
                <a:blip r:embed="rId3"/>
              </a:buBlip>
            </a:pPr>
            <a:endParaRPr lang="en-US" dirty="0">
              <a:latin typeface="Segoe" pitchFamily="34" charset="0"/>
            </a:endParaRPr>
          </a:p>
        </p:txBody>
      </p:sp>
      <p:grpSp>
        <p:nvGrpSpPr>
          <p:cNvPr id="28" name="Group 11"/>
          <p:cNvGrpSpPr/>
          <p:nvPr/>
        </p:nvGrpSpPr>
        <p:grpSpPr>
          <a:xfrm>
            <a:off x="449523" y="1801063"/>
            <a:ext cx="4568788" cy="4386480"/>
            <a:chOff x="-15747" y="368741"/>
            <a:chExt cx="7776184" cy="4386480"/>
          </a:xfrm>
        </p:grpSpPr>
        <p:sp>
          <p:nvSpPr>
            <p:cNvPr id="29" name="Rounded Rectangle 28"/>
            <p:cNvSpPr/>
            <p:nvPr/>
          </p:nvSpPr>
          <p:spPr>
            <a:xfrm>
              <a:off x="0" y="368741"/>
              <a:ext cx="6627810" cy="2096022"/>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Rounded Rectangle 4"/>
            <p:cNvSpPr/>
            <p:nvPr/>
          </p:nvSpPr>
          <p:spPr>
            <a:xfrm>
              <a:off x="-15747"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Authenticated RPC</a:t>
              </a:r>
            </a:p>
            <a:p>
              <a:pPr algn="l">
                <a:buClr>
                  <a:schemeClr val="tx2"/>
                </a:buClr>
                <a:buFont typeface="Segoe UI" pitchFamily="34" charset="0"/>
                <a:buChar char="−"/>
              </a:pPr>
              <a:r>
                <a:rPr lang="en-US" sz="2000" b="0" dirty="0" smtClean="0"/>
                <a:t> Firewall on by default</a:t>
              </a:r>
            </a:p>
          </p:txBody>
        </p:sp>
      </p:grpSp>
      <p:grpSp>
        <p:nvGrpSpPr>
          <p:cNvPr id="31" name="Group 12"/>
          <p:cNvGrpSpPr/>
          <p:nvPr/>
        </p:nvGrpSpPr>
        <p:grpSpPr>
          <a:xfrm>
            <a:off x="668259" y="1599223"/>
            <a:ext cx="3405374" cy="708479"/>
            <a:chOff x="356547" y="210444"/>
            <a:chExt cx="5796027" cy="708479"/>
          </a:xfrm>
        </p:grpSpPr>
        <p:sp>
          <p:nvSpPr>
            <p:cNvPr id="32" name="Rounded Rectangle 31"/>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33"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000" b="1" kern="1200" dirty="0" smtClean="0">
                  <a:solidFill>
                    <a:schemeClr val="bg1"/>
                  </a:solidFill>
                </a:rPr>
                <a:t>Windows</a:t>
              </a:r>
              <a:endParaRPr lang="en-US" sz="2000" kern="1200" dirty="0">
                <a:solidFill>
                  <a:schemeClr val="bg1"/>
                </a:solidFill>
              </a:endParaRPr>
            </a:p>
          </p:txBody>
        </p:sp>
      </p:grpSp>
      <p:sp>
        <p:nvSpPr>
          <p:cNvPr id="34" name="Rounded Rectangle 33"/>
          <p:cNvSpPr/>
          <p:nvPr/>
        </p:nvSpPr>
        <p:spPr>
          <a:xfrm>
            <a:off x="437003" y="4309768"/>
            <a:ext cx="3894077" cy="2123689"/>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5" name="Rounded Rectangle 34"/>
          <p:cNvSpPr/>
          <p:nvPr/>
        </p:nvSpPr>
        <p:spPr>
          <a:xfrm>
            <a:off x="646487" y="4113821"/>
            <a:ext cx="3383324" cy="708479"/>
          </a:xfrm>
          <a:prstGeom prst="roundRect">
            <a:avLst/>
          </a:prstGeom>
        </p:spPr>
        <p:style>
          <a:lnRef idx="1">
            <a:schemeClr val="accent1"/>
          </a:lnRef>
          <a:fillRef idx="3">
            <a:schemeClr val="accent1"/>
          </a:fillRef>
          <a:effectRef idx="2">
            <a:schemeClr val="accent1"/>
          </a:effectRef>
          <a:fontRef idx="minor">
            <a:schemeClr val="lt1"/>
          </a:fontRef>
        </p:style>
        <p:txBody>
          <a:bodyPr/>
          <a:lstStyle/>
          <a:p>
            <a:pPr algn="l"/>
            <a:r>
              <a:rPr lang="en-US" sz="2000" dirty="0" smtClean="0"/>
              <a:t>Internet Information Services version 6 (IIS6)</a:t>
            </a:r>
            <a:endParaRPr lang="en-US" sz="2000" dirty="0"/>
          </a:p>
        </p:txBody>
      </p:sp>
      <p:sp>
        <p:nvSpPr>
          <p:cNvPr id="36" name="Rounded Rectangle 4"/>
          <p:cNvSpPr/>
          <p:nvPr/>
        </p:nvSpPr>
        <p:spPr>
          <a:xfrm>
            <a:off x="438637" y="4494291"/>
            <a:ext cx="4568788" cy="13404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Off by default</a:t>
            </a:r>
          </a:p>
          <a:p>
            <a:pPr algn="l">
              <a:buClr>
                <a:schemeClr val="tx2"/>
              </a:buClr>
              <a:buFont typeface="Segoe UI" pitchFamily="34" charset="0"/>
              <a:buChar char="−"/>
            </a:pPr>
            <a:r>
              <a:rPr lang="en-US" sz="2000" b="0" dirty="0" smtClean="0"/>
              <a:t> Network service by default</a:t>
            </a:r>
          </a:p>
          <a:p>
            <a:pPr algn="l">
              <a:buClr>
                <a:schemeClr val="tx2"/>
              </a:buClr>
              <a:buFont typeface="Segoe UI" pitchFamily="34" charset="0"/>
              <a:buChar char="−"/>
            </a:pPr>
            <a:r>
              <a:rPr lang="en-US" sz="2000" b="0" dirty="0" smtClean="0"/>
              <a:t> Static files by default</a:t>
            </a:r>
          </a:p>
        </p:txBody>
      </p:sp>
      <p:grpSp>
        <p:nvGrpSpPr>
          <p:cNvPr id="37" name="Group 11"/>
          <p:cNvGrpSpPr/>
          <p:nvPr/>
        </p:nvGrpSpPr>
        <p:grpSpPr>
          <a:xfrm>
            <a:off x="4671546" y="1790176"/>
            <a:ext cx="4570421" cy="4440909"/>
            <a:chOff x="-74111" y="314312"/>
            <a:chExt cx="7778963" cy="4440909"/>
          </a:xfrm>
        </p:grpSpPr>
        <p:sp>
          <p:nvSpPr>
            <p:cNvPr id="38" name="Rounded Rectangle 37"/>
            <p:cNvSpPr/>
            <p:nvPr/>
          </p:nvSpPr>
          <p:spPr>
            <a:xfrm>
              <a:off x="-74111" y="314312"/>
              <a:ext cx="6627810" cy="2139566"/>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 name="Rounded Rectangle 4"/>
            <p:cNvSpPr/>
            <p:nvPr/>
          </p:nvSpPr>
          <p:spPr>
            <a:xfrm>
              <a:off x="-71332"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algn="l">
                <a:buClr>
                  <a:schemeClr val="tx2"/>
                </a:buClr>
                <a:buFont typeface="Segoe UI" pitchFamily="34" charset="0"/>
                <a:buChar char="−"/>
              </a:pPr>
              <a:r>
                <a:rPr lang="en-US" sz="2000" b="0" dirty="0" smtClean="0"/>
                <a:t> </a:t>
              </a:r>
              <a:r>
                <a:rPr lang="en-US" sz="2000" b="0" dirty="0" err="1" smtClean="0"/>
                <a:t>xp_cmdshell</a:t>
              </a:r>
              <a:r>
                <a:rPr lang="en-US" sz="2000" b="0" dirty="0" smtClean="0"/>
                <a:t> off by default</a:t>
              </a:r>
            </a:p>
            <a:p>
              <a:pPr algn="l">
                <a:buClr>
                  <a:schemeClr val="tx2"/>
                </a:buClr>
                <a:buFont typeface="Segoe UI" pitchFamily="34" charset="0"/>
                <a:buChar char="−"/>
              </a:pPr>
              <a:r>
                <a:rPr lang="en-US" sz="2000" b="0" dirty="0" smtClean="0"/>
                <a:t> CLR and COM off by default</a:t>
              </a:r>
            </a:p>
            <a:p>
              <a:pPr algn="l">
                <a:buClr>
                  <a:schemeClr val="tx2"/>
                </a:buClr>
                <a:buFont typeface="Segoe UI" pitchFamily="34" charset="0"/>
                <a:buChar char="−"/>
              </a:pPr>
              <a:r>
                <a:rPr lang="en-US" sz="2000" b="0" dirty="0" smtClean="0"/>
                <a:t> Network service</a:t>
              </a:r>
            </a:p>
          </p:txBody>
        </p:sp>
      </p:grpSp>
      <p:grpSp>
        <p:nvGrpSpPr>
          <p:cNvPr id="40" name="Group 12"/>
          <p:cNvGrpSpPr/>
          <p:nvPr/>
        </p:nvGrpSpPr>
        <p:grpSpPr>
          <a:xfrm>
            <a:off x="4924573" y="1599223"/>
            <a:ext cx="3405375" cy="708479"/>
            <a:chOff x="356547" y="210444"/>
            <a:chExt cx="5796027" cy="708479"/>
          </a:xfrm>
        </p:grpSpPr>
        <p:sp>
          <p:nvSpPr>
            <p:cNvPr id="41" name="Rounded Rectangle 40"/>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42" name="Rounded Rectangle 6"/>
            <p:cNvSpPr/>
            <p:nvPr/>
          </p:nvSpPr>
          <p:spPr>
            <a:xfrm>
              <a:off x="463248" y="245034"/>
              <a:ext cx="5689326" cy="6393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lvl="0" algn="l" defTabSz="1066800">
                <a:lnSpc>
                  <a:spcPct val="90000"/>
                </a:lnSpc>
                <a:spcBef>
                  <a:spcPct val="0"/>
                </a:spcBef>
                <a:spcAft>
                  <a:spcPct val="35000"/>
                </a:spcAft>
              </a:pPr>
              <a:r>
                <a:rPr lang="en-US" sz="2000" b="1" kern="1200" dirty="0" smtClean="0">
                  <a:solidFill>
                    <a:schemeClr val="bg1"/>
                  </a:solidFill>
                </a:rPr>
                <a:t>SQL Server 2005</a:t>
              </a:r>
              <a:endParaRPr lang="en-US" sz="2000" kern="1200" dirty="0">
                <a:solidFill>
                  <a:schemeClr val="bg1"/>
                </a:solidFill>
              </a:endParaRPr>
            </a:p>
          </p:txBody>
        </p:sp>
      </p:grpSp>
      <p:grpSp>
        <p:nvGrpSpPr>
          <p:cNvPr id="43" name="Group 11"/>
          <p:cNvGrpSpPr/>
          <p:nvPr/>
        </p:nvGrpSpPr>
        <p:grpSpPr>
          <a:xfrm>
            <a:off x="4671546" y="4309768"/>
            <a:ext cx="4570422" cy="4386480"/>
            <a:chOff x="0" y="368741"/>
            <a:chExt cx="7778965" cy="4386480"/>
          </a:xfrm>
        </p:grpSpPr>
        <p:sp>
          <p:nvSpPr>
            <p:cNvPr id="44" name="Rounded Rectangle 43"/>
            <p:cNvSpPr/>
            <p:nvPr/>
          </p:nvSpPr>
          <p:spPr>
            <a:xfrm>
              <a:off x="0" y="368741"/>
              <a:ext cx="6627810" cy="2139566"/>
            </a:xfrm>
            <a:prstGeom prst="roundRect">
              <a:avLst/>
            </a:prstGeom>
            <a:solidFill>
              <a:schemeClr val="tx2">
                <a:lumMod val="20000"/>
                <a:lumOff val="80000"/>
                <a:alpha val="90000"/>
              </a:schemeClr>
            </a:solidFill>
            <a:ln>
              <a:noFill/>
            </a:ln>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45" name="Rounded Rectangle 4"/>
            <p:cNvSpPr/>
            <p:nvPr/>
          </p:nvSpPr>
          <p:spPr>
            <a:xfrm>
              <a:off x="2781" y="593861"/>
              <a:ext cx="7776184" cy="416136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38462" tIns="499872" rIns="638462" bIns="170688" numCol="1" spcCol="1270" anchor="t" anchorCtr="0">
              <a:noAutofit/>
            </a:bodyPr>
            <a:lstStyle/>
            <a:p>
              <a:pPr marL="0" lvl="1" algn="l">
                <a:buClr>
                  <a:schemeClr val="tx2"/>
                </a:buClr>
                <a:buFont typeface="Segoe UI" pitchFamily="34" charset="0"/>
                <a:buChar char="−"/>
              </a:pPr>
              <a:r>
                <a:rPr lang="en-US" sz="2000" b="0" dirty="0" smtClean="0"/>
                <a:t> Web server </a:t>
              </a:r>
              <a:r>
                <a:rPr lang="en-US" sz="2000" b="0" dirty="0" err="1" smtClean="0"/>
                <a:t>localhost</a:t>
              </a:r>
              <a:r>
                <a:rPr lang="en-US" sz="2000" b="0" dirty="0" smtClean="0"/>
                <a:t> only</a:t>
              </a:r>
            </a:p>
            <a:p>
              <a:pPr marL="0" lvl="1" algn="l">
                <a:buClr>
                  <a:schemeClr val="tx2"/>
                </a:buClr>
                <a:buFont typeface="Segoe UI" pitchFamily="34" charset="0"/>
                <a:buChar char="−"/>
              </a:pPr>
              <a:r>
                <a:rPr lang="en-US" sz="2000" b="0" dirty="0" smtClean="0"/>
                <a:t> SQL Server Express </a:t>
              </a:r>
              <a:r>
                <a:rPr lang="en-US" sz="2000" b="0" dirty="0" err="1" smtClean="0"/>
                <a:t>localhost</a:t>
              </a:r>
              <a:r>
                <a:rPr lang="en-US" sz="2000" b="0" dirty="0" smtClean="0"/>
                <a:t> only</a:t>
              </a:r>
            </a:p>
          </p:txBody>
        </p:sp>
      </p:grpSp>
      <p:grpSp>
        <p:nvGrpSpPr>
          <p:cNvPr id="46" name="Group 12"/>
          <p:cNvGrpSpPr/>
          <p:nvPr/>
        </p:nvGrpSpPr>
        <p:grpSpPr>
          <a:xfrm>
            <a:off x="4881030" y="4113821"/>
            <a:ext cx="3405375" cy="708479"/>
            <a:chOff x="356547" y="210444"/>
            <a:chExt cx="5796027" cy="708479"/>
          </a:xfrm>
        </p:grpSpPr>
        <p:sp>
          <p:nvSpPr>
            <p:cNvPr id="47" name="Rounded Rectangle 46"/>
            <p:cNvSpPr/>
            <p:nvPr/>
          </p:nvSpPr>
          <p:spPr>
            <a:xfrm>
              <a:off x="356547" y="210444"/>
              <a:ext cx="5758497" cy="708479"/>
            </a:xfrm>
            <a:prstGeom prst="roundRect">
              <a:avLst/>
            </a:prstGeom>
          </p:spPr>
          <p:style>
            <a:lnRef idx="1">
              <a:schemeClr val="accent1"/>
            </a:lnRef>
            <a:fillRef idx="3">
              <a:schemeClr val="accent1"/>
            </a:fillRef>
            <a:effectRef idx="2">
              <a:schemeClr val="accent1"/>
            </a:effectRef>
            <a:fontRef idx="minor">
              <a:schemeClr val="lt1"/>
            </a:fontRef>
          </p:style>
        </p:sp>
        <p:sp>
          <p:nvSpPr>
            <p:cNvPr id="48" name="Rounded Rectangle 6"/>
            <p:cNvSpPr/>
            <p:nvPr/>
          </p:nvSpPr>
          <p:spPr>
            <a:xfrm>
              <a:off x="463249" y="245033"/>
              <a:ext cx="5689325" cy="639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657" tIns="0" rIns="217657" bIns="0" numCol="1" spcCol="1270" anchor="ctr" anchorCtr="0">
              <a:noAutofit/>
            </a:bodyPr>
            <a:lstStyle/>
            <a:p>
              <a:pPr algn="l" defTabSz="1066800">
                <a:lnSpc>
                  <a:spcPct val="90000"/>
                </a:lnSpc>
                <a:spcAft>
                  <a:spcPct val="35000"/>
                </a:spcAft>
              </a:pPr>
              <a:r>
                <a:rPr lang="en-US" sz="2000" dirty="0" smtClean="0"/>
                <a:t>Visual Studio</a:t>
              </a:r>
              <a:r>
                <a:rPr lang="en-US" sz="1600" baseline="30000" dirty="0" smtClean="0"/>
                <a:t>®</a:t>
              </a:r>
              <a:r>
                <a:rPr lang="en-US" sz="2000" dirty="0" smtClean="0"/>
                <a:t> 2005</a:t>
              </a:r>
            </a:p>
          </p:txBody>
        </p:sp>
      </p:grpSp>
    </p:spTree>
    <p:extLst>
      <p:ext uri="{BB962C8B-B14F-4D97-AF65-F5344CB8AC3E}">
        <p14:creationId xmlns:p14="http://schemas.microsoft.com/office/powerpoint/2010/main" val="294554373"/>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4479925" y="2346325"/>
            <a:ext cx="184150" cy="914400"/>
          </a:xfrm>
          <a:prstGeom prst="rect">
            <a:avLst/>
          </a:prstGeom>
          <a:noFill/>
          <a:ln w="15875" algn="ctr">
            <a:noFill/>
            <a:miter lim="800000"/>
            <a:headEnd/>
            <a:tailEnd type="none" w="lg" len="lg"/>
          </a:ln>
          <a:effectLst/>
        </p:spPr>
        <p:txBody>
          <a:bodyPr wrap="none">
            <a:spAutoFit/>
          </a:bodyPr>
          <a:lstStyle/>
          <a:p>
            <a:pPr>
              <a:defRPr/>
            </a:pPr>
            <a:endParaRPr lang="en-US" sz="5400" dirty="0">
              <a:solidFill>
                <a:schemeClr val="accent1"/>
              </a:solidFill>
              <a:effectLst>
                <a:outerShdw blurRad="38100" dist="38100" dir="2700000" algn="tl">
                  <a:srgbClr val="000000"/>
                </a:outerShdw>
              </a:effectLst>
              <a:latin typeface="Trebuchet MS" pitchFamily="34" charset="0"/>
            </a:endParaRPr>
          </a:p>
        </p:txBody>
      </p:sp>
      <p:sp>
        <p:nvSpPr>
          <p:cNvPr id="9" name="Rounded Rectangle 8"/>
          <p:cNvSpPr/>
          <p:nvPr/>
        </p:nvSpPr>
        <p:spPr>
          <a:xfrm>
            <a:off x="866899" y="2481943"/>
            <a:ext cx="7422077" cy="2529444"/>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Text Box 5"/>
          <p:cNvSpPr txBox="1">
            <a:spLocks noChangeArrowheads="1"/>
          </p:cNvSpPr>
          <p:nvPr/>
        </p:nvSpPr>
        <p:spPr bwMode="auto">
          <a:xfrm>
            <a:off x="885825" y="2734058"/>
            <a:ext cx="7362825" cy="1938992"/>
          </a:xfrm>
          <a:prstGeom prst="rect">
            <a:avLst/>
          </a:prstGeom>
          <a:noFill/>
          <a:ln w="12700">
            <a:noFill/>
            <a:miter lim="800000"/>
            <a:headEnd type="none" w="sm" len="sm"/>
            <a:tailEnd type="none" w="sm" len="sm"/>
          </a:ln>
          <a:effectLst/>
        </p:spPr>
        <p:txBody>
          <a:bodyPr wrap="square">
            <a:spAutoFit/>
          </a:bodyPr>
          <a:lstStyle/>
          <a:p>
            <a:r>
              <a:rPr lang="en-US" sz="4000" dirty="0" smtClean="0">
                <a:solidFill>
                  <a:schemeClr val="bg1"/>
                </a:solidFill>
              </a:rPr>
              <a:t>Attack Surface Reduction </a:t>
            </a:r>
            <a:br>
              <a:rPr lang="en-US" sz="4000" dirty="0" smtClean="0">
                <a:solidFill>
                  <a:schemeClr val="bg1"/>
                </a:solidFill>
              </a:rPr>
            </a:br>
            <a:r>
              <a:rPr lang="en-US" sz="4000" dirty="0" smtClean="0">
                <a:solidFill>
                  <a:schemeClr val="bg1"/>
                </a:solidFill>
              </a:rPr>
              <a:t>is as important as trying </a:t>
            </a:r>
            <a:br>
              <a:rPr lang="en-US" sz="4000" dirty="0" smtClean="0">
                <a:solidFill>
                  <a:schemeClr val="bg1"/>
                </a:solidFill>
              </a:rPr>
            </a:br>
            <a:r>
              <a:rPr lang="en-US" sz="4000" dirty="0" smtClean="0">
                <a:solidFill>
                  <a:schemeClr val="bg1"/>
                </a:solidFill>
              </a:rPr>
              <a:t>to get the code right</a:t>
            </a:r>
            <a:endParaRPr lang="en-US" sz="4000" dirty="0">
              <a:solidFill>
                <a:schemeClr val="bg1"/>
              </a:solidFill>
            </a:endParaRPr>
          </a:p>
        </p:txBody>
      </p:sp>
    </p:spTree>
    <p:extLst>
      <p:ext uri="{BB962C8B-B14F-4D97-AF65-F5344CB8AC3E}">
        <p14:creationId xmlns:p14="http://schemas.microsoft.com/office/powerpoint/2010/main" val="3371724857"/>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1864426" y="3194463"/>
            <a:ext cx="5225143" cy="2921330"/>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4196" name="Rectangle 4"/>
          <p:cNvSpPr>
            <a:spLocks noGrp="1" noChangeArrowheads="1"/>
          </p:cNvSpPr>
          <p:nvPr>
            <p:ph type="title"/>
          </p:nvPr>
        </p:nvSpPr>
        <p:spPr/>
        <p:txBody>
          <a:bodyPr/>
          <a:lstStyle/>
          <a:p>
            <a:r>
              <a:rPr lang="en-US" smtClean="0"/>
              <a:t>Threat Analysis</a:t>
            </a:r>
            <a:endParaRPr lang="en-US" dirty="0" smtClean="0"/>
          </a:p>
        </p:txBody>
      </p:sp>
      <p:sp>
        <p:nvSpPr>
          <p:cNvPr id="264197" name="Rectangle 5"/>
          <p:cNvSpPr>
            <a:spLocks noGrp="1" noChangeArrowheads="1"/>
          </p:cNvSpPr>
          <p:nvPr>
            <p:ph idx="1"/>
          </p:nvPr>
        </p:nvSpPr>
        <p:spPr/>
        <p:txBody>
          <a:bodyPr/>
          <a:lstStyle/>
          <a:p>
            <a:r>
              <a:rPr lang="en-US" smtClean="0"/>
              <a:t>Secure software starts with understanding the threats</a:t>
            </a:r>
          </a:p>
          <a:p>
            <a:r>
              <a:rPr lang="en-US" smtClean="0"/>
              <a:t>Threats are not vulnerabilities</a:t>
            </a:r>
          </a:p>
          <a:p>
            <a:r>
              <a:rPr lang="en-US" smtClean="0"/>
              <a:t>Threats live forever; they are the attacker's goal</a:t>
            </a:r>
            <a:endParaRPr lang="en-US" dirty="0" smtClean="0"/>
          </a:p>
        </p:txBody>
      </p:sp>
      <p:pic>
        <p:nvPicPr>
          <p:cNvPr id="32791" name="Picture 11" descr="Firewall"/>
          <p:cNvPicPr>
            <a:picLocks noChangeAspect="1" noChangeArrowheads="1"/>
          </p:cNvPicPr>
          <p:nvPr/>
        </p:nvPicPr>
        <p:blipFill>
          <a:blip r:embed="rId3" cstate="print"/>
          <a:srcRect/>
          <a:stretch>
            <a:fillRect/>
          </a:stretch>
        </p:blipFill>
        <p:spPr bwMode="auto">
          <a:xfrm>
            <a:off x="4859370" y="4017870"/>
            <a:ext cx="544513" cy="783336"/>
          </a:xfrm>
          <a:prstGeom prst="rect">
            <a:avLst/>
          </a:prstGeom>
          <a:noFill/>
          <a:ln w="9525">
            <a:noFill/>
            <a:miter lim="800000"/>
            <a:headEnd/>
            <a:tailEnd/>
          </a:ln>
        </p:spPr>
      </p:pic>
      <p:pic>
        <p:nvPicPr>
          <p:cNvPr id="32792" name="Picture 12" descr="Firewall"/>
          <p:cNvPicPr>
            <a:picLocks noChangeAspect="1" noChangeArrowheads="1"/>
          </p:cNvPicPr>
          <p:nvPr/>
        </p:nvPicPr>
        <p:blipFill>
          <a:blip r:embed="rId3" cstate="print"/>
          <a:srcRect/>
          <a:stretch>
            <a:fillRect/>
          </a:stretch>
        </p:blipFill>
        <p:spPr bwMode="auto">
          <a:xfrm>
            <a:off x="4859370" y="3577243"/>
            <a:ext cx="544513" cy="783336"/>
          </a:xfrm>
          <a:prstGeom prst="rect">
            <a:avLst/>
          </a:prstGeom>
          <a:noFill/>
          <a:ln w="9525">
            <a:noFill/>
            <a:miter lim="800000"/>
            <a:headEnd/>
            <a:tailEnd/>
          </a:ln>
        </p:spPr>
      </p:pic>
      <p:pic>
        <p:nvPicPr>
          <p:cNvPr id="32774" name="Picture 13" descr="Binary Code"/>
          <p:cNvPicPr>
            <a:picLocks noChangeAspect="1" noChangeArrowheads="1"/>
          </p:cNvPicPr>
          <p:nvPr/>
        </p:nvPicPr>
        <p:blipFill>
          <a:blip r:embed="rId4" cstate="print"/>
          <a:srcRect/>
          <a:stretch>
            <a:fillRect/>
          </a:stretch>
        </p:blipFill>
        <p:spPr bwMode="auto">
          <a:xfrm>
            <a:off x="5600733" y="3516918"/>
            <a:ext cx="1096962" cy="2351088"/>
          </a:xfrm>
          <a:prstGeom prst="rect">
            <a:avLst/>
          </a:prstGeom>
          <a:noFill/>
          <a:ln w="9525">
            <a:noFill/>
            <a:miter lim="800000"/>
            <a:headEnd/>
            <a:tailEnd/>
          </a:ln>
        </p:spPr>
      </p:pic>
      <p:sp>
        <p:nvSpPr>
          <p:cNvPr id="264212" name="AutoShape 20"/>
          <p:cNvSpPr>
            <a:spLocks noChangeArrowheads="1"/>
          </p:cNvSpPr>
          <p:nvPr/>
        </p:nvSpPr>
        <p:spPr bwMode="auto">
          <a:xfrm>
            <a:off x="3033505" y="4042823"/>
            <a:ext cx="1863965" cy="343138"/>
          </a:xfrm>
          <a:custGeom>
            <a:avLst/>
            <a:gdLst>
              <a:gd name="G0" fmla="+- 16603 0 0"/>
              <a:gd name="G1" fmla="+- 4950 0 0"/>
              <a:gd name="G2" fmla="+- 21600 0 4950"/>
              <a:gd name="G3" fmla="+- 10800 0 4950"/>
              <a:gd name="G4" fmla="+- 21600 0 16603"/>
              <a:gd name="G5" fmla="*/ G4 G3 10800"/>
              <a:gd name="G6" fmla="+- 21600 0 G5"/>
              <a:gd name="T0" fmla="*/ 16603 w 21600"/>
              <a:gd name="T1" fmla="*/ 0 h 21600"/>
              <a:gd name="T2" fmla="*/ 0 w 21600"/>
              <a:gd name="T3" fmla="*/ 10800 h 21600"/>
              <a:gd name="T4" fmla="*/ 16603 w 21600"/>
              <a:gd name="T5" fmla="*/ 21600 h 21600"/>
              <a:gd name="T6" fmla="*/ 21600 w 21600"/>
              <a:gd name="T7" fmla="*/ 10800 h 21600"/>
              <a:gd name="T8" fmla="*/ 17694720 1 256"/>
              <a:gd name="T9" fmla="*/ 11796480 1 256"/>
              <a:gd name="T10" fmla="*/ 5898240 1 256"/>
              <a:gd name="T11" fmla="*/ 0 1 25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603" y="0"/>
                </a:moveTo>
                <a:lnTo>
                  <a:pt x="16603" y="4950"/>
                </a:lnTo>
                <a:lnTo>
                  <a:pt x="3375" y="4950"/>
                </a:lnTo>
                <a:lnTo>
                  <a:pt x="3375" y="16650"/>
                </a:lnTo>
                <a:lnTo>
                  <a:pt x="16603" y="16650"/>
                </a:lnTo>
                <a:lnTo>
                  <a:pt x="16603" y="21600"/>
                </a:lnTo>
                <a:lnTo>
                  <a:pt x="21600" y="10800"/>
                </a:lnTo>
                <a:close/>
              </a:path>
              <a:path w="21600" h="21600">
                <a:moveTo>
                  <a:pt x="1350" y="4950"/>
                </a:moveTo>
                <a:lnTo>
                  <a:pt x="1350" y="16650"/>
                </a:lnTo>
                <a:lnTo>
                  <a:pt x="2700" y="16650"/>
                </a:lnTo>
                <a:lnTo>
                  <a:pt x="2700" y="4950"/>
                </a:lnTo>
                <a:close/>
              </a:path>
              <a:path w="21600" h="21600">
                <a:moveTo>
                  <a:pt x="0" y="4950"/>
                </a:moveTo>
                <a:lnTo>
                  <a:pt x="0" y="16650"/>
                </a:lnTo>
                <a:lnTo>
                  <a:pt x="675" y="16650"/>
                </a:lnTo>
                <a:lnTo>
                  <a:pt x="675" y="4950"/>
                </a:lnTo>
                <a:close/>
              </a:path>
            </a:pathLst>
          </a:cu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pic>
        <p:nvPicPr>
          <p:cNvPr id="32787" name="Picture 19" descr="j0183406[1]"/>
          <p:cNvPicPr>
            <a:picLocks noChangeAspect="1" noChangeArrowheads="1"/>
          </p:cNvPicPr>
          <p:nvPr/>
        </p:nvPicPr>
        <p:blipFill>
          <a:blip r:embed="rId5" cstate="print"/>
          <a:srcRect/>
          <a:stretch>
            <a:fillRect/>
          </a:stretch>
        </p:blipFill>
        <p:spPr bwMode="auto">
          <a:xfrm>
            <a:off x="3573800" y="3894743"/>
            <a:ext cx="686348" cy="655638"/>
          </a:xfrm>
          <a:prstGeom prst="rect">
            <a:avLst/>
          </a:prstGeom>
          <a:noFill/>
          <a:ln w="9525">
            <a:noFill/>
            <a:miter lim="800000"/>
            <a:headEnd/>
            <a:tailEnd/>
          </a:ln>
        </p:spPr>
      </p:pic>
      <p:sp>
        <p:nvSpPr>
          <p:cNvPr id="264213" name="AutoShape 21"/>
          <p:cNvSpPr>
            <a:spLocks noChangeArrowheads="1"/>
          </p:cNvSpPr>
          <p:nvPr/>
        </p:nvSpPr>
        <p:spPr bwMode="auto">
          <a:xfrm>
            <a:off x="3093650" y="5092209"/>
            <a:ext cx="2643608" cy="342635"/>
          </a:xfrm>
          <a:custGeom>
            <a:avLst/>
            <a:gdLst>
              <a:gd name="G0" fmla="+- 17900 0 0"/>
              <a:gd name="G1" fmla="+- 4564 0 0"/>
              <a:gd name="G2" fmla="+- 21600 0 4564"/>
              <a:gd name="G3" fmla="+- 10800 0 4564"/>
              <a:gd name="G4" fmla="+- 21600 0 17900"/>
              <a:gd name="G5" fmla="*/ G4 G3 10800"/>
              <a:gd name="G6" fmla="+- 21600 0 G5"/>
              <a:gd name="T0" fmla="*/ 17900 w 21600"/>
              <a:gd name="T1" fmla="*/ 0 h 21600"/>
              <a:gd name="T2" fmla="*/ 0 w 21600"/>
              <a:gd name="T3" fmla="*/ 10800 h 21600"/>
              <a:gd name="T4" fmla="*/ 17900 w 21600"/>
              <a:gd name="T5" fmla="*/ 21600 h 21600"/>
              <a:gd name="T6" fmla="*/ 21600 w 21600"/>
              <a:gd name="T7" fmla="*/ 10800 h 21600"/>
              <a:gd name="T8" fmla="*/ 17694720 1 256"/>
              <a:gd name="T9" fmla="*/ 11796480 1 256"/>
              <a:gd name="T10" fmla="*/ 5898240 1 256"/>
              <a:gd name="T11" fmla="*/ 0 1 25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900" y="0"/>
                </a:moveTo>
                <a:lnTo>
                  <a:pt x="17900" y="4564"/>
                </a:lnTo>
                <a:lnTo>
                  <a:pt x="3375" y="4564"/>
                </a:lnTo>
                <a:lnTo>
                  <a:pt x="3375" y="17036"/>
                </a:lnTo>
                <a:lnTo>
                  <a:pt x="17900" y="17036"/>
                </a:lnTo>
                <a:lnTo>
                  <a:pt x="17900" y="21600"/>
                </a:lnTo>
                <a:lnTo>
                  <a:pt x="21600" y="10800"/>
                </a:lnTo>
                <a:close/>
              </a:path>
              <a:path w="21600" h="21600">
                <a:moveTo>
                  <a:pt x="1350" y="4564"/>
                </a:moveTo>
                <a:lnTo>
                  <a:pt x="1350" y="17036"/>
                </a:lnTo>
                <a:lnTo>
                  <a:pt x="2700" y="17036"/>
                </a:lnTo>
                <a:lnTo>
                  <a:pt x="2700" y="4564"/>
                </a:lnTo>
                <a:close/>
              </a:path>
              <a:path w="21600" h="21600">
                <a:moveTo>
                  <a:pt x="0" y="4564"/>
                </a:moveTo>
                <a:lnTo>
                  <a:pt x="0" y="17036"/>
                </a:lnTo>
                <a:lnTo>
                  <a:pt x="675" y="17036"/>
                </a:lnTo>
                <a:lnTo>
                  <a:pt x="675" y="4564"/>
                </a:lnTo>
                <a:close/>
              </a:path>
            </a:pathLst>
          </a:cu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sp>
        <p:nvSpPr>
          <p:cNvPr id="264229" name="Text Box 37"/>
          <p:cNvSpPr txBox="1">
            <a:spLocks noChangeArrowheads="1"/>
          </p:cNvSpPr>
          <p:nvPr/>
        </p:nvSpPr>
        <p:spPr bwMode="auto">
          <a:xfrm>
            <a:off x="3789395" y="4829781"/>
            <a:ext cx="827662"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Threat</a:t>
            </a:r>
          </a:p>
        </p:txBody>
      </p:sp>
      <p:sp>
        <p:nvSpPr>
          <p:cNvPr id="264231" name="Text Box 39"/>
          <p:cNvSpPr txBox="1">
            <a:spLocks noChangeArrowheads="1"/>
          </p:cNvSpPr>
          <p:nvPr/>
        </p:nvSpPr>
        <p:spPr bwMode="auto">
          <a:xfrm>
            <a:off x="3775108" y="3481993"/>
            <a:ext cx="1234633"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Mitigation</a:t>
            </a:r>
          </a:p>
        </p:txBody>
      </p:sp>
      <p:sp>
        <p:nvSpPr>
          <p:cNvPr id="264233" name="AutoShape 41"/>
          <p:cNvSpPr>
            <a:spLocks noChangeArrowheads="1"/>
          </p:cNvSpPr>
          <p:nvPr/>
        </p:nvSpPr>
        <p:spPr bwMode="auto">
          <a:xfrm>
            <a:off x="5495958" y="5199668"/>
            <a:ext cx="479425" cy="533400"/>
          </a:xfrm>
          <a:prstGeom prst="irregularSeal1">
            <a:avLst/>
          </a:prstGeom>
          <a:gradFill rotWithShape="1">
            <a:gsLst>
              <a:gs pos="0">
                <a:srgbClr val="FF0000"/>
              </a:gs>
              <a:gs pos="100000">
                <a:srgbClr val="993300"/>
              </a:gs>
            </a:gsLst>
            <a:path path="shape">
              <a:fillToRect l="50000" t="50000" r="50000" b="50000"/>
            </a:path>
          </a:gradFill>
          <a:ln w="12700">
            <a:no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Segoe UI" pitchFamily="34" charset="0"/>
              <a:cs typeface="Segoe UI" pitchFamily="34" charset="0"/>
            </a:endParaRPr>
          </a:p>
        </p:txBody>
      </p:sp>
      <p:sp>
        <p:nvSpPr>
          <p:cNvPr id="264234" name="Text Box 42"/>
          <p:cNvSpPr txBox="1">
            <a:spLocks noChangeArrowheads="1"/>
          </p:cNvSpPr>
          <p:nvPr/>
        </p:nvSpPr>
        <p:spPr bwMode="auto">
          <a:xfrm>
            <a:off x="5432458" y="5499706"/>
            <a:ext cx="1496948"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Vulnerability</a:t>
            </a:r>
          </a:p>
        </p:txBody>
      </p:sp>
      <p:sp>
        <p:nvSpPr>
          <p:cNvPr id="23" name="Text Box 37"/>
          <p:cNvSpPr txBox="1">
            <a:spLocks noChangeArrowheads="1"/>
          </p:cNvSpPr>
          <p:nvPr/>
        </p:nvSpPr>
        <p:spPr bwMode="auto">
          <a:xfrm>
            <a:off x="1976264" y="4104891"/>
            <a:ext cx="1044176" cy="369332"/>
          </a:xfrm>
          <a:prstGeom prst="rect">
            <a:avLst/>
          </a:prstGeom>
          <a:noFill/>
          <a:ln w="12700">
            <a:noFill/>
            <a:miter lim="800000"/>
            <a:headEnd type="none" w="sm" len="sm"/>
            <a:tailEnd type="none" w="sm" len="sm"/>
          </a:ln>
          <a:effectLst/>
        </p:spPr>
        <p:txBody>
          <a:bodyPr wrap="none">
            <a:spAutoFit/>
          </a:bodyPr>
          <a:lstStyle/>
          <a:p>
            <a:pPr algn="l">
              <a:defRPr/>
            </a:pPr>
            <a:r>
              <a:rPr lang="en-US" sz="18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Attacker</a:t>
            </a:r>
            <a:endParaRPr lang="en-US" sz="18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pic>
        <p:nvPicPr>
          <p:cNvPr id="29" name="Picture 38" descr="Funny Guy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17618" y="4431506"/>
            <a:ext cx="914400" cy="914400"/>
          </a:xfrm>
          <a:prstGeom prst="rect">
            <a:avLst/>
          </a:prstGeom>
          <a:noFill/>
          <a:ln w="9525">
            <a:noFill/>
            <a:miter lim="800000"/>
            <a:headEnd/>
            <a:tailEnd/>
          </a:ln>
        </p:spPr>
      </p:pic>
    </p:spTree>
    <p:extLst>
      <p:ext uri="{BB962C8B-B14F-4D97-AF65-F5344CB8AC3E}">
        <p14:creationId xmlns:p14="http://schemas.microsoft.com/office/powerpoint/2010/main" val="372516783"/>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How to Threat Model</a:t>
            </a:r>
            <a:endParaRPr lang="en-US" dirty="0" smtClean="0"/>
          </a:p>
        </p:txBody>
      </p:sp>
    </p:spTree>
    <p:extLst>
      <p:ext uri="{BB962C8B-B14F-4D97-AF65-F5344CB8AC3E}">
        <p14:creationId xmlns:p14="http://schemas.microsoft.com/office/powerpoint/2010/main" val="336553914"/>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5"/>
          <p:cNvSpPr txBox="1">
            <a:spLocks noChangeArrowheads="1"/>
          </p:cNvSpPr>
          <p:nvPr/>
        </p:nvSpPr>
        <p:spPr bwMode="auto">
          <a:xfrm>
            <a:off x="10267950" y="1246188"/>
            <a:ext cx="184150" cy="492125"/>
          </a:xfrm>
          <a:prstGeom prst="rect">
            <a:avLst/>
          </a:prstGeom>
          <a:noFill/>
          <a:ln w="9525">
            <a:noFill/>
            <a:miter lim="800000"/>
            <a:headEnd/>
            <a:tailEnd/>
          </a:ln>
        </p:spPr>
        <p:txBody>
          <a:bodyPr wrap="none">
            <a:spAutoFit/>
          </a:bodyPr>
          <a:lstStyle/>
          <a:p>
            <a:endParaRPr lang="en-US" sz="2600" dirty="0">
              <a:latin typeface="+mn-lt"/>
            </a:endParaRPr>
          </a:p>
        </p:txBody>
      </p:sp>
      <p:sp>
        <p:nvSpPr>
          <p:cNvPr id="11" name="Title 10"/>
          <p:cNvSpPr>
            <a:spLocks noGrp="1"/>
          </p:cNvSpPr>
          <p:nvPr>
            <p:ph type="title"/>
          </p:nvPr>
        </p:nvSpPr>
        <p:spPr/>
        <p:txBody>
          <a:bodyPr/>
          <a:lstStyle/>
          <a:p>
            <a:r>
              <a:rPr lang="en-US" dirty="0" smtClean="0"/>
              <a:t>The Process in a Nutshell</a:t>
            </a:r>
            <a:endParaRPr lang="en-US" dirty="0"/>
          </a:p>
        </p:txBody>
      </p:sp>
      <p:graphicFrame>
        <p:nvGraphicFramePr>
          <p:cNvPr id="9" name="Diagram 8"/>
          <p:cNvGraphicFramePr/>
          <p:nvPr/>
        </p:nvGraphicFramePr>
        <p:xfrm>
          <a:off x="1287448" y="1786616"/>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458563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990725"/>
            <a:ext cx="7772400" cy="615553"/>
          </a:xfrm>
        </p:spPr>
        <p:txBody>
          <a:bodyPr/>
          <a:lstStyle/>
          <a:p>
            <a:pPr algn="ctr"/>
            <a:endParaRPr lang="en-US" b="0" cap="none" dirty="0"/>
          </a:p>
        </p:txBody>
      </p:sp>
      <p:sp>
        <p:nvSpPr>
          <p:cNvPr id="5" name="Text Placeholder 4"/>
          <p:cNvSpPr>
            <a:spLocks noGrp="1"/>
          </p:cNvSpPr>
          <p:nvPr>
            <p:ph type="body" idx="1"/>
          </p:nvPr>
        </p:nvSpPr>
        <p:spPr>
          <a:xfrm>
            <a:off x="609600" y="3352800"/>
            <a:ext cx="7772400" cy="1371599"/>
          </a:xfrm>
        </p:spPr>
        <p:txBody>
          <a:bodyPr>
            <a:normAutofit fontScale="85000" lnSpcReduction="20000"/>
          </a:bodyPr>
          <a:lstStyle/>
          <a:p>
            <a:pPr algn="r"/>
            <a:r>
              <a:rPr lang="en-US" dirty="0" smtClean="0"/>
              <a:t>Nam Ha Bach</a:t>
            </a:r>
          </a:p>
          <a:p>
            <a:pPr algn="r"/>
            <a:r>
              <a:rPr lang="en-US" dirty="0" smtClean="0"/>
              <a:t>A.K.A </a:t>
            </a:r>
            <a:r>
              <a:rPr lang="en-US" dirty="0" err="1" smtClean="0"/>
              <a:t>kendyhikaru</a:t>
            </a:r>
            <a:endParaRPr lang="en-US" dirty="0" smtClean="0"/>
          </a:p>
          <a:p>
            <a:pPr algn="r"/>
            <a:r>
              <a:rPr lang="en-US" dirty="0" smtClean="0"/>
              <a:t>Web Security </a:t>
            </a:r>
            <a:r>
              <a:rPr lang="en-US" dirty="0" err="1" smtClean="0"/>
              <a:t>Pentester</a:t>
            </a:r>
            <a:r>
              <a:rPr lang="en-US" dirty="0" smtClean="0"/>
              <a:t>/Researcher</a:t>
            </a:r>
          </a:p>
          <a:p>
            <a:pPr algn="r"/>
            <a:r>
              <a:rPr lang="en-US" dirty="0" smtClean="0">
                <a:hlinkClick r:id="rId2"/>
              </a:rPr>
              <a:t>namhabach@gmail.com</a:t>
            </a:r>
            <a:endParaRPr lang="en-US" dirty="0" smtClean="0"/>
          </a:p>
          <a:p>
            <a:pPr algn="r"/>
            <a:r>
              <a:rPr lang="en-US" dirty="0" smtClean="0"/>
              <a:t>+84973706272</a:t>
            </a:r>
          </a:p>
        </p:txBody>
      </p:sp>
      <p:sp>
        <p:nvSpPr>
          <p:cNvPr id="2" name="Rounded Rectangle 1"/>
          <p:cNvSpPr/>
          <p:nvPr/>
        </p:nvSpPr>
        <p:spPr>
          <a:xfrm>
            <a:off x="1600200" y="1905000"/>
            <a:ext cx="57150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a:t>
            </a:r>
            <a:r>
              <a:rPr lang="en-US" sz="3600" dirty="0" err="1"/>
              <a:t>whoami</a:t>
            </a:r>
            <a:r>
              <a:rPr lang="en-US" sz="3600" dirty="0"/>
              <a:t> &gt; /</a:t>
            </a:r>
            <a:r>
              <a:rPr lang="en-US" sz="3600" dirty="0" smtClean="0"/>
              <a:t>dev/null</a:t>
            </a:r>
            <a:endParaRPr lang="en-US" sz="3600" dirty="0"/>
          </a:p>
        </p:txBody>
      </p:sp>
    </p:spTree>
    <p:extLst>
      <p:ext uri="{BB962C8B-B14F-4D97-AF65-F5344CB8AC3E}">
        <p14:creationId xmlns:p14="http://schemas.microsoft.com/office/powerpoint/2010/main" val="507991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893763"/>
            <a:ext cx="8229600" cy="553998"/>
          </a:xfrm>
        </p:spPr>
        <p:txBody>
          <a:bodyPr vert="horz" wrap="square" lIns="0" tIns="0" rIns="0" bIns="0" rtlCol="0" anchor="t">
            <a:spAutoFit/>
          </a:bodyPr>
          <a:lstStyle/>
          <a:p>
            <a:r>
              <a:rPr lang="en-US" dirty="0" smtClean="0"/>
              <a:t>Diagramming</a:t>
            </a:r>
          </a:p>
        </p:txBody>
      </p:sp>
      <p:sp>
        <p:nvSpPr>
          <p:cNvPr id="3" name="Content Placeholder 2"/>
          <p:cNvSpPr>
            <a:spLocks noGrp="1"/>
          </p:cNvSpPr>
          <p:nvPr>
            <p:ph idx="1"/>
          </p:nvPr>
        </p:nvSpPr>
        <p:spPr>
          <a:xfrm>
            <a:off x="457200" y="1567544"/>
            <a:ext cx="7467600" cy="5105400"/>
          </a:xfrm>
        </p:spPr>
        <p:txBody>
          <a:bodyPr>
            <a:noAutofit/>
          </a:bodyPr>
          <a:lstStyle/>
          <a:p>
            <a:pPr>
              <a:defRPr/>
            </a:pPr>
            <a:r>
              <a:rPr lang="en-US" dirty="0" smtClean="0"/>
              <a:t>Use DFDs (Data Flow Diagrams)</a:t>
            </a:r>
          </a:p>
          <a:p>
            <a:pPr lvl="1">
              <a:defRPr/>
            </a:pPr>
            <a:r>
              <a:rPr lang="en-US" dirty="0" smtClean="0"/>
              <a:t>Include processes, data stores, data flows</a:t>
            </a:r>
          </a:p>
          <a:p>
            <a:pPr lvl="1">
              <a:defRPr/>
            </a:pPr>
            <a:r>
              <a:rPr lang="en-US" dirty="0" smtClean="0"/>
              <a:t>Include </a:t>
            </a:r>
            <a:r>
              <a:rPr lang="en-US" i="1" dirty="0" smtClean="0"/>
              <a:t>trust boundaries</a:t>
            </a:r>
          </a:p>
          <a:p>
            <a:pPr lvl="1">
              <a:defRPr/>
            </a:pPr>
            <a:r>
              <a:rPr lang="en-US" dirty="0" smtClean="0"/>
              <a:t>Diagrams per scenario may be helpful</a:t>
            </a:r>
          </a:p>
          <a:p>
            <a:pPr>
              <a:defRPr/>
            </a:pPr>
            <a:r>
              <a:rPr lang="en-US" dirty="0" smtClean="0"/>
              <a:t>Update diagrams as product changes</a:t>
            </a:r>
          </a:p>
          <a:p>
            <a:pPr>
              <a:defRPr/>
            </a:pPr>
            <a:r>
              <a:rPr lang="en-US" dirty="0" smtClean="0"/>
              <a:t>Enumerate assumptions, dependencies</a:t>
            </a:r>
          </a:p>
          <a:p>
            <a:pPr>
              <a:defRPr/>
            </a:pPr>
            <a:r>
              <a:rPr lang="en-US" dirty="0" smtClean="0"/>
              <a:t>Number everything (if manual)</a:t>
            </a:r>
          </a:p>
          <a:p>
            <a:pPr>
              <a:buNone/>
              <a:defRPr/>
            </a:pPr>
            <a:endParaRPr lang="en-US" dirty="0"/>
          </a:p>
        </p:txBody>
      </p:sp>
    </p:spTree>
    <p:extLst>
      <p:ext uri="{BB962C8B-B14F-4D97-AF65-F5344CB8AC3E}">
        <p14:creationId xmlns:p14="http://schemas.microsoft.com/office/powerpoint/2010/main" val="2114775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vert="horz" wrap="square" lIns="0" tIns="0" rIns="0" bIns="0" rtlCol="0" anchor="t">
            <a:spAutoFit/>
          </a:bodyPr>
          <a:lstStyle/>
          <a:p>
            <a:r>
              <a:rPr lang="en-US" dirty="0" smtClean="0"/>
              <a:t>Diagram Elements: Examples</a:t>
            </a:r>
          </a:p>
        </p:txBody>
      </p:sp>
      <p:sp>
        <p:nvSpPr>
          <p:cNvPr id="52" name="Rounded Rectangle 51"/>
          <p:cNvSpPr/>
          <p:nvPr/>
        </p:nvSpPr>
        <p:spPr>
          <a:xfrm>
            <a:off x="2598738" y="4906963"/>
            <a:ext cx="3933824" cy="1370012"/>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Rounded Rectangle 52"/>
          <p:cNvSpPr/>
          <p:nvPr/>
        </p:nvSpPr>
        <p:spPr>
          <a:xfrm>
            <a:off x="6927850"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4" name="Rounded Rectangle 53"/>
          <p:cNvSpPr/>
          <p:nvPr/>
        </p:nvSpPr>
        <p:spPr>
          <a:xfrm>
            <a:off x="4770966"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Rounded Rectangle 55"/>
          <p:cNvSpPr/>
          <p:nvPr/>
        </p:nvSpPr>
        <p:spPr>
          <a:xfrm>
            <a:off x="2614083"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7" name="Rounded Rectangle 56"/>
          <p:cNvSpPr/>
          <p:nvPr/>
        </p:nvSpPr>
        <p:spPr>
          <a:xfrm>
            <a:off x="457200" y="1665288"/>
            <a:ext cx="1758950" cy="2981325"/>
          </a:xfrm>
          <a:prstGeom prst="roundRect">
            <a:avLst>
              <a:gd name="adj" fmla="val 6439"/>
            </a:avLst>
          </a:prstGeom>
          <a:gradFill flip="none" rotWithShape="1">
            <a:gsLst>
              <a:gs pos="23000">
                <a:schemeClr val="accent1">
                  <a:alpha val="84000"/>
                </a:schemeClr>
              </a:gs>
              <a:gs pos="37000">
                <a:schemeClr val="accent1">
                  <a:alpha val="54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8" name="Text Box 50"/>
          <p:cNvSpPr txBox="1">
            <a:spLocks noChangeArrowheads="1"/>
          </p:cNvSpPr>
          <p:nvPr/>
        </p:nvSpPr>
        <p:spPr bwMode="auto">
          <a:xfrm>
            <a:off x="4386367" y="4927362"/>
            <a:ext cx="184199" cy="369130"/>
          </a:xfrm>
          <a:prstGeom prst="rect">
            <a:avLst/>
          </a:prstGeom>
          <a:noFill/>
          <a:ln w="12700">
            <a:noFill/>
            <a:miter lim="800000"/>
            <a:headEnd type="none" w="sm" len="sm"/>
            <a:tailEnd type="none" w="sm" len="sm"/>
          </a:ln>
          <a:effectLst/>
        </p:spPr>
        <p:txBody>
          <a:bodyPr wrap="none">
            <a:spAutoFit/>
          </a:bodyPr>
          <a:lstStyle/>
          <a:p>
            <a:endParaRPr lang="en-US" b="1" dirty="0">
              <a:effectLst>
                <a:outerShdw blurRad="38100" dist="38100" dir="2700000" algn="tl">
                  <a:srgbClr val="000000"/>
                </a:outerShdw>
              </a:effectLst>
              <a:latin typeface="+mn-lt"/>
            </a:endParaRPr>
          </a:p>
        </p:txBody>
      </p:sp>
      <p:sp>
        <p:nvSpPr>
          <p:cNvPr id="59" name="Text Box 51"/>
          <p:cNvSpPr txBox="1">
            <a:spLocks noChangeArrowheads="1"/>
          </p:cNvSpPr>
          <p:nvPr/>
        </p:nvSpPr>
        <p:spPr bwMode="auto">
          <a:xfrm>
            <a:off x="2667175" y="5310104"/>
            <a:ext cx="300176" cy="369130"/>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endParaRPr lang="en-US" sz="1800" dirty="0">
              <a:effectLst/>
              <a:latin typeface="+mn-lt"/>
            </a:endParaRPr>
          </a:p>
        </p:txBody>
      </p:sp>
      <p:sp>
        <p:nvSpPr>
          <p:cNvPr id="60" name="Text Box 35"/>
          <p:cNvSpPr txBox="1">
            <a:spLocks noChangeArrowheads="1"/>
          </p:cNvSpPr>
          <p:nvPr/>
        </p:nvSpPr>
        <p:spPr bwMode="auto">
          <a:xfrm>
            <a:off x="1501725" y="1753545"/>
            <a:ext cx="184098" cy="369680"/>
          </a:xfrm>
          <a:prstGeom prst="rect">
            <a:avLst/>
          </a:prstGeom>
          <a:noFill/>
          <a:ln w="12700">
            <a:noFill/>
            <a:miter lim="800000"/>
            <a:headEnd type="none" w="sm" len="sm"/>
            <a:tailEnd type="none" w="sm" len="sm"/>
          </a:ln>
          <a:effectLst/>
        </p:spPr>
        <p:txBody>
          <a:bodyPr wrap="none">
            <a:spAutoFit/>
          </a:bodyPr>
          <a:lstStyle/>
          <a:p>
            <a:endParaRPr lang="en-US" b="1" dirty="0">
              <a:effectLst>
                <a:outerShdw blurRad="38100" dist="38100" dir="2700000" algn="tl">
                  <a:srgbClr val="000000"/>
                </a:outerShdw>
              </a:effectLst>
              <a:latin typeface="+mn-lt"/>
            </a:endParaRPr>
          </a:p>
        </p:txBody>
      </p:sp>
      <p:sp>
        <p:nvSpPr>
          <p:cNvPr id="61" name="Text Box 36"/>
          <p:cNvSpPr txBox="1">
            <a:spLocks noChangeArrowheads="1"/>
          </p:cNvSpPr>
          <p:nvPr/>
        </p:nvSpPr>
        <p:spPr bwMode="auto">
          <a:xfrm>
            <a:off x="539665" y="2593862"/>
            <a:ext cx="1625702" cy="1077862"/>
          </a:xfrm>
          <a:prstGeom prst="rect">
            <a:avLst/>
          </a:prstGeom>
          <a:noFill/>
          <a:ln w="12700">
            <a:noFill/>
            <a:miter lim="800000"/>
            <a:headEnd type="none" w="sm" len="sm"/>
            <a:tailEnd type="none" w="sm" len="sm"/>
          </a:ln>
          <a:effectLst/>
        </p:spPr>
        <p:txBody>
          <a:bodyPr wrap="none">
            <a:spAutoFit/>
          </a:bodyPr>
          <a:lstStyle/>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People</a:t>
            </a:r>
            <a:endParaRPr lang="en-US" sz="1600" dirty="0">
              <a:solidFill>
                <a:schemeClr val="bg1"/>
              </a:solidFill>
              <a:effectLst>
                <a:outerShdw blurRad="38100" dist="38100" dir="2700000" algn="tl">
                  <a:srgbClr val="000000">
                    <a:alpha val="43137"/>
                  </a:srgbClr>
                </a:outerShdw>
              </a:effectLst>
              <a:latin typeface="+mn-lt"/>
            </a:endParaRP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Other systems</a:t>
            </a:r>
            <a:endParaRPr lang="en-US" sz="1600" dirty="0">
              <a:solidFill>
                <a:schemeClr val="bg1"/>
              </a:solidFill>
              <a:effectLst>
                <a:outerShdw blurRad="38100" dist="38100" dir="2700000" algn="tl">
                  <a:srgbClr val="000000">
                    <a:alpha val="43137"/>
                  </a:srgbClr>
                </a:outerShdw>
              </a:effectLst>
              <a:latin typeface="+mn-lt"/>
            </a:endParaRP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Microsoft.com</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endParaRPr lang="en-US" sz="1600" dirty="0">
              <a:solidFill>
                <a:schemeClr val="bg1"/>
              </a:solidFill>
              <a:effectLst/>
              <a:latin typeface="+mn-lt"/>
            </a:endParaRPr>
          </a:p>
        </p:txBody>
      </p:sp>
      <p:sp>
        <p:nvSpPr>
          <p:cNvPr id="63" name="Rectangle 4"/>
          <p:cNvSpPr>
            <a:spLocks noChangeArrowheads="1"/>
          </p:cNvSpPr>
          <p:nvPr/>
        </p:nvSpPr>
        <p:spPr bwMode="auto">
          <a:xfrm>
            <a:off x="836597" y="1827778"/>
            <a:ext cx="1071924" cy="601287"/>
          </a:xfrm>
          <a:prstGeom prst="rect">
            <a:avLst/>
          </a:prstGeom>
          <a:noFill/>
          <a:ln w="15875" algn="ctr">
            <a:solidFill>
              <a:srgbClr val="FFCC00"/>
            </a:solidFill>
            <a:miter lim="800000"/>
            <a:headEnd/>
            <a:tailEnd type="none" w="lg" len="lg"/>
          </a:ln>
          <a:effectLst/>
        </p:spPr>
        <p:txBody>
          <a:bodyPr wrap="none" anchor="ctr"/>
          <a:lstStyle/>
          <a:p>
            <a:endParaRPr lang="en-US" dirty="0">
              <a:latin typeface="+mn-lt"/>
            </a:endParaRPr>
          </a:p>
        </p:txBody>
      </p:sp>
      <p:sp>
        <p:nvSpPr>
          <p:cNvPr id="65" name="Text Box 51"/>
          <p:cNvSpPr txBox="1">
            <a:spLocks noChangeArrowheads="1"/>
          </p:cNvSpPr>
          <p:nvPr/>
        </p:nvSpPr>
        <p:spPr bwMode="auto">
          <a:xfrm>
            <a:off x="4787957" y="2594583"/>
            <a:ext cx="1647559" cy="1568818"/>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Function call</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Network traffic</a:t>
            </a:r>
          </a:p>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Remote </a:t>
            </a:r>
            <a:br>
              <a:rPr lang="en-US" sz="1600" dirty="0" smtClean="0">
                <a:solidFill>
                  <a:schemeClr val="bg1"/>
                </a:solidFill>
                <a:effectLst>
                  <a:outerShdw blurRad="38100" dist="38100" dir="2700000" algn="tl">
                    <a:srgbClr val="000000">
                      <a:alpha val="43137"/>
                    </a:srgbClr>
                  </a:outerShdw>
                </a:effectLst>
                <a:latin typeface="+mn-lt"/>
              </a:rPr>
            </a:br>
            <a:r>
              <a:rPr lang="en-US" sz="1600" dirty="0" smtClean="0">
                <a:solidFill>
                  <a:schemeClr val="bg1"/>
                </a:solidFill>
                <a:effectLst>
                  <a:outerShdw blurRad="38100" dist="38100" dir="2700000" algn="tl">
                    <a:srgbClr val="000000">
                      <a:alpha val="43137"/>
                    </a:srgbClr>
                  </a:outerShdw>
                </a:effectLst>
                <a:latin typeface="+mn-lt"/>
              </a:rPr>
              <a:t>Procedure Call</a:t>
            </a:r>
            <a:br>
              <a:rPr lang="en-US" sz="1600" dirty="0" smtClean="0">
                <a:solidFill>
                  <a:schemeClr val="bg1"/>
                </a:solidFill>
                <a:effectLst>
                  <a:outerShdw blurRad="38100" dist="38100" dir="2700000" algn="tl">
                    <a:srgbClr val="000000">
                      <a:alpha val="43137"/>
                    </a:srgbClr>
                  </a:outerShdw>
                </a:effectLst>
                <a:latin typeface="+mn-lt"/>
              </a:rPr>
            </a:br>
            <a:r>
              <a:rPr lang="en-US" sz="1600" dirty="0" smtClean="0">
                <a:solidFill>
                  <a:schemeClr val="bg1"/>
                </a:solidFill>
                <a:effectLst>
                  <a:outerShdw blurRad="38100" dist="38100" dir="2700000" algn="tl">
                    <a:srgbClr val="000000">
                      <a:alpha val="43137"/>
                    </a:srgbClr>
                  </a:outerShdw>
                </a:effectLst>
                <a:latin typeface="+mn-lt"/>
              </a:rPr>
              <a:t>(RPC)</a:t>
            </a:r>
          </a:p>
          <a:p>
            <a:pPr marL="114300" indent="-114300" algn="l"/>
            <a:endParaRPr lang="en-US" sz="1600" dirty="0">
              <a:solidFill>
                <a:schemeClr val="bg1"/>
              </a:solidFill>
              <a:effectLst/>
              <a:latin typeface="+mn-lt"/>
            </a:endParaRPr>
          </a:p>
        </p:txBody>
      </p:sp>
      <p:cxnSp>
        <p:nvCxnSpPr>
          <p:cNvPr id="66" name="AutoShape 9"/>
          <p:cNvCxnSpPr>
            <a:cxnSpLocks noChangeShapeType="1"/>
          </p:cNvCxnSpPr>
          <p:nvPr/>
        </p:nvCxnSpPr>
        <p:spPr bwMode="auto">
          <a:xfrm flipV="1">
            <a:off x="5167349" y="1904980"/>
            <a:ext cx="1037777" cy="331079"/>
          </a:xfrm>
          <a:prstGeom prst="curvedConnector3">
            <a:avLst>
              <a:gd name="adj1" fmla="val 49931"/>
            </a:avLst>
          </a:prstGeom>
          <a:noFill/>
          <a:ln w="15875">
            <a:solidFill>
              <a:srgbClr val="FFCC00"/>
            </a:solidFill>
            <a:round/>
            <a:headEnd/>
            <a:tailEnd type="triangle" w="lg" len="lg"/>
          </a:ln>
          <a:effectLst/>
        </p:spPr>
      </p:cxnSp>
      <p:sp>
        <p:nvSpPr>
          <p:cNvPr id="68" name="Text Box 42"/>
          <p:cNvSpPr txBox="1">
            <a:spLocks noChangeArrowheads="1"/>
          </p:cNvSpPr>
          <p:nvPr/>
        </p:nvSpPr>
        <p:spPr bwMode="auto">
          <a:xfrm>
            <a:off x="2720349" y="2594583"/>
            <a:ext cx="1561123" cy="2061825"/>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DLLs</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EXEs</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COM </a:t>
            </a:r>
            <a:r>
              <a:rPr lang="en-US" sz="1600" dirty="0" smtClean="0">
                <a:solidFill>
                  <a:schemeClr val="bg1"/>
                </a:solidFill>
                <a:effectLst>
                  <a:outerShdw blurRad="38100" dist="38100" dir="2700000" algn="tl">
                    <a:srgbClr val="000000">
                      <a:alpha val="43137"/>
                    </a:srgbClr>
                  </a:outerShdw>
                </a:effectLst>
                <a:latin typeface="+mn-lt"/>
              </a:rPr>
              <a:t>object</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Components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Services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Web Services</a:t>
            </a:r>
          </a:p>
          <a:p>
            <a:pPr marL="114300" indent="-114300">
              <a:buFontTx/>
              <a:buChar char="•"/>
            </a:pPr>
            <a:r>
              <a:rPr lang="en-US" sz="1600" dirty="0" smtClean="0">
                <a:solidFill>
                  <a:schemeClr val="bg1"/>
                </a:solidFill>
                <a:effectLst>
                  <a:outerShdw blurRad="38100" dist="38100" dir="2700000" algn="tl">
                    <a:srgbClr val="000000">
                      <a:alpha val="43137"/>
                    </a:srgbClr>
                  </a:outerShdw>
                </a:effectLst>
                <a:latin typeface="+mn-lt"/>
              </a:rPr>
              <a:t>Assemblies</a:t>
            </a:r>
          </a:p>
          <a:p>
            <a:pPr marL="114300" indent="-114300" algn="l"/>
            <a:endParaRPr lang="en-US" sz="1600" dirty="0">
              <a:solidFill>
                <a:schemeClr val="bg1"/>
              </a:solidFill>
              <a:effectLst/>
              <a:latin typeface="+mn-lt"/>
            </a:endParaRPr>
          </a:p>
        </p:txBody>
      </p:sp>
      <p:sp>
        <p:nvSpPr>
          <p:cNvPr id="69" name="Oval 5"/>
          <p:cNvSpPr>
            <a:spLocks noChangeArrowheads="1"/>
          </p:cNvSpPr>
          <p:nvPr/>
        </p:nvSpPr>
        <p:spPr bwMode="auto">
          <a:xfrm>
            <a:off x="3226899" y="1811447"/>
            <a:ext cx="576048" cy="576048"/>
          </a:xfrm>
          <a:prstGeom prst="ellipse">
            <a:avLst/>
          </a:prstGeom>
          <a:noFill/>
          <a:ln w="15875" algn="ctr">
            <a:solidFill>
              <a:srgbClr val="FFCC00"/>
            </a:solidFill>
            <a:round/>
            <a:headEnd/>
            <a:tailEnd type="none" w="lg" len="lg"/>
          </a:ln>
          <a:effectLst/>
        </p:spPr>
        <p:txBody>
          <a:bodyPr wrap="none" anchor="ctr"/>
          <a:lstStyle/>
          <a:p>
            <a:endParaRPr lang="en-US" dirty="0">
              <a:latin typeface="+mn-lt"/>
            </a:endParaRPr>
          </a:p>
        </p:txBody>
      </p:sp>
      <p:sp>
        <p:nvSpPr>
          <p:cNvPr id="71" name="Text Box 58"/>
          <p:cNvSpPr txBox="1">
            <a:spLocks noChangeArrowheads="1"/>
          </p:cNvSpPr>
          <p:nvPr/>
        </p:nvSpPr>
        <p:spPr bwMode="auto">
          <a:xfrm>
            <a:off x="7002119" y="2594583"/>
            <a:ext cx="1566605" cy="1815322"/>
          </a:xfrm>
          <a:prstGeom prst="rect">
            <a:avLst/>
          </a:prstGeom>
          <a:noFill/>
          <a:ln w="12700">
            <a:noFill/>
            <a:miter lim="800000"/>
            <a:headEnd type="none" w="sm" len="sm"/>
            <a:tailEnd type="none" w="sm" len="sm"/>
          </a:ln>
          <a:effectLst/>
        </p:spPr>
        <p:txBody>
          <a:bodyPr wrap="none">
            <a:spAutoFit/>
          </a:bodyPr>
          <a:lstStyle/>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Database</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File</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Registry</a:t>
            </a:r>
          </a:p>
          <a:p>
            <a:pPr marL="114300" indent="-114300" algn="l">
              <a:buFontTx/>
              <a:buChar char="•"/>
            </a:pPr>
            <a:r>
              <a:rPr lang="en-US" sz="1600" dirty="0">
                <a:solidFill>
                  <a:schemeClr val="bg1"/>
                </a:solidFill>
                <a:effectLst>
                  <a:outerShdw blurRad="38100" dist="38100" dir="2700000" algn="tl">
                    <a:srgbClr val="000000">
                      <a:alpha val="43137"/>
                    </a:srgbClr>
                  </a:outerShdw>
                </a:effectLst>
                <a:latin typeface="+mn-lt"/>
              </a:rPr>
              <a:t>Shared </a:t>
            </a:r>
            <a:br>
              <a:rPr lang="en-US" sz="1600" dirty="0">
                <a:solidFill>
                  <a:schemeClr val="bg1"/>
                </a:solidFill>
                <a:effectLst>
                  <a:outerShdw blurRad="38100" dist="38100" dir="2700000" algn="tl">
                    <a:srgbClr val="000000">
                      <a:alpha val="43137"/>
                    </a:srgbClr>
                  </a:outerShdw>
                </a:effectLst>
                <a:latin typeface="+mn-lt"/>
              </a:rPr>
            </a:br>
            <a:r>
              <a:rPr lang="en-US" sz="1600" dirty="0">
                <a:solidFill>
                  <a:schemeClr val="bg1"/>
                </a:solidFill>
                <a:effectLst>
                  <a:outerShdw blurRad="38100" dist="38100" dir="2700000" algn="tl">
                    <a:srgbClr val="000000">
                      <a:alpha val="43137"/>
                    </a:srgbClr>
                  </a:outerShdw>
                </a:effectLst>
                <a:latin typeface="+mn-lt"/>
              </a:rPr>
              <a:t>Memory</a:t>
            </a:r>
          </a:p>
          <a:p>
            <a:pPr marL="114300" indent="-114300" algn="l">
              <a:buFontTx/>
              <a:buChar char="•"/>
            </a:pPr>
            <a:r>
              <a:rPr lang="en-US" sz="1600" dirty="0" smtClean="0">
                <a:solidFill>
                  <a:schemeClr val="bg1"/>
                </a:solidFill>
                <a:effectLst>
                  <a:outerShdw blurRad="38100" dist="38100" dir="2700000" algn="tl">
                    <a:srgbClr val="000000">
                      <a:alpha val="43137"/>
                    </a:srgbClr>
                  </a:outerShdw>
                </a:effectLst>
                <a:latin typeface="+mn-lt"/>
              </a:rPr>
              <a:t>Queue / Stack</a:t>
            </a:r>
            <a:endParaRPr lang="en-US" sz="1600" dirty="0">
              <a:solidFill>
                <a:schemeClr val="bg1"/>
              </a:solidFill>
              <a:effectLst>
                <a:outerShdw blurRad="38100" dist="38100" dir="2700000" algn="tl">
                  <a:srgbClr val="000000">
                    <a:alpha val="43137"/>
                  </a:srgbClr>
                </a:outerShdw>
              </a:effectLst>
              <a:latin typeface="+mn-lt"/>
            </a:endParaRPr>
          </a:p>
          <a:p>
            <a:pPr marL="114300" indent="-114300" algn="l"/>
            <a:endParaRPr lang="en-US" sz="1600" dirty="0">
              <a:solidFill>
                <a:schemeClr val="bg1"/>
              </a:solidFill>
              <a:effectLst/>
              <a:latin typeface="+mn-lt"/>
            </a:endParaRPr>
          </a:p>
        </p:txBody>
      </p:sp>
      <p:grpSp>
        <p:nvGrpSpPr>
          <p:cNvPr id="72" name="Group 6"/>
          <p:cNvGrpSpPr>
            <a:grpSpLocks/>
          </p:cNvGrpSpPr>
          <p:nvPr/>
        </p:nvGrpSpPr>
        <p:grpSpPr bwMode="auto">
          <a:xfrm>
            <a:off x="7323073" y="1897557"/>
            <a:ext cx="1045200" cy="435005"/>
            <a:chOff x="411" y="3170"/>
            <a:chExt cx="704" cy="293"/>
          </a:xfrm>
        </p:grpSpPr>
        <p:sp>
          <p:nvSpPr>
            <p:cNvPr id="73" name="Line 7"/>
            <p:cNvSpPr>
              <a:spLocks noChangeShapeType="1"/>
            </p:cNvSpPr>
            <p:nvPr/>
          </p:nvSpPr>
          <p:spPr bwMode="auto">
            <a:xfrm>
              <a:off x="411" y="3170"/>
              <a:ext cx="703" cy="0"/>
            </a:xfrm>
            <a:prstGeom prst="line">
              <a:avLst/>
            </a:prstGeom>
            <a:noFill/>
            <a:ln w="15875">
              <a:solidFill>
                <a:srgbClr val="FFCC00"/>
              </a:solidFill>
              <a:round/>
              <a:headEnd/>
              <a:tailEnd type="none" w="lg" len="lg"/>
            </a:ln>
            <a:effectLst/>
          </p:spPr>
          <p:txBody>
            <a:bodyPr/>
            <a:lstStyle/>
            <a:p>
              <a:endParaRPr lang="en-US" dirty="0">
                <a:latin typeface="+mn-lt"/>
              </a:endParaRPr>
            </a:p>
          </p:txBody>
        </p:sp>
        <p:sp>
          <p:nvSpPr>
            <p:cNvPr id="74" name="Line 8"/>
            <p:cNvSpPr>
              <a:spLocks noChangeShapeType="1"/>
            </p:cNvSpPr>
            <p:nvPr/>
          </p:nvSpPr>
          <p:spPr bwMode="auto">
            <a:xfrm>
              <a:off x="412" y="3463"/>
              <a:ext cx="703" cy="0"/>
            </a:xfrm>
            <a:prstGeom prst="line">
              <a:avLst/>
            </a:prstGeom>
            <a:noFill/>
            <a:ln w="15875">
              <a:solidFill>
                <a:srgbClr val="FFCC00"/>
              </a:solidFill>
              <a:round/>
              <a:headEnd/>
              <a:tailEnd type="none" w="lg" len="lg"/>
            </a:ln>
            <a:effectLst/>
          </p:spPr>
          <p:txBody>
            <a:bodyPr/>
            <a:lstStyle/>
            <a:p>
              <a:endParaRPr lang="en-US" dirty="0">
                <a:latin typeface="+mn-lt"/>
              </a:endParaRPr>
            </a:p>
          </p:txBody>
        </p:sp>
      </p:grpSp>
      <p:sp>
        <p:nvSpPr>
          <p:cNvPr id="75" name="TextBox 74"/>
          <p:cNvSpPr txBox="1"/>
          <p:nvPr/>
        </p:nvSpPr>
        <p:spPr>
          <a:xfrm>
            <a:off x="884106" y="1817385"/>
            <a:ext cx="997691" cy="604461"/>
          </a:xfrm>
          <a:prstGeom prst="rect">
            <a:avLst/>
          </a:prstGeom>
          <a:noFill/>
          <a:ln>
            <a:noFill/>
          </a:ln>
          <a:effectLst/>
        </p:spPr>
        <p:txBody>
          <a:bodyPr wrap="square" rtlCol="0">
            <a:spAutoFit/>
          </a:bodyPr>
          <a:lstStyle/>
          <a:p>
            <a:pPr algn="ctr"/>
            <a:r>
              <a:rPr lang="en-US" sz="1600" dirty="0" smtClean="0">
                <a:solidFill>
                  <a:schemeClr val="bg1"/>
                </a:solidFill>
                <a:effectLst>
                  <a:outerShdw blurRad="38100" dist="38100" dir="2700000" algn="tl">
                    <a:srgbClr val="000000">
                      <a:alpha val="43137"/>
                    </a:srgbClr>
                  </a:outerShdw>
                </a:effectLst>
                <a:latin typeface="+mn-lt"/>
              </a:rPr>
              <a:t>External Entity</a:t>
            </a:r>
            <a:endParaRPr lang="en-US" sz="1600" dirty="0">
              <a:solidFill>
                <a:schemeClr val="bg1"/>
              </a:solidFill>
              <a:effectLst>
                <a:outerShdw blurRad="38100" dist="38100" dir="2700000" algn="tl">
                  <a:srgbClr val="000000">
                    <a:alpha val="43137"/>
                  </a:srgbClr>
                </a:outerShdw>
              </a:effectLst>
              <a:latin typeface="+mn-lt"/>
            </a:endParaRPr>
          </a:p>
        </p:txBody>
      </p:sp>
      <p:sp>
        <p:nvSpPr>
          <p:cNvPr id="76" name="TextBox 75"/>
          <p:cNvSpPr txBox="1"/>
          <p:nvPr/>
        </p:nvSpPr>
        <p:spPr>
          <a:xfrm>
            <a:off x="2917241" y="1902762"/>
            <a:ext cx="1168984" cy="369332"/>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latin typeface="+mn-lt"/>
              </a:rPr>
              <a:t>Process</a:t>
            </a:r>
            <a:endParaRPr lang="en-US" dirty="0">
              <a:solidFill>
                <a:schemeClr val="bg1"/>
              </a:solidFill>
              <a:effectLst>
                <a:outerShdw blurRad="38100" dist="38100" dir="2700000" algn="tl">
                  <a:srgbClr val="000000">
                    <a:alpha val="43137"/>
                  </a:srgbClr>
                </a:outerShdw>
              </a:effectLst>
              <a:latin typeface="+mn-lt"/>
            </a:endParaRPr>
          </a:p>
        </p:txBody>
      </p:sp>
      <p:sp>
        <p:nvSpPr>
          <p:cNvPr id="77" name="TextBox 76"/>
          <p:cNvSpPr txBox="1"/>
          <p:nvPr/>
        </p:nvSpPr>
        <p:spPr>
          <a:xfrm>
            <a:off x="4787842" y="1761886"/>
            <a:ext cx="1639064" cy="584775"/>
          </a:xfrm>
          <a:prstGeom prst="rect">
            <a:avLst/>
          </a:prstGeom>
          <a:noFill/>
        </p:spPr>
        <p:txBody>
          <a:bodyPr wrap="square" rtlCol="0">
            <a:spAutoFit/>
          </a:bodyPr>
          <a:lstStyle/>
          <a:p>
            <a:r>
              <a:rPr lang="en-US" sz="1600" dirty="0" smtClean="0">
                <a:solidFill>
                  <a:schemeClr val="bg1"/>
                </a:solidFill>
                <a:effectLst>
                  <a:outerShdw blurRad="38100" dist="38100" dir="2700000" algn="tl">
                    <a:srgbClr val="000000">
                      <a:alpha val="43137"/>
                    </a:srgbClr>
                  </a:outerShdw>
                </a:effectLst>
                <a:latin typeface="+mn-lt"/>
              </a:rPr>
              <a:t>Data              </a:t>
            </a:r>
          </a:p>
          <a:p>
            <a:pPr algn="r"/>
            <a:r>
              <a:rPr lang="en-US" sz="1600" dirty="0" smtClean="0">
                <a:solidFill>
                  <a:schemeClr val="bg1"/>
                </a:solidFill>
                <a:effectLst>
                  <a:outerShdw blurRad="38100" dist="38100" dir="2700000" algn="tl">
                    <a:srgbClr val="000000">
                      <a:alpha val="43137"/>
                    </a:srgbClr>
                  </a:outerShdw>
                </a:effectLst>
                <a:latin typeface="+mn-lt"/>
              </a:rPr>
              <a:t>Flow</a:t>
            </a:r>
            <a:endParaRPr lang="en-US" sz="1600" dirty="0">
              <a:solidFill>
                <a:schemeClr val="bg1"/>
              </a:solidFill>
              <a:effectLst>
                <a:outerShdw blurRad="38100" dist="38100" dir="2700000" algn="tl">
                  <a:srgbClr val="000000">
                    <a:alpha val="43137"/>
                  </a:srgbClr>
                </a:outerShdw>
              </a:effectLst>
              <a:latin typeface="+mn-lt"/>
            </a:endParaRPr>
          </a:p>
        </p:txBody>
      </p:sp>
      <p:sp>
        <p:nvSpPr>
          <p:cNvPr id="78" name="TextBox 77"/>
          <p:cNvSpPr txBox="1"/>
          <p:nvPr/>
        </p:nvSpPr>
        <p:spPr>
          <a:xfrm>
            <a:off x="7012780" y="1926748"/>
            <a:ext cx="1567800" cy="338554"/>
          </a:xfrm>
          <a:prstGeom prst="rect">
            <a:avLst/>
          </a:prstGeom>
          <a:noFill/>
        </p:spPr>
        <p:txBody>
          <a:bodyPr wrap="square" rtlCol="0">
            <a:spAutoFit/>
          </a:bodyPr>
          <a:lstStyle/>
          <a:p>
            <a:pPr algn="ctr"/>
            <a:r>
              <a:rPr lang="en-US" sz="1600" dirty="0" smtClean="0">
                <a:solidFill>
                  <a:schemeClr val="bg1"/>
                </a:solidFill>
                <a:effectLst>
                  <a:outerShdw blurRad="38100" dist="38100" dir="2700000" algn="tl">
                    <a:srgbClr val="000000">
                      <a:alpha val="43137"/>
                    </a:srgbClr>
                  </a:outerShdw>
                </a:effectLst>
                <a:latin typeface="+mn-lt"/>
              </a:rPr>
              <a:t>Data Store</a:t>
            </a:r>
            <a:endParaRPr lang="en-US" sz="1600" dirty="0">
              <a:solidFill>
                <a:schemeClr val="bg1"/>
              </a:solidFill>
              <a:effectLst>
                <a:outerShdw blurRad="38100" dist="38100" dir="2700000" algn="tl">
                  <a:srgbClr val="000000">
                    <a:alpha val="43137"/>
                  </a:srgbClr>
                </a:outerShdw>
              </a:effectLst>
              <a:latin typeface="+mn-lt"/>
            </a:endParaRPr>
          </a:p>
        </p:txBody>
      </p:sp>
      <p:sp>
        <p:nvSpPr>
          <p:cNvPr id="79" name="Text Box 21"/>
          <p:cNvSpPr txBox="1">
            <a:spLocks noChangeArrowheads="1"/>
          </p:cNvSpPr>
          <p:nvPr/>
        </p:nvSpPr>
        <p:spPr bwMode="auto">
          <a:xfrm>
            <a:off x="2649298" y="4905360"/>
            <a:ext cx="2066646" cy="345925"/>
          </a:xfrm>
          <a:prstGeom prst="rect">
            <a:avLst/>
          </a:prstGeom>
          <a:noFill/>
          <a:ln w="15875" algn="ctr">
            <a:noFill/>
            <a:miter lim="800000"/>
            <a:headEnd/>
            <a:tailEnd type="none" w="lg" len="lg"/>
          </a:ln>
        </p:spPr>
        <p:txBody>
          <a:bodyPr vert="horz" wrap="square" lIns="91440" tIns="45720" rIns="91440" bIns="45720" numCol="1" anchor="t" anchorCtr="0" compatLnSpc="1">
            <a:prstTxWarp prst="textNoShape">
              <a:avLst/>
            </a:prstTxWarp>
            <a:spAutoFit/>
          </a:bodyPr>
          <a:lstStyle/>
          <a:p>
            <a:r>
              <a:rPr lang="en-US" sz="1600" dirty="0">
                <a:solidFill>
                  <a:schemeClr val="bg1"/>
                </a:solidFill>
                <a:effectLst>
                  <a:outerShdw blurRad="38100" dist="38100" dir="2700000" algn="tl">
                    <a:srgbClr val="000000">
                      <a:alpha val="43137"/>
                    </a:srgbClr>
                  </a:outerShdw>
                </a:effectLst>
                <a:latin typeface="+mn-lt"/>
              </a:rPr>
              <a:t>Trust Boundary</a:t>
            </a:r>
          </a:p>
        </p:txBody>
      </p:sp>
      <p:cxnSp>
        <p:nvCxnSpPr>
          <p:cNvPr id="80" name="Straight Connector 79"/>
          <p:cNvCxnSpPr/>
          <p:nvPr/>
        </p:nvCxnSpPr>
        <p:spPr>
          <a:xfrm>
            <a:off x="4447289" y="5095512"/>
            <a:ext cx="1929339" cy="1"/>
          </a:xfrm>
          <a:prstGeom prst="line">
            <a:avLst/>
          </a:prstGeom>
          <a:ln w="57150">
            <a:solidFill>
              <a:srgbClr val="F9FF01"/>
            </a:solidFill>
            <a:prstDash val="dash"/>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81" name="Text Box 42"/>
          <p:cNvSpPr txBox="1">
            <a:spLocks noChangeArrowheads="1"/>
          </p:cNvSpPr>
          <p:nvPr/>
        </p:nvSpPr>
        <p:spPr bwMode="auto">
          <a:xfrm>
            <a:off x="2701162" y="5353050"/>
            <a:ext cx="3505200" cy="830997"/>
          </a:xfrm>
          <a:prstGeom prst="rect">
            <a:avLst/>
          </a:prstGeom>
          <a:noFill/>
          <a:ln w="12700">
            <a:noFill/>
            <a:miter lim="800000"/>
            <a:headEnd type="none" w="sm" len="sm"/>
            <a:tailEnd type="none" w="sm" len="sm"/>
          </a:ln>
          <a:effectLst/>
        </p:spPr>
        <p:txBody>
          <a:bodyPr wrap="square">
            <a:spAutoFit/>
          </a:bodyPr>
          <a:lstStyle/>
          <a:p>
            <a:pPr marL="114300" indent="-114300" algn="l">
              <a:lnSpc>
                <a:spcPct val="150000"/>
              </a:lnSpc>
              <a:buFontTx/>
              <a:buChar char="•"/>
            </a:pPr>
            <a:r>
              <a:rPr lang="en-US" sz="1600" dirty="0" smtClean="0">
                <a:solidFill>
                  <a:schemeClr val="bg1"/>
                </a:solidFill>
                <a:effectLst>
                  <a:outerShdw blurRad="38100" dist="38100" dir="2700000" algn="tl">
                    <a:srgbClr val="000000">
                      <a:alpha val="43137"/>
                    </a:srgbClr>
                  </a:outerShdw>
                </a:effectLst>
                <a:latin typeface="+mn-lt"/>
              </a:rPr>
              <a:t>Process boundary</a:t>
            </a:r>
          </a:p>
          <a:p>
            <a:pPr marL="114300" indent="-114300" algn="l">
              <a:lnSpc>
                <a:spcPct val="150000"/>
              </a:lnSpc>
              <a:buFontTx/>
              <a:buChar char="•"/>
            </a:pPr>
            <a:r>
              <a:rPr lang="en-US" sz="1600" dirty="0" smtClean="0">
                <a:solidFill>
                  <a:schemeClr val="bg1"/>
                </a:solidFill>
                <a:effectLst>
                  <a:outerShdw blurRad="38100" dist="38100" dir="2700000" algn="tl">
                    <a:srgbClr val="000000">
                      <a:alpha val="43137"/>
                    </a:srgbClr>
                  </a:outerShdw>
                </a:effectLst>
                <a:latin typeface="+mn-lt"/>
              </a:rPr>
              <a:t>File system</a:t>
            </a:r>
            <a:endParaRPr lang="en-US" sz="160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626641469"/>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936180"/>
            <a:ext cx="8001000" cy="553998"/>
          </a:xfrm>
        </p:spPr>
        <p:txBody>
          <a:bodyPr vert="horz" wrap="square" lIns="0" tIns="0" rIns="0" bIns="0" rtlCol="0" anchor="t">
            <a:spAutoFit/>
          </a:bodyPr>
          <a:lstStyle/>
          <a:p>
            <a:r>
              <a:rPr lang="en-US" dirty="0" smtClean="0"/>
              <a:t>Diagrams: Trust Boundaries</a:t>
            </a:r>
          </a:p>
        </p:txBody>
      </p:sp>
      <p:sp>
        <p:nvSpPr>
          <p:cNvPr id="27651" name="Content Placeholder 2"/>
          <p:cNvSpPr>
            <a:spLocks noGrp="1"/>
          </p:cNvSpPr>
          <p:nvPr>
            <p:ph idx="1"/>
          </p:nvPr>
        </p:nvSpPr>
        <p:spPr>
          <a:xfrm>
            <a:off x="457200" y="1545780"/>
            <a:ext cx="8686800" cy="4001095"/>
          </a:xfrm>
        </p:spPr>
        <p:txBody>
          <a:bodyPr/>
          <a:lstStyle/>
          <a:p>
            <a:pPr>
              <a:defRPr/>
            </a:pPr>
            <a:r>
              <a:rPr lang="en-US" sz="2000" dirty="0" smtClean="0"/>
              <a:t>Add trust boundaries that intersect data flows</a:t>
            </a:r>
          </a:p>
          <a:p>
            <a:pPr>
              <a:defRPr/>
            </a:pPr>
            <a:r>
              <a:rPr lang="en-US" sz="2000" dirty="0" smtClean="0"/>
              <a:t>Points/surfaces where an attacker can interject</a:t>
            </a:r>
          </a:p>
          <a:p>
            <a:pPr lvl="1">
              <a:defRPr/>
            </a:pPr>
            <a:r>
              <a:rPr lang="en-US" dirty="0" smtClean="0"/>
              <a:t>Machine boundaries, privilege boundaries, integrity boundaries are examples of trust boundaries</a:t>
            </a:r>
          </a:p>
          <a:p>
            <a:pPr lvl="1"/>
            <a:r>
              <a:rPr lang="en-US" dirty="0" smtClean="0"/>
              <a:t>Threads in a native process are often inside a trust boundary, because they share the same </a:t>
            </a:r>
            <a:r>
              <a:rPr lang="en-US" dirty="0" err="1" smtClean="0"/>
              <a:t>privs</a:t>
            </a:r>
            <a:r>
              <a:rPr lang="en-US" dirty="0" smtClean="0"/>
              <a:t>, rights, identifiers and access</a:t>
            </a:r>
          </a:p>
          <a:p>
            <a:r>
              <a:rPr lang="en-US" sz="2000" dirty="0" smtClean="0"/>
              <a:t>Processes talking across a network always have a trust boundary</a:t>
            </a:r>
          </a:p>
          <a:p>
            <a:pPr lvl="1"/>
            <a:r>
              <a:rPr lang="en-US" dirty="0" smtClean="0"/>
              <a:t>They make may create a secure channel, but they’re still distinct entities</a:t>
            </a:r>
          </a:p>
          <a:p>
            <a:pPr lvl="1"/>
            <a:r>
              <a:rPr lang="en-US" dirty="0" smtClean="0"/>
              <a:t>Encrypting network traffic is an ‘instinctive’ mitigation</a:t>
            </a:r>
          </a:p>
          <a:p>
            <a:pPr lvl="2"/>
            <a:r>
              <a:rPr lang="en-US" dirty="0" smtClean="0"/>
              <a:t>But doesn’t address tampering or spoofing</a:t>
            </a:r>
          </a:p>
        </p:txBody>
      </p:sp>
      <p:sp>
        <p:nvSpPr>
          <p:cNvPr id="27654" name="Slide Number Placeholder 5"/>
          <p:cNvSpPr>
            <a:spLocks noGrp="1"/>
          </p:cNvSpPr>
          <p:nvPr>
            <p:ph type="sldNum" sz="quarter" idx="12"/>
          </p:nvPr>
        </p:nvSpPr>
        <p:spPr/>
        <p:txBody>
          <a:bodyPr/>
          <a:lstStyle/>
          <a:p>
            <a:pPr fontAlgn="base">
              <a:spcBef>
                <a:spcPct val="0"/>
              </a:spcBef>
              <a:spcAft>
                <a:spcPct val="0"/>
              </a:spcAft>
              <a:defRPr/>
            </a:pPr>
            <a:fld id="{790CC850-E520-4BEB-8ED8-E9158A29A422}" type="slidenum">
              <a:rPr lang="en-US" smtClean="0"/>
              <a:pPr fontAlgn="base">
                <a:spcBef>
                  <a:spcPct val="0"/>
                </a:spcBef>
                <a:spcAft>
                  <a:spcPct val="0"/>
                </a:spcAft>
                <a:defRPr/>
              </a:pPr>
              <a:t>22</a:t>
            </a:fld>
            <a:endParaRPr lang="en-US" smtClean="0"/>
          </a:p>
        </p:txBody>
      </p:sp>
    </p:spTree>
    <p:extLst>
      <p:ext uri="{BB962C8B-B14F-4D97-AF65-F5344CB8AC3E}">
        <p14:creationId xmlns:p14="http://schemas.microsoft.com/office/powerpoint/2010/main" val="1677873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763"/>
            <a:ext cx="8229600" cy="553998"/>
          </a:xfrm>
        </p:spPr>
        <p:txBody>
          <a:bodyPr vert="horz" wrap="square" lIns="0" tIns="0" rIns="0" bIns="0" rtlCol="0" anchor="t">
            <a:spAutoFit/>
          </a:bodyPr>
          <a:lstStyle/>
          <a:p>
            <a:r>
              <a:rPr lang="en-AU" dirty="0" smtClean="0"/>
              <a:t>Diagram layers</a:t>
            </a:r>
            <a:endParaRPr lang="en-US" dirty="0"/>
          </a:p>
        </p:txBody>
      </p:sp>
      <p:sp>
        <p:nvSpPr>
          <p:cNvPr id="3" name="Content Placeholder 2"/>
          <p:cNvSpPr>
            <a:spLocks noGrp="1"/>
          </p:cNvSpPr>
          <p:nvPr>
            <p:ph idx="1"/>
          </p:nvPr>
        </p:nvSpPr>
        <p:spPr/>
        <p:txBody>
          <a:bodyPr/>
          <a:lstStyle/>
          <a:p>
            <a:r>
              <a:rPr lang="en-AU" sz="2400" dirty="0" smtClean="0"/>
              <a:t>Context Diagram</a:t>
            </a:r>
          </a:p>
          <a:p>
            <a:pPr lvl="1"/>
            <a:r>
              <a:rPr lang="en-AU" sz="2000" dirty="0" smtClean="0"/>
              <a:t>Very high-level; entire component / product / system</a:t>
            </a:r>
          </a:p>
          <a:p>
            <a:r>
              <a:rPr lang="en-AU" sz="2400" dirty="0" smtClean="0"/>
              <a:t>Level 1 Diagram</a:t>
            </a:r>
          </a:p>
          <a:p>
            <a:pPr lvl="1"/>
            <a:r>
              <a:rPr lang="en-AU" sz="2000" dirty="0" smtClean="0"/>
              <a:t>High level; single feature / scenario</a:t>
            </a:r>
          </a:p>
          <a:p>
            <a:r>
              <a:rPr lang="en-AU" sz="2400" dirty="0" smtClean="0"/>
              <a:t>Level 2 Diagram</a:t>
            </a:r>
          </a:p>
          <a:p>
            <a:pPr lvl="1"/>
            <a:r>
              <a:rPr lang="en-AU" sz="2000" dirty="0" smtClean="0"/>
              <a:t>Low level; detailed sub-components of features</a:t>
            </a:r>
          </a:p>
          <a:p>
            <a:r>
              <a:rPr lang="en-AU" sz="2400" dirty="0" smtClean="0"/>
              <a:t>Level 3 Diagram</a:t>
            </a:r>
          </a:p>
          <a:p>
            <a:pPr lvl="1"/>
            <a:r>
              <a:rPr lang="en-AU" sz="2000" dirty="0" smtClean="0"/>
              <a:t>More detailed</a:t>
            </a:r>
          </a:p>
          <a:p>
            <a:pPr lvl="1"/>
            <a:r>
              <a:rPr lang="en-AU" sz="2000" dirty="0" smtClean="0"/>
              <a:t>Rare to need more layers, except in huge projects or when you’re drawing more trust boundaries</a:t>
            </a:r>
          </a:p>
        </p:txBody>
      </p:sp>
    </p:spTree>
    <p:extLst>
      <p:ext uri="{BB962C8B-B14F-4D97-AF65-F5344CB8AC3E}">
        <p14:creationId xmlns:p14="http://schemas.microsoft.com/office/powerpoint/2010/main" val="338496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423546" y="233489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23"/>
          <p:cNvSpPr>
            <a:spLocks noGrp="1"/>
          </p:cNvSpPr>
          <p:nvPr>
            <p:ph type="title"/>
          </p:nvPr>
        </p:nvSpPr>
        <p:spPr/>
        <p:txBody>
          <a:bodyPr/>
          <a:lstStyle/>
          <a:p>
            <a:r>
              <a:rPr lang="en-US" dirty="0" smtClean="0"/>
              <a:t>Context Diagram</a:t>
            </a:r>
            <a:endParaRPr lang="en-US" dirty="0"/>
          </a:p>
        </p:txBody>
      </p:sp>
      <p:sp>
        <p:nvSpPr>
          <p:cNvPr id="8" name="Oval 7"/>
          <p:cNvSpPr/>
          <p:nvPr/>
        </p:nvSpPr>
        <p:spPr bwMode="auto">
          <a:xfrm>
            <a:off x="1274494" y="2895612"/>
            <a:ext cx="2082340" cy="2133601"/>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p>
        </p:txBody>
      </p:sp>
      <p:sp>
        <p:nvSpPr>
          <p:cNvPr id="16" name="Rectangle 15"/>
          <p:cNvSpPr/>
          <p:nvPr/>
        </p:nvSpPr>
        <p:spPr bwMode="auto">
          <a:xfrm>
            <a:off x="6215719" y="3638564"/>
            <a:ext cx="1600200" cy="685801"/>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p>
        </p:txBody>
      </p:sp>
      <p:grpSp>
        <p:nvGrpSpPr>
          <p:cNvPr id="4" name="Group 27"/>
          <p:cNvGrpSpPr>
            <a:grpSpLocks/>
          </p:cNvGrpSpPr>
          <p:nvPr/>
        </p:nvGrpSpPr>
        <p:grpSpPr bwMode="auto">
          <a:xfrm>
            <a:off x="1545785" y="2746396"/>
            <a:ext cx="4948186" cy="1403208"/>
            <a:chOff x="2285633" y="2253928"/>
            <a:chExt cx="4947215" cy="1402853"/>
          </a:xfrm>
        </p:grpSpPr>
        <p:sp>
          <p:nvSpPr>
            <p:cNvPr id="32777" name="TextBox 17"/>
            <p:cNvSpPr txBox="1">
              <a:spLocks noChangeArrowheads="1"/>
            </p:cNvSpPr>
            <p:nvPr/>
          </p:nvSpPr>
          <p:spPr bwMode="auto">
            <a:xfrm>
              <a:off x="2285633" y="3287542"/>
              <a:ext cx="1577623" cy="369239"/>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err="1" smtClean="0">
                  <a:solidFill>
                    <a:schemeClr val="bg1"/>
                  </a:solidFill>
                  <a:latin typeface="+mn-lt"/>
                </a:rPr>
                <a:t>iNTegrity</a:t>
              </a:r>
              <a:r>
                <a:rPr lang="en-US" dirty="0" smtClean="0">
                  <a:solidFill>
                    <a:schemeClr val="bg1"/>
                  </a:solidFill>
                  <a:latin typeface="+mn-lt"/>
                </a:rPr>
                <a:t> App</a:t>
              </a:r>
              <a:endParaRPr lang="en-US" dirty="0">
                <a:solidFill>
                  <a:schemeClr val="bg1"/>
                </a:solidFill>
                <a:latin typeface="+mn-lt"/>
              </a:endParaRPr>
            </a:p>
          </p:txBody>
        </p:sp>
        <p:sp>
          <p:nvSpPr>
            <p:cNvPr id="19" name="Freeform 18"/>
            <p:cNvSpPr/>
            <p:nvPr/>
          </p:nvSpPr>
          <p:spPr>
            <a:xfrm rot="1829579">
              <a:off x="5715814" y="2904355"/>
              <a:ext cx="1352741" cy="75724"/>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p>
          </p:txBody>
        </p:sp>
        <p:sp>
          <p:nvSpPr>
            <p:cNvPr id="32781" name="Rectangle 21"/>
            <p:cNvSpPr>
              <a:spLocks noChangeArrowheads="1"/>
            </p:cNvSpPr>
            <p:nvPr/>
          </p:nvSpPr>
          <p:spPr bwMode="auto">
            <a:xfrm>
              <a:off x="3961888" y="2253928"/>
              <a:ext cx="3270960" cy="369239"/>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Resource integrity information</a:t>
              </a:r>
              <a:endParaRPr lang="en-US" dirty="0">
                <a:solidFill>
                  <a:schemeClr val="bg1"/>
                </a:solidFill>
                <a:latin typeface="+mn-lt"/>
              </a:endParaRPr>
            </a:p>
          </p:txBody>
        </p:sp>
      </p:grpSp>
      <p:sp>
        <p:nvSpPr>
          <p:cNvPr id="23" name="Rectangle 21"/>
          <p:cNvSpPr>
            <a:spLocks noChangeArrowheads="1"/>
          </p:cNvSpPr>
          <p:nvPr/>
        </p:nvSpPr>
        <p:spPr bwMode="auto">
          <a:xfrm>
            <a:off x="3679547" y="4792911"/>
            <a:ext cx="2244525" cy="36933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Analysis Instructions</a:t>
            </a:r>
            <a:endParaRPr lang="en-US" dirty="0">
              <a:solidFill>
                <a:schemeClr val="bg1"/>
              </a:solidFill>
              <a:latin typeface="+mn-lt"/>
            </a:endParaRPr>
          </a:p>
        </p:txBody>
      </p:sp>
      <p:sp>
        <p:nvSpPr>
          <p:cNvPr id="25" name="Freeform 24"/>
          <p:cNvSpPr/>
          <p:nvPr/>
        </p:nvSpPr>
        <p:spPr bwMode="auto">
          <a:xfrm rot="12726744">
            <a:off x="3289355" y="4539990"/>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
        <p:nvSpPr>
          <p:cNvPr id="26" name="Rectangle 19"/>
          <p:cNvSpPr>
            <a:spLocks noChangeArrowheads="1"/>
          </p:cNvSpPr>
          <p:nvPr/>
        </p:nvSpPr>
        <p:spPr bwMode="auto">
          <a:xfrm>
            <a:off x="6237737" y="3812735"/>
            <a:ext cx="1575881" cy="369332"/>
          </a:xfrm>
          <a:prstGeom prst="rect">
            <a:avLst/>
          </a:prstGeom>
          <a:noFill/>
          <a:ln w="9525">
            <a:noFill/>
            <a:miter lim="800000"/>
            <a:headEnd/>
            <a:tailEnd/>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Administrator</a:t>
            </a:r>
            <a:endParaRPr lang="en-US" dirty="0">
              <a:solidFill>
                <a:schemeClr val="bg1"/>
              </a:solidFill>
              <a:latin typeface="+mn-lt"/>
            </a:endParaRPr>
          </a:p>
        </p:txBody>
      </p:sp>
      <p:sp>
        <p:nvSpPr>
          <p:cNvPr id="44" name="Freeform 43"/>
          <p:cNvSpPr/>
          <p:nvPr/>
        </p:nvSpPr>
        <p:spPr bwMode="auto">
          <a:xfrm rot="19803830">
            <a:off x="3256697" y="3375216"/>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
        <p:nvSpPr>
          <p:cNvPr id="45" name="Freeform 44"/>
          <p:cNvSpPr/>
          <p:nvPr/>
        </p:nvSpPr>
        <p:spPr bwMode="auto">
          <a:xfrm rot="8550978">
            <a:off x="5020183" y="4463787"/>
            <a:ext cx="1353007" cy="75743"/>
          </a:xfrm>
          <a:custGeom>
            <a:avLst/>
            <a:gdLst>
              <a:gd name="connsiteX0" fmla="*/ 0 w 1516284"/>
              <a:gd name="connsiteY0" fmla="*/ 231494 h 231494"/>
              <a:gd name="connsiteX1" fmla="*/ 1088021 w 1516284"/>
              <a:gd name="connsiteY1" fmla="*/ 0 h 231494"/>
              <a:gd name="connsiteX2" fmla="*/ 1516284 w 1516284"/>
              <a:gd name="connsiteY2" fmla="*/ 185195 h 231494"/>
            </a:gdLst>
            <a:ahLst/>
            <a:cxnLst>
              <a:cxn ang="0">
                <a:pos x="connsiteX0" y="connsiteY0"/>
              </a:cxn>
              <a:cxn ang="0">
                <a:pos x="connsiteX1" y="connsiteY1"/>
              </a:cxn>
              <a:cxn ang="0">
                <a:pos x="connsiteX2" y="connsiteY2"/>
              </a:cxn>
            </a:cxnLst>
            <a:rect l="l" t="t" r="r" b="b"/>
            <a:pathLst>
              <a:path w="1516284" h="231494">
                <a:moveTo>
                  <a:pt x="0" y="231494"/>
                </a:moveTo>
                <a:cubicBezTo>
                  <a:pt x="417653" y="119605"/>
                  <a:pt x="835307" y="7716"/>
                  <a:pt x="1088021" y="0"/>
                </a:cubicBezTo>
                <a:cubicBezTo>
                  <a:pt x="1340735" y="-7716"/>
                  <a:pt x="1428509" y="88739"/>
                  <a:pt x="1516284" y="185195"/>
                </a:cubicBezTo>
              </a:path>
            </a:pathLst>
          </a:custGeom>
          <a:ln>
            <a:solidFill>
              <a:schemeClr val="tx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defRPr/>
            </a:pPr>
            <a:endParaRPr lang="en-US" dirty="0">
              <a:solidFill>
                <a:schemeClr val="tx2">
                  <a:lumMod val="20000"/>
                  <a:lumOff val="80000"/>
                </a:schemeClr>
              </a:solidFill>
            </a:endParaRPr>
          </a:p>
        </p:txBody>
      </p:sp>
    </p:spTree>
    <p:extLst>
      <p:ext uri="{BB962C8B-B14F-4D97-AF65-F5344CB8AC3E}">
        <p14:creationId xmlns:p14="http://schemas.microsoft.com/office/powerpoint/2010/main" val="114206536"/>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838200" y="1355274"/>
            <a:ext cx="7477125" cy="5502726"/>
          </a:xfrm>
          <a:prstGeom prst="rect">
            <a:avLst/>
          </a:prstGeom>
          <a:noFill/>
          <a:ln w="9525">
            <a:noFill/>
            <a:miter lim="800000"/>
            <a:headEnd/>
            <a:tailEnd/>
          </a:ln>
        </p:spPr>
      </p:pic>
      <p:sp>
        <p:nvSpPr>
          <p:cNvPr id="4" name="Title 1"/>
          <p:cNvSpPr>
            <a:spLocks noGrp="1"/>
          </p:cNvSpPr>
          <p:nvPr>
            <p:ph type="title"/>
          </p:nvPr>
        </p:nvSpPr>
        <p:spPr>
          <a:xfrm>
            <a:off x="457200" y="893763"/>
            <a:ext cx="8229600" cy="553998"/>
          </a:xfrm>
        </p:spPr>
        <p:txBody>
          <a:bodyPr vert="horz" wrap="square" lIns="0" tIns="0" rIns="0" bIns="0" rtlCol="0" anchor="t">
            <a:spAutoFit/>
          </a:bodyPr>
          <a:lstStyle/>
          <a:p>
            <a:r>
              <a:rPr lang="en-US" dirty="0" smtClean="0"/>
              <a:t>Level 1 Diagram</a:t>
            </a:r>
          </a:p>
        </p:txBody>
      </p:sp>
    </p:spTree>
    <p:extLst>
      <p:ext uri="{BB962C8B-B14F-4D97-AF65-F5344CB8AC3E}">
        <p14:creationId xmlns:p14="http://schemas.microsoft.com/office/powerpoint/2010/main" val="277955979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Diagrams Should Not Resemble</a:t>
            </a:r>
            <a:endParaRPr lang="en-US" dirty="0" smtClean="0"/>
          </a:p>
        </p:txBody>
      </p:sp>
      <p:sp>
        <p:nvSpPr>
          <p:cNvPr id="11" name="Content Placeholder 10"/>
          <p:cNvSpPr>
            <a:spLocks noGrp="1"/>
          </p:cNvSpPr>
          <p:nvPr>
            <p:ph idx="1"/>
          </p:nvPr>
        </p:nvSpPr>
        <p:spPr/>
        <p:txBody>
          <a:bodyPr/>
          <a:lstStyle/>
          <a:p>
            <a:r>
              <a:rPr lang="en-US" smtClean="0"/>
              <a:t>Flow charts</a:t>
            </a:r>
          </a:p>
          <a:p>
            <a:r>
              <a:rPr lang="en-US" smtClean="0"/>
              <a:t>Class diagrams</a:t>
            </a:r>
          </a:p>
          <a:p>
            <a:r>
              <a:rPr lang="en-US" smtClean="0"/>
              <a:t>Call graphs</a:t>
            </a:r>
            <a:endParaRPr lang="en-US" dirty="0" smtClean="0"/>
          </a:p>
        </p:txBody>
      </p:sp>
      <p:grpSp>
        <p:nvGrpSpPr>
          <p:cNvPr id="10" name="Group 9"/>
          <p:cNvGrpSpPr/>
          <p:nvPr/>
        </p:nvGrpSpPr>
        <p:grpSpPr>
          <a:xfrm>
            <a:off x="1006702" y="3313215"/>
            <a:ext cx="3200400" cy="3200400"/>
            <a:chOff x="1398588" y="3325019"/>
            <a:chExt cx="3200400" cy="3200400"/>
          </a:xfrm>
        </p:grpSpPr>
        <p:sp>
          <p:nvSpPr>
            <p:cNvPr id="13" name="Rectangle 12"/>
            <p:cNvSpPr/>
            <p:nvPr/>
          </p:nvSpPr>
          <p:spPr>
            <a:xfrm>
              <a:off x="1725613" y="3455988"/>
              <a:ext cx="2590800" cy="2952750"/>
            </a:xfrm>
            <a:prstGeom prst="rect">
              <a:avLst/>
            </a:prstGeom>
            <a:solidFill>
              <a:schemeClr val="bg1"/>
            </a:solidFill>
            <a:ln w="12700">
              <a:solidFill>
                <a:schemeClr val="tx1"/>
              </a:solidFill>
              <a:miter lim="800000"/>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3"/>
            <p:cNvPicPr>
              <a:picLocks noChangeAspect="1" noChangeArrowheads="1"/>
            </p:cNvPicPr>
            <p:nvPr/>
          </p:nvPicPr>
          <p:blipFill>
            <a:blip r:embed="rId3" cstate="print"/>
            <a:srcRect/>
            <a:stretch>
              <a:fillRect/>
            </a:stretch>
          </p:blipFill>
          <p:spPr bwMode="auto">
            <a:xfrm>
              <a:off x="1794669" y="3532188"/>
              <a:ext cx="2471738" cy="2805113"/>
            </a:xfrm>
            <a:prstGeom prst="rect">
              <a:avLst/>
            </a:prstGeom>
            <a:noFill/>
            <a:ln w="9525">
              <a:noFill/>
              <a:miter lim="800000"/>
              <a:headEnd/>
              <a:tailEnd/>
            </a:ln>
          </p:spPr>
        </p:pic>
        <p:sp>
          <p:nvSpPr>
            <p:cNvPr id="23" name="&quot;No&quot; Symbol 22"/>
            <p:cNvSpPr/>
            <p:nvPr/>
          </p:nvSpPr>
          <p:spPr>
            <a:xfrm>
              <a:off x="1398588" y="3325019"/>
              <a:ext cx="3200400" cy="3200400"/>
            </a:xfrm>
            <a:prstGeom prst="noSmoking">
              <a:avLst/>
            </a:prstGeom>
            <a:solidFill>
              <a:srgbClr val="FF0000">
                <a:alpha val="6509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solidFill>
                  <a:schemeClr val="tx1"/>
                </a:solidFill>
              </a:endParaRPr>
            </a:p>
          </p:txBody>
        </p:sp>
      </p:grpSp>
      <p:grpSp>
        <p:nvGrpSpPr>
          <p:cNvPr id="14" name="Group 13"/>
          <p:cNvGrpSpPr/>
          <p:nvPr/>
        </p:nvGrpSpPr>
        <p:grpSpPr>
          <a:xfrm>
            <a:off x="4512355" y="1702594"/>
            <a:ext cx="3790949" cy="3200400"/>
            <a:chOff x="4773613" y="1370013"/>
            <a:chExt cx="3790949" cy="3200400"/>
          </a:xfrm>
        </p:grpSpPr>
        <p:sp>
          <p:nvSpPr>
            <p:cNvPr id="12" name="Rectangle 11"/>
            <p:cNvSpPr/>
            <p:nvPr/>
          </p:nvSpPr>
          <p:spPr>
            <a:xfrm>
              <a:off x="4773613" y="1600201"/>
              <a:ext cx="3790949" cy="2676525"/>
            </a:xfrm>
            <a:prstGeom prst="rect">
              <a:avLst/>
            </a:prstGeom>
            <a:solidFill>
              <a:schemeClr val="bg1"/>
            </a:solidFill>
            <a:ln w="12700">
              <a:solidFill>
                <a:schemeClr val="tx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p:cNvPicPr>
              <a:picLocks noChangeAspect="1" noChangeArrowheads="1"/>
            </p:cNvPicPr>
            <p:nvPr/>
          </p:nvPicPr>
          <p:blipFill>
            <a:blip r:embed="rId4" cstate="print"/>
            <a:srcRect/>
            <a:stretch>
              <a:fillRect/>
            </a:stretch>
          </p:blipFill>
          <p:spPr bwMode="auto">
            <a:xfrm>
              <a:off x="4823619" y="1643063"/>
              <a:ext cx="3690937" cy="2590800"/>
            </a:xfrm>
            <a:prstGeom prst="rect">
              <a:avLst/>
            </a:prstGeom>
            <a:ln>
              <a:noFill/>
            </a:ln>
            <a:effectLst/>
          </p:spPr>
        </p:pic>
        <p:sp>
          <p:nvSpPr>
            <p:cNvPr id="24" name="&quot;No&quot; Symbol 23"/>
            <p:cNvSpPr/>
            <p:nvPr/>
          </p:nvSpPr>
          <p:spPr>
            <a:xfrm>
              <a:off x="5068888" y="1370013"/>
              <a:ext cx="3200400" cy="3200400"/>
            </a:xfrm>
            <a:prstGeom prst="noSmoking">
              <a:avLst/>
            </a:prstGeom>
            <a:solidFill>
              <a:srgbClr val="FF0000">
                <a:alpha val="65098"/>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en-US" dirty="0">
                <a:solidFill>
                  <a:schemeClr val="tx1"/>
                </a:solidFill>
              </a:endParaRPr>
            </a:p>
          </p:txBody>
        </p:sp>
      </p:grpSp>
    </p:spTree>
    <p:extLst>
      <p:ext uri="{BB962C8B-B14F-4D97-AF65-F5344CB8AC3E}">
        <p14:creationId xmlns:p14="http://schemas.microsoft.com/office/powerpoint/2010/main" val="3423401067"/>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dirty="0" smtClean="0"/>
              <a:t>The Process: Identifying Threats</a:t>
            </a:r>
            <a:endParaRPr lang="en-US" dirty="0"/>
          </a:p>
        </p:txBody>
      </p:sp>
      <p:graphicFrame>
        <p:nvGraphicFramePr>
          <p:cNvPr id="11" name="Diagram 10"/>
          <p:cNvGraphicFramePr/>
          <p:nvPr/>
        </p:nvGraphicFramePr>
        <p:xfrm>
          <a:off x="1320105" y="1677758"/>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278047"/>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450850" y="3316805"/>
            <a:ext cx="8229600" cy="3419476"/>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8914" name="Title 1"/>
          <p:cNvSpPr>
            <a:spLocks noGrp="1"/>
          </p:cNvSpPr>
          <p:nvPr>
            <p:ph type="title"/>
          </p:nvPr>
        </p:nvSpPr>
        <p:spPr/>
        <p:txBody>
          <a:bodyPr/>
          <a:lstStyle/>
          <a:p>
            <a:pPr lvl="0"/>
            <a:r>
              <a:rPr lang="en-US" smtClean="0"/>
              <a:t>Identify Threats</a:t>
            </a:r>
            <a:endParaRPr lang="en-US" dirty="0" smtClean="0"/>
          </a:p>
        </p:txBody>
      </p:sp>
      <p:sp>
        <p:nvSpPr>
          <p:cNvPr id="38915" name="Content Placeholder 2"/>
          <p:cNvSpPr>
            <a:spLocks noGrp="1"/>
          </p:cNvSpPr>
          <p:nvPr>
            <p:ph idx="1"/>
          </p:nvPr>
        </p:nvSpPr>
        <p:spPr>
          <a:xfrm>
            <a:off x="449263" y="1598613"/>
            <a:ext cx="8229600" cy="2154436"/>
          </a:xfrm>
        </p:spPr>
        <p:txBody>
          <a:bodyPr/>
          <a:lstStyle/>
          <a:p>
            <a:r>
              <a:rPr lang="en-US" dirty="0" smtClean="0"/>
              <a:t>Experts can brainstorm</a:t>
            </a:r>
          </a:p>
          <a:p>
            <a:r>
              <a:rPr lang="en-US" dirty="0" smtClean="0"/>
              <a:t>How to do this without being an expert?</a:t>
            </a:r>
          </a:p>
          <a:p>
            <a:pPr lvl="1"/>
            <a:r>
              <a:rPr lang="en-US" dirty="0" smtClean="0"/>
              <a:t>Use STRIDE to step through the diagram elements</a:t>
            </a:r>
          </a:p>
          <a:p>
            <a:pPr lvl="1"/>
            <a:r>
              <a:rPr lang="en-US" dirty="0" smtClean="0"/>
              <a:t>Get specific about threat manifestation</a:t>
            </a:r>
          </a:p>
          <a:p>
            <a:endParaRPr lang="en-US" dirty="0" smtClean="0"/>
          </a:p>
        </p:txBody>
      </p:sp>
      <p:graphicFrame>
        <p:nvGraphicFramePr>
          <p:cNvPr id="6" name="Table 5"/>
          <p:cNvGraphicFramePr>
            <a:graphicFrameLocks noGrp="1"/>
          </p:cNvGraphicFramePr>
          <p:nvPr/>
        </p:nvGraphicFramePr>
        <p:xfrm>
          <a:off x="925350" y="3391212"/>
          <a:ext cx="6799754" cy="3339084"/>
        </p:xfrm>
        <a:graphic>
          <a:graphicData uri="http://schemas.openxmlformats.org/drawingml/2006/table">
            <a:tbl>
              <a:tblPr firstRow="1" bandRow="1">
                <a:tableStyleId>{F5AB1C69-6EDB-4FF4-983F-18BD219EF322}</a:tableStyleId>
              </a:tblPr>
              <a:tblGrid>
                <a:gridCol w="3678181"/>
                <a:gridCol w="3121573"/>
              </a:tblGrid>
              <a:tr h="395928">
                <a:tc gridSpan="2">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effectLst>
                            <a:outerShdw blurRad="38100" dist="38100" dir="2700000" algn="tl">
                              <a:srgbClr val="000000">
                                <a:alpha val="43137"/>
                              </a:srgbClr>
                            </a:outerShdw>
                          </a:effectLst>
                          <a:latin typeface="+mn-lt"/>
                          <a:ea typeface="+mn-ea"/>
                          <a:cs typeface="+mn-cs"/>
                        </a:rPr>
                        <a:t>Threat                                    Property we want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S</a:t>
                      </a:r>
                      <a:r>
                        <a:rPr lang="en-US" sz="2200" kern="1200" dirty="0" smtClean="0">
                          <a:solidFill>
                            <a:schemeClr val="bg1"/>
                          </a:solidFill>
                          <a:latin typeface="+mn-lt"/>
                          <a:ea typeface="+mn-ea"/>
                          <a:cs typeface="+mn-cs"/>
                        </a:rPr>
                        <a:t>poofing</a:t>
                      </a:r>
                      <a:endParaRPr lang="en-US" sz="220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Authentication</a:t>
                      </a:r>
                      <a:endParaRPr lang="en-US" sz="220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T</a:t>
                      </a:r>
                      <a:r>
                        <a:rPr lang="en-US" sz="2200" kern="1200" dirty="0" smtClean="0">
                          <a:solidFill>
                            <a:schemeClr val="bg1"/>
                          </a:solidFill>
                          <a:latin typeface="+mn-lt"/>
                          <a:ea typeface="+mn-ea"/>
                          <a:cs typeface="+mn-cs"/>
                        </a:rPr>
                        <a:t>ampering</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Integrity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R</a:t>
                      </a:r>
                      <a:r>
                        <a:rPr lang="en-US" sz="2200" kern="1200" dirty="0" smtClean="0">
                          <a:solidFill>
                            <a:schemeClr val="bg1"/>
                          </a:solidFill>
                          <a:latin typeface="+mn-lt"/>
                          <a:ea typeface="+mn-ea"/>
                          <a:cs typeface="+mn-cs"/>
                        </a:rPr>
                        <a:t>epudiation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Nonrepudiation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I</a:t>
                      </a:r>
                      <a:r>
                        <a:rPr lang="en-US" sz="2200" kern="1200" dirty="0" smtClean="0">
                          <a:solidFill>
                            <a:schemeClr val="bg1"/>
                          </a:solidFill>
                          <a:latin typeface="+mn-lt"/>
                          <a:ea typeface="+mn-ea"/>
                          <a:cs typeface="+mn-cs"/>
                        </a:rPr>
                        <a:t>nformation Disclosure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Confidentiality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D</a:t>
                      </a:r>
                      <a:r>
                        <a:rPr lang="en-US" sz="2200" kern="1200" dirty="0" smtClean="0">
                          <a:solidFill>
                            <a:schemeClr val="bg1"/>
                          </a:solidFill>
                          <a:latin typeface="+mn-lt"/>
                          <a:ea typeface="+mn-ea"/>
                          <a:cs typeface="+mn-cs"/>
                        </a:rPr>
                        <a:t>enial of Service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Availability</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1105">
                <a:tc>
                  <a:txBody>
                    <a:bodyPr/>
                    <a:lstStyle/>
                    <a:p>
                      <a:pPr marL="0" marR="0" algn="l" defTabSz="914400" rtl="0" eaLnBrk="1" latinLnBrk="0" hangingPunct="1">
                        <a:lnSpc>
                          <a:spcPct val="115000"/>
                        </a:lnSpc>
                        <a:spcBef>
                          <a:spcPts val="1000"/>
                        </a:spcBef>
                        <a:spcAft>
                          <a:spcPts val="0"/>
                        </a:spcAft>
                      </a:pPr>
                      <a:r>
                        <a:rPr lang="en-US" sz="22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E</a:t>
                      </a:r>
                      <a:r>
                        <a:rPr lang="en-US" sz="2200" kern="1200" dirty="0" smtClean="0">
                          <a:solidFill>
                            <a:schemeClr val="bg1"/>
                          </a:solidFill>
                          <a:latin typeface="+mn-lt"/>
                          <a:ea typeface="+mn-ea"/>
                          <a:cs typeface="+mn-cs"/>
                        </a:rPr>
                        <a:t>levation of Privilege</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2200" kern="1200" dirty="0" smtClean="0">
                          <a:solidFill>
                            <a:schemeClr val="bg1"/>
                          </a:solidFill>
                          <a:latin typeface="+mn-lt"/>
                          <a:ea typeface="+mn-ea"/>
                          <a:cs typeface="+mn-cs"/>
                        </a:rPr>
                        <a:t>Authorization</a:t>
                      </a:r>
                      <a:endParaRPr lang="en-US" sz="22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69001166"/>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7227899"/>
              </p:ext>
            </p:extLst>
          </p:nvPr>
        </p:nvGraphicFramePr>
        <p:xfrm>
          <a:off x="460375" y="1666675"/>
          <a:ext cx="8434651" cy="4900458"/>
        </p:xfrm>
        <a:graphic>
          <a:graphicData uri="http://schemas.openxmlformats.org/drawingml/2006/table">
            <a:tbl>
              <a:tblPr firstRow="1" bandRow="1">
                <a:tableStyleId>{5C22544A-7EE6-4342-B048-85BDC9FD1C3A}</a:tableStyleId>
              </a:tblPr>
              <a:tblGrid>
                <a:gridCol w="1642145"/>
                <a:gridCol w="1642145"/>
                <a:gridCol w="1716787"/>
                <a:gridCol w="3433574"/>
              </a:tblGrid>
              <a:tr h="360548">
                <a:tc>
                  <a:txBody>
                    <a:bodyPr/>
                    <a:lstStyle/>
                    <a:p>
                      <a:r>
                        <a:rPr lang="en-US" b="0" dirty="0" smtClean="0"/>
                        <a:t>Threat</a:t>
                      </a:r>
                      <a:endParaRPr lang="en-US" b="0" dirty="0"/>
                    </a:p>
                  </a:txBody>
                  <a:tcPr/>
                </a:tc>
                <a:tc>
                  <a:txBody>
                    <a:bodyPr/>
                    <a:lstStyle/>
                    <a:p>
                      <a:r>
                        <a:rPr lang="en-US" b="0" dirty="0" smtClean="0"/>
                        <a:t>Property</a:t>
                      </a:r>
                      <a:endParaRPr lang="en-US" b="0" dirty="0"/>
                    </a:p>
                  </a:txBody>
                  <a:tcPr/>
                </a:tc>
                <a:tc>
                  <a:txBody>
                    <a:bodyPr/>
                    <a:lstStyle/>
                    <a:p>
                      <a:r>
                        <a:rPr lang="en-US" b="0" dirty="0" smtClean="0"/>
                        <a:t>Definition</a:t>
                      </a:r>
                      <a:endParaRPr lang="en-US" b="0" dirty="0"/>
                    </a:p>
                  </a:txBody>
                  <a:tcPr/>
                </a:tc>
                <a:tc>
                  <a:txBody>
                    <a:bodyPr/>
                    <a:lstStyle/>
                    <a:p>
                      <a:r>
                        <a:rPr lang="en-US" b="0" dirty="0" smtClean="0"/>
                        <a:t>Example</a:t>
                      </a:r>
                      <a:endParaRPr lang="en-US" b="0" dirty="0"/>
                    </a:p>
                  </a:txBody>
                  <a:tcPr/>
                </a:tc>
              </a:tr>
              <a:tr h="703943">
                <a:tc>
                  <a:txBody>
                    <a:bodyPr/>
                    <a:lstStyle/>
                    <a:p>
                      <a:pPr marL="0" marR="0">
                        <a:lnSpc>
                          <a:spcPct val="115000"/>
                        </a:lnSpc>
                        <a:spcBef>
                          <a:spcPts val="1000"/>
                        </a:spcBef>
                        <a:spcAft>
                          <a:spcPts val="0"/>
                        </a:spcAft>
                      </a:pPr>
                      <a:r>
                        <a:rPr lang="en-US" sz="1800" b="0" dirty="0">
                          <a:solidFill>
                            <a:schemeClr val="accent3"/>
                          </a:solidFill>
                          <a:latin typeface="Calibri"/>
                          <a:ea typeface="Times New Roman"/>
                          <a:cs typeface="Times New Roman"/>
                        </a:rPr>
                        <a:t>S</a:t>
                      </a:r>
                      <a:r>
                        <a:rPr lang="en-US" sz="1400" b="0" dirty="0">
                          <a:solidFill>
                            <a:srgbClr val="365F91"/>
                          </a:solidFill>
                          <a:latin typeface="Calibri"/>
                          <a:ea typeface="Times New Roman"/>
                          <a:cs typeface="Times New Roman"/>
                        </a:rPr>
                        <a:t>poofing</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Authentication</a:t>
                      </a:r>
                    </a:p>
                  </a:txBody>
                  <a:tcPr marL="68580" marR="68580" marT="0" marB="0"/>
                </a:tc>
                <a:tc>
                  <a:txBody>
                    <a:bodyPr/>
                    <a:lstStyle/>
                    <a:p>
                      <a:pPr marL="0" marR="0">
                        <a:lnSpc>
                          <a:spcPct val="115000"/>
                        </a:lnSpc>
                        <a:spcBef>
                          <a:spcPts val="1000"/>
                        </a:spcBef>
                        <a:spcAft>
                          <a:spcPts val="0"/>
                        </a:spcAft>
                      </a:pPr>
                      <a:r>
                        <a:rPr lang="en-US" sz="1400" b="0" dirty="0">
                          <a:solidFill>
                            <a:srgbClr val="365F91"/>
                          </a:solidFill>
                          <a:latin typeface="Calibri"/>
                          <a:ea typeface="Times New Roman"/>
                          <a:cs typeface="Times New Roman"/>
                        </a:rPr>
                        <a:t>Impersonating something or someone else.</a:t>
                      </a:r>
                    </a:p>
                  </a:txBody>
                  <a:tcPr marL="68580" marR="68580" marT="0" marB="0"/>
                </a:tc>
                <a:tc>
                  <a:txBody>
                    <a:bodyPr/>
                    <a:lstStyle/>
                    <a:p>
                      <a:pPr marL="0" marR="0">
                        <a:lnSpc>
                          <a:spcPct val="115000"/>
                        </a:lnSpc>
                        <a:spcBef>
                          <a:spcPts val="1000"/>
                        </a:spcBef>
                        <a:spcAft>
                          <a:spcPts val="0"/>
                        </a:spcAft>
                      </a:pPr>
                      <a:r>
                        <a:rPr lang="en-US" sz="1400" b="0" dirty="0">
                          <a:solidFill>
                            <a:srgbClr val="365F91"/>
                          </a:solidFill>
                          <a:latin typeface="Calibri"/>
                          <a:ea typeface="Times New Roman"/>
                          <a:cs typeface="Times New Roman"/>
                        </a:rPr>
                        <a:t>Pretending to be any of </a:t>
                      </a:r>
                      <a:r>
                        <a:rPr lang="en-US" sz="1400" b="0" dirty="0" err="1">
                          <a:solidFill>
                            <a:srgbClr val="365F91"/>
                          </a:solidFill>
                          <a:latin typeface="Calibri"/>
                          <a:ea typeface="Times New Roman"/>
                          <a:cs typeface="Times New Roman"/>
                        </a:rPr>
                        <a:t>billg</a:t>
                      </a:r>
                      <a:r>
                        <a:rPr lang="en-US" sz="1400" b="0" dirty="0">
                          <a:solidFill>
                            <a:srgbClr val="365F91"/>
                          </a:solidFill>
                          <a:latin typeface="Calibri"/>
                          <a:ea typeface="Times New Roman"/>
                          <a:cs typeface="Times New Roman"/>
                        </a:rPr>
                        <a:t>, microsoft.com or ntdll.dll</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T</a:t>
                      </a:r>
                      <a:r>
                        <a:rPr lang="en-US" sz="1400" dirty="0">
                          <a:solidFill>
                            <a:srgbClr val="365F91"/>
                          </a:solidFill>
                          <a:latin typeface="Calibri"/>
                          <a:ea typeface="Times New Roman"/>
                          <a:cs typeface="Times New Roman"/>
                        </a:rPr>
                        <a:t>ampering</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Integrity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Modifying data or code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Modifying a DLL on disk or DVD, or a packet as it traverses the LAN.</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R</a:t>
                      </a:r>
                      <a:r>
                        <a:rPr lang="en-US" sz="1400" dirty="0">
                          <a:solidFill>
                            <a:srgbClr val="365F91"/>
                          </a:solidFill>
                          <a:latin typeface="Calibri"/>
                          <a:ea typeface="Times New Roman"/>
                          <a:cs typeface="Times New Roman"/>
                        </a:rPr>
                        <a:t>epudiation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Non-repudiation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Claiming to have not performed an action.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“I didn’t send that email,” “I didn’t modify that file,” “I </a:t>
                      </a:r>
                      <a:r>
                        <a:rPr lang="en-US" sz="1400" i="1" dirty="0">
                          <a:solidFill>
                            <a:srgbClr val="365F91"/>
                          </a:solidFill>
                          <a:latin typeface="Calibri"/>
                          <a:ea typeface="Times New Roman"/>
                          <a:cs typeface="Times New Roman"/>
                        </a:rPr>
                        <a:t>certainly</a:t>
                      </a:r>
                      <a:r>
                        <a:rPr lang="en-US" sz="1400" dirty="0">
                          <a:solidFill>
                            <a:srgbClr val="365F91"/>
                          </a:solidFill>
                          <a:latin typeface="Calibri"/>
                          <a:ea typeface="Times New Roman"/>
                          <a:cs typeface="Times New Roman"/>
                        </a:rPr>
                        <a:t> didn’t visit that web site, dear!”</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I</a:t>
                      </a:r>
                      <a:r>
                        <a:rPr lang="en-US" sz="1400" dirty="0">
                          <a:solidFill>
                            <a:srgbClr val="365F91"/>
                          </a:solidFill>
                          <a:latin typeface="Calibri"/>
                          <a:ea typeface="Times New Roman"/>
                          <a:cs typeface="Times New Roman"/>
                        </a:rPr>
                        <a:t>nformation Disclosure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Confidentiality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Exposing information to someone not authorized to see it</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Allowing someone to read the Windows source code; publishing a list of customers to a web site.</a:t>
                      </a:r>
                    </a:p>
                  </a:txBody>
                  <a:tcPr marL="68580" marR="68580" marT="0" marB="0"/>
                </a:tc>
              </a:tr>
              <a:tr h="886387">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D</a:t>
                      </a:r>
                      <a:r>
                        <a:rPr lang="en-US" sz="1400" dirty="0">
                          <a:solidFill>
                            <a:srgbClr val="365F91"/>
                          </a:solidFill>
                          <a:latin typeface="Calibri"/>
                          <a:ea typeface="Times New Roman"/>
                          <a:cs typeface="Times New Roman"/>
                        </a:rPr>
                        <a:t>enial of Service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Availability</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Deny or degrade service to users</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Crashing Windows or a web site, sending a packet and absorbing seconds of CPU time, or routing packets into a black hole.</a:t>
                      </a:r>
                    </a:p>
                  </a:txBody>
                  <a:tcPr marL="68580" marR="68580" marT="0" marB="0"/>
                </a:tc>
              </a:tr>
              <a:tr h="703943">
                <a:tc>
                  <a:txBody>
                    <a:bodyPr/>
                    <a:lstStyle/>
                    <a:p>
                      <a:pPr marL="0" marR="0">
                        <a:lnSpc>
                          <a:spcPct val="115000"/>
                        </a:lnSpc>
                        <a:spcBef>
                          <a:spcPts val="1000"/>
                        </a:spcBef>
                        <a:spcAft>
                          <a:spcPts val="0"/>
                        </a:spcAft>
                      </a:pPr>
                      <a:r>
                        <a:rPr lang="en-US" sz="1800" b="1" dirty="0">
                          <a:solidFill>
                            <a:schemeClr val="accent3"/>
                          </a:solidFill>
                          <a:latin typeface="Calibri"/>
                          <a:ea typeface="Times New Roman"/>
                          <a:cs typeface="Times New Roman"/>
                        </a:rPr>
                        <a:t>E</a:t>
                      </a:r>
                      <a:r>
                        <a:rPr lang="en-US" sz="1400" dirty="0">
                          <a:solidFill>
                            <a:srgbClr val="365F91"/>
                          </a:solidFill>
                          <a:latin typeface="Calibri"/>
                          <a:ea typeface="Times New Roman"/>
                          <a:cs typeface="Times New Roman"/>
                        </a:rPr>
                        <a:t>levation of Privilege</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Authorization</a:t>
                      </a:r>
                    </a:p>
                  </a:txBody>
                  <a:tcPr marL="68580" marR="68580" marT="0" marB="0"/>
                </a:tc>
                <a:tc>
                  <a:txBody>
                    <a:bodyPr/>
                    <a:lstStyle/>
                    <a:p>
                      <a:pPr marL="0" marR="0">
                        <a:lnSpc>
                          <a:spcPct val="115000"/>
                        </a:lnSpc>
                        <a:spcBef>
                          <a:spcPts val="1000"/>
                        </a:spcBef>
                        <a:spcAft>
                          <a:spcPts val="0"/>
                        </a:spcAft>
                      </a:pPr>
                      <a:r>
                        <a:rPr lang="en-US" sz="1400">
                          <a:solidFill>
                            <a:srgbClr val="365F91"/>
                          </a:solidFill>
                          <a:latin typeface="Calibri"/>
                          <a:ea typeface="Times New Roman"/>
                          <a:cs typeface="Times New Roman"/>
                        </a:rPr>
                        <a:t>Gain capabilities without proper authorization</a:t>
                      </a:r>
                    </a:p>
                  </a:txBody>
                  <a:tcPr marL="68580" marR="68580" marT="0" marB="0"/>
                </a:tc>
                <a:tc>
                  <a:txBody>
                    <a:bodyPr/>
                    <a:lstStyle/>
                    <a:p>
                      <a:pPr marL="0" marR="0">
                        <a:lnSpc>
                          <a:spcPct val="115000"/>
                        </a:lnSpc>
                        <a:spcBef>
                          <a:spcPts val="1000"/>
                        </a:spcBef>
                        <a:spcAft>
                          <a:spcPts val="0"/>
                        </a:spcAft>
                      </a:pPr>
                      <a:r>
                        <a:rPr lang="en-US" sz="1400" dirty="0">
                          <a:solidFill>
                            <a:srgbClr val="365F91"/>
                          </a:solidFill>
                          <a:latin typeface="Calibri"/>
                          <a:ea typeface="Times New Roman"/>
                          <a:cs typeface="Times New Roman"/>
                        </a:rPr>
                        <a:t>Allowing a remote internet user to run commands is the classic example, but going from a limited user to admin is also </a:t>
                      </a:r>
                      <a:r>
                        <a:rPr lang="en-US" sz="1400" dirty="0" err="1">
                          <a:solidFill>
                            <a:srgbClr val="365F91"/>
                          </a:solidFill>
                          <a:latin typeface="Calibri"/>
                          <a:ea typeface="Times New Roman"/>
                          <a:cs typeface="Times New Roman"/>
                        </a:rPr>
                        <a:t>EoP</a:t>
                      </a:r>
                      <a:r>
                        <a:rPr lang="en-US" sz="1400" dirty="0">
                          <a:solidFill>
                            <a:srgbClr val="365F91"/>
                          </a:solidFill>
                          <a:latin typeface="Calibri"/>
                          <a:ea typeface="Times New Roman"/>
                          <a:cs typeface="Times New Roman"/>
                        </a:rPr>
                        <a:t>.</a:t>
                      </a:r>
                    </a:p>
                  </a:txBody>
                  <a:tcPr marL="68580" marR="68580" marT="0" marB="0"/>
                </a:tc>
              </a:tr>
            </a:tbl>
          </a:graphicData>
        </a:graphic>
      </p:graphicFrame>
      <p:sp>
        <p:nvSpPr>
          <p:cNvPr id="8" name="Title 7"/>
          <p:cNvSpPr>
            <a:spLocks noGrp="1"/>
          </p:cNvSpPr>
          <p:nvPr>
            <p:ph type="title"/>
          </p:nvPr>
        </p:nvSpPr>
        <p:spPr/>
        <p:txBody>
          <a:bodyPr/>
          <a:lstStyle/>
          <a:p>
            <a:pPr lvl="0"/>
            <a:r>
              <a:rPr lang="en-US" smtClean="0"/>
              <a:t>Understanding the STRIDE Threats</a:t>
            </a:r>
            <a:endParaRPr lang="en-US" dirty="0"/>
          </a:p>
        </p:txBody>
      </p:sp>
    </p:spTree>
    <p:extLst>
      <p:ext uri="{BB962C8B-B14F-4D97-AF65-F5344CB8AC3E}">
        <p14:creationId xmlns:p14="http://schemas.microsoft.com/office/powerpoint/2010/main" val="2956644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Theory of Everything (</a:t>
            </a:r>
            <a:r>
              <a:rPr lang="en-US" dirty="0" err="1" smtClean="0"/>
              <a:t>inc</a:t>
            </a:r>
            <a:r>
              <a:rPr lang="en-US" dirty="0" smtClean="0"/>
              <a:t> Hacking)</a:t>
            </a:r>
            <a:endParaRPr lang="en-US" dirty="0"/>
          </a:p>
        </p:txBody>
      </p:sp>
      <p:sp>
        <p:nvSpPr>
          <p:cNvPr id="6" name="Content Placeholder 5"/>
          <p:cNvSpPr>
            <a:spLocks noGrp="1"/>
          </p:cNvSpPr>
          <p:nvPr>
            <p:ph sz="half" idx="1"/>
          </p:nvPr>
        </p:nvSpPr>
        <p:spPr/>
        <p:txBody>
          <a:bodyPr/>
          <a:lstStyle/>
          <a:p>
            <a:endParaRPr lang="en-US"/>
          </a:p>
        </p:txBody>
      </p:sp>
      <p:sp>
        <p:nvSpPr>
          <p:cNvPr id="7" name="Content Placeholder 6"/>
          <p:cNvSpPr>
            <a:spLocks noGrp="1"/>
          </p:cNvSpPr>
          <p:nvPr>
            <p:ph sz="half" idx="2"/>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05" y="1652419"/>
            <a:ext cx="7774395" cy="4367381"/>
          </a:xfrm>
          <a:prstGeom prst="rect">
            <a:avLst/>
          </a:prstGeom>
        </p:spPr>
      </p:pic>
    </p:spTree>
    <p:extLst>
      <p:ext uri="{BB962C8B-B14F-4D97-AF65-F5344CB8AC3E}">
        <p14:creationId xmlns:p14="http://schemas.microsoft.com/office/powerpoint/2010/main" val="1031765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3934982" y="3270332"/>
            <a:ext cx="4754993" cy="3348138"/>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aphicFrame>
        <p:nvGraphicFramePr>
          <p:cNvPr id="8" name="Table 7"/>
          <p:cNvGraphicFramePr>
            <a:graphicFrameLocks noGrp="1"/>
          </p:cNvGraphicFramePr>
          <p:nvPr/>
        </p:nvGraphicFramePr>
        <p:xfrm>
          <a:off x="4211844" y="3373975"/>
          <a:ext cx="4141231" cy="2966042"/>
        </p:xfrm>
        <a:graphic>
          <a:graphicData uri="http://schemas.openxmlformats.org/drawingml/2006/table">
            <a:tbl>
              <a:tblPr firstRow="1" bandRow="1">
                <a:tableStyleId>{5C22544A-7EE6-4342-B048-85BDC9FD1C3A}</a:tableStyleId>
              </a:tblPr>
              <a:tblGrid>
                <a:gridCol w="1533260"/>
                <a:gridCol w="431442"/>
                <a:gridCol w="437882"/>
                <a:gridCol w="437882"/>
                <a:gridCol w="412124"/>
                <a:gridCol w="476518"/>
                <a:gridCol w="412123"/>
              </a:tblGrid>
              <a:tr h="330380">
                <a:tc>
                  <a:txBody>
                    <a:bodyPr/>
                    <a:lstStyle/>
                    <a:p>
                      <a:pPr marL="0" algn="ctr" defTabSz="914400" rtl="0" eaLnBrk="1" latinLnBrk="0" hangingPunct="1"/>
                      <a:endParaRPr lang="en-US" sz="1200" b="1" kern="1200" dirty="0" smtClean="0">
                        <a:solidFill>
                          <a:schemeClr val="bg1"/>
                        </a:solidFill>
                        <a:latin typeface="+mn-lt"/>
                        <a:ea typeface="+mn-ea"/>
                        <a:cs typeface="+mn-cs"/>
                      </a:endParaRPr>
                    </a:p>
                  </a:txBody>
                  <a:tcPr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S</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T</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R</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I</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D</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outerShdw blurRad="38100" dist="38100" dir="2700000" algn="tl">
                              <a:srgbClr val="000000">
                                <a:alpha val="43137"/>
                              </a:srgbClr>
                            </a:outerShdw>
                          </a:effectLst>
                          <a:latin typeface="+mn-lt"/>
                          <a:ea typeface="+mn-ea"/>
                          <a:cs typeface="+mn-cs"/>
                        </a:rPr>
                        <a:t>E</a:t>
                      </a:r>
                      <a:endParaRPr lang="en-US" sz="1600" dirty="0">
                        <a:solidFill>
                          <a:schemeClr val="accent3"/>
                        </a:solidFill>
                      </a:endParaRPr>
                    </a:p>
                  </a:txBody>
                  <a:tcPr marL="45720" marR="4572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6957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300" b="1" dirty="0" smtClean="0">
                        <a:solidFill>
                          <a:schemeClr val="bg1"/>
                        </a:solidFill>
                      </a:endParaRPr>
                    </a:p>
                  </a:txBody>
                  <a:tcPr marL="0" marR="45720" marT="0" marB="0">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381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64512">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76141">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accent3"/>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386346">
                <a:tc>
                  <a:txBody>
                    <a:bodyPr/>
                    <a:lstStyle/>
                    <a:p>
                      <a:pPr algn="ctr"/>
                      <a:endParaRPr lang="en-US" sz="1300" b="1" dirty="0" smtClean="0">
                        <a:solidFill>
                          <a:schemeClr val="bg1"/>
                        </a:solidFill>
                      </a:endParaRPr>
                    </a:p>
                    <a:p>
                      <a:pPr algn="ctr"/>
                      <a:endParaRPr lang="en-US" sz="1300" b="1" dirty="0" smtClean="0">
                        <a:solidFill>
                          <a:schemeClr val="bg1"/>
                        </a:solidFill>
                      </a:endParaRPr>
                    </a:p>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bg1"/>
                          </a:solidFill>
                          <a:latin typeface="Wingdings 2" pitchFamily="18" charset="2"/>
                          <a:ea typeface="+mn-ea"/>
                          <a:cs typeface="+mn-cs"/>
                        </a:rPr>
                        <a:t>P</a:t>
                      </a: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kern="1200" dirty="0" smtClean="0">
                        <a:solidFill>
                          <a:schemeClr val="bg1"/>
                        </a:solidFill>
                        <a:latin typeface="Wingdings 2" pitchFamily="18" charset="2"/>
                        <a:ea typeface="+mn-ea"/>
                        <a:cs typeface="+mn-cs"/>
                      </a:endParaRPr>
                    </a:p>
                  </a:txBody>
                  <a:tcPr marL="0" marR="45720" marT="0" marB="0"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88450" name="Rectangle 2"/>
          <p:cNvSpPr>
            <a:spLocks noGrp="1" noChangeArrowheads="1"/>
          </p:cNvSpPr>
          <p:nvPr>
            <p:ph type="title"/>
          </p:nvPr>
        </p:nvSpPr>
        <p:spPr/>
        <p:txBody>
          <a:bodyPr>
            <a:normAutofit/>
          </a:bodyPr>
          <a:lstStyle/>
          <a:p>
            <a:r>
              <a:rPr lang="en-US" smtClean="0"/>
              <a:t>Find Threats: Use STRIDE per Element</a:t>
            </a:r>
            <a:endParaRPr lang="en-US" dirty="0" smtClean="0"/>
          </a:p>
        </p:txBody>
      </p:sp>
      <p:sp>
        <p:nvSpPr>
          <p:cNvPr id="488451" name="Rectangle 3"/>
          <p:cNvSpPr>
            <a:spLocks noGrp="1" noChangeArrowheads="1"/>
          </p:cNvSpPr>
          <p:nvPr>
            <p:ph idx="1"/>
          </p:nvPr>
        </p:nvSpPr>
        <p:spPr>
          <a:xfrm>
            <a:off x="449263" y="1598613"/>
            <a:ext cx="6260295" cy="1892732"/>
          </a:xfrm>
        </p:spPr>
        <p:txBody>
          <a:bodyPr>
            <a:normAutofit/>
          </a:bodyPr>
          <a:lstStyle/>
          <a:p>
            <a:r>
              <a:rPr lang="en-US" dirty="0" smtClean="0"/>
              <a:t>Start with items connected to dangerous data flows (those crossing boundaries)</a:t>
            </a:r>
          </a:p>
          <a:p>
            <a:r>
              <a:rPr lang="en-US" dirty="0" smtClean="0"/>
              <a:t>Use the chart to help you think of attacks</a:t>
            </a:r>
          </a:p>
          <a:p>
            <a:r>
              <a:rPr lang="en-US" dirty="0" smtClean="0"/>
              <a:t>Keep a running list</a:t>
            </a:r>
          </a:p>
        </p:txBody>
      </p:sp>
      <p:grpSp>
        <p:nvGrpSpPr>
          <p:cNvPr id="24" name="Group 23"/>
          <p:cNvGrpSpPr/>
          <p:nvPr/>
        </p:nvGrpSpPr>
        <p:grpSpPr>
          <a:xfrm>
            <a:off x="4456878" y="4509230"/>
            <a:ext cx="824248" cy="504563"/>
            <a:chOff x="2749593" y="4600318"/>
            <a:chExt cx="824248" cy="504563"/>
          </a:xfrm>
        </p:grpSpPr>
        <p:sp>
          <p:nvSpPr>
            <p:cNvPr id="26" name="Oval 5"/>
            <p:cNvSpPr>
              <a:spLocks noChangeArrowheads="1"/>
            </p:cNvSpPr>
            <p:nvPr/>
          </p:nvSpPr>
          <p:spPr bwMode="auto">
            <a:xfrm>
              <a:off x="2896194" y="4600318"/>
              <a:ext cx="531046" cy="504563"/>
            </a:xfrm>
            <a:prstGeom prst="ellipse">
              <a:avLst/>
            </a:prstGeom>
            <a:noFill/>
            <a:ln w="28575" algn="ctr">
              <a:solidFill>
                <a:srgbClr val="FFC000"/>
              </a:solidFill>
              <a:round/>
              <a:headEnd/>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30" name="TextBox 29"/>
            <p:cNvSpPr txBox="1"/>
            <p:nvPr/>
          </p:nvSpPr>
          <p:spPr>
            <a:xfrm>
              <a:off x="2749593" y="4683088"/>
              <a:ext cx="824248" cy="307777"/>
            </a:xfrm>
            <a:prstGeom prst="rect">
              <a:avLst/>
            </a:prstGeom>
            <a:noFill/>
            <a:ln>
              <a:noFill/>
            </a:ln>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Process</a:t>
              </a:r>
            </a:p>
          </p:txBody>
        </p:sp>
      </p:grpSp>
      <p:grpSp>
        <p:nvGrpSpPr>
          <p:cNvPr id="34" name="Group 33"/>
          <p:cNvGrpSpPr/>
          <p:nvPr/>
        </p:nvGrpSpPr>
        <p:grpSpPr>
          <a:xfrm>
            <a:off x="4262063" y="5817338"/>
            <a:ext cx="1213879" cy="523220"/>
            <a:chOff x="2554778" y="5908426"/>
            <a:chExt cx="1213879" cy="523220"/>
          </a:xfrm>
        </p:grpSpPr>
        <p:sp>
          <p:nvSpPr>
            <p:cNvPr id="31" name="TextBox 30"/>
            <p:cNvSpPr txBox="1"/>
            <p:nvPr/>
          </p:nvSpPr>
          <p:spPr>
            <a:xfrm>
              <a:off x="2554778" y="5908426"/>
              <a:ext cx="1213879" cy="523220"/>
            </a:xfrm>
            <a:prstGeom prst="rect">
              <a:avLst/>
            </a:prstGeom>
            <a:noFill/>
          </p:spPr>
          <p:txBody>
            <a:bodyPr wrap="square" rtlCol="0">
              <a:spAutoFit/>
            </a:bodyPr>
            <a:lstStyle/>
            <a:p>
              <a:pPr algn="l"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Data              </a:t>
              </a:r>
            </a:p>
            <a:p>
              <a:pPr algn="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Flow</a:t>
              </a:r>
            </a:p>
          </p:txBody>
        </p:sp>
        <p:cxnSp>
          <p:nvCxnSpPr>
            <p:cNvPr id="23" name="AutoShape 9"/>
            <p:cNvCxnSpPr>
              <a:cxnSpLocks noChangeShapeType="1"/>
            </p:cNvCxnSpPr>
            <p:nvPr/>
          </p:nvCxnSpPr>
          <p:spPr bwMode="auto">
            <a:xfrm flipV="1">
              <a:off x="2683365" y="6053392"/>
              <a:ext cx="956704" cy="289994"/>
            </a:xfrm>
            <a:prstGeom prst="curvedConnector3">
              <a:avLst>
                <a:gd name="adj1" fmla="val 49931"/>
              </a:avLst>
            </a:prstGeom>
            <a:noFill/>
            <a:ln w="28575">
              <a:solidFill>
                <a:srgbClr val="FFC000"/>
              </a:solidFill>
              <a:round/>
              <a:headEnd/>
              <a:tailEnd type="triangle" w="lg" len="lg"/>
            </a:ln>
            <a:effectLst/>
          </p:spPr>
        </p:cxnSp>
      </p:grpSp>
      <p:grpSp>
        <p:nvGrpSpPr>
          <p:cNvPr id="33" name="Group 32"/>
          <p:cNvGrpSpPr/>
          <p:nvPr/>
        </p:nvGrpSpPr>
        <p:grpSpPr>
          <a:xfrm>
            <a:off x="4327798" y="5218615"/>
            <a:ext cx="1082409" cy="381023"/>
            <a:chOff x="2620513" y="5309703"/>
            <a:chExt cx="1082409" cy="381023"/>
          </a:xfrm>
        </p:grpSpPr>
        <p:grpSp>
          <p:nvGrpSpPr>
            <p:cNvPr id="27" name="Group 6"/>
            <p:cNvGrpSpPr>
              <a:grpSpLocks/>
            </p:cNvGrpSpPr>
            <p:nvPr/>
          </p:nvGrpSpPr>
          <p:grpSpPr bwMode="auto">
            <a:xfrm>
              <a:off x="2679943" y="5309703"/>
              <a:ext cx="963548" cy="381023"/>
              <a:chOff x="411" y="3170"/>
              <a:chExt cx="704" cy="293"/>
            </a:xfrm>
          </p:grpSpPr>
          <p:sp>
            <p:nvSpPr>
              <p:cNvPr id="28" name="Line 7"/>
              <p:cNvSpPr>
                <a:spLocks noChangeShapeType="1"/>
              </p:cNvSpPr>
              <p:nvPr/>
            </p:nvSpPr>
            <p:spPr bwMode="auto">
              <a:xfrm>
                <a:off x="411" y="3170"/>
                <a:ext cx="703" cy="0"/>
              </a:xfrm>
              <a:prstGeom prst="line">
                <a:avLst/>
              </a:prstGeom>
              <a:noFill/>
              <a:ln w="28575">
                <a:solidFill>
                  <a:srgbClr val="FFC000"/>
                </a:solidFill>
                <a:round/>
                <a:headE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29" name="Line 8"/>
              <p:cNvSpPr>
                <a:spLocks noChangeShapeType="1"/>
              </p:cNvSpPr>
              <p:nvPr/>
            </p:nvSpPr>
            <p:spPr bwMode="auto">
              <a:xfrm>
                <a:off x="412" y="3463"/>
                <a:ext cx="703" cy="0"/>
              </a:xfrm>
              <a:prstGeom prst="line">
                <a:avLst/>
              </a:prstGeom>
              <a:noFill/>
              <a:ln w="28575">
                <a:solidFill>
                  <a:srgbClr val="FFC000"/>
                </a:solidFill>
                <a:round/>
                <a:headEnd/>
                <a:tailEnd type="none" w="lg" len="lg"/>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grpSp>
        <p:sp>
          <p:nvSpPr>
            <p:cNvPr id="32" name="TextBox 31"/>
            <p:cNvSpPr txBox="1"/>
            <p:nvPr/>
          </p:nvSpPr>
          <p:spPr>
            <a:xfrm>
              <a:off x="2620513" y="5336853"/>
              <a:ext cx="1082409" cy="307777"/>
            </a:xfrm>
            <a:prstGeom prst="rect">
              <a:avLst/>
            </a:prstGeom>
            <a:noFill/>
            <a:ln>
              <a:noFill/>
            </a:ln>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Data Store</a:t>
              </a:r>
            </a:p>
          </p:txBody>
        </p:sp>
      </p:grpSp>
      <p:grpSp>
        <p:nvGrpSpPr>
          <p:cNvPr id="22" name="Group 21"/>
          <p:cNvGrpSpPr/>
          <p:nvPr/>
        </p:nvGrpSpPr>
        <p:grpSpPr>
          <a:xfrm>
            <a:off x="4374910" y="3776646"/>
            <a:ext cx="988184" cy="534201"/>
            <a:chOff x="2667625" y="3867734"/>
            <a:chExt cx="988184" cy="534201"/>
          </a:xfrm>
        </p:grpSpPr>
        <p:sp>
          <p:nvSpPr>
            <p:cNvPr id="36" name="Rectangle 4"/>
            <p:cNvSpPr>
              <a:spLocks noChangeArrowheads="1"/>
            </p:cNvSpPr>
            <p:nvPr/>
          </p:nvSpPr>
          <p:spPr bwMode="auto">
            <a:xfrm>
              <a:off x="2667625" y="3875265"/>
              <a:ext cx="988184" cy="526670"/>
            </a:xfrm>
            <a:prstGeom prst="rect">
              <a:avLst/>
            </a:prstGeom>
            <a:noFill/>
            <a:ln w="28575" algn="ctr">
              <a:solidFill>
                <a:srgbClr val="FFC000"/>
              </a:solidFill>
              <a:miter lim="800000"/>
              <a:headEnd/>
              <a:tailEnd type="none" w="lg" len="lg"/>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a:ea typeface="+mn-ea"/>
                <a:cs typeface="Arial" charset="0"/>
              </a:endParaRPr>
            </a:p>
          </p:txBody>
        </p:sp>
        <p:sp>
          <p:nvSpPr>
            <p:cNvPr id="37" name="TextBox 36"/>
            <p:cNvSpPr txBox="1"/>
            <p:nvPr/>
          </p:nvSpPr>
          <p:spPr>
            <a:xfrm>
              <a:off x="2701842" y="3867734"/>
              <a:ext cx="919750" cy="533804"/>
            </a:xfrm>
            <a:prstGeom prst="rect">
              <a:avLst/>
            </a:prstGeom>
            <a:noFill/>
          </p:spPr>
          <p:txBody>
            <a:bodyPr wrap="square" rtlCol="0">
              <a:spAutoFit/>
            </a:bodyPr>
            <a:lstStyle/>
            <a:p>
              <a:pPr algn="ctr" rtl="0" fontAlgn="base">
                <a:spcBef>
                  <a:spcPct val="0"/>
                </a:spcBef>
                <a:spcAft>
                  <a:spcPct val="0"/>
                </a:spcAft>
              </a:pPr>
              <a:r>
                <a:rPr lang="en-US" sz="1400" kern="1200" dirty="0">
                  <a:solidFill>
                    <a:prstClr val="white"/>
                  </a:solidFill>
                  <a:effectLst>
                    <a:outerShdw blurRad="38100" dist="38100" dir="2700000" algn="tl">
                      <a:srgbClr val="000000">
                        <a:alpha val="43137"/>
                      </a:srgbClr>
                    </a:outerShdw>
                  </a:effectLst>
                  <a:latin typeface="Segoe UI"/>
                  <a:ea typeface="+mn-ea"/>
                  <a:cs typeface="Arial" charset="0"/>
                </a:rPr>
                <a:t>External Entity</a:t>
              </a:r>
            </a:p>
          </p:txBody>
        </p:sp>
      </p:grpSp>
    </p:spTree>
    <p:extLst>
      <p:ext uri="{BB962C8B-B14F-4D97-AF65-F5344CB8AC3E}">
        <p14:creationId xmlns:p14="http://schemas.microsoft.com/office/powerpoint/2010/main" val="3346986353"/>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457200" y="1606236"/>
            <a:ext cx="8229600" cy="4948943"/>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nvGrpSpPr>
          <p:cNvPr id="50" name="Group 49"/>
          <p:cNvGrpSpPr/>
          <p:nvPr/>
        </p:nvGrpSpPr>
        <p:grpSpPr>
          <a:xfrm>
            <a:off x="975986" y="1608392"/>
            <a:ext cx="7376666" cy="5071410"/>
            <a:chOff x="381000" y="1169988"/>
            <a:chExt cx="8152904" cy="5605069"/>
          </a:xfrm>
        </p:grpSpPr>
        <p:grpSp>
          <p:nvGrpSpPr>
            <p:cNvPr id="39939" name="Group 25"/>
            <p:cNvGrpSpPr>
              <a:grpSpLocks/>
            </p:cNvGrpSpPr>
            <p:nvPr/>
          </p:nvGrpSpPr>
          <p:grpSpPr bwMode="auto">
            <a:xfrm>
              <a:off x="381000" y="1873250"/>
              <a:ext cx="1262062" cy="913865"/>
              <a:chOff x="213" y="687"/>
              <a:chExt cx="860" cy="738"/>
            </a:xfrm>
          </p:grpSpPr>
          <p:sp>
            <p:nvSpPr>
              <p:cNvPr id="39977" name="Rectangle 4"/>
              <p:cNvSpPr>
                <a:spLocks noChangeArrowheads="1"/>
              </p:cNvSpPr>
              <p:nvPr/>
            </p:nvSpPr>
            <p:spPr bwMode="auto">
              <a:xfrm>
                <a:off x="351" y="687"/>
                <a:ext cx="722" cy="405"/>
              </a:xfrm>
              <a:prstGeom prst="rect">
                <a:avLst/>
              </a:prstGeom>
              <a:noFill/>
              <a:ln w="15875" algn="ctr">
                <a:solidFill>
                  <a:schemeClr val="accent6"/>
                </a:solidFill>
                <a:miter lim="800000"/>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39978" name="Text Box 13"/>
              <p:cNvSpPr txBox="1">
                <a:spLocks noChangeArrowheads="1"/>
              </p:cNvSpPr>
              <p:nvPr/>
            </p:nvSpPr>
            <p:spPr bwMode="auto">
              <a:xfrm>
                <a:off x="213" y="1095"/>
                <a:ext cx="139" cy="330"/>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39940" name="Oval 5"/>
            <p:cNvSpPr>
              <a:spLocks noChangeArrowheads="1"/>
            </p:cNvSpPr>
            <p:nvPr/>
          </p:nvSpPr>
          <p:spPr bwMode="auto">
            <a:xfrm>
              <a:off x="633413" y="3160713"/>
              <a:ext cx="890587" cy="877887"/>
            </a:xfrm>
            <a:prstGeom prst="ellipse">
              <a:avLst/>
            </a:prstGeom>
            <a:noFill/>
            <a:ln w="15875" algn="ctr">
              <a:solidFill>
                <a:schemeClr val="accent6"/>
              </a:solidFill>
              <a:round/>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39941" name="Text Box 14"/>
            <p:cNvSpPr txBox="1">
              <a:spLocks noChangeArrowheads="1"/>
            </p:cNvSpPr>
            <p:nvPr/>
          </p:nvSpPr>
          <p:spPr bwMode="auto">
            <a:xfrm>
              <a:off x="455613" y="4122906"/>
              <a:ext cx="1040759" cy="40819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a:solidFill>
                    <a:schemeClr val="bg1"/>
                  </a:solidFill>
                  <a:latin typeface="+mn-lt"/>
                </a:rPr>
                <a:t>Process</a:t>
              </a:r>
            </a:p>
          </p:txBody>
        </p:sp>
        <p:grpSp>
          <p:nvGrpSpPr>
            <p:cNvPr id="39942" name="Group 23"/>
            <p:cNvGrpSpPr>
              <a:grpSpLocks/>
            </p:cNvGrpSpPr>
            <p:nvPr/>
          </p:nvGrpSpPr>
          <p:grpSpPr bwMode="auto">
            <a:xfrm>
              <a:off x="412752" y="4837113"/>
              <a:ext cx="1377950" cy="985837"/>
              <a:chOff x="360" y="2789"/>
              <a:chExt cx="868" cy="621"/>
            </a:xfrm>
          </p:grpSpPr>
          <p:grpSp>
            <p:nvGrpSpPr>
              <p:cNvPr id="39973" name="Group 6"/>
              <p:cNvGrpSpPr>
                <a:grpSpLocks/>
              </p:cNvGrpSpPr>
              <p:nvPr/>
            </p:nvGrpSpPr>
            <p:grpSpPr bwMode="auto">
              <a:xfrm>
                <a:off x="430" y="2789"/>
                <a:ext cx="704" cy="293"/>
                <a:chOff x="411" y="3170"/>
                <a:chExt cx="704" cy="293"/>
              </a:xfrm>
            </p:grpSpPr>
            <p:sp>
              <p:nvSpPr>
                <p:cNvPr id="39975" name="Line 7"/>
                <p:cNvSpPr>
                  <a:spLocks noChangeShapeType="1"/>
                </p:cNvSpPr>
                <p:nvPr/>
              </p:nvSpPr>
              <p:spPr bwMode="auto">
                <a:xfrm>
                  <a:off x="411" y="3170"/>
                  <a:ext cx="703" cy="0"/>
                </a:xfrm>
                <a:prstGeom prst="line">
                  <a:avLst/>
                </a:prstGeom>
                <a:noFill/>
                <a:ln w="15875">
                  <a:solidFill>
                    <a:schemeClr val="accent6"/>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76" name="Line 8"/>
                <p:cNvSpPr>
                  <a:spLocks noChangeShapeType="1"/>
                </p:cNvSpPr>
                <p:nvPr/>
              </p:nvSpPr>
              <p:spPr bwMode="auto">
                <a:xfrm>
                  <a:off x="412" y="3463"/>
                  <a:ext cx="703" cy="0"/>
                </a:xfrm>
                <a:prstGeom prst="line">
                  <a:avLst/>
                </a:prstGeom>
                <a:noFill/>
                <a:ln w="15875">
                  <a:solidFill>
                    <a:schemeClr val="accent6"/>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39974" name="Text Box 16"/>
              <p:cNvSpPr txBox="1">
                <a:spLocks noChangeArrowheads="1"/>
              </p:cNvSpPr>
              <p:nvPr/>
            </p:nvSpPr>
            <p:spPr bwMode="auto">
              <a:xfrm>
                <a:off x="360" y="3153"/>
                <a:ext cx="868" cy="257"/>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a:solidFill>
                      <a:schemeClr val="bg1"/>
                    </a:solidFill>
                    <a:latin typeface="+mn-lt"/>
                  </a:rPr>
                  <a:t>Data Store</a:t>
                </a:r>
              </a:p>
            </p:txBody>
          </p:sp>
        </p:grpSp>
        <p:grpSp>
          <p:nvGrpSpPr>
            <p:cNvPr id="39943" name="Group 22"/>
            <p:cNvGrpSpPr>
              <a:grpSpLocks/>
            </p:cNvGrpSpPr>
            <p:nvPr/>
          </p:nvGrpSpPr>
          <p:grpSpPr bwMode="auto">
            <a:xfrm>
              <a:off x="685799" y="6019800"/>
              <a:ext cx="1393825" cy="755257"/>
              <a:chOff x="349" y="3528"/>
              <a:chExt cx="987" cy="618"/>
            </a:xfrm>
          </p:grpSpPr>
          <p:cxnSp>
            <p:nvCxnSpPr>
              <p:cNvPr id="39971" name="AutoShape 9"/>
              <p:cNvCxnSpPr>
                <a:cxnSpLocks noChangeShapeType="1"/>
              </p:cNvCxnSpPr>
              <p:nvPr/>
            </p:nvCxnSpPr>
            <p:spPr bwMode="auto">
              <a:xfrm flipV="1">
                <a:off x="349" y="3528"/>
                <a:ext cx="987" cy="487"/>
              </a:xfrm>
              <a:prstGeom prst="curvedConnector3">
                <a:avLst>
                  <a:gd name="adj1" fmla="val -8106"/>
                </a:avLst>
              </a:prstGeom>
              <a:noFill/>
              <a:ln w="15875">
                <a:solidFill>
                  <a:schemeClr val="accent6"/>
                </a:solidFill>
                <a:round/>
                <a:headEnd/>
                <a:tailEnd type="triangle" w="lg" len="lg"/>
              </a:ln>
            </p:spPr>
          </p:cxnSp>
          <p:sp>
            <p:nvSpPr>
              <p:cNvPr id="39972" name="Text Box 17"/>
              <p:cNvSpPr txBox="1">
                <a:spLocks noChangeArrowheads="1"/>
              </p:cNvSpPr>
              <p:nvPr/>
            </p:nvSpPr>
            <p:spPr bwMode="auto">
              <a:xfrm>
                <a:off x="604" y="3812"/>
                <a:ext cx="145" cy="33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39944" name="Line 19"/>
            <p:cNvSpPr>
              <a:spLocks noChangeShapeType="1"/>
            </p:cNvSpPr>
            <p:nvPr/>
          </p:nvSpPr>
          <p:spPr bwMode="auto">
            <a:xfrm>
              <a:off x="395288" y="5867400"/>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5" name="Line 20"/>
            <p:cNvSpPr>
              <a:spLocks noChangeShapeType="1"/>
            </p:cNvSpPr>
            <p:nvPr/>
          </p:nvSpPr>
          <p:spPr bwMode="auto">
            <a:xfrm>
              <a:off x="395288" y="4573588"/>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6" name="Line 21"/>
            <p:cNvSpPr>
              <a:spLocks noChangeShapeType="1"/>
            </p:cNvSpPr>
            <p:nvPr/>
          </p:nvSpPr>
          <p:spPr bwMode="auto">
            <a:xfrm>
              <a:off x="395288" y="2981325"/>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7" name="Line 27"/>
            <p:cNvSpPr>
              <a:spLocks noChangeShapeType="1"/>
            </p:cNvSpPr>
            <p:nvPr/>
          </p:nvSpPr>
          <p:spPr bwMode="auto">
            <a:xfrm>
              <a:off x="395288" y="1736725"/>
              <a:ext cx="7877175"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8" name="Line 28"/>
            <p:cNvSpPr>
              <a:spLocks noChangeShapeType="1"/>
            </p:cNvSpPr>
            <p:nvPr/>
          </p:nvSpPr>
          <p:spPr bwMode="auto">
            <a:xfrm flipV="1">
              <a:off x="3097213"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49" name="Text Box 29"/>
            <p:cNvSpPr txBox="1">
              <a:spLocks noChangeArrowheads="1"/>
            </p:cNvSpPr>
            <p:nvPr/>
          </p:nvSpPr>
          <p:spPr bwMode="auto">
            <a:xfrm>
              <a:off x="3233738" y="1264988"/>
              <a:ext cx="4964616" cy="40819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b="1" dirty="0" smtClean="0">
                  <a:solidFill>
                    <a:schemeClr val="bg1"/>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S</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T          R</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I  </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D</a:t>
              </a:r>
              <a:r>
                <a:rPr lang="en-US" b="1" dirty="0">
                  <a:solidFill>
                    <a:schemeClr val="accent3"/>
                  </a:solidFill>
                  <a:effectLst>
                    <a:outerShdw blurRad="38100" dist="38100" dir="2700000" algn="tl">
                      <a:srgbClr val="000000">
                        <a:alpha val="43137"/>
                      </a:srgbClr>
                    </a:outerShdw>
                  </a:effectLst>
                  <a:latin typeface="+mn-lt"/>
                </a:rPr>
                <a:t>	</a:t>
              </a:r>
              <a:r>
                <a:rPr lang="en-US" b="1" dirty="0" smtClean="0">
                  <a:solidFill>
                    <a:schemeClr val="accent3"/>
                  </a:solidFill>
                  <a:effectLst>
                    <a:outerShdw blurRad="38100" dist="38100" dir="2700000" algn="tl">
                      <a:srgbClr val="000000">
                        <a:alpha val="43137"/>
                      </a:srgbClr>
                    </a:outerShdw>
                  </a:effectLst>
                  <a:latin typeface="+mn-lt"/>
                </a:rPr>
                <a:t>       E</a:t>
              </a:r>
              <a:endParaRPr lang="en-US" b="1" dirty="0">
                <a:solidFill>
                  <a:schemeClr val="accent3"/>
                </a:solidFill>
                <a:effectLst>
                  <a:outerShdw blurRad="38100" dist="38100" dir="2700000" algn="tl">
                    <a:srgbClr val="000000">
                      <a:alpha val="43137"/>
                    </a:srgbClr>
                  </a:outerShdw>
                </a:effectLst>
                <a:latin typeface="+mn-lt"/>
              </a:endParaRPr>
            </a:p>
          </p:txBody>
        </p:sp>
        <p:sp>
          <p:nvSpPr>
            <p:cNvPr id="39950" name="Line 30"/>
            <p:cNvSpPr>
              <a:spLocks noChangeShapeType="1"/>
            </p:cNvSpPr>
            <p:nvPr/>
          </p:nvSpPr>
          <p:spPr bwMode="auto">
            <a:xfrm flipV="1">
              <a:off x="3987800"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1" name="Line 31"/>
            <p:cNvSpPr>
              <a:spLocks noChangeShapeType="1"/>
            </p:cNvSpPr>
            <p:nvPr/>
          </p:nvSpPr>
          <p:spPr bwMode="auto">
            <a:xfrm flipV="1">
              <a:off x="4878388"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2" name="Line 32"/>
            <p:cNvSpPr>
              <a:spLocks noChangeShapeType="1"/>
            </p:cNvSpPr>
            <p:nvPr/>
          </p:nvSpPr>
          <p:spPr bwMode="auto">
            <a:xfrm flipV="1">
              <a:off x="5768975"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3" name="Line 33"/>
            <p:cNvSpPr>
              <a:spLocks noChangeShapeType="1"/>
            </p:cNvSpPr>
            <p:nvPr/>
          </p:nvSpPr>
          <p:spPr bwMode="auto">
            <a:xfrm flipV="1">
              <a:off x="6659563"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9954" name="Line 34"/>
            <p:cNvSpPr>
              <a:spLocks noChangeShapeType="1"/>
            </p:cNvSpPr>
            <p:nvPr/>
          </p:nvSpPr>
          <p:spPr bwMode="auto">
            <a:xfrm flipV="1">
              <a:off x="7550150" y="1169988"/>
              <a:ext cx="12700" cy="542607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912419" name="Text Box 35"/>
            <p:cNvSpPr txBox="1">
              <a:spLocks noChangeArrowheads="1"/>
            </p:cNvSpPr>
            <p:nvPr/>
          </p:nvSpPr>
          <p:spPr bwMode="auto">
            <a:xfrm>
              <a:off x="3090863" y="1920875"/>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0" name="Text Box 36"/>
            <p:cNvSpPr txBox="1">
              <a:spLocks noChangeArrowheads="1"/>
            </p:cNvSpPr>
            <p:nvPr/>
          </p:nvSpPr>
          <p:spPr bwMode="auto">
            <a:xfrm>
              <a:off x="4911725" y="1922463"/>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1" name="Text Box 37"/>
            <p:cNvSpPr txBox="1">
              <a:spLocks noChangeArrowheads="1"/>
            </p:cNvSpPr>
            <p:nvPr/>
          </p:nvSpPr>
          <p:spPr bwMode="auto">
            <a:xfrm>
              <a:off x="3082925"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2" name="Text Box 38"/>
            <p:cNvSpPr txBox="1">
              <a:spLocks noChangeArrowheads="1"/>
            </p:cNvSpPr>
            <p:nvPr/>
          </p:nvSpPr>
          <p:spPr bwMode="auto">
            <a:xfrm>
              <a:off x="4057650"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3" name="Text Box 39"/>
            <p:cNvSpPr txBox="1">
              <a:spLocks noChangeArrowheads="1"/>
            </p:cNvSpPr>
            <p:nvPr/>
          </p:nvSpPr>
          <p:spPr bwMode="auto">
            <a:xfrm>
              <a:off x="4930775" y="3338512"/>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4" name="Text Box 40"/>
            <p:cNvSpPr txBox="1">
              <a:spLocks noChangeArrowheads="1"/>
            </p:cNvSpPr>
            <p:nvPr/>
          </p:nvSpPr>
          <p:spPr bwMode="auto">
            <a:xfrm>
              <a:off x="5765800"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5" name="Text Box 41"/>
            <p:cNvSpPr txBox="1">
              <a:spLocks noChangeArrowheads="1"/>
            </p:cNvSpPr>
            <p:nvPr/>
          </p:nvSpPr>
          <p:spPr bwMode="auto">
            <a:xfrm>
              <a:off x="6691313"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6" name="Text Box 42"/>
            <p:cNvSpPr txBox="1">
              <a:spLocks noChangeArrowheads="1"/>
            </p:cNvSpPr>
            <p:nvPr/>
          </p:nvSpPr>
          <p:spPr bwMode="auto">
            <a:xfrm>
              <a:off x="7564438" y="3340099"/>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7" name="Text Box 43"/>
            <p:cNvSpPr txBox="1">
              <a:spLocks noChangeArrowheads="1"/>
            </p:cNvSpPr>
            <p:nvPr/>
          </p:nvSpPr>
          <p:spPr bwMode="auto">
            <a:xfrm>
              <a:off x="3997325"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8" name="Text Box 44"/>
            <p:cNvSpPr txBox="1">
              <a:spLocks noChangeArrowheads="1"/>
            </p:cNvSpPr>
            <p:nvPr/>
          </p:nvSpPr>
          <p:spPr bwMode="auto">
            <a:xfrm>
              <a:off x="5795963"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29" name="Text Box 45"/>
            <p:cNvSpPr txBox="1">
              <a:spLocks noChangeArrowheads="1"/>
            </p:cNvSpPr>
            <p:nvPr/>
          </p:nvSpPr>
          <p:spPr bwMode="auto">
            <a:xfrm>
              <a:off x="6670675" y="4756150"/>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0" name="Text Box 46"/>
            <p:cNvSpPr txBox="1">
              <a:spLocks noChangeArrowheads="1"/>
            </p:cNvSpPr>
            <p:nvPr/>
          </p:nvSpPr>
          <p:spPr bwMode="auto">
            <a:xfrm>
              <a:off x="4008438"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1" name="Text Box 47"/>
            <p:cNvSpPr txBox="1">
              <a:spLocks noChangeArrowheads="1"/>
            </p:cNvSpPr>
            <p:nvPr/>
          </p:nvSpPr>
          <p:spPr bwMode="auto">
            <a:xfrm>
              <a:off x="5807075"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912432" name="Text Box 48"/>
            <p:cNvSpPr txBox="1">
              <a:spLocks noChangeArrowheads="1"/>
            </p:cNvSpPr>
            <p:nvPr/>
          </p:nvSpPr>
          <p:spPr bwMode="auto">
            <a:xfrm>
              <a:off x="6681788" y="5653088"/>
              <a:ext cx="96946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9969" name="Rectangle 50"/>
            <p:cNvSpPr>
              <a:spLocks noChangeArrowheads="1"/>
            </p:cNvSpPr>
            <p:nvPr/>
          </p:nvSpPr>
          <p:spPr bwMode="auto">
            <a:xfrm>
              <a:off x="447675" y="1238250"/>
              <a:ext cx="1617902" cy="510246"/>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2400" dirty="0" smtClean="0">
                  <a:solidFill>
                    <a:schemeClr val="bg1"/>
                  </a:solidFill>
                  <a:latin typeface="+mn-lt"/>
                </a:rPr>
                <a:t>ELEMENT</a:t>
              </a:r>
              <a:endParaRPr lang="en-US" sz="2400" dirty="0">
                <a:solidFill>
                  <a:schemeClr val="bg1"/>
                </a:solidFill>
                <a:latin typeface="+mn-lt"/>
              </a:endParaRPr>
            </a:p>
          </p:txBody>
        </p:sp>
        <p:sp>
          <p:nvSpPr>
            <p:cNvPr id="912435" name="Text Box 51"/>
            <p:cNvSpPr txBox="1">
              <a:spLocks noChangeArrowheads="1"/>
            </p:cNvSpPr>
            <p:nvPr/>
          </p:nvSpPr>
          <p:spPr bwMode="auto">
            <a:xfrm>
              <a:off x="5032960" y="4752974"/>
              <a:ext cx="547806" cy="1020491"/>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5400" dirty="0">
                  <a:solidFill>
                    <a:schemeClr val="accent3"/>
                  </a:solidFill>
                  <a:effectLst>
                    <a:outerShdw blurRad="38100" dist="38100" dir="2700000" algn="tl">
                      <a:srgbClr val="000000"/>
                    </a:outerShdw>
                  </a:effectLst>
                  <a:latin typeface="+mn-lt"/>
                  <a:cs typeface="+mn-cs"/>
                  <a:sym typeface="Webdings" pitchFamily="18" charset="2"/>
                </a:rPr>
                <a:t>?</a:t>
              </a:r>
            </a:p>
          </p:txBody>
        </p:sp>
        <p:sp>
          <p:nvSpPr>
            <p:cNvPr id="43" name="Rectangle 42"/>
            <p:cNvSpPr/>
            <p:nvPr/>
          </p:nvSpPr>
          <p:spPr>
            <a:xfrm>
              <a:off x="1066800" y="6248400"/>
              <a:ext cx="1316717" cy="408196"/>
            </a:xfrm>
            <a:prstGeom prst="rect">
              <a:avLst/>
            </a:prstGeom>
          </p:spPr>
          <p:txBody>
            <a:bodyPr wrap="none">
              <a:spAutoFit/>
            </a:bodyPr>
            <a:lstStyle/>
            <a:p>
              <a:r>
                <a:rPr lang="en-US" dirty="0" smtClean="0">
                  <a:solidFill>
                    <a:schemeClr val="bg1"/>
                  </a:solidFill>
                  <a:latin typeface="+mn-lt"/>
                </a:rPr>
                <a:t>Data Flow</a:t>
              </a:r>
              <a:endParaRPr lang="en-US" dirty="0">
                <a:solidFill>
                  <a:schemeClr val="bg1"/>
                </a:solidFill>
                <a:latin typeface="+mn-lt"/>
              </a:endParaRPr>
            </a:p>
          </p:txBody>
        </p:sp>
        <p:sp>
          <p:nvSpPr>
            <p:cNvPr id="44" name="Rectangle 43"/>
            <p:cNvSpPr/>
            <p:nvPr/>
          </p:nvSpPr>
          <p:spPr>
            <a:xfrm>
              <a:off x="457199" y="2514600"/>
              <a:ext cx="1933575" cy="408196"/>
            </a:xfrm>
            <a:prstGeom prst="rect">
              <a:avLst/>
            </a:prstGeom>
          </p:spPr>
          <p:txBody>
            <a:bodyPr wrap="square">
              <a:spAutoFit/>
            </a:bodyPr>
            <a:lstStyle/>
            <a:p>
              <a:r>
                <a:rPr lang="en-US" dirty="0" smtClean="0">
                  <a:solidFill>
                    <a:schemeClr val="bg1"/>
                  </a:solidFill>
                  <a:latin typeface="+mn-lt"/>
                </a:rPr>
                <a:t>External Entity</a:t>
              </a:r>
              <a:endParaRPr lang="en-US" dirty="0">
                <a:solidFill>
                  <a:schemeClr val="bg1"/>
                </a:solidFill>
                <a:latin typeface="+mn-lt"/>
              </a:endParaRPr>
            </a:p>
          </p:txBody>
        </p:sp>
      </p:grpSp>
      <p:sp>
        <p:nvSpPr>
          <p:cNvPr id="53" name="Title 52"/>
          <p:cNvSpPr>
            <a:spLocks noGrp="1"/>
          </p:cNvSpPr>
          <p:nvPr>
            <p:ph type="title"/>
          </p:nvPr>
        </p:nvSpPr>
        <p:spPr/>
        <p:txBody>
          <a:bodyPr/>
          <a:lstStyle/>
          <a:p>
            <a:pPr lvl="0"/>
            <a:r>
              <a:rPr lang="en-US" dirty="0" smtClean="0"/>
              <a:t>Different Threats Affect Each Element Type</a:t>
            </a:r>
            <a:br>
              <a:rPr lang="en-US" dirty="0" smtClean="0"/>
            </a:br>
            <a:endParaRPr lang="en-US" dirty="0"/>
          </a:p>
        </p:txBody>
      </p:sp>
    </p:spTree>
    <p:extLst>
      <p:ext uri="{BB962C8B-B14F-4D97-AF65-F5344CB8AC3E}">
        <p14:creationId xmlns:p14="http://schemas.microsoft.com/office/powerpoint/2010/main" val="2436673780"/>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Apply STRIDE Threats to Each Element</a:t>
            </a:r>
            <a:endParaRPr lang="en-US" dirty="0"/>
          </a:p>
        </p:txBody>
      </p:sp>
      <p:sp>
        <p:nvSpPr>
          <p:cNvPr id="40963" name="Text Placeholder 2"/>
          <p:cNvSpPr>
            <a:spLocks noGrp="1"/>
          </p:cNvSpPr>
          <p:nvPr>
            <p:ph idx="1"/>
          </p:nvPr>
        </p:nvSpPr>
        <p:spPr/>
        <p:txBody>
          <a:bodyPr/>
          <a:lstStyle/>
          <a:p>
            <a:r>
              <a:rPr lang="en-US" smtClean="0"/>
              <a:t>For each item on the diagram:</a:t>
            </a:r>
          </a:p>
          <a:p>
            <a:pPr lvl="1"/>
            <a:r>
              <a:rPr lang="en-US" smtClean="0"/>
              <a:t>Apply relevant parts of STRIDE</a:t>
            </a:r>
          </a:p>
          <a:p>
            <a:pPr lvl="1"/>
            <a:r>
              <a:rPr lang="en-US" smtClean="0"/>
              <a:t>Process: STRIDE</a:t>
            </a:r>
          </a:p>
          <a:p>
            <a:pPr lvl="1"/>
            <a:r>
              <a:rPr lang="en-US" smtClean="0"/>
              <a:t>Data store, data flow: TID</a:t>
            </a:r>
          </a:p>
          <a:p>
            <a:pPr lvl="2"/>
            <a:r>
              <a:rPr lang="en-US" smtClean="0"/>
              <a:t>Data stores that are logs: TID+R</a:t>
            </a:r>
          </a:p>
          <a:p>
            <a:pPr lvl="1"/>
            <a:r>
              <a:rPr lang="en-US" smtClean="0"/>
              <a:t>External entity: SR</a:t>
            </a:r>
          </a:p>
          <a:p>
            <a:pPr lvl="1"/>
            <a:r>
              <a:rPr lang="en-US" smtClean="0"/>
              <a:t>Data flow inside a process:</a:t>
            </a:r>
          </a:p>
          <a:p>
            <a:pPr lvl="2"/>
            <a:r>
              <a:rPr lang="en-US" smtClean="0"/>
              <a:t>Don’t worry about T, I, or D</a:t>
            </a:r>
          </a:p>
          <a:p>
            <a:r>
              <a:rPr lang="en-US" smtClean="0"/>
              <a:t>This is why you number things</a:t>
            </a:r>
          </a:p>
          <a:p>
            <a:pPr lvl="1"/>
            <a:endParaRPr lang="en-US" dirty="0" smtClean="0"/>
          </a:p>
        </p:txBody>
      </p:sp>
    </p:spTree>
    <p:extLst>
      <p:ext uri="{BB962C8B-B14F-4D97-AF65-F5344CB8AC3E}">
        <p14:creationId xmlns:p14="http://schemas.microsoft.com/office/powerpoint/2010/main" val="26818105"/>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Trust boundaries</a:t>
            </a:r>
            <a:endParaRPr lang="en-US" dirty="0"/>
          </a:p>
        </p:txBody>
      </p:sp>
      <p:sp>
        <p:nvSpPr>
          <p:cNvPr id="3" name="Content Placeholder 2"/>
          <p:cNvSpPr>
            <a:spLocks noGrp="1"/>
          </p:cNvSpPr>
          <p:nvPr>
            <p:ph idx="1"/>
          </p:nvPr>
        </p:nvSpPr>
        <p:spPr>
          <a:xfrm>
            <a:off x="449263" y="1598613"/>
            <a:ext cx="8229600" cy="1631216"/>
          </a:xfrm>
        </p:spPr>
        <p:txBody>
          <a:bodyPr/>
          <a:lstStyle/>
          <a:p>
            <a:r>
              <a:rPr lang="en-US" dirty="0" smtClean="0"/>
              <a:t>Trusted/ high code reading from </a:t>
            </a:r>
            <a:r>
              <a:rPr lang="en-US" dirty="0" err="1" smtClean="0"/>
              <a:t>untrusted</a:t>
            </a:r>
            <a:r>
              <a:rPr lang="en-US" dirty="0" smtClean="0"/>
              <a:t>/low</a:t>
            </a:r>
          </a:p>
          <a:p>
            <a:pPr lvl="1"/>
            <a:r>
              <a:rPr lang="en-US" dirty="0" smtClean="0"/>
              <a:t>Validate everything for specific and defined uses</a:t>
            </a:r>
          </a:p>
          <a:p>
            <a:r>
              <a:rPr lang="en-US" dirty="0" smtClean="0"/>
              <a:t>High code writing to low</a:t>
            </a:r>
          </a:p>
          <a:p>
            <a:pPr lvl="1"/>
            <a:r>
              <a:rPr lang="en-US" dirty="0" smtClean="0"/>
              <a:t>Make sure your errors don’t give away too much</a:t>
            </a:r>
            <a:endParaRPr lang="en-US" dirty="0"/>
          </a:p>
        </p:txBody>
      </p:sp>
    </p:spTree>
    <p:extLst>
      <p:ext uri="{BB962C8B-B14F-4D97-AF65-F5344CB8AC3E}">
        <p14:creationId xmlns:p14="http://schemas.microsoft.com/office/powerpoint/2010/main" val="817830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427511" y="1710046"/>
            <a:ext cx="8455231" cy="4904509"/>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7394" name="Rectangle 2"/>
          <p:cNvSpPr>
            <a:spLocks noGrp="1" noChangeArrowheads="1"/>
          </p:cNvSpPr>
          <p:nvPr>
            <p:ph type="title"/>
          </p:nvPr>
        </p:nvSpPr>
        <p:spPr>
          <a:xfrm>
            <a:off x="457200" y="893763"/>
            <a:ext cx="8237537" cy="492443"/>
          </a:xfrm>
        </p:spPr>
        <p:txBody>
          <a:bodyPr/>
          <a:lstStyle/>
          <a:p>
            <a:r>
              <a:rPr lang="en-US" sz="3200" dirty="0" smtClean="0"/>
              <a:t>DFD Elements Are Threat Targets: A “Work List”</a:t>
            </a:r>
          </a:p>
        </p:txBody>
      </p:sp>
      <p:grpSp>
        <p:nvGrpSpPr>
          <p:cNvPr id="25" name="Group 24"/>
          <p:cNvGrpSpPr/>
          <p:nvPr/>
        </p:nvGrpSpPr>
        <p:grpSpPr>
          <a:xfrm>
            <a:off x="6618379" y="3494835"/>
            <a:ext cx="1854679" cy="1490384"/>
            <a:chOff x="6618379" y="3494835"/>
            <a:chExt cx="1854679" cy="1490384"/>
          </a:xfrm>
        </p:grpSpPr>
        <p:sp>
          <p:nvSpPr>
            <p:cNvPr id="15" name="Rounded Rectangle 14"/>
            <p:cNvSpPr/>
            <p:nvPr/>
          </p:nvSpPr>
          <p:spPr>
            <a:xfrm>
              <a:off x="6618379" y="3494835"/>
              <a:ext cx="1854679" cy="1490384"/>
            </a:xfrm>
            <a:prstGeom prst="roundRect">
              <a:avLst>
                <a:gd name="adj" fmla="val 4957"/>
              </a:avLst>
            </a:prstGeom>
            <a:solidFill>
              <a:srgbClr val="002060"/>
            </a:solidFill>
            <a:scene3d>
              <a:camera prst="orthographicFront">
                <a:rot lat="0" lon="0" rev="0"/>
              </a:camera>
              <a:lightRig rig="threePt" dir="t">
                <a:rot lat="0" lon="0" rev="1200000"/>
              </a:lightRig>
            </a:scene3d>
            <a:sp3d prstMaterial="clear">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latin typeface="Segoe UI" pitchFamily="34" charset="0"/>
                <a:cs typeface="Segoe UI" pitchFamily="34" charset="0"/>
              </a:endParaRPr>
            </a:p>
          </p:txBody>
        </p:sp>
        <p:sp>
          <p:nvSpPr>
            <p:cNvPr id="17" name="Text Box 645"/>
            <p:cNvSpPr txBox="1">
              <a:spLocks noChangeArrowheads="1"/>
            </p:cNvSpPr>
            <p:nvPr/>
          </p:nvSpPr>
          <p:spPr bwMode="auto">
            <a:xfrm>
              <a:off x="6676730" y="3578308"/>
              <a:ext cx="1737976" cy="1323439"/>
            </a:xfrm>
            <a:prstGeom prst="rect">
              <a:avLst/>
            </a:prstGeom>
            <a:no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Each threat is</a:t>
              </a:r>
            </a:p>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governed by the </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conditions which</a:t>
              </a:r>
            </a:p>
            <a:p>
              <a:pPr algn="l">
                <a:defRPr/>
              </a:pP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make the threat</a:t>
              </a:r>
            </a:p>
            <a:p>
              <a:pPr algn="l">
                <a:defRPr/>
              </a:pP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possible</a:t>
              </a:r>
              <a:endPar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grpSp>
      <p:graphicFrame>
        <p:nvGraphicFramePr>
          <p:cNvPr id="18" name="Table 17"/>
          <p:cNvGraphicFramePr>
            <a:graphicFrameLocks noGrp="1"/>
          </p:cNvGraphicFramePr>
          <p:nvPr/>
        </p:nvGraphicFramePr>
        <p:xfrm>
          <a:off x="761609" y="1809526"/>
          <a:ext cx="5533899" cy="4495800"/>
        </p:xfrm>
        <a:graphic>
          <a:graphicData uri="http://schemas.openxmlformats.org/drawingml/2006/table">
            <a:tbl>
              <a:tblPr firstRow="1" bandRow="1">
                <a:tableStyleId>{5C22544A-7EE6-4342-B048-85BDC9FD1C3A}</a:tableStyleId>
              </a:tblPr>
              <a:tblGrid>
                <a:gridCol w="1173517"/>
                <a:gridCol w="407597"/>
                <a:gridCol w="790557"/>
                <a:gridCol w="790557"/>
                <a:gridCol w="790557"/>
                <a:gridCol w="790557"/>
                <a:gridCol w="790557"/>
              </a:tblGrid>
              <a:tr h="233403">
                <a:tc>
                  <a:txBody>
                    <a:bodyPr/>
                    <a:lstStyle/>
                    <a:p>
                      <a:pPr marL="0" algn="ctr" defTabSz="914400" rtl="0" eaLnBrk="1" latinLnBrk="0" hangingPunct="1"/>
                      <a:r>
                        <a:rPr lang="en-US" sz="1200" b="1" kern="1200" dirty="0" smtClean="0">
                          <a:solidFill>
                            <a:schemeClr val="bg1"/>
                          </a:solidFill>
                          <a:latin typeface="+mn-lt"/>
                          <a:ea typeface="+mn-ea"/>
                          <a:cs typeface="+mn-cs"/>
                        </a:rPr>
                        <a:t>Data Flow</a:t>
                      </a:r>
                    </a:p>
                  </a:txBody>
                  <a:tcPr anchor="b">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S</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T</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R</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I</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D</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1" kern="1200" dirty="0" smtClean="0">
                          <a:solidFill>
                            <a:schemeClr val="accent3"/>
                          </a:solidFill>
                          <a:effectLst/>
                          <a:latin typeface="+mn-lt"/>
                          <a:ea typeface="+mn-ea"/>
                          <a:cs typeface="+mn-cs"/>
                        </a:rPr>
                        <a:t>E</a:t>
                      </a:r>
                      <a:endParaRPr lang="en-US" sz="1600" dirty="0">
                        <a:solidFill>
                          <a:schemeClr val="accent3"/>
                        </a:solidFill>
                        <a:effectLst/>
                      </a:endParaRPr>
                    </a:p>
                  </a:txBody>
                  <a:tcPr marL="45720" marR="4572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solidFill>
                            <a:schemeClr val="bg1"/>
                          </a:solidFill>
                        </a:rPr>
                        <a:t>1</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5</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5</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6</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6</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7</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7</a:t>
                      </a:r>
                      <a:r>
                        <a:rPr lang="en-US" sz="1200" kern="1200" dirty="0" smtClean="0">
                          <a:solidFill>
                            <a:schemeClr val="bg1"/>
                          </a:solidFill>
                          <a:latin typeface="Wingdings" pitchFamily="2" charset="2"/>
                          <a:ea typeface="+mn-ea"/>
                          <a:cs typeface="+mn-cs"/>
                        </a:rPr>
                        <a:t>à</a:t>
                      </a:r>
                      <a:r>
                        <a:rPr lang="en-US" sz="1300" b="1" dirty="0" smtClean="0">
                          <a:solidFill>
                            <a:schemeClr val="bg1"/>
                          </a:solidFill>
                        </a:rPr>
                        <a:t>8</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Data Store</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7</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9</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11</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marL="0" algn="ctr" defTabSz="914400" rtl="0" eaLnBrk="1" latinLnBrk="0" hangingPunct="1"/>
                      <a:r>
                        <a:rPr lang="en-US" sz="1300" b="1" kern="1200" dirty="0" smtClean="0">
                          <a:solidFill>
                            <a:schemeClr val="bg1"/>
                          </a:solidFill>
                          <a:latin typeface="+mn-lt"/>
                          <a:ea typeface="+mn-ea"/>
                          <a:cs typeface="+mn-cs"/>
                        </a:rPr>
                        <a:t>Interactor</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2</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8</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300" b="1" dirty="0">
                        <a:solidFill>
                          <a:schemeClr val="bg1"/>
                        </a:solidFill>
                        <a:latin typeface="Wingdings 2" pitchFamily="18" charset="2"/>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91440">
                <a:tc>
                  <a:txBody>
                    <a:bodyPr/>
                    <a:lstStyle/>
                    <a:p>
                      <a:pPr marL="0" algn="ctr" defTabSz="914400" rtl="0" eaLnBrk="1" latinLnBrk="0" hangingPunct="1"/>
                      <a:r>
                        <a:rPr lang="en-US" sz="1300" b="1" kern="1200" dirty="0" smtClean="0">
                          <a:solidFill>
                            <a:schemeClr val="bg1"/>
                          </a:solidFill>
                          <a:latin typeface="+mn-lt"/>
                          <a:ea typeface="+mn-ea"/>
                          <a:cs typeface="+mn-cs"/>
                        </a:rPr>
                        <a:t>Process</a:t>
                      </a: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300" b="1" dirty="0">
                        <a:solidFill>
                          <a:schemeClr val="bg1"/>
                        </a:solidFill>
                      </a:endParaRPr>
                    </a:p>
                  </a:txBody>
                  <a:tcPr marL="0" marR="45720" marT="0" marB="0">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3</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4</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5</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6</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91440">
                <a:tc>
                  <a:txBody>
                    <a:bodyPr/>
                    <a:lstStyle/>
                    <a:p>
                      <a:pPr algn="ctr"/>
                      <a:r>
                        <a:rPr lang="en-US" sz="1300" b="1" dirty="0" smtClean="0">
                          <a:solidFill>
                            <a:schemeClr val="bg1"/>
                          </a:solidFill>
                        </a:rPr>
                        <a:t>10</a:t>
                      </a:r>
                      <a:endParaRPr lang="en-US" sz="1300" b="1" dirty="0">
                        <a:solidFill>
                          <a:schemeClr val="bg1"/>
                        </a:solidFill>
                      </a:endParaRP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bg1"/>
                          </a:solidFill>
                          <a:latin typeface="Wingdings 2" pitchFamily="18" charset="2"/>
                          <a:ea typeface="+mn-ea"/>
                          <a:cs typeface="+mn-cs"/>
                        </a:rPr>
                        <a:t>P</a:t>
                      </a:r>
                    </a:p>
                  </a:txBody>
                  <a:tcPr marL="0" marR="45720" marT="0" marB="0">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4" name="Group 23"/>
          <p:cNvGrpSpPr/>
          <p:nvPr/>
        </p:nvGrpSpPr>
        <p:grpSpPr>
          <a:xfrm>
            <a:off x="2856702" y="1928429"/>
            <a:ext cx="5608405" cy="1155942"/>
            <a:chOff x="2856702" y="1928429"/>
            <a:chExt cx="5608405" cy="1155942"/>
          </a:xfrm>
        </p:grpSpPr>
        <p:sp>
          <p:nvSpPr>
            <p:cNvPr id="19" name="Rounded Rectangle 18"/>
            <p:cNvSpPr/>
            <p:nvPr/>
          </p:nvSpPr>
          <p:spPr>
            <a:xfrm>
              <a:off x="6610428" y="1928429"/>
              <a:ext cx="1854679" cy="1155942"/>
            </a:xfrm>
            <a:prstGeom prst="roundRect">
              <a:avLst>
                <a:gd name="adj" fmla="val 4957"/>
              </a:avLst>
            </a:prstGeom>
            <a:solidFill>
              <a:srgbClr val="002060"/>
            </a:solidFill>
            <a:scene3d>
              <a:camera prst="orthographicFront">
                <a:rot lat="0" lon="0" rev="0"/>
              </a:camera>
              <a:lightRig rig="threePt" dir="t">
                <a:rot lat="0" lon="0" rev="1200000"/>
              </a:lightRig>
            </a:scene3d>
            <a:sp3d prstMaterial="clear">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latin typeface="Segoe UI" pitchFamily="34" charset="0"/>
                <a:cs typeface="Segoe UI" pitchFamily="34" charset="0"/>
              </a:endParaRPr>
            </a:p>
          </p:txBody>
        </p:sp>
        <p:sp>
          <p:nvSpPr>
            <p:cNvPr id="20" name="Line 651"/>
            <p:cNvSpPr>
              <a:spLocks noChangeShapeType="1"/>
            </p:cNvSpPr>
            <p:nvPr/>
          </p:nvSpPr>
          <p:spPr bwMode="auto">
            <a:xfrm flipH="1">
              <a:off x="4411182" y="2461528"/>
              <a:ext cx="2194560" cy="188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sp>
          <p:nvSpPr>
            <p:cNvPr id="21" name="Line 652"/>
            <p:cNvSpPr>
              <a:spLocks noChangeShapeType="1"/>
            </p:cNvSpPr>
            <p:nvPr/>
          </p:nvSpPr>
          <p:spPr bwMode="auto">
            <a:xfrm flipH="1">
              <a:off x="2856702" y="2827708"/>
              <a:ext cx="3749040" cy="152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sp>
          <p:nvSpPr>
            <p:cNvPr id="22" name="Text Box 655"/>
            <p:cNvSpPr txBox="1">
              <a:spLocks noChangeArrowheads="1"/>
            </p:cNvSpPr>
            <p:nvPr/>
          </p:nvSpPr>
          <p:spPr bwMode="auto">
            <a:xfrm>
              <a:off x="6706450" y="2090902"/>
              <a:ext cx="1578189" cy="830997"/>
            </a:xfrm>
            <a:prstGeom prst="rect">
              <a:avLst/>
            </a:prstGeom>
            <a:noFill/>
            <a:ln w="12700">
              <a:noFill/>
              <a:miter lim="800000"/>
              <a:headEnd type="none" w="sm" len="sm"/>
              <a:tailEnd type="none" w="sm" len="sm"/>
            </a:ln>
            <a:effectLst/>
          </p:spPr>
          <p:txBody>
            <a:bodyPr wrap="none">
              <a:spAutoFit/>
            </a:bodyPr>
            <a:lstStyle/>
            <a:p>
              <a:pPr algn="l">
                <a:defRPr/>
              </a:pP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Each </a:t>
              </a: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sym typeface="Wingdings" pitchFamily="2" charset="2"/>
                </a:rPr>
                <a:t></a:t>
              </a: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 is a </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potential threat</a:t>
              </a:r>
              <a:b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br>
              <a:r>
                <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rPr>
                <a:t>to the </a:t>
              </a:r>
              <a:r>
                <a:rPr lang="en-US" sz="1600" b="0" dirty="0" smtClean="0">
                  <a:solidFill>
                    <a:schemeClr val="bg1"/>
                  </a:solidFill>
                  <a:effectLst>
                    <a:outerShdw blurRad="38100" dist="38100" dir="2700000" algn="tl">
                      <a:srgbClr val="000000">
                        <a:alpha val="43137"/>
                      </a:srgbClr>
                    </a:outerShdw>
                  </a:effectLst>
                  <a:latin typeface="Segoe UI" pitchFamily="34" charset="0"/>
                  <a:cs typeface="Segoe UI" pitchFamily="34" charset="0"/>
                </a:rPr>
                <a:t>system</a:t>
              </a:r>
              <a:endParaRPr lang="en-US" sz="1600" b="0" dirty="0">
                <a:solidFill>
                  <a:schemeClr val="bg1"/>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3" name="Line 651"/>
            <p:cNvSpPr>
              <a:spLocks noChangeShapeType="1"/>
            </p:cNvSpPr>
            <p:nvPr/>
          </p:nvSpPr>
          <p:spPr bwMode="auto">
            <a:xfrm flipH="1">
              <a:off x="5234142" y="2247747"/>
              <a:ext cx="1371600" cy="1888"/>
            </a:xfrm>
            <a:prstGeom prst="line">
              <a:avLst/>
            </a:prstGeom>
            <a:noFill/>
            <a:ln w="63500">
              <a:solidFill>
                <a:schemeClr val="accent3"/>
              </a:solidFill>
              <a:round/>
              <a:headEnd/>
              <a:tailEnd type="triangle" w="sm" len="sm"/>
            </a:ln>
            <a:effectLst/>
            <a:scene3d>
              <a:camera prst="orthographicFront"/>
              <a:lightRig rig="threePt" dir="t"/>
            </a:scene3d>
            <a:sp3d prstMaterial="matte">
              <a:bevelT w="0" h="0"/>
            </a:sp3d>
          </p:spPr>
          <p:txBody>
            <a:bodyPr/>
            <a:lstStyle/>
            <a:p>
              <a:pPr>
                <a:defRPr/>
              </a:pPr>
              <a:endParaRPr lang="en-US" dirty="0">
                <a:effectLst>
                  <a:outerShdw blurRad="38100" dist="38100" dir="2700000" algn="tl">
                    <a:srgbClr val="000000">
                      <a:alpha val="43137"/>
                    </a:srgbClr>
                  </a:outerShdw>
                </a:effectLst>
                <a:latin typeface="Segoe UI" pitchFamily="34" charset="0"/>
                <a:cs typeface="Segoe UI" pitchFamily="34" charset="0"/>
              </a:endParaRPr>
            </a:p>
          </p:txBody>
        </p:sp>
      </p:grpSp>
    </p:spTree>
    <p:extLst>
      <p:ext uri="{BB962C8B-B14F-4D97-AF65-F5344CB8AC3E}">
        <p14:creationId xmlns:p14="http://schemas.microsoft.com/office/powerpoint/2010/main" val="18252965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right)">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66899" y="2481943"/>
            <a:ext cx="7422077" cy="2529444"/>
          </a:xfrm>
          <a:prstGeom prst="roundRect">
            <a:avLst>
              <a:gd name="adj" fmla="val 6439"/>
            </a:avLst>
          </a:prstGeom>
          <a:solidFill>
            <a:schemeClr val="accent1">
              <a:alpha val="5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ectangle 2"/>
          <p:cNvSpPr>
            <a:spLocks noGrp="1" noChangeArrowheads="1"/>
          </p:cNvSpPr>
          <p:nvPr>
            <p:ph type="title"/>
          </p:nvPr>
        </p:nvSpPr>
        <p:spPr/>
        <p:txBody>
          <a:bodyPr/>
          <a:lstStyle/>
          <a:p>
            <a:r>
              <a:rPr lang="en-US" smtClean="0"/>
              <a:t>A Special Note</a:t>
            </a:r>
            <a:br>
              <a:rPr lang="en-US" smtClean="0"/>
            </a:br>
            <a:r>
              <a:rPr lang="en-US" smtClean="0"/>
              <a:t>About Information Disclosure Threats</a:t>
            </a:r>
            <a:endParaRPr lang="en-US" dirty="0" smtClean="0"/>
          </a:p>
        </p:txBody>
      </p:sp>
      <p:sp>
        <p:nvSpPr>
          <p:cNvPr id="15" name="Text Box 5"/>
          <p:cNvSpPr txBox="1">
            <a:spLocks noChangeArrowheads="1"/>
          </p:cNvSpPr>
          <p:nvPr/>
        </p:nvSpPr>
        <p:spPr bwMode="auto">
          <a:xfrm>
            <a:off x="1277159" y="3010283"/>
            <a:ext cx="6619875" cy="1785104"/>
          </a:xfrm>
          <a:prstGeom prst="rect">
            <a:avLst/>
          </a:prstGeom>
          <a:noFill/>
          <a:ln w="12700">
            <a:noFill/>
            <a:miter lim="800000"/>
            <a:headEnd type="none" w="sm" len="sm"/>
            <a:tailEnd type="none" w="sm" len="sm"/>
          </a:ln>
          <a:effectLst/>
        </p:spPr>
        <p:txBody>
          <a:bodyPr wrap="square">
            <a:spAutoFit/>
          </a:bodyPr>
          <a:lstStyle/>
          <a:p>
            <a:pPr>
              <a:defRPr/>
            </a:pPr>
            <a:r>
              <a:rPr lang="en-US" sz="3800" b="0" spc="-150" dirty="0">
                <a:ln w="3175">
                  <a:noFill/>
                </a:ln>
                <a:solidFill>
                  <a:schemeClr val="bg1"/>
                </a:solidFill>
                <a:latin typeface="Segoe UI" pitchFamily="34" charset="0"/>
                <a:cs typeface="Segoe UI" pitchFamily="34" charset="0"/>
              </a:rPr>
              <a:t>All information </a:t>
            </a:r>
            <a:r>
              <a:rPr lang="en-US" sz="3800" b="0" spc="-150" dirty="0" smtClean="0">
                <a:ln w="3175">
                  <a:noFill/>
                </a:ln>
                <a:solidFill>
                  <a:schemeClr val="bg1"/>
                </a:solidFill>
                <a:latin typeface="Segoe UI" pitchFamily="34" charset="0"/>
                <a:cs typeface="Segoe UI" pitchFamily="34" charset="0"/>
              </a:rPr>
              <a:t>disclosure threats</a:t>
            </a:r>
          </a:p>
          <a:p>
            <a:pPr>
              <a:defRPr/>
            </a:pPr>
            <a:r>
              <a:rPr lang="en-US" sz="3800" b="0" spc="-150" dirty="0" smtClean="0">
                <a:ln w="3175">
                  <a:noFill/>
                </a:ln>
                <a:solidFill>
                  <a:schemeClr val="bg1"/>
                </a:solidFill>
                <a:latin typeface="Segoe UI" pitchFamily="34" charset="0"/>
                <a:cs typeface="Segoe UI" pitchFamily="34" charset="0"/>
              </a:rPr>
              <a:t>are </a:t>
            </a:r>
            <a:r>
              <a:rPr lang="en-US" sz="3800" b="0" spc="-150" dirty="0">
                <a:ln w="3175">
                  <a:noFill/>
                </a:ln>
                <a:solidFill>
                  <a:schemeClr val="bg1"/>
                </a:solidFill>
                <a:latin typeface="Segoe UI" pitchFamily="34" charset="0"/>
                <a:cs typeface="Segoe UI" pitchFamily="34" charset="0"/>
              </a:rPr>
              <a:t>potential </a:t>
            </a:r>
            <a:r>
              <a:rPr lang="en-US" sz="3800" b="0" spc="-150" dirty="0" smtClean="0">
                <a:ln w="3175">
                  <a:noFill/>
                </a:ln>
                <a:solidFill>
                  <a:schemeClr val="bg1"/>
                </a:solidFill>
                <a:latin typeface="Segoe UI" pitchFamily="34" charset="0"/>
                <a:cs typeface="Segoe UI" pitchFamily="34" charset="0"/>
              </a:rPr>
              <a:t>privacy issues</a:t>
            </a:r>
            <a:r>
              <a:rPr lang="en-US" sz="3400" b="0" dirty="0">
                <a:solidFill>
                  <a:schemeClr val="bg1"/>
                </a:solidFill>
                <a:latin typeface="Segoe UI" pitchFamily="34" charset="0"/>
                <a:cs typeface="Segoe UI" pitchFamily="34" charset="0"/>
              </a:rPr>
              <a:t/>
            </a:r>
            <a:br>
              <a:rPr lang="en-US" sz="3400" b="0" dirty="0">
                <a:solidFill>
                  <a:schemeClr val="bg1"/>
                </a:solidFill>
                <a:latin typeface="Segoe UI" pitchFamily="34" charset="0"/>
                <a:cs typeface="Segoe UI" pitchFamily="34" charset="0"/>
              </a:rPr>
            </a:br>
            <a:endParaRPr lang="en-US" sz="3400" b="0" i="1" dirty="0" smtClean="0">
              <a:solidFill>
                <a:schemeClr val="bg1"/>
              </a:solidFill>
              <a:latin typeface="Segoe UI" pitchFamily="34" charset="0"/>
              <a:cs typeface="Segoe UI" pitchFamily="34" charset="0"/>
            </a:endParaRPr>
          </a:p>
        </p:txBody>
      </p:sp>
      <p:sp>
        <p:nvSpPr>
          <p:cNvPr id="16" name="TextBox 15"/>
          <p:cNvSpPr txBox="1"/>
          <p:nvPr/>
        </p:nvSpPr>
        <p:spPr>
          <a:xfrm>
            <a:off x="885825" y="5191302"/>
            <a:ext cx="7372350" cy="461665"/>
          </a:xfrm>
          <a:prstGeom prst="rect">
            <a:avLst/>
          </a:prstGeom>
          <a:noFill/>
        </p:spPr>
        <p:txBody>
          <a:bodyPr wrap="square" rtlCol="0">
            <a:spAutoFit/>
          </a:bodyPr>
          <a:lstStyle/>
          <a:p>
            <a:r>
              <a:rPr lang="en-US" b="0" dirty="0" smtClean="0">
                <a:solidFill>
                  <a:schemeClr val="tx2"/>
                </a:solidFill>
                <a:latin typeface="Segoe UI" pitchFamily="34" charset="0"/>
                <a:cs typeface="Segoe UI" pitchFamily="34" charset="0"/>
              </a:rPr>
              <a:t>Is the data sensitive or PII?</a:t>
            </a:r>
          </a:p>
        </p:txBody>
      </p:sp>
    </p:spTree>
    <p:extLst>
      <p:ext uri="{BB962C8B-B14F-4D97-AF65-F5344CB8AC3E}">
        <p14:creationId xmlns:p14="http://schemas.microsoft.com/office/powerpoint/2010/main" val="1699520064"/>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nvGraphicFramePr>
        <p:xfrm>
          <a:off x="1287447" y="1775729"/>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itle 20"/>
          <p:cNvSpPr>
            <a:spLocks noGrp="1"/>
          </p:cNvSpPr>
          <p:nvPr>
            <p:ph type="title"/>
          </p:nvPr>
        </p:nvSpPr>
        <p:spPr/>
        <p:txBody>
          <a:bodyPr/>
          <a:lstStyle/>
          <a:p>
            <a:pPr lvl="0"/>
            <a:r>
              <a:rPr lang="en-US" dirty="0" smtClean="0"/>
              <a:t>The Process: Mitigation</a:t>
            </a:r>
            <a:endParaRPr lang="en-US" dirty="0"/>
          </a:p>
        </p:txBody>
      </p:sp>
    </p:spTree>
    <p:extLst>
      <p:ext uri="{BB962C8B-B14F-4D97-AF65-F5344CB8AC3E}">
        <p14:creationId xmlns:p14="http://schemas.microsoft.com/office/powerpoint/2010/main" val="4258570175"/>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smtClean="0"/>
              <a:t>Mitigation Is the Point of Threat Modeling</a:t>
            </a:r>
            <a:endParaRPr lang="en-US" dirty="0"/>
          </a:p>
        </p:txBody>
      </p:sp>
      <p:sp>
        <p:nvSpPr>
          <p:cNvPr id="3" name="Content Placeholder 2"/>
          <p:cNvSpPr>
            <a:spLocks noGrp="1"/>
          </p:cNvSpPr>
          <p:nvPr>
            <p:ph idx="1"/>
          </p:nvPr>
        </p:nvSpPr>
        <p:spPr>
          <a:xfrm>
            <a:off x="449263" y="1598613"/>
            <a:ext cx="8229600" cy="3939540"/>
          </a:xfrm>
        </p:spPr>
        <p:txBody>
          <a:bodyPr/>
          <a:lstStyle/>
          <a:p>
            <a:r>
              <a:rPr lang="en-US" dirty="0" smtClean="0"/>
              <a:t>Mitigation </a:t>
            </a:r>
          </a:p>
          <a:p>
            <a:pPr lvl="1"/>
            <a:r>
              <a:rPr lang="en-US" dirty="0" smtClean="0"/>
              <a:t>To address or alleviate a problem</a:t>
            </a:r>
          </a:p>
          <a:p>
            <a:r>
              <a:rPr lang="en-US" dirty="0" smtClean="0"/>
              <a:t>Protect customers</a:t>
            </a:r>
          </a:p>
          <a:p>
            <a:r>
              <a:rPr lang="en-US" dirty="0" smtClean="0"/>
              <a:t>Design secure software</a:t>
            </a:r>
          </a:p>
          <a:p>
            <a:r>
              <a:rPr lang="en-US" dirty="0" smtClean="0"/>
              <a:t>Why bother if you:</a:t>
            </a:r>
          </a:p>
          <a:p>
            <a:pPr lvl="1"/>
            <a:r>
              <a:rPr lang="en-US" dirty="0" smtClean="0"/>
              <a:t>Create a great model </a:t>
            </a:r>
          </a:p>
          <a:p>
            <a:pPr lvl="1"/>
            <a:r>
              <a:rPr lang="en-US" dirty="0" smtClean="0"/>
              <a:t>Identify lots of threats</a:t>
            </a:r>
          </a:p>
          <a:p>
            <a:pPr lvl="1"/>
            <a:r>
              <a:rPr lang="en-US" dirty="0" smtClean="0"/>
              <a:t>Stop </a:t>
            </a:r>
          </a:p>
          <a:p>
            <a:r>
              <a:rPr lang="en-US" dirty="0" smtClean="0"/>
              <a:t>So, find problems and fix them</a:t>
            </a:r>
          </a:p>
        </p:txBody>
      </p:sp>
    </p:spTree>
    <p:extLst>
      <p:ext uri="{BB962C8B-B14F-4D97-AF65-F5344CB8AC3E}">
        <p14:creationId xmlns:p14="http://schemas.microsoft.com/office/powerpoint/2010/main" val="3095382661"/>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Mitigate</a:t>
            </a:r>
            <a:endParaRPr lang="en-US" dirty="0"/>
          </a:p>
        </p:txBody>
      </p:sp>
      <p:sp>
        <p:nvSpPr>
          <p:cNvPr id="3" name="Content Placeholder 2"/>
          <p:cNvSpPr>
            <a:spLocks noGrp="1"/>
          </p:cNvSpPr>
          <p:nvPr>
            <p:ph idx="1"/>
          </p:nvPr>
        </p:nvSpPr>
        <p:spPr>
          <a:xfrm>
            <a:off x="449263" y="1598613"/>
            <a:ext cx="6551144" cy="4093428"/>
          </a:xfrm>
        </p:spPr>
        <p:txBody>
          <a:bodyPr/>
          <a:lstStyle/>
          <a:p>
            <a:r>
              <a:rPr lang="en-US" dirty="0" smtClean="0"/>
              <a:t>Address each threat</a:t>
            </a:r>
          </a:p>
          <a:p>
            <a:r>
              <a:rPr lang="en-US" dirty="0" smtClean="0"/>
              <a:t>Four ways to address threats</a:t>
            </a:r>
          </a:p>
          <a:p>
            <a:pPr marL="914400" lvl="1" indent="-457200">
              <a:buFont typeface="+mj-lt"/>
              <a:buAutoNum type="arabicPeriod"/>
            </a:pPr>
            <a:r>
              <a:rPr lang="en-US" dirty="0" smtClean="0"/>
              <a:t>Redesign to eliminate</a:t>
            </a:r>
          </a:p>
          <a:p>
            <a:pPr marL="914400" lvl="1" indent="-457200">
              <a:buFont typeface="+mj-lt"/>
              <a:buAutoNum type="arabicPeriod"/>
            </a:pPr>
            <a:r>
              <a:rPr lang="en-US" dirty="0" smtClean="0"/>
              <a:t>Apply standard mitigations</a:t>
            </a:r>
          </a:p>
          <a:p>
            <a:pPr marL="1371600" lvl="2" indent="-457200"/>
            <a:r>
              <a:rPr lang="en-US" dirty="0" smtClean="0"/>
              <a:t>What have similar software packages done and how has that worked out for them?</a:t>
            </a:r>
          </a:p>
          <a:p>
            <a:pPr marL="914400" lvl="1" indent="-457200">
              <a:buFont typeface="+mj-lt"/>
              <a:buAutoNum type="arabicPeriod"/>
            </a:pPr>
            <a:r>
              <a:rPr lang="en-US" dirty="0" smtClean="0"/>
              <a:t>Invent new mitigations (riskier)</a:t>
            </a:r>
          </a:p>
          <a:p>
            <a:pPr marL="914400" lvl="1" indent="-457200">
              <a:buFont typeface="+mj-lt"/>
              <a:buAutoNum type="arabicPeriod"/>
            </a:pPr>
            <a:r>
              <a:rPr lang="en-US" dirty="0" smtClean="0"/>
              <a:t>Accept vulnerability in design</a:t>
            </a:r>
          </a:p>
          <a:p>
            <a:pPr lvl="2"/>
            <a:r>
              <a:rPr lang="en-US" dirty="0" smtClean="0"/>
              <a:t>SDL rules about what you can accept</a:t>
            </a:r>
          </a:p>
          <a:p>
            <a:r>
              <a:rPr lang="en-US" dirty="0" smtClean="0"/>
              <a:t>Address each threat</a:t>
            </a:r>
          </a:p>
        </p:txBody>
      </p:sp>
    </p:spTree>
    <p:extLst>
      <p:ext uri="{BB962C8B-B14F-4D97-AF65-F5344CB8AC3E}">
        <p14:creationId xmlns:p14="http://schemas.microsoft.com/office/powerpoint/2010/main" val="3027079803"/>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Mitigations</a:t>
            </a:r>
            <a:endParaRPr lang="en-US" dirty="0"/>
          </a:p>
        </p:txBody>
      </p:sp>
      <p:sp>
        <p:nvSpPr>
          <p:cNvPr id="4" name="Rounded Rectangle 3"/>
          <p:cNvSpPr/>
          <p:nvPr/>
        </p:nvSpPr>
        <p:spPr>
          <a:xfrm>
            <a:off x="341992" y="1685923"/>
            <a:ext cx="8458113" cy="4976133"/>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aphicFrame>
        <p:nvGraphicFramePr>
          <p:cNvPr id="5" name="Table 4"/>
          <p:cNvGraphicFramePr>
            <a:graphicFrameLocks noGrp="1"/>
          </p:cNvGraphicFramePr>
          <p:nvPr/>
        </p:nvGraphicFramePr>
        <p:xfrm>
          <a:off x="544287" y="1803875"/>
          <a:ext cx="8175170" cy="4838620"/>
        </p:xfrm>
        <a:graphic>
          <a:graphicData uri="http://schemas.openxmlformats.org/drawingml/2006/table">
            <a:tbl>
              <a:tblPr firstRow="1" bandRow="1">
                <a:tableStyleId>{F5AB1C69-6EDB-4FF4-983F-18BD219EF322}</a:tableStyleId>
              </a:tblPr>
              <a:tblGrid>
                <a:gridCol w="2329542"/>
                <a:gridCol w="1937657"/>
                <a:gridCol w="3907971"/>
              </a:tblGrid>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S</a:t>
                      </a:r>
                      <a:r>
                        <a:rPr lang="en-US" sz="1600" b="0" kern="1200" dirty="0" smtClean="0">
                          <a:solidFill>
                            <a:schemeClr val="bg1"/>
                          </a:solidFill>
                          <a:latin typeface="+mn-lt"/>
                          <a:ea typeface="+mn-ea"/>
                          <a:cs typeface="+mn-cs"/>
                        </a:rPr>
                        <a:t>poofing</a:t>
                      </a:r>
                      <a:endParaRPr lang="en-US" sz="16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b="0" kern="1200" dirty="0" smtClean="0">
                          <a:solidFill>
                            <a:schemeClr val="bg1"/>
                          </a:solidFill>
                          <a:latin typeface="+mn-lt"/>
                          <a:ea typeface="+mn-ea"/>
                          <a:cs typeface="+mn-cs"/>
                        </a:rPr>
                        <a:t>Authentication</a:t>
                      </a:r>
                      <a:endParaRPr lang="en-US" sz="16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200" b="0" kern="1200" dirty="0" smtClean="0">
                          <a:solidFill>
                            <a:schemeClr val="bg1"/>
                          </a:solidFill>
                          <a:latin typeface="+mn-lt"/>
                          <a:ea typeface="+mn-ea"/>
                          <a:cs typeface="+mn-cs"/>
                        </a:rPr>
                        <a:t>To authenticate principals:</a:t>
                      </a:r>
                    </a:p>
                    <a:p>
                      <a:pPr marL="0" marR="0" lvl="0" algn="l" defTabSz="914400" rtl="0" eaLnBrk="1" latinLnBrk="0" hangingPunct="1">
                        <a:lnSpc>
                          <a:spcPct val="115000"/>
                        </a:lnSpc>
                        <a:spcBef>
                          <a:spcPts val="0"/>
                        </a:spcBef>
                        <a:spcAft>
                          <a:spcPts val="0"/>
                        </a:spcAft>
                        <a:buFont typeface="Arial" pitchFamily="34" charset="0"/>
                        <a:buChar char="•"/>
                      </a:pPr>
                      <a:r>
                        <a:rPr lang="en-US" sz="1200" b="0" kern="1200" dirty="0" smtClean="0">
                          <a:solidFill>
                            <a:schemeClr val="bg1"/>
                          </a:solidFill>
                          <a:latin typeface="+mn-lt"/>
                          <a:ea typeface="+mn-ea"/>
                          <a:cs typeface="+mn-cs"/>
                        </a:rPr>
                        <a:t> Cookie authentication</a:t>
                      </a:r>
                    </a:p>
                    <a:p>
                      <a:pPr lvl="0">
                        <a:buFont typeface="Arial" pitchFamily="34" charset="0"/>
                        <a:buChar char="•"/>
                      </a:pPr>
                      <a:r>
                        <a:rPr lang="en-US" sz="1200" b="0" kern="1200" dirty="0" smtClean="0">
                          <a:solidFill>
                            <a:schemeClr val="bg1"/>
                          </a:solidFill>
                          <a:latin typeface="+mn-lt"/>
                          <a:ea typeface="+mn-ea"/>
                          <a:cs typeface="+mn-cs"/>
                        </a:rPr>
                        <a:t> Kerberos authentication</a:t>
                      </a:r>
                    </a:p>
                    <a:p>
                      <a:pPr lvl="0">
                        <a:buFont typeface="Arial" pitchFamily="34" charset="0"/>
                        <a:buChar char="•"/>
                      </a:pPr>
                      <a:r>
                        <a:rPr lang="en-US" sz="1200" b="0" kern="1200" dirty="0" smtClean="0">
                          <a:solidFill>
                            <a:schemeClr val="bg1"/>
                          </a:solidFill>
                          <a:latin typeface="+mn-lt"/>
                          <a:ea typeface="+mn-ea"/>
                          <a:cs typeface="+mn-cs"/>
                        </a:rPr>
                        <a:t> PKI systems such as SSL/TLS and certificates</a:t>
                      </a:r>
                    </a:p>
                    <a:p>
                      <a:r>
                        <a:rPr lang="en-US" sz="1200" b="0" kern="1200" dirty="0" smtClean="0">
                          <a:solidFill>
                            <a:schemeClr val="bg1"/>
                          </a:solidFill>
                          <a:latin typeface="+mn-lt"/>
                          <a:ea typeface="+mn-ea"/>
                          <a:cs typeface="+mn-cs"/>
                        </a:rPr>
                        <a:t>To authenticate code or data:</a:t>
                      </a:r>
                    </a:p>
                    <a:p>
                      <a:pPr>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T</a:t>
                      </a:r>
                      <a:r>
                        <a:rPr lang="en-US" sz="1600" kern="1200" dirty="0" smtClean="0">
                          <a:solidFill>
                            <a:schemeClr val="bg1"/>
                          </a:solidFill>
                          <a:latin typeface="+mn-lt"/>
                          <a:ea typeface="+mn-ea"/>
                          <a:cs typeface="+mn-cs"/>
                        </a:rPr>
                        <a:t>ampering</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Integrity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Windows Vista Mandatory Integrity Controls</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ACLs</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62431">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R</a:t>
                      </a:r>
                      <a:r>
                        <a:rPr lang="en-US" sz="1600" kern="1200" dirty="0" smtClean="0">
                          <a:solidFill>
                            <a:schemeClr val="bg1"/>
                          </a:solidFill>
                          <a:latin typeface="+mn-lt"/>
                          <a:ea typeface="+mn-ea"/>
                          <a:cs typeface="+mn-cs"/>
                        </a:rPr>
                        <a:t>epudiation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Non Repudiation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kern="1200" dirty="0" smtClean="0">
                          <a:solidFill>
                            <a:schemeClr val="bg1"/>
                          </a:solidFill>
                          <a:latin typeface="+mn-lt"/>
                          <a:ea typeface="+mn-ea"/>
                          <a:cs typeface="+mn-cs"/>
                        </a:rPr>
                        <a:t> </a:t>
                      </a:r>
                      <a:r>
                        <a:rPr lang="en-US" sz="1200" b="0" kern="1200" dirty="0" smtClean="0">
                          <a:solidFill>
                            <a:schemeClr val="bg1"/>
                          </a:solidFill>
                          <a:latin typeface="+mn-lt"/>
                          <a:ea typeface="+mn-ea"/>
                          <a:cs typeface="+mn-cs"/>
                        </a:rPr>
                        <a:t>Secure logging and auditing</a:t>
                      </a:r>
                    </a:p>
                    <a:p>
                      <a:pPr marL="0" lvl="0" algn="l" defTabSz="914400" rtl="0" eaLnBrk="1" latinLnBrk="0" hangingPunct="1">
                        <a:buFont typeface="Arial" pitchFamily="34" charset="0"/>
                        <a:buChar char="•"/>
                      </a:pPr>
                      <a:r>
                        <a:rPr lang="en-US" sz="1200" b="0" kern="1200" dirty="0" smtClean="0">
                          <a:solidFill>
                            <a:schemeClr val="bg1"/>
                          </a:solidFill>
                          <a:latin typeface="+mn-lt"/>
                          <a:ea typeface="+mn-ea"/>
                          <a:cs typeface="+mn-cs"/>
                        </a:rPr>
                        <a:t> Digital Signatures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646133">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I</a:t>
                      </a:r>
                      <a:r>
                        <a:rPr lang="en-US" sz="1600" kern="1200" dirty="0" smtClean="0">
                          <a:solidFill>
                            <a:schemeClr val="bg1"/>
                          </a:solidFill>
                          <a:latin typeface="+mn-lt"/>
                          <a:ea typeface="+mn-ea"/>
                          <a:cs typeface="+mn-cs"/>
                        </a:rPr>
                        <a:t>nformation Disclosure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Confidentiality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Encryption</a:t>
                      </a:r>
                    </a:p>
                    <a:p>
                      <a:pPr>
                        <a:buFont typeface="Arial" pitchFamily="34" charset="0"/>
                        <a:buChar char="•"/>
                      </a:pPr>
                      <a:r>
                        <a:rPr lang="en-US" sz="1200" kern="1200" dirty="0" smtClean="0">
                          <a:solidFill>
                            <a:schemeClr val="bg1"/>
                          </a:solidFill>
                          <a:latin typeface="+mn-lt"/>
                          <a:ea typeface="+mn-ea"/>
                          <a:cs typeface="+mn-cs"/>
                        </a:rPr>
                        <a:t> ACLS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729343">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D</a:t>
                      </a:r>
                      <a:r>
                        <a:rPr lang="en-US" sz="1600" kern="1200" dirty="0" smtClean="0">
                          <a:solidFill>
                            <a:schemeClr val="bg1"/>
                          </a:solidFill>
                          <a:latin typeface="+mn-lt"/>
                          <a:ea typeface="+mn-ea"/>
                          <a:cs typeface="+mn-cs"/>
                        </a:rPr>
                        <a:t>enial of Service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Availability</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ACLs</a:t>
                      </a:r>
                    </a:p>
                    <a:p>
                      <a:pPr lvl="0">
                        <a:buFont typeface="Arial" pitchFamily="34" charset="0"/>
                        <a:buChar char="•"/>
                      </a:pPr>
                      <a:r>
                        <a:rPr lang="en-US" sz="1200" kern="1200" dirty="0" smtClean="0">
                          <a:solidFill>
                            <a:schemeClr val="bg1"/>
                          </a:solidFill>
                          <a:latin typeface="+mn-lt"/>
                          <a:ea typeface="+mn-ea"/>
                          <a:cs typeface="+mn-cs"/>
                        </a:rPr>
                        <a:t> Filtering</a:t>
                      </a:r>
                    </a:p>
                    <a:p>
                      <a:pPr>
                        <a:buFont typeface="Arial" pitchFamily="34" charset="0"/>
                        <a:buChar char="•"/>
                      </a:pPr>
                      <a:r>
                        <a:rPr lang="en-US" sz="1200" kern="1200" dirty="0" smtClean="0">
                          <a:solidFill>
                            <a:schemeClr val="bg1"/>
                          </a:solidFill>
                          <a:latin typeface="+mn-lt"/>
                          <a:ea typeface="+mn-ea"/>
                          <a:cs typeface="+mn-cs"/>
                        </a:rPr>
                        <a:t> Quotas</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017049">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accent3"/>
                          </a:solidFill>
                          <a:effectLst>
                            <a:outerShdw blurRad="38100" dist="38100" dir="2700000" algn="tl">
                              <a:srgbClr val="000000">
                                <a:alpha val="43137"/>
                              </a:srgbClr>
                            </a:outerShdw>
                          </a:effectLst>
                          <a:latin typeface="+mn-lt"/>
                          <a:ea typeface="+mn-ea"/>
                          <a:cs typeface="+mn-cs"/>
                        </a:rPr>
                        <a:t>E</a:t>
                      </a:r>
                      <a:r>
                        <a:rPr lang="en-US" sz="1600" kern="1200" dirty="0" smtClean="0">
                          <a:solidFill>
                            <a:schemeClr val="bg1"/>
                          </a:solidFill>
                          <a:latin typeface="+mn-lt"/>
                          <a:ea typeface="+mn-ea"/>
                          <a:cs typeface="+mn-cs"/>
                        </a:rPr>
                        <a:t>levation of Privilege</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bg1"/>
                          </a:solidFill>
                          <a:latin typeface="+mn-lt"/>
                          <a:ea typeface="+mn-ea"/>
                          <a:cs typeface="+mn-cs"/>
                        </a:rPr>
                        <a:t>Authorization</a:t>
                      </a:r>
                      <a:endParaRPr lang="en-US" sz="160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bg1"/>
                          </a:solidFill>
                          <a:latin typeface="+mn-lt"/>
                          <a:ea typeface="+mn-ea"/>
                          <a:cs typeface="+mn-cs"/>
                        </a:rPr>
                        <a:t> ACLs</a:t>
                      </a:r>
                    </a:p>
                    <a:p>
                      <a:pPr lvl="0">
                        <a:buFont typeface="Arial" pitchFamily="34" charset="0"/>
                        <a:buChar char="•"/>
                      </a:pPr>
                      <a:r>
                        <a:rPr lang="en-US" sz="1200" kern="1200" dirty="0" smtClean="0">
                          <a:solidFill>
                            <a:schemeClr val="bg1"/>
                          </a:solidFill>
                          <a:latin typeface="+mn-lt"/>
                          <a:ea typeface="+mn-ea"/>
                          <a:cs typeface="+mn-cs"/>
                        </a:rPr>
                        <a:t> Group or role membership</a:t>
                      </a:r>
                    </a:p>
                    <a:p>
                      <a:pPr lvl="0">
                        <a:buFont typeface="Arial" pitchFamily="34" charset="0"/>
                        <a:buChar char="•"/>
                      </a:pPr>
                      <a:r>
                        <a:rPr lang="en-US" sz="1200" kern="1200" dirty="0" smtClean="0">
                          <a:solidFill>
                            <a:schemeClr val="bg1"/>
                          </a:solidFill>
                          <a:latin typeface="+mn-lt"/>
                          <a:ea typeface="+mn-ea"/>
                          <a:cs typeface="+mn-cs"/>
                        </a:rPr>
                        <a:t> Privilege ownership</a:t>
                      </a:r>
                    </a:p>
                    <a:p>
                      <a:pPr>
                        <a:buFont typeface="Arial" pitchFamily="34" charset="0"/>
                        <a:buChar char="•"/>
                      </a:pPr>
                      <a:r>
                        <a:rPr lang="en-US" sz="1200" kern="1200" dirty="0" smtClean="0">
                          <a:solidFill>
                            <a:schemeClr val="bg1"/>
                          </a:solidFill>
                          <a:latin typeface="+mn-lt"/>
                          <a:ea typeface="+mn-ea"/>
                          <a:cs typeface="+mn-cs"/>
                        </a:rPr>
                        <a:t> Input validation</a:t>
                      </a:r>
                      <a:endParaRPr lang="en-US" sz="1200" b="0" kern="1200" dirty="0">
                        <a:solidFill>
                          <a:schemeClr val="bg1"/>
                        </a:solidFill>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25287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a:t>
            </a:r>
            <a:endParaRPr lang="en-US" dirty="0"/>
          </a:p>
        </p:txBody>
      </p:sp>
      <p:sp>
        <p:nvSpPr>
          <p:cNvPr id="3" name="Content Placeholder 2"/>
          <p:cNvSpPr>
            <a:spLocks noGrp="1"/>
          </p:cNvSpPr>
          <p:nvPr>
            <p:ph idx="1"/>
          </p:nvPr>
        </p:nvSpPr>
        <p:spPr/>
        <p:txBody>
          <a:bodyPr/>
          <a:lstStyle/>
          <a:p>
            <a:r>
              <a:rPr lang="en-US" dirty="0" smtClean="0"/>
              <a:t>Pentest/Audit/VA</a:t>
            </a:r>
          </a:p>
          <a:p>
            <a:r>
              <a:rPr lang="en-US" dirty="0" smtClean="0"/>
              <a:t>Black Box/White Box/Code Review</a:t>
            </a:r>
          </a:p>
          <a:p>
            <a:r>
              <a:rPr lang="en-US" dirty="0" smtClean="0"/>
              <a:t>OWASP/PETES/ISSAFF</a:t>
            </a:r>
          </a:p>
          <a:p>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434751"/>
            <a:ext cx="3619500" cy="2381250"/>
          </a:xfrm>
          <a:prstGeom prst="rect">
            <a:avLst/>
          </a:prstGeom>
        </p:spPr>
      </p:pic>
    </p:spTree>
    <p:extLst>
      <p:ext uri="{BB962C8B-B14F-4D97-AF65-F5344CB8AC3E}">
        <p14:creationId xmlns:p14="http://schemas.microsoft.com/office/powerpoint/2010/main" val="1371188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lvl="0"/>
            <a:r>
              <a:rPr lang="en-US" smtClean="0"/>
              <a:t>The Process: Validation</a:t>
            </a:r>
            <a:endParaRPr lang="en-US" dirty="0"/>
          </a:p>
        </p:txBody>
      </p:sp>
      <p:graphicFrame>
        <p:nvGraphicFramePr>
          <p:cNvPr id="10" name="Diagram 9"/>
          <p:cNvGraphicFramePr/>
          <p:nvPr/>
        </p:nvGraphicFramePr>
        <p:xfrm>
          <a:off x="1265676" y="1732186"/>
          <a:ext cx="6496493" cy="4678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8405218"/>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Validating Threat Models</a:t>
            </a:r>
            <a:endParaRPr lang="en-US" dirty="0"/>
          </a:p>
        </p:txBody>
      </p:sp>
      <p:sp>
        <p:nvSpPr>
          <p:cNvPr id="3" name="Content Placeholder 2"/>
          <p:cNvSpPr>
            <a:spLocks noGrp="1"/>
          </p:cNvSpPr>
          <p:nvPr>
            <p:ph idx="1"/>
          </p:nvPr>
        </p:nvSpPr>
        <p:spPr>
          <a:xfrm>
            <a:off x="449263" y="1598613"/>
            <a:ext cx="8229600" cy="4216539"/>
          </a:xfrm>
        </p:spPr>
        <p:txBody>
          <a:bodyPr/>
          <a:lstStyle/>
          <a:p>
            <a:r>
              <a:rPr lang="en-US" dirty="0" smtClean="0"/>
              <a:t>Validate the whole threat model</a:t>
            </a:r>
          </a:p>
          <a:p>
            <a:pPr lvl="1"/>
            <a:r>
              <a:rPr lang="en-US" dirty="0" smtClean="0"/>
              <a:t>Does diagram match final code?</a:t>
            </a:r>
          </a:p>
          <a:p>
            <a:pPr lvl="1"/>
            <a:r>
              <a:rPr lang="en-US" dirty="0" smtClean="0"/>
              <a:t>Are threats enumerated?</a:t>
            </a:r>
          </a:p>
          <a:p>
            <a:pPr lvl="1"/>
            <a:r>
              <a:rPr lang="en-US" dirty="0" smtClean="0"/>
              <a:t>Minimum: STRIDE per element that touches a trust boundary</a:t>
            </a:r>
          </a:p>
          <a:p>
            <a:pPr lvl="1"/>
            <a:r>
              <a:rPr lang="en-US" dirty="0" smtClean="0"/>
              <a:t>Has Test / QA reviewed the model?</a:t>
            </a:r>
          </a:p>
          <a:p>
            <a:pPr lvl="2"/>
            <a:r>
              <a:rPr lang="en-US" dirty="0" smtClean="0"/>
              <a:t> Tester approach often finds issues with threat model or details</a:t>
            </a:r>
          </a:p>
          <a:p>
            <a:pPr lvl="1"/>
            <a:r>
              <a:rPr lang="en-US" dirty="0" smtClean="0"/>
              <a:t>Is each threat mitigated?</a:t>
            </a:r>
          </a:p>
          <a:p>
            <a:pPr lvl="1"/>
            <a:r>
              <a:rPr lang="en-US" dirty="0" smtClean="0"/>
              <a:t>Are mitigations done right?</a:t>
            </a:r>
          </a:p>
          <a:p>
            <a:r>
              <a:rPr lang="en-US" dirty="0" smtClean="0"/>
              <a:t>Did you check these before Final Security Review?</a:t>
            </a:r>
          </a:p>
          <a:p>
            <a:pPr lvl="1"/>
            <a:r>
              <a:rPr lang="en-US" dirty="0" smtClean="0"/>
              <a:t>Shipping will be more predictable</a:t>
            </a:r>
          </a:p>
          <a:p>
            <a:pPr lvl="1"/>
            <a:endParaRPr lang="en-US" dirty="0" smtClean="0"/>
          </a:p>
        </p:txBody>
      </p:sp>
    </p:spTree>
    <p:extLst>
      <p:ext uri="{BB962C8B-B14F-4D97-AF65-F5344CB8AC3E}">
        <p14:creationId xmlns:p14="http://schemas.microsoft.com/office/powerpoint/2010/main" val="2868200502"/>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dirty="0" smtClean="0"/>
              <a:t>Validate Quality of Threats and Mitigations</a:t>
            </a:r>
            <a:endParaRPr lang="en-US" dirty="0"/>
          </a:p>
        </p:txBody>
      </p:sp>
      <p:sp>
        <p:nvSpPr>
          <p:cNvPr id="3" name="Content Placeholder 2"/>
          <p:cNvSpPr>
            <a:spLocks noGrp="1"/>
          </p:cNvSpPr>
          <p:nvPr>
            <p:ph idx="1"/>
          </p:nvPr>
        </p:nvSpPr>
        <p:spPr>
          <a:xfrm>
            <a:off x="449263" y="1598613"/>
            <a:ext cx="8229600" cy="3477875"/>
          </a:xfrm>
        </p:spPr>
        <p:txBody>
          <a:bodyPr/>
          <a:lstStyle/>
          <a:p>
            <a:r>
              <a:rPr lang="en-US" dirty="0" smtClean="0"/>
              <a:t>Threats: Do they:</a:t>
            </a:r>
          </a:p>
          <a:p>
            <a:pPr lvl="1"/>
            <a:r>
              <a:rPr lang="en-US" dirty="0" smtClean="0"/>
              <a:t>Describe the attack</a:t>
            </a:r>
          </a:p>
          <a:p>
            <a:pPr lvl="1"/>
            <a:r>
              <a:rPr lang="en-US" dirty="0" smtClean="0"/>
              <a:t>Describe the context</a:t>
            </a:r>
          </a:p>
          <a:p>
            <a:pPr lvl="1"/>
            <a:r>
              <a:rPr lang="en-US" dirty="0" smtClean="0"/>
              <a:t>Describe the impact</a:t>
            </a:r>
          </a:p>
          <a:p>
            <a:r>
              <a:rPr lang="en-US" dirty="0" smtClean="0"/>
              <a:t>Mitigations</a:t>
            </a:r>
          </a:p>
          <a:p>
            <a:pPr lvl="1"/>
            <a:r>
              <a:rPr lang="en-US" dirty="0" smtClean="0"/>
              <a:t>Associate with a threat</a:t>
            </a:r>
          </a:p>
          <a:p>
            <a:pPr lvl="1"/>
            <a:r>
              <a:rPr lang="en-US" dirty="0" smtClean="0"/>
              <a:t>Describe the mitigations</a:t>
            </a:r>
          </a:p>
          <a:p>
            <a:pPr lvl="1"/>
            <a:r>
              <a:rPr lang="en-US" dirty="0" smtClean="0"/>
              <a:t>File a bug</a:t>
            </a:r>
          </a:p>
          <a:p>
            <a:pPr lvl="2">
              <a:buNone/>
            </a:pPr>
            <a:r>
              <a:rPr lang="en-US" dirty="0" err="1" smtClean="0"/>
              <a:t>Fuzzing</a:t>
            </a:r>
            <a:r>
              <a:rPr lang="en-US" dirty="0" smtClean="0"/>
              <a:t> is a test tactic, not a mitigation</a:t>
            </a:r>
          </a:p>
        </p:txBody>
      </p:sp>
      <p:sp>
        <p:nvSpPr>
          <p:cNvPr id="6" name="Multiply 5"/>
          <p:cNvSpPr/>
          <p:nvPr/>
        </p:nvSpPr>
        <p:spPr>
          <a:xfrm>
            <a:off x="1038225" y="4743450"/>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905003"/>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Validate Information Captured</a:t>
            </a:r>
            <a:endParaRPr lang="en-US" dirty="0"/>
          </a:p>
        </p:txBody>
      </p:sp>
      <p:sp>
        <p:nvSpPr>
          <p:cNvPr id="3" name="Content Placeholder 2"/>
          <p:cNvSpPr>
            <a:spLocks noGrp="1"/>
          </p:cNvSpPr>
          <p:nvPr>
            <p:ph idx="1"/>
          </p:nvPr>
        </p:nvSpPr>
        <p:spPr/>
        <p:txBody>
          <a:bodyPr/>
          <a:lstStyle/>
          <a:p>
            <a:r>
              <a:rPr lang="en-US" dirty="0" smtClean="0"/>
              <a:t>Dependencies</a:t>
            </a:r>
          </a:p>
          <a:p>
            <a:pPr lvl="1"/>
            <a:r>
              <a:rPr lang="en-US" dirty="0" smtClean="0"/>
              <a:t>What other code are you using?</a:t>
            </a:r>
          </a:p>
          <a:p>
            <a:pPr lvl="1"/>
            <a:r>
              <a:rPr lang="en-US" dirty="0" smtClean="0"/>
              <a:t>What security functions are in that other code? </a:t>
            </a:r>
          </a:p>
          <a:p>
            <a:pPr lvl="1"/>
            <a:r>
              <a:rPr lang="en-US" dirty="0" smtClean="0"/>
              <a:t>Are you sure?</a:t>
            </a:r>
          </a:p>
          <a:p>
            <a:r>
              <a:rPr lang="en-US" dirty="0" smtClean="0"/>
              <a:t>Assumptions</a:t>
            </a:r>
          </a:p>
          <a:p>
            <a:pPr lvl="1"/>
            <a:r>
              <a:rPr lang="en-US" dirty="0" smtClean="0"/>
              <a:t>Things you note as you build the threat model</a:t>
            </a:r>
          </a:p>
          <a:p>
            <a:pPr lvl="2"/>
            <a:r>
              <a:rPr lang="en-US" dirty="0" smtClean="0"/>
              <a:t>“HTTP.sys will protect us against SQL Injection”</a:t>
            </a:r>
          </a:p>
          <a:p>
            <a:pPr lvl="2"/>
            <a:r>
              <a:rPr lang="en-US" dirty="0" smtClean="0"/>
              <a:t>“LPC will protect us from malformed messages”</a:t>
            </a:r>
          </a:p>
          <a:p>
            <a:pPr lvl="2"/>
            <a:r>
              <a:rPr lang="en-US" dirty="0" err="1" smtClean="0"/>
              <a:t>GenRandom</a:t>
            </a:r>
            <a:r>
              <a:rPr lang="en-US" dirty="0" smtClean="0"/>
              <a:t> will give us crypto-strong randomness</a:t>
            </a:r>
          </a:p>
          <a:p>
            <a:endParaRPr lang="en-US" dirty="0" smtClean="0"/>
          </a:p>
          <a:p>
            <a:pPr lvl="1"/>
            <a:endParaRPr lang="en-US" dirty="0" smtClean="0"/>
          </a:p>
          <a:p>
            <a:endParaRPr lang="en-US" dirty="0"/>
          </a:p>
        </p:txBody>
      </p:sp>
      <p:sp>
        <p:nvSpPr>
          <p:cNvPr id="6" name="Multiply 5"/>
          <p:cNvSpPr/>
          <p:nvPr/>
        </p:nvSpPr>
        <p:spPr>
          <a:xfrm>
            <a:off x="1244183" y="3979881"/>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7" name="Multiply 6"/>
          <p:cNvSpPr/>
          <p:nvPr/>
        </p:nvSpPr>
        <p:spPr>
          <a:xfrm>
            <a:off x="1244183" y="4380871"/>
            <a:ext cx="314325" cy="323850"/>
          </a:xfrm>
          <a:prstGeom prst="mathMultiply">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L-Shape 7"/>
          <p:cNvSpPr/>
          <p:nvPr/>
        </p:nvSpPr>
        <p:spPr>
          <a:xfrm rot="18930973">
            <a:off x="1305679" y="4769778"/>
            <a:ext cx="241643" cy="146901"/>
          </a:xfrm>
          <a:prstGeom prst="corner">
            <a:avLst>
              <a:gd name="adj1" fmla="val 50000"/>
              <a:gd name="adj2" fmla="val 36202"/>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866991"/>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33600" y="76200"/>
            <a:ext cx="5181600" cy="6450012"/>
            <a:chOff x="1600200" y="-392113"/>
            <a:chExt cx="6858000" cy="8137526"/>
          </a:xfrm>
        </p:grpSpPr>
        <p:pic>
          <p:nvPicPr>
            <p:cNvPr id="43010" name="Picture 2" descr="Clipboard with pencil OS12049"/>
            <p:cNvPicPr>
              <a:picLocks noChangeAspect="1" noChangeArrowheads="1"/>
            </p:cNvPicPr>
            <p:nvPr/>
          </p:nvPicPr>
          <p:blipFill>
            <a:blip r:embed="rId3" cstate="print">
              <a:lum contrast="6000"/>
            </a:blip>
            <a:srcRect/>
            <a:stretch>
              <a:fillRect/>
            </a:stretch>
          </p:blipFill>
          <p:spPr bwMode="auto">
            <a:xfrm rot="527784">
              <a:off x="1600200" y="-392113"/>
              <a:ext cx="6858000" cy="8137526"/>
            </a:xfrm>
            <a:prstGeom prst="rect">
              <a:avLst/>
            </a:prstGeom>
            <a:noFill/>
            <a:ln w="9525">
              <a:noFill/>
              <a:miter lim="800000"/>
              <a:headEnd/>
              <a:tailEnd/>
            </a:ln>
          </p:spPr>
        </p:pic>
        <p:sp>
          <p:nvSpPr>
            <p:cNvPr id="726019" name="Rectangle 3"/>
            <p:cNvSpPr>
              <a:spLocks noChangeArrowheads="1"/>
            </p:cNvSpPr>
            <p:nvPr/>
          </p:nvSpPr>
          <p:spPr bwMode="auto">
            <a:xfrm rot="547470">
              <a:off x="2001838" y="1797461"/>
              <a:ext cx="5576887" cy="3342453"/>
            </a:xfrm>
            <a:prstGeom prst="rect">
              <a:avLst/>
            </a:prstGeom>
            <a:noFill/>
            <a:ln w="9525">
              <a:noFill/>
              <a:miter lim="800000"/>
              <a:headEnd/>
              <a:tailEnd/>
            </a:ln>
            <a:effectLst/>
          </p:spPr>
          <p:txBody>
            <a:bodyPr>
              <a:spAutoFit/>
            </a:bodyPr>
            <a:lstStyle/>
            <a:p>
              <a:pPr marL="342900" indent="-342900" algn="l" eaLnBrk="1" hangingPunct="1">
                <a:lnSpc>
                  <a:spcPct val="85000"/>
                </a:lnSpc>
                <a:spcBef>
                  <a:spcPct val="40000"/>
                </a:spcBef>
                <a:buClr>
                  <a:srgbClr val="006600"/>
                </a:buClr>
                <a:buFont typeface="Wingdings" pitchFamily="2" charset="2"/>
                <a:buChar char="þ"/>
                <a:defRPr/>
              </a:pPr>
              <a:endParaRPr lang="en-US" dirty="0">
                <a:solidFill>
                  <a:schemeClr val="bg2"/>
                </a:solidFill>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No design is complete without a threat model!</a:t>
              </a: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Follow anonymous data </a:t>
              </a:r>
              <a:r>
                <a:rPr lang="en-US" dirty="0" smtClean="0">
                  <a:effectLst>
                    <a:outerShdw blurRad="38100" dist="38100" dir="2700000" algn="tl">
                      <a:srgbClr val="FFFFFF"/>
                    </a:outerShdw>
                  </a:effectLst>
                  <a:latin typeface="Bradley Hand ITC" pitchFamily="66" charset="0"/>
                </a:rPr>
                <a:t>paths</a:t>
              </a:r>
              <a:endParaRPr lang="en-US" dirty="0">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Every threat needs a security test </a:t>
              </a:r>
              <a:r>
                <a:rPr lang="en-US" dirty="0" smtClean="0">
                  <a:effectLst>
                    <a:outerShdw blurRad="38100" dist="38100" dir="2700000" algn="tl">
                      <a:srgbClr val="FFFFFF"/>
                    </a:outerShdw>
                  </a:effectLst>
                  <a:latin typeface="Bradley Hand ITC" pitchFamily="66" charset="0"/>
                </a:rPr>
                <a:t>plan</a:t>
              </a:r>
              <a:endParaRPr lang="en-US" dirty="0">
                <a:effectLst>
                  <a:outerShdw blurRad="38100" dist="38100" dir="2700000" algn="tl">
                    <a:srgbClr val="FFFFFF"/>
                  </a:outerShdw>
                </a:effectLst>
                <a:latin typeface="Bradley Hand ITC" pitchFamily="66" charset="0"/>
              </a:endParaRPr>
            </a:p>
            <a:p>
              <a:pPr marL="342900" indent="-342900" algn="l" eaLnBrk="1" hangingPunct="1">
                <a:lnSpc>
                  <a:spcPct val="85000"/>
                </a:lnSpc>
                <a:spcBef>
                  <a:spcPct val="40000"/>
                </a:spcBef>
                <a:buClr>
                  <a:srgbClr val="006600"/>
                </a:buClr>
                <a:buFont typeface="Wingdings" pitchFamily="2" charset="2"/>
                <a:buChar char="þ"/>
                <a:defRPr/>
              </a:pPr>
              <a:r>
                <a:rPr lang="en-US" dirty="0">
                  <a:effectLst>
                    <a:outerShdw blurRad="38100" dist="38100" dir="2700000" algn="tl">
                      <a:srgbClr val="FFFFFF"/>
                    </a:outerShdw>
                  </a:effectLst>
                  <a:latin typeface="Bradley Hand ITC" pitchFamily="66" charset="0"/>
                </a:rPr>
                <a:t>Check all information disclosure threats – are they privacy issues?</a:t>
              </a:r>
            </a:p>
            <a:p>
              <a:pPr marL="342900" indent="-342900" algn="l" eaLnBrk="1" hangingPunct="1">
                <a:lnSpc>
                  <a:spcPct val="85000"/>
                </a:lnSpc>
                <a:spcBef>
                  <a:spcPct val="40000"/>
                </a:spcBef>
                <a:buClr>
                  <a:srgbClr val="006600"/>
                </a:buClr>
                <a:defRPr/>
              </a:pPr>
              <a:endParaRPr lang="en-US" dirty="0">
                <a:effectLst>
                  <a:outerShdw blurRad="38100" dist="38100" dir="2700000" algn="tl">
                    <a:srgbClr val="FFFFFF"/>
                  </a:outerShdw>
                </a:effectLst>
                <a:latin typeface="Bradley Hand ITC" pitchFamily="66" charset="0"/>
              </a:endParaRPr>
            </a:p>
          </p:txBody>
        </p:sp>
        <p:sp>
          <p:nvSpPr>
            <p:cNvPr id="43012" name="Rectangle 4"/>
            <p:cNvSpPr>
              <a:spLocks noChangeArrowheads="1"/>
            </p:cNvSpPr>
            <p:nvPr/>
          </p:nvSpPr>
          <p:spPr bwMode="auto">
            <a:xfrm rot="536263">
              <a:off x="2447293" y="1524979"/>
              <a:ext cx="4975626" cy="698940"/>
            </a:xfrm>
            <a:prstGeom prst="rect">
              <a:avLst/>
            </a:prstGeom>
            <a:noFill/>
            <a:ln w="9525">
              <a:noFill/>
              <a:miter lim="800000"/>
              <a:headEnd/>
              <a:tailEnd/>
            </a:ln>
          </p:spPr>
          <p:txBody>
            <a:bodyPr wrap="none">
              <a:spAutoFit/>
            </a:bodyPr>
            <a:lstStyle/>
            <a:p>
              <a:pPr algn="l" eaLnBrk="1" hangingPunct="1"/>
              <a:r>
                <a:rPr lang="en-US" sz="3000" u="sng" dirty="0">
                  <a:solidFill>
                    <a:schemeClr val="accent2"/>
                  </a:solidFill>
                  <a:effectLst>
                    <a:outerShdw blurRad="38100" dist="38100" dir="2700000" algn="tl">
                      <a:srgbClr val="000000">
                        <a:alpha val="43137"/>
                      </a:srgbClr>
                    </a:outerShdw>
                  </a:effectLst>
                  <a:latin typeface="Bradley Hand ITC" pitchFamily="66" charset="0"/>
                </a:rPr>
                <a:t>Threat Model Checklist</a:t>
              </a:r>
            </a:p>
          </p:txBody>
        </p:sp>
        <p:sp>
          <p:nvSpPr>
            <p:cNvPr id="726090" name="Rectangle 74"/>
            <p:cNvSpPr>
              <a:spLocks noChangeArrowheads="1"/>
            </p:cNvSpPr>
            <p:nvPr/>
          </p:nvSpPr>
          <p:spPr bwMode="auto">
            <a:xfrm rot="755427">
              <a:off x="4541838" y="6097588"/>
              <a:ext cx="215900" cy="406400"/>
            </a:xfrm>
            <a:prstGeom prst="rect">
              <a:avLst/>
            </a:prstGeom>
            <a:no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3" name="Rectangle 77"/>
            <p:cNvSpPr>
              <a:spLocks noChangeArrowheads="1"/>
            </p:cNvSpPr>
            <p:nvPr/>
          </p:nvSpPr>
          <p:spPr bwMode="auto">
            <a:xfrm rot="755427">
              <a:off x="4884738" y="6280150"/>
              <a:ext cx="176212" cy="180975"/>
            </a:xfrm>
            <a:prstGeom prst="rect">
              <a:avLst/>
            </a:prstGeom>
            <a:no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4" name="Line 78"/>
            <p:cNvSpPr>
              <a:spLocks noChangeShapeType="1"/>
            </p:cNvSpPr>
            <p:nvPr/>
          </p:nvSpPr>
          <p:spPr bwMode="auto">
            <a:xfrm rot="755427" flipH="1">
              <a:off x="4857750" y="6446838"/>
              <a:ext cx="58738" cy="809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5" name="Line 79"/>
            <p:cNvSpPr>
              <a:spLocks noChangeShapeType="1"/>
            </p:cNvSpPr>
            <p:nvPr/>
          </p:nvSpPr>
          <p:spPr bwMode="auto">
            <a:xfrm rot="755427">
              <a:off x="4970463" y="6472238"/>
              <a:ext cx="58737" cy="809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6" name="AutoShape 80"/>
            <p:cNvSpPr>
              <a:spLocks noChangeArrowheads="1"/>
            </p:cNvSpPr>
            <p:nvPr/>
          </p:nvSpPr>
          <p:spPr bwMode="auto">
            <a:xfrm rot="755427">
              <a:off x="4903788" y="6319838"/>
              <a:ext cx="138112" cy="101600"/>
            </a:xfrm>
            <a:prstGeom prst="roundRect">
              <a:avLst>
                <a:gd name="adj" fmla="val 16667"/>
              </a:avLst>
            </a:prstGeom>
            <a:no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7" name="Line 81"/>
            <p:cNvSpPr>
              <a:spLocks noChangeShapeType="1"/>
            </p:cNvSpPr>
            <p:nvPr/>
          </p:nvSpPr>
          <p:spPr bwMode="auto">
            <a:xfrm rot="755427">
              <a:off x="4095750" y="5822950"/>
              <a:ext cx="20638" cy="242888"/>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098" name="Oval 82"/>
            <p:cNvSpPr>
              <a:spLocks noChangeArrowheads="1"/>
            </p:cNvSpPr>
            <p:nvPr/>
          </p:nvSpPr>
          <p:spPr bwMode="auto">
            <a:xfrm rot="755427">
              <a:off x="4032250" y="5641975"/>
              <a:ext cx="195263" cy="180975"/>
            </a:xfrm>
            <a:prstGeom prst="ellipse">
              <a:avLst/>
            </a:prstGeom>
            <a:no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099" name="Rectangle 83"/>
            <p:cNvSpPr>
              <a:spLocks noChangeArrowheads="1"/>
            </p:cNvSpPr>
            <p:nvPr/>
          </p:nvSpPr>
          <p:spPr bwMode="auto">
            <a:xfrm rot="755427">
              <a:off x="3959225" y="5664200"/>
              <a:ext cx="388938" cy="19050"/>
            </a:xfrm>
            <a:prstGeom prst="rect">
              <a:avLst/>
            </a:prstGeom>
            <a:solidFill>
              <a:schemeClr val="bg2"/>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0" name="Rectangle 84"/>
            <p:cNvSpPr>
              <a:spLocks noChangeArrowheads="1"/>
            </p:cNvSpPr>
            <p:nvPr/>
          </p:nvSpPr>
          <p:spPr bwMode="auto">
            <a:xfrm rot="755427">
              <a:off x="4064000" y="5521325"/>
              <a:ext cx="195263" cy="141288"/>
            </a:xfrm>
            <a:prstGeom prst="rect">
              <a:avLst/>
            </a:prstGeom>
            <a:solidFill>
              <a:srgbClr val="808080"/>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1" name="Line 85"/>
            <p:cNvSpPr>
              <a:spLocks noChangeShapeType="1"/>
            </p:cNvSpPr>
            <p:nvPr/>
          </p:nvSpPr>
          <p:spPr bwMode="auto">
            <a:xfrm rot="755427" flipH="1">
              <a:off x="3981450" y="6053138"/>
              <a:ext cx="85725" cy="220662"/>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2" name="Line 86"/>
            <p:cNvSpPr>
              <a:spLocks noChangeShapeType="1"/>
            </p:cNvSpPr>
            <p:nvPr/>
          </p:nvSpPr>
          <p:spPr bwMode="auto">
            <a:xfrm rot="755427">
              <a:off x="4062413" y="6078538"/>
              <a:ext cx="150812" cy="24130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3" name="Line 87"/>
            <p:cNvSpPr>
              <a:spLocks noChangeShapeType="1"/>
            </p:cNvSpPr>
            <p:nvPr/>
          </p:nvSpPr>
          <p:spPr bwMode="auto">
            <a:xfrm rot="755427">
              <a:off x="3957638" y="6264275"/>
              <a:ext cx="20637" cy="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4" name="Line 88"/>
            <p:cNvSpPr>
              <a:spLocks noChangeShapeType="1"/>
            </p:cNvSpPr>
            <p:nvPr/>
          </p:nvSpPr>
          <p:spPr bwMode="auto">
            <a:xfrm rot="755427">
              <a:off x="4183063" y="6335713"/>
              <a:ext cx="22225" cy="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5" name="Line 89"/>
            <p:cNvSpPr>
              <a:spLocks noChangeShapeType="1"/>
            </p:cNvSpPr>
            <p:nvPr/>
          </p:nvSpPr>
          <p:spPr bwMode="auto">
            <a:xfrm rot="755427">
              <a:off x="4098925" y="5921375"/>
              <a:ext cx="171450" cy="41275"/>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6" name="Line 90"/>
            <p:cNvSpPr>
              <a:spLocks noChangeShapeType="1"/>
            </p:cNvSpPr>
            <p:nvPr/>
          </p:nvSpPr>
          <p:spPr bwMode="auto">
            <a:xfrm rot="755427" flipV="1">
              <a:off x="3943350" y="5884863"/>
              <a:ext cx="152400" cy="101600"/>
            </a:xfrm>
            <a:prstGeom prst="line">
              <a:avLst/>
            </a:prstGeom>
            <a:noFill/>
            <a:ln w="25400">
              <a:solidFill>
                <a:srgbClr val="808080"/>
              </a:solidFill>
              <a:round/>
              <a:headEnd type="none" w="sm" len="sm"/>
              <a:tailEnd type="none" w="sm" len="sm"/>
            </a:ln>
            <a:effectLst/>
          </p:spPr>
          <p:txBody>
            <a:bodyP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07" name="Rectangle 91"/>
            <p:cNvSpPr>
              <a:spLocks noChangeArrowheads="1"/>
            </p:cNvSpPr>
            <p:nvPr/>
          </p:nvSpPr>
          <p:spPr bwMode="auto">
            <a:xfrm rot="755427">
              <a:off x="4030663" y="5737225"/>
              <a:ext cx="195262" cy="39688"/>
            </a:xfrm>
            <a:prstGeom prst="rect">
              <a:avLst/>
            </a:prstGeom>
            <a:solidFill>
              <a:schemeClr val="bg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8" name="Rectangle 92"/>
            <p:cNvSpPr>
              <a:spLocks noChangeArrowheads="1"/>
            </p:cNvSpPr>
            <p:nvPr/>
          </p:nvSpPr>
          <p:spPr bwMode="auto">
            <a:xfrm rot="-144573">
              <a:off x="4086225" y="5741988"/>
              <a:ext cx="22225" cy="20637"/>
            </a:xfrm>
            <a:prstGeom prst="rect">
              <a:avLst/>
            </a:prstGeom>
            <a:solidFill>
              <a:schemeClr val="tx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09" name="Rectangle 93"/>
            <p:cNvSpPr>
              <a:spLocks noChangeArrowheads="1"/>
            </p:cNvSpPr>
            <p:nvPr/>
          </p:nvSpPr>
          <p:spPr bwMode="auto">
            <a:xfrm rot="-144573">
              <a:off x="4146550" y="5757863"/>
              <a:ext cx="22225" cy="20637"/>
            </a:xfrm>
            <a:prstGeom prst="rect">
              <a:avLst/>
            </a:prstGeom>
            <a:solidFill>
              <a:schemeClr val="tx2"/>
            </a:solidFill>
            <a:ln w="127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10" name="Oval 94"/>
            <p:cNvSpPr>
              <a:spLocks noChangeArrowheads="1"/>
            </p:cNvSpPr>
            <p:nvPr/>
          </p:nvSpPr>
          <p:spPr bwMode="auto">
            <a:xfrm rot="755427">
              <a:off x="4183063" y="6013450"/>
              <a:ext cx="153987" cy="244475"/>
            </a:xfrm>
            <a:prstGeom prst="ellipse">
              <a:avLst/>
            </a:prstGeom>
            <a:solidFill>
              <a:srgbClr val="C0C0C0"/>
            </a:solidFill>
            <a:ln w="25400">
              <a:solidFill>
                <a:srgbClr val="808080"/>
              </a:solidFill>
              <a:round/>
              <a:headEnd type="none" w="sm" len="sm"/>
              <a:tailEnd type="none" w="sm" len="sm"/>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sp>
          <p:nvSpPr>
            <p:cNvPr id="726111" name="AutoShape 95"/>
            <p:cNvSpPr>
              <a:spLocks noChangeArrowheads="1"/>
            </p:cNvSpPr>
            <p:nvPr/>
          </p:nvSpPr>
          <p:spPr bwMode="auto">
            <a:xfrm rot="755427">
              <a:off x="4246563" y="5959475"/>
              <a:ext cx="90487" cy="635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tx1"/>
            </a:solidFill>
            <a:ln w="25400">
              <a:solidFill>
                <a:srgbClr val="808080"/>
              </a:solidFill>
              <a:miter lim="800000"/>
              <a:headEnd type="none" w="sm" len="sm"/>
              <a:tailEnd type="none" w="sm" len="sm"/>
            </a:ln>
            <a:effectLst/>
          </p:spPr>
          <p:txBody>
            <a:bodyPr wrap="none" anchor="ctr"/>
            <a:lstStyle/>
            <a:p>
              <a:pPr>
                <a:defRPr/>
              </a:pPr>
              <a:endParaRPr lang="en-US" dirty="0">
                <a:effectLst>
                  <a:outerShdw blurRad="38100" dist="38100" dir="2700000" algn="tl">
                    <a:srgbClr val="C0C0C0"/>
                  </a:outerShdw>
                </a:effectLst>
                <a:latin typeface="Trebuchet MS" pitchFamily="34" charset="0"/>
              </a:endParaRPr>
            </a:p>
          </p:txBody>
        </p:sp>
        <p:sp>
          <p:nvSpPr>
            <p:cNvPr id="726112" name="Line 96"/>
            <p:cNvSpPr>
              <a:spLocks noChangeShapeType="1"/>
            </p:cNvSpPr>
            <p:nvPr/>
          </p:nvSpPr>
          <p:spPr bwMode="auto">
            <a:xfrm rot="755427" flipH="1">
              <a:off x="4518025" y="5740400"/>
              <a:ext cx="36513" cy="741363"/>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3" name="Line 97"/>
            <p:cNvSpPr>
              <a:spLocks noChangeShapeType="1"/>
            </p:cNvSpPr>
            <p:nvPr/>
          </p:nvSpPr>
          <p:spPr bwMode="auto">
            <a:xfrm rot="755427">
              <a:off x="4422775" y="6545263"/>
              <a:ext cx="711200" cy="26987"/>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4" name="Line 98"/>
            <p:cNvSpPr>
              <a:spLocks noChangeShapeType="1"/>
            </p:cNvSpPr>
            <p:nvPr/>
          </p:nvSpPr>
          <p:spPr bwMode="auto">
            <a:xfrm rot="755427">
              <a:off x="5162550" y="5873750"/>
              <a:ext cx="39688" cy="776288"/>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5" name="Line 99"/>
            <p:cNvSpPr>
              <a:spLocks noChangeShapeType="1"/>
            </p:cNvSpPr>
            <p:nvPr/>
          </p:nvSpPr>
          <p:spPr bwMode="auto">
            <a:xfrm rot="755427" flipV="1">
              <a:off x="4583113" y="5816600"/>
              <a:ext cx="730250" cy="22225"/>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6" name="Line 100"/>
            <p:cNvSpPr>
              <a:spLocks noChangeShapeType="1"/>
            </p:cNvSpPr>
            <p:nvPr/>
          </p:nvSpPr>
          <p:spPr bwMode="auto">
            <a:xfrm rot="755427" flipV="1">
              <a:off x="4632325" y="5381625"/>
              <a:ext cx="346075" cy="412750"/>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726117" name="Line 101"/>
            <p:cNvSpPr>
              <a:spLocks noChangeShapeType="1"/>
            </p:cNvSpPr>
            <p:nvPr/>
          </p:nvSpPr>
          <p:spPr bwMode="auto">
            <a:xfrm rot="755427">
              <a:off x="4975225" y="5465763"/>
              <a:ext cx="373063" cy="393700"/>
            </a:xfrm>
            <a:prstGeom prst="line">
              <a:avLst/>
            </a:prstGeom>
            <a:noFill/>
            <a:ln w="31750">
              <a:solidFill>
                <a:srgbClr val="808080"/>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latin typeface="Trebuchet MS" pitchFamily="34" charset="0"/>
              </a:endParaRPr>
            </a:p>
          </p:txBody>
        </p:sp>
        <p:sp>
          <p:nvSpPr>
            <p:cNvPr id="43039" name="Rectangle 104"/>
            <p:cNvSpPr>
              <a:spLocks noChangeArrowheads="1"/>
            </p:cNvSpPr>
            <p:nvPr/>
          </p:nvSpPr>
          <p:spPr bwMode="auto">
            <a:xfrm rot="756892">
              <a:off x="2708275" y="5400675"/>
              <a:ext cx="928688" cy="457200"/>
            </a:xfrm>
            <a:prstGeom prst="rect">
              <a:avLst/>
            </a:prstGeom>
            <a:noFill/>
            <a:ln w="12700">
              <a:noFill/>
              <a:miter lim="800000"/>
              <a:headEnd type="none" w="sm" len="sm"/>
              <a:tailEnd type="none" w="sm" len="sm"/>
            </a:ln>
          </p:spPr>
          <p:txBody>
            <a:bodyPr wrap="none">
              <a:spAutoFit/>
            </a:bodyPr>
            <a:lstStyle/>
            <a:p>
              <a:pPr algn="l"/>
              <a:r>
                <a:rPr lang="en-US" dirty="0">
                  <a:latin typeface="Bradley Hand ITC" pitchFamily="66" charset="0"/>
                </a:rPr>
                <a:t>threat</a:t>
              </a:r>
            </a:p>
          </p:txBody>
        </p:sp>
        <p:sp>
          <p:nvSpPr>
            <p:cNvPr id="43040" name="Rectangle 105"/>
            <p:cNvSpPr>
              <a:spLocks noChangeArrowheads="1"/>
            </p:cNvSpPr>
            <p:nvPr/>
          </p:nvSpPr>
          <p:spPr bwMode="auto">
            <a:xfrm rot="756892">
              <a:off x="3401539" y="6379518"/>
              <a:ext cx="1450337" cy="461665"/>
            </a:xfrm>
            <a:prstGeom prst="rect">
              <a:avLst/>
            </a:prstGeom>
            <a:noFill/>
            <a:ln w="12700">
              <a:noFill/>
              <a:miter lim="800000"/>
              <a:headEnd type="none" w="sm" len="sm"/>
              <a:tailEnd type="none" w="sm" len="sm"/>
            </a:ln>
          </p:spPr>
          <p:txBody>
            <a:bodyPr wrap="none">
              <a:spAutoFit/>
            </a:bodyPr>
            <a:lstStyle/>
            <a:p>
              <a:pPr algn="l"/>
              <a:r>
                <a:rPr lang="en-US" dirty="0" smtClean="0">
                  <a:latin typeface="Bradley Hand ITC" pitchFamily="66" charset="0"/>
                </a:rPr>
                <a:t>software</a:t>
              </a:r>
              <a:endParaRPr lang="en-US" dirty="0">
                <a:latin typeface="Bradley Hand ITC" pitchFamily="66" charset="0"/>
              </a:endParaRPr>
            </a:p>
          </p:txBody>
        </p:sp>
        <p:sp>
          <p:nvSpPr>
            <p:cNvPr id="43041" name="Rectangle 106"/>
            <p:cNvSpPr>
              <a:spLocks noChangeArrowheads="1"/>
            </p:cNvSpPr>
            <p:nvPr/>
          </p:nvSpPr>
          <p:spPr bwMode="auto">
            <a:xfrm rot="647196">
              <a:off x="5121275" y="5362575"/>
              <a:ext cx="787400" cy="457200"/>
            </a:xfrm>
            <a:prstGeom prst="rect">
              <a:avLst/>
            </a:prstGeom>
            <a:noFill/>
            <a:ln w="12700">
              <a:noFill/>
              <a:miter lim="800000"/>
              <a:headEnd type="none" w="sm" len="sm"/>
              <a:tailEnd type="none" w="sm" len="sm"/>
            </a:ln>
          </p:spPr>
          <p:txBody>
            <a:bodyPr wrap="none">
              <a:spAutoFit/>
            </a:bodyPr>
            <a:lstStyle/>
            <a:p>
              <a:pPr algn="l"/>
              <a:r>
                <a:rPr lang="en-US" dirty="0">
                  <a:latin typeface="Bradley Hand ITC" pitchFamily="66" charset="0"/>
                </a:rPr>
                <a:t>vuln</a:t>
              </a:r>
            </a:p>
          </p:txBody>
        </p:sp>
        <p:cxnSp>
          <p:nvCxnSpPr>
            <p:cNvPr id="43042" name="AutoShape 107"/>
            <p:cNvCxnSpPr>
              <a:cxnSpLocks noChangeShapeType="1"/>
              <a:stCxn id="43040" idx="3"/>
              <a:endCxn id="726096" idx="1"/>
            </p:cNvCxnSpPr>
            <p:nvPr/>
          </p:nvCxnSpPr>
          <p:spPr bwMode="auto">
            <a:xfrm flipV="1">
              <a:off x="4834370" y="6355585"/>
              <a:ext cx="71079" cy="413140"/>
            </a:xfrm>
            <a:prstGeom prst="curvedConnector3">
              <a:avLst>
                <a:gd name="adj1" fmla="val 50000"/>
              </a:avLst>
            </a:prstGeom>
            <a:noFill/>
            <a:ln w="6350">
              <a:solidFill>
                <a:srgbClr val="808080"/>
              </a:solidFill>
              <a:round/>
              <a:headEnd type="none" w="sm" len="sm"/>
              <a:tailEnd type="arrow" w="sm" len="sm"/>
            </a:ln>
          </p:spPr>
        </p:cxnSp>
        <p:cxnSp>
          <p:nvCxnSpPr>
            <p:cNvPr id="43043" name="AutoShape 109"/>
            <p:cNvCxnSpPr>
              <a:cxnSpLocks noChangeShapeType="1"/>
              <a:stCxn id="43041" idx="2"/>
              <a:endCxn id="726090" idx="0"/>
            </p:cNvCxnSpPr>
            <p:nvPr/>
          </p:nvCxnSpPr>
          <p:spPr bwMode="auto">
            <a:xfrm rot="5400000">
              <a:off x="4946650" y="5564188"/>
              <a:ext cx="274637" cy="776288"/>
            </a:xfrm>
            <a:prstGeom prst="curvedConnector3">
              <a:avLst>
                <a:gd name="adj1" fmla="val 61273"/>
              </a:avLst>
            </a:prstGeom>
            <a:noFill/>
            <a:ln w="6350">
              <a:solidFill>
                <a:srgbClr val="808080"/>
              </a:solidFill>
              <a:round/>
              <a:headEnd type="none" w="sm" len="sm"/>
              <a:tailEnd type="arrow" w="sm" len="sm"/>
            </a:ln>
          </p:spPr>
        </p:cxnSp>
        <p:cxnSp>
          <p:nvCxnSpPr>
            <p:cNvPr id="43044" name="AutoShape 110"/>
            <p:cNvCxnSpPr>
              <a:cxnSpLocks noChangeShapeType="1"/>
              <a:stCxn id="43039" idx="3"/>
              <a:endCxn id="726100" idx="1"/>
            </p:cNvCxnSpPr>
            <p:nvPr/>
          </p:nvCxnSpPr>
          <p:spPr bwMode="auto">
            <a:xfrm flipV="1">
              <a:off x="3624263" y="5565775"/>
              <a:ext cx="428625" cy="163513"/>
            </a:xfrm>
            <a:prstGeom prst="curvedConnector3">
              <a:avLst>
                <a:gd name="adj1" fmla="val 55556"/>
              </a:avLst>
            </a:prstGeom>
            <a:noFill/>
            <a:ln w="6350">
              <a:solidFill>
                <a:srgbClr val="808080"/>
              </a:solidFill>
              <a:round/>
              <a:headEnd type="none" w="sm" len="sm"/>
              <a:tailEnd type="arrow" w="sm" len="sm"/>
            </a:ln>
          </p:spPr>
        </p:cxnSp>
        <p:sp>
          <p:nvSpPr>
            <p:cNvPr id="726127" name="Oval 111"/>
            <p:cNvSpPr>
              <a:spLocks noChangeArrowheads="1"/>
            </p:cNvSpPr>
            <p:nvPr/>
          </p:nvSpPr>
          <p:spPr bwMode="auto">
            <a:xfrm>
              <a:off x="4672013" y="6300788"/>
              <a:ext cx="55562" cy="46037"/>
            </a:xfrm>
            <a:prstGeom prst="ellipse">
              <a:avLst/>
            </a:prstGeom>
            <a:solidFill>
              <a:srgbClr val="808080"/>
            </a:solidFill>
            <a:ln w="15875" algn="ctr">
              <a:noFill/>
              <a:round/>
              <a:headEnd/>
              <a:tailEnd type="none" w="lg" len="lg"/>
            </a:ln>
            <a:effectLst/>
          </p:spPr>
          <p:txBody>
            <a:bodyPr wrap="none" anchor="ctr"/>
            <a:lstStyle/>
            <a:p>
              <a:pPr>
                <a:defRPr/>
              </a:pPr>
              <a:endParaRPr lang="en-US" dirty="0">
                <a:effectLst>
                  <a:outerShdw blurRad="38100" dist="38100" dir="2700000" algn="tl">
                    <a:srgbClr val="000000"/>
                  </a:outerShdw>
                </a:effectLst>
                <a:latin typeface="Trebuchet MS" pitchFamily="34" charset="0"/>
              </a:endParaRPr>
            </a:p>
          </p:txBody>
        </p:sp>
      </p:grpSp>
    </p:spTree>
    <p:extLst>
      <p:ext uri="{BB962C8B-B14F-4D97-AF65-F5344CB8AC3E}">
        <p14:creationId xmlns:p14="http://schemas.microsoft.com/office/powerpoint/2010/main" val="3233917916"/>
      </p:ext>
    </p:extLst>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Questions?</a:t>
            </a:r>
            <a:endParaRPr lang="en-US" dirty="0" smtClean="0"/>
          </a:p>
        </p:txBody>
      </p:sp>
      <p:pic>
        <p:nvPicPr>
          <p:cNvPr id="7" name="Picture 2" descr="C:\Users\shernan\AppData\Local\Microsoft\Windows\Temporary Internet Files\Content.IE5\ZB0MPM8Y\MCj04042630000[1].wmf"/>
          <p:cNvPicPr>
            <a:picLocks noChangeAspect="1" noChangeArrowheads="1"/>
          </p:cNvPicPr>
          <p:nvPr/>
        </p:nvPicPr>
        <p:blipFill>
          <a:blip r:embed="rId3" cstate="print"/>
          <a:srcRect/>
          <a:stretch>
            <a:fillRect/>
          </a:stretch>
        </p:blipFill>
        <p:spPr bwMode="auto">
          <a:xfrm>
            <a:off x="2274647" y="1752600"/>
            <a:ext cx="3663051" cy="4367085"/>
          </a:xfrm>
          <a:prstGeom prst="rect">
            <a:avLst/>
          </a:prstGeom>
          <a:noFill/>
          <a:ln w="9525">
            <a:noFill/>
            <a:miter lim="800000"/>
            <a:headEnd/>
            <a:tailEnd/>
          </a:ln>
        </p:spPr>
      </p:pic>
    </p:spTree>
    <p:extLst>
      <p:ext uri="{BB962C8B-B14F-4D97-AF65-F5344CB8AC3E}">
        <p14:creationId xmlns:p14="http://schemas.microsoft.com/office/powerpoint/2010/main" val="1104416198"/>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lvl="0"/>
            <a:r>
              <a:rPr lang="en-US" dirty="0" smtClean="0"/>
              <a:t>Exercise</a:t>
            </a:r>
            <a:endParaRPr lang="en-US" dirty="0"/>
          </a:p>
        </p:txBody>
      </p:sp>
    </p:spTree>
    <p:extLst>
      <p:ext uri="{BB962C8B-B14F-4D97-AF65-F5344CB8AC3E}">
        <p14:creationId xmlns:p14="http://schemas.microsoft.com/office/powerpoint/2010/main" val="854897886"/>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0"/>
            <a:r>
              <a:rPr lang="en-US" smtClean="0"/>
              <a:t>Exercise</a:t>
            </a:r>
            <a:endParaRPr lang="en-US" dirty="0"/>
          </a:p>
        </p:txBody>
      </p:sp>
      <p:sp>
        <p:nvSpPr>
          <p:cNvPr id="3" name="Content Placeholder 2"/>
          <p:cNvSpPr>
            <a:spLocks noGrp="1"/>
          </p:cNvSpPr>
          <p:nvPr>
            <p:ph idx="1"/>
          </p:nvPr>
        </p:nvSpPr>
        <p:spPr>
          <a:xfrm>
            <a:off x="449263" y="1598613"/>
            <a:ext cx="8229600" cy="3416320"/>
          </a:xfrm>
        </p:spPr>
        <p:txBody>
          <a:bodyPr/>
          <a:lstStyle/>
          <a:p>
            <a:r>
              <a:rPr lang="en-US" dirty="0" smtClean="0"/>
              <a:t>Handout</a:t>
            </a:r>
          </a:p>
          <a:p>
            <a:r>
              <a:rPr lang="en-US" dirty="0" smtClean="0"/>
              <a:t>Work in teams to:</a:t>
            </a:r>
          </a:p>
          <a:p>
            <a:pPr lvl="1"/>
            <a:r>
              <a:rPr lang="en-US" dirty="0" smtClean="0"/>
              <a:t>Identify all diagram elements</a:t>
            </a:r>
          </a:p>
          <a:p>
            <a:pPr lvl="1"/>
            <a:r>
              <a:rPr lang="en-US" dirty="0" smtClean="0"/>
              <a:t>Identify threat types to each element</a:t>
            </a:r>
          </a:p>
          <a:p>
            <a:pPr lvl="1"/>
            <a:r>
              <a:rPr lang="en-US" dirty="0" smtClean="0"/>
              <a:t>Identify at least three threats</a:t>
            </a:r>
          </a:p>
          <a:p>
            <a:pPr lvl="1"/>
            <a:r>
              <a:rPr lang="en-US" dirty="0" smtClean="0"/>
              <a:t>Identify first order mitigations</a:t>
            </a:r>
          </a:p>
          <a:p>
            <a:endParaRPr lang="en-US" dirty="0" smtClean="0"/>
          </a:p>
          <a:p>
            <a:pPr>
              <a:buNone/>
            </a:pPr>
            <a:r>
              <a:rPr lang="en-US" dirty="0" smtClean="0">
                <a:solidFill>
                  <a:schemeClr val="accent1"/>
                </a:solidFill>
              </a:rPr>
              <a:t>Extra credit: Improve the diagram</a:t>
            </a:r>
          </a:p>
        </p:txBody>
      </p:sp>
    </p:spTree>
    <p:extLst>
      <p:ext uri="{BB962C8B-B14F-4D97-AF65-F5344CB8AC3E}">
        <p14:creationId xmlns:p14="http://schemas.microsoft.com/office/powerpoint/2010/main" val="1804047327"/>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450850" y="1601788"/>
            <a:ext cx="7735618" cy="5126816"/>
          </a:xfrm>
          <a:prstGeom prst="roundRect">
            <a:avLst>
              <a:gd name="adj" fmla="val 6439"/>
            </a:avLst>
          </a:prstGeom>
          <a:solidFill>
            <a:srgbClr val="005194">
              <a:alpha val="50196"/>
            </a:srgbClr>
          </a:solidFill>
          <a:ln w="76200">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2098" name="Picture 2"/>
          <p:cNvPicPr>
            <a:picLocks noChangeAspect="1" noChangeArrowheads="1"/>
          </p:cNvPicPr>
          <p:nvPr/>
        </p:nvPicPr>
        <p:blipFill>
          <a:blip r:embed="rId3" cstate="print"/>
          <a:srcRect/>
          <a:stretch>
            <a:fillRect/>
          </a:stretch>
        </p:blipFill>
        <p:spPr bwMode="auto">
          <a:xfrm>
            <a:off x="1506093" y="1790218"/>
            <a:ext cx="6101862" cy="4705251"/>
          </a:xfrm>
          <a:prstGeom prst="rect">
            <a:avLst/>
          </a:prstGeom>
          <a:noFill/>
          <a:ln w="9525">
            <a:noFill/>
            <a:miter lim="800000"/>
            <a:headEnd/>
            <a:tailEnd/>
          </a:ln>
        </p:spPr>
      </p:pic>
      <p:sp>
        <p:nvSpPr>
          <p:cNvPr id="29" name="TextBox 28"/>
          <p:cNvSpPr txBox="1"/>
          <p:nvPr/>
        </p:nvSpPr>
        <p:spPr>
          <a:xfrm>
            <a:off x="5248994" y="1849286"/>
            <a:ext cx="2895600" cy="830997"/>
          </a:xfrm>
          <a:prstGeom prst="rect">
            <a:avLst/>
          </a:prstGeom>
          <a:noFill/>
        </p:spPr>
        <p:txBody>
          <a:bodyPr wrap="square" rtlCol="0">
            <a:spAutoFit/>
          </a:bodyPr>
          <a:lstStyle/>
          <a:p>
            <a:r>
              <a:rPr lang="en-US" sz="1600" dirty="0" smtClean="0">
                <a:solidFill>
                  <a:schemeClr val="bg1"/>
                </a:solidFill>
                <a:latin typeface="+mn-lt"/>
              </a:rPr>
              <a:t>…and two trust boundaries, which don’t have threats against them</a:t>
            </a:r>
            <a:endParaRPr lang="en-US" sz="1600" dirty="0">
              <a:solidFill>
                <a:schemeClr val="bg1"/>
              </a:solidFill>
              <a:latin typeface="+mn-lt"/>
            </a:endParaRPr>
          </a:p>
        </p:txBody>
      </p:sp>
      <p:sp>
        <p:nvSpPr>
          <p:cNvPr id="30" name="TextBox 29"/>
          <p:cNvSpPr txBox="1"/>
          <p:nvPr/>
        </p:nvSpPr>
        <p:spPr>
          <a:xfrm>
            <a:off x="6208243" y="6336065"/>
            <a:ext cx="304800" cy="307777"/>
          </a:xfrm>
          <a:prstGeom prst="rect">
            <a:avLst/>
          </a:prstGeom>
          <a:noFill/>
        </p:spPr>
        <p:txBody>
          <a:bodyPr wrap="square" rtlCol="0">
            <a:spAutoFit/>
          </a:bodyPr>
          <a:lstStyle/>
          <a:p>
            <a:r>
              <a:rPr lang="en-US" sz="1400" b="1" dirty="0" smtClean="0">
                <a:solidFill>
                  <a:schemeClr val="accent3"/>
                </a:solidFill>
                <a:latin typeface="+mn-lt"/>
              </a:rPr>
              <a:t>5</a:t>
            </a:r>
            <a:endParaRPr lang="en-US" sz="1400" b="1" dirty="0">
              <a:solidFill>
                <a:schemeClr val="accent3"/>
              </a:solidFill>
              <a:latin typeface="+mn-lt"/>
            </a:endParaRPr>
          </a:p>
        </p:txBody>
      </p:sp>
      <p:sp>
        <p:nvSpPr>
          <p:cNvPr id="8" name="TextBox 7"/>
          <p:cNvSpPr txBox="1"/>
          <p:nvPr/>
        </p:nvSpPr>
        <p:spPr>
          <a:xfrm>
            <a:off x="1446395" y="2399923"/>
            <a:ext cx="290565" cy="307777"/>
          </a:xfrm>
          <a:prstGeom prst="rect">
            <a:avLst/>
          </a:prstGeom>
          <a:noFill/>
        </p:spPr>
        <p:txBody>
          <a:bodyPr wrap="square" rtlCol="0">
            <a:spAutoFit/>
          </a:bodyPr>
          <a:lstStyle/>
          <a:p>
            <a:r>
              <a:rPr lang="en-US" sz="1400" b="1" dirty="0" smtClean="0">
                <a:solidFill>
                  <a:schemeClr val="accent3"/>
                </a:solidFill>
                <a:latin typeface="+mn-lt"/>
              </a:rPr>
              <a:t>8</a:t>
            </a:r>
            <a:endParaRPr lang="en-US" sz="1400" b="1" dirty="0">
              <a:solidFill>
                <a:schemeClr val="accent3"/>
              </a:solidFill>
              <a:latin typeface="+mn-lt"/>
            </a:endParaRPr>
          </a:p>
        </p:txBody>
      </p:sp>
      <p:sp>
        <p:nvSpPr>
          <p:cNvPr id="9" name="TextBox 8"/>
          <p:cNvSpPr txBox="1"/>
          <p:nvPr/>
        </p:nvSpPr>
        <p:spPr>
          <a:xfrm>
            <a:off x="1519037" y="3025119"/>
            <a:ext cx="290565" cy="307777"/>
          </a:xfrm>
          <a:prstGeom prst="rect">
            <a:avLst/>
          </a:prstGeom>
          <a:noFill/>
        </p:spPr>
        <p:txBody>
          <a:bodyPr wrap="square" rtlCol="0">
            <a:spAutoFit/>
          </a:bodyPr>
          <a:lstStyle/>
          <a:p>
            <a:r>
              <a:rPr lang="en-US" sz="1400" b="1" dirty="0" smtClean="0">
                <a:solidFill>
                  <a:schemeClr val="accent3"/>
                </a:solidFill>
                <a:latin typeface="+mn-lt"/>
              </a:rPr>
              <a:t>9</a:t>
            </a:r>
            <a:endParaRPr lang="en-US" sz="1400" b="1" dirty="0">
              <a:solidFill>
                <a:schemeClr val="accent3"/>
              </a:solidFill>
              <a:latin typeface="+mn-lt"/>
            </a:endParaRPr>
          </a:p>
        </p:txBody>
      </p:sp>
      <p:sp>
        <p:nvSpPr>
          <p:cNvPr id="10" name="TextBox 9"/>
          <p:cNvSpPr txBox="1"/>
          <p:nvPr/>
        </p:nvSpPr>
        <p:spPr>
          <a:xfrm>
            <a:off x="3625632" y="2734554"/>
            <a:ext cx="508489" cy="307777"/>
          </a:xfrm>
          <a:prstGeom prst="rect">
            <a:avLst/>
          </a:prstGeom>
          <a:noFill/>
        </p:spPr>
        <p:txBody>
          <a:bodyPr wrap="square" rtlCol="0">
            <a:spAutoFit/>
          </a:bodyPr>
          <a:lstStyle/>
          <a:p>
            <a:r>
              <a:rPr lang="en-US" sz="1400" b="1" dirty="0" smtClean="0">
                <a:solidFill>
                  <a:schemeClr val="accent3"/>
                </a:solidFill>
                <a:latin typeface="+mn-lt"/>
              </a:rPr>
              <a:t>10</a:t>
            </a:r>
            <a:endParaRPr lang="en-US" sz="1400" b="1" dirty="0">
              <a:solidFill>
                <a:schemeClr val="accent3"/>
              </a:solidFill>
              <a:latin typeface="+mn-lt"/>
            </a:endParaRPr>
          </a:p>
        </p:txBody>
      </p:sp>
      <p:sp>
        <p:nvSpPr>
          <p:cNvPr id="20" name="TextBox 19"/>
          <p:cNvSpPr txBox="1"/>
          <p:nvPr/>
        </p:nvSpPr>
        <p:spPr>
          <a:xfrm>
            <a:off x="5441662" y="5712843"/>
            <a:ext cx="508489" cy="307777"/>
          </a:xfrm>
          <a:prstGeom prst="rect">
            <a:avLst/>
          </a:prstGeom>
          <a:noFill/>
        </p:spPr>
        <p:txBody>
          <a:bodyPr wrap="square" rtlCol="0">
            <a:spAutoFit/>
          </a:bodyPr>
          <a:lstStyle/>
          <a:p>
            <a:r>
              <a:rPr lang="en-US" sz="1400" b="1" dirty="0" smtClean="0">
                <a:solidFill>
                  <a:schemeClr val="accent3"/>
                </a:solidFill>
                <a:latin typeface="+mn-lt"/>
              </a:rPr>
              <a:t>14</a:t>
            </a:r>
            <a:endParaRPr lang="en-US" sz="1400" b="1" dirty="0">
              <a:solidFill>
                <a:schemeClr val="accent3"/>
              </a:solidFill>
              <a:latin typeface="+mn-lt"/>
            </a:endParaRPr>
          </a:p>
        </p:txBody>
      </p:sp>
      <p:sp>
        <p:nvSpPr>
          <p:cNvPr id="21" name="TextBox 20"/>
          <p:cNvSpPr txBox="1"/>
          <p:nvPr/>
        </p:nvSpPr>
        <p:spPr>
          <a:xfrm>
            <a:off x="3208351" y="3678890"/>
            <a:ext cx="508489" cy="307777"/>
          </a:xfrm>
          <a:prstGeom prst="rect">
            <a:avLst/>
          </a:prstGeom>
          <a:noFill/>
        </p:spPr>
        <p:txBody>
          <a:bodyPr wrap="square" rtlCol="0">
            <a:spAutoFit/>
          </a:bodyPr>
          <a:lstStyle/>
          <a:p>
            <a:r>
              <a:rPr lang="en-US" sz="1400" b="1" dirty="0" smtClean="0">
                <a:solidFill>
                  <a:schemeClr val="accent3"/>
                </a:solidFill>
                <a:latin typeface="+mn-lt"/>
              </a:rPr>
              <a:t>11</a:t>
            </a:r>
            <a:endParaRPr lang="en-US" sz="1400" b="1" dirty="0">
              <a:solidFill>
                <a:schemeClr val="accent3"/>
              </a:solidFill>
              <a:latin typeface="+mn-lt"/>
            </a:endParaRPr>
          </a:p>
        </p:txBody>
      </p:sp>
      <p:sp>
        <p:nvSpPr>
          <p:cNvPr id="25" name="TextBox 24"/>
          <p:cNvSpPr txBox="1"/>
          <p:nvPr/>
        </p:nvSpPr>
        <p:spPr>
          <a:xfrm>
            <a:off x="6022792" y="4405302"/>
            <a:ext cx="508489" cy="307777"/>
          </a:xfrm>
          <a:prstGeom prst="rect">
            <a:avLst/>
          </a:prstGeom>
          <a:noFill/>
        </p:spPr>
        <p:txBody>
          <a:bodyPr wrap="square" rtlCol="0">
            <a:spAutoFit/>
          </a:bodyPr>
          <a:lstStyle/>
          <a:p>
            <a:r>
              <a:rPr lang="en-US" sz="1400" b="1" dirty="0" smtClean="0">
                <a:solidFill>
                  <a:schemeClr val="accent3"/>
                </a:solidFill>
                <a:latin typeface="+mn-lt"/>
              </a:rPr>
              <a:t>16</a:t>
            </a:r>
            <a:endParaRPr lang="en-US" sz="1400" b="1" dirty="0">
              <a:solidFill>
                <a:schemeClr val="accent3"/>
              </a:solidFill>
              <a:latin typeface="+mn-lt"/>
            </a:endParaRPr>
          </a:p>
        </p:txBody>
      </p:sp>
      <p:sp>
        <p:nvSpPr>
          <p:cNvPr id="26" name="TextBox 25"/>
          <p:cNvSpPr txBox="1"/>
          <p:nvPr/>
        </p:nvSpPr>
        <p:spPr>
          <a:xfrm>
            <a:off x="6022792" y="5349637"/>
            <a:ext cx="508489" cy="307777"/>
          </a:xfrm>
          <a:prstGeom prst="rect">
            <a:avLst/>
          </a:prstGeom>
          <a:noFill/>
        </p:spPr>
        <p:txBody>
          <a:bodyPr wrap="square" rtlCol="0">
            <a:spAutoFit/>
          </a:bodyPr>
          <a:lstStyle/>
          <a:p>
            <a:r>
              <a:rPr lang="en-US" sz="1400" b="1" dirty="0" smtClean="0">
                <a:solidFill>
                  <a:schemeClr val="accent3"/>
                </a:solidFill>
                <a:latin typeface="+mn-lt"/>
              </a:rPr>
              <a:t>15</a:t>
            </a:r>
            <a:endParaRPr lang="en-US" sz="1400" b="1" dirty="0">
              <a:solidFill>
                <a:schemeClr val="accent3"/>
              </a:solidFill>
              <a:latin typeface="+mn-lt"/>
            </a:endParaRPr>
          </a:p>
        </p:txBody>
      </p:sp>
      <p:sp>
        <p:nvSpPr>
          <p:cNvPr id="27" name="TextBox 26"/>
          <p:cNvSpPr txBox="1"/>
          <p:nvPr/>
        </p:nvSpPr>
        <p:spPr>
          <a:xfrm>
            <a:off x="4999017" y="5353016"/>
            <a:ext cx="508489" cy="307777"/>
          </a:xfrm>
          <a:prstGeom prst="rect">
            <a:avLst/>
          </a:prstGeom>
          <a:noFill/>
        </p:spPr>
        <p:txBody>
          <a:bodyPr wrap="square" rtlCol="0">
            <a:spAutoFit/>
          </a:bodyPr>
          <a:lstStyle/>
          <a:p>
            <a:r>
              <a:rPr lang="en-US" sz="1400" b="1" dirty="0" smtClean="0">
                <a:solidFill>
                  <a:schemeClr val="accent3"/>
                </a:solidFill>
                <a:latin typeface="+mn-lt"/>
              </a:rPr>
              <a:t>13</a:t>
            </a:r>
            <a:endParaRPr lang="en-US" sz="1400" b="1" dirty="0">
              <a:solidFill>
                <a:schemeClr val="accent3"/>
              </a:solidFill>
              <a:latin typeface="+mn-lt"/>
            </a:endParaRPr>
          </a:p>
        </p:txBody>
      </p:sp>
      <p:sp>
        <p:nvSpPr>
          <p:cNvPr id="28" name="TextBox 27"/>
          <p:cNvSpPr txBox="1"/>
          <p:nvPr/>
        </p:nvSpPr>
        <p:spPr>
          <a:xfrm>
            <a:off x="4231508" y="5561375"/>
            <a:ext cx="508489" cy="307777"/>
          </a:xfrm>
          <a:prstGeom prst="rect">
            <a:avLst/>
          </a:prstGeom>
          <a:noFill/>
        </p:spPr>
        <p:txBody>
          <a:bodyPr wrap="square" rtlCol="0">
            <a:spAutoFit/>
          </a:bodyPr>
          <a:lstStyle/>
          <a:p>
            <a:r>
              <a:rPr lang="en-US" sz="1400" b="1" dirty="0" smtClean="0">
                <a:solidFill>
                  <a:schemeClr val="accent3"/>
                </a:solidFill>
                <a:latin typeface="+mn-lt"/>
              </a:rPr>
              <a:t>12</a:t>
            </a:r>
            <a:endParaRPr lang="en-US" sz="1400" b="1" dirty="0">
              <a:solidFill>
                <a:schemeClr val="accent3"/>
              </a:solidFill>
              <a:latin typeface="+mn-lt"/>
            </a:endParaRPr>
          </a:p>
        </p:txBody>
      </p:sp>
      <p:sp>
        <p:nvSpPr>
          <p:cNvPr id="18" name="TextBox 17"/>
          <p:cNvSpPr txBox="1"/>
          <p:nvPr/>
        </p:nvSpPr>
        <p:spPr>
          <a:xfrm>
            <a:off x="1010548" y="1818793"/>
            <a:ext cx="290565" cy="307777"/>
          </a:xfrm>
          <a:prstGeom prst="rect">
            <a:avLst/>
          </a:prstGeom>
          <a:noFill/>
        </p:spPr>
        <p:txBody>
          <a:bodyPr wrap="square" rtlCol="0">
            <a:spAutoFit/>
          </a:bodyPr>
          <a:lstStyle/>
          <a:p>
            <a:r>
              <a:rPr lang="en-US" sz="1400" b="1" dirty="0" smtClean="0">
                <a:solidFill>
                  <a:schemeClr val="accent3"/>
                </a:solidFill>
                <a:latin typeface="+mn-lt"/>
              </a:rPr>
              <a:t>7</a:t>
            </a:r>
            <a:endParaRPr lang="en-US" sz="1400" b="1" dirty="0">
              <a:solidFill>
                <a:schemeClr val="accent3"/>
              </a:solidFill>
              <a:latin typeface="+mn-lt"/>
            </a:endParaRPr>
          </a:p>
        </p:txBody>
      </p:sp>
      <p:sp>
        <p:nvSpPr>
          <p:cNvPr id="19" name="TextBox 18"/>
          <p:cNvSpPr txBox="1"/>
          <p:nvPr/>
        </p:nvSpPr>
        <p:spPr>
          <a:xfrm>
            <a:off x="4642609" y="4623225"/>
            <a:ext cx="290565" cy="307777"/>
          </a:xfrm>
          <a:prstGeom prst="rect">
            <a:avLst/>
          </a:prstGeom>
          <a:noFill/>
        </p:spPr>
        <p:txBody>
          <a:bodyPr wrap="square" rtlCol="0">
            <a:spAutoFit/>
          </a:bodyPr>
          <a:lstStyle/>
          <a:p>
            <a:r>
              <a:rPr lang="en-US" sz="1400" b="1" dirty="0" smtClean="0">
                <a:solidFill>
                  <a:schemeClr val="accent3"/>
                </a:solidFill>
                <a:latin typeface="+mn-lt"/>
              </a:rPr>
              <a:t>2</a:t>
            </a:r>
            <a:endParaRPr lang="en-US" sz="1400" b="1" dirty="0">
              <a:solidFill>
                <a:schemeClr val="accent3"/>
              </a:solidFill>
              <a:latin typeface="+mn-lt"/>
            </a:endParaRPr>
          </a:p>
        </p:txBody>
      </p:sp>
      <p:sp>
        <p:nvSpPr>
          <p:cNvPr id="22" name="TextBox 21"/>
          <p:cNvSpPr txBox="1"/>
          <p:nvPr/>
        </p:nvSpPr>
        <p:spPr>
          <a:xfrm>
            <a:off x="7330334" y="4468954"/>
            <a:ext cx="290565" cy="307777"/>
          </a:xfrm>
          <a:prstGeom prst="rect">
            <a:avLst/>
          </a:prstGeom>
          <a:noFill/>
        </p:spPr>
        <p:txBody>
          <a:bodyPr wrap="square" rtlCol="0">
            <a:spAutoFit/>
          </a:bodyPr>
          <a:lstStyle/>
          <a:p>
            <a:r>
              <a:rPr lang="en-US" sz="1400" b="1" dirty="0" smtClean="0">
                <a:solidFill>
                  <a:schemeClr val="accent3"/>
                </a:solidFill>
                <a:latin typeface="+mn-lt"/>
              </a:rPr>
              <a:t>1</a:t>
            </a:r>
            <a:endParaRPr lang="en-US" sz="1400" b="1" dirty="0">
              <a:solidFill>
                <a:schemeClr val="accent3"/>
              </a:solidFill>
              <a:latin typeface="+mn-lt"/>
            </a:endParaRPr>
          </a:p>
        </p:txBody>
      </p:sp>
      <p:sp>
        <p:nvSpPr>
          <p:cNvPr id="23" name="TextBox 22"/>
          <p:cNvSpPr txBox="1"/>
          <p:nvPr/>
        </p:nvSpPr>
        <p:spPr>
          <a:xfrm>
            <a:off x="2971861" y="2371348"/>
            <a:ext cx="290565" cy="307777"/>
          </a:xfrm>
          <a:prstGeom prst="rect">
            <a:avLst/>
          </a:prstGeom>
          <a:noFill/>
        </p:spPr>
        <p:txBody>
          <a:bodyPr wrap="square" rtlCol="0">
            <a:spAutoFit/>
          </a:bodyPr>
          <a:lstStyle/>
          <a:p>
            <a:r>
              <a:rPr lang="en-US" sz="1400" b="1" dirty="0" smtClean="0">
                <a:solidFill>
                  <a:schemeClr val="accent3"/>
                </a:solidFill>
                <a:latin typeface="+mn-lt"/>
              </a:rPr>
              <a:t>3</a:t>
            </a:r>
            <a:endParaRPr lang="en-US" sz="1400" b="1" dirty="0">
              <a:solidFill>
                <a:schemeClr val="accent3"/>
              </a:solidFill>
              <a:latin typeface="+mn-lt"/>
            </a:endParaRPr>
          </a:p>
        </p:txBody>
      </p:sp>
      <p:sp>
        <p:nvSpPr>
          <p:cNvPr id="24" name="TextBox 23"/>
          <p:cNvSpPr txBox="1"/>
          <p:nvPr/>
        </p:nvSpPr>
        <p:spPr>
          <a:xfrm>
            <a:off x="3770914" y="6221332"/>
            <a:ext cx="290565" cy="307777"/>
          </a:xfrm>
          <a:prstGeom prst="rect">
            <a:avLst/>
          </a:prstGeom>
          <a:noFill/>
        </p:spPr>
        <p:txBody>
          <a:bodyPr wrap="square" rtlCol="0">
            <a:spAutoFit/>
          </a:bodyPr>
          <a:lstStyle/>
          <a:p>
            <a:r>
              <a:rPr lang="en-US" sz="1400" b="1" dirty="0" smtClean="0">
                <a:solidFill>
                  <a:schemeClr val="accent3"/>
                </a:solidFill>
                <a:latin typeface="+mn-lt"/>
              </a:rPr>
              <a:t>4</a:t>
            </a:r>
            <a:endParaRPr lang="en-US" sz="1400" b="1" dirty="0">
              <a:solidFill>
                <a:schemeClr val="accent3"/>
              </a:solidFill>
              <a:latin typeface="+mn-lt"/>
            </a:endParaRPr>
          </a:p>
        </p:txBody>
      </p:sp>
      <p:sp>
        <p:nvSpPr>
          <p:cNvPr id="31" name="TextBox 30"/>
          <p:cNvSpPr txBox="1"/>
          <p:nvPr/>
        </p:nvSpPr>
        <p:spPr>
          <a:xfrm>
            <a:off x="1010548" y="3678890"/>
            <a:ext cx="290565" cy="307777"/>
          </a:xfrm>
          <a:prstGeom prst="rect">
            <a:avLst/>
          </a:prstGeom>
          <a:noFill/>
        </p:spPr>
        <p:txBody>
          <a:bodyPr wrap="square" rtlCol="0">
            <a:spAutoFit/>
          </a:bodyPr>
          <a:lstStyle/>
          <a:p>
            <a:r>
              <a:rPr lang="en-US" sz="1400" b="1" dirty="0" smtClean="0">
                <a:solidFill>
                  <a:schemeClr val="accent3"/>
                </a:solidFill>
                <a:latin typeface="+mn-lt"/>
              </a:rPr>
              <a:t>6</a:t>
            </a:r>
            <a:endParaRPr lang="en-US" sz="1400" b="1" dirty="0">
              <a:solidFill>
                <a:schemeClr val="accent3"/>
              </a:solidFill>
              <a:latin typeface="+mn-lt"/>
            </a:endParaRPr>
          </a:p>
        </p:txBody>
      </p:sp>
      <p:sp>
        <p:nvSpPr>
          <p:cNvPr id="50" name="Title 49"/>
          <p:cNvSpPr>
            <a:spLocks noGrp="1"/>
          </p:cNvSpPr>
          <p:nvPr>
            <p:ph type="title"/>
          </p:nvPr>
        </p:nvSpPr>
        <p:spPr/>
        <p:txBody>
          <a:bodyPr/>
          <a:lstStyle/>
          <a:p>
            <a:pPr lvl="0"/>
            <a:r>
              <a:rPr lang="en-US" dirty="0" smtClean="0"/>
              <a:t>Identify All Elements </a:t>
            </a:r>
            <a:r>
              <a:rPr lang="en-US" sz="2800" dirty="0" smtClean="0"/>
              <a:t>(16 Elements)</a:t>
            </a:r>
            <a:endParaRPr lang="en-US" sz="2800" dirty="0"/>
          </a:p>
        </p:txBody>
      </p:sp>
    </p:spTree>
    <p:extLst>
      <p:ext uri="{BB962C8B-B14F-4D97-AF65-F5344CB8AC3E}">
        <p14:creationId xmlns:p14="http://schemas.microsoft.com/office/powerpoint/2010/main" val="784644862"/>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a:xfrm>
            <a:off x="457200" y="1892299"/>
            <a:ext cx="8229600" cy="4786457"/>
          </a:xfrm>
          <a:prstGeom prst="roundRect">
            <a:avLst>
              <a:gd name="adj" fmla="val 6439"/>
            </a:avLst>
          </a:prstGeom>
          <a:solidFill>
            <a:srgbClr val="005194">
              <a:alpha val="50000"/>
            </a:srgb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3" name="TextBox 52"/>
          <p:cNvSpPr txBox="1"/>
          <p:nvPr/>
        </p:nvSpPr>
        <p:spPr>
          <a:xfrm>
            <a:off x="6023413" y="3077068"/>
            <a:ext cx="2590800" cy="523220"/>
          </a:xfrm>
          <a:prstGeom prst="rect">
            <a:avLst/>
          </a:prstGeom>
          <a:noFill/>
        </p:spPr>
        <p:txBody>
          <a:bodyPr wrap="square" rtlCol="0">
            <a:spAutoFit/>
          </a:bodyPr>
          <a:lstStyle/>
          <a:p>
            <a:r>
              <a:rPr lang="en-US" sz="1400" dirty="0" smtClean="0">
                <a:solidFill>
                  <a:schemeClr val="bg1"/>
                </a:solidFill>
                <a:latin typeface="+mn-lt"/>
              </a:rPr>
              <a:t>Administrator (1)</a:t>
            </a:r>
          </a:p>
          <a:p>
            <a:endParaRPr lang="en-US" sz="1400" dirty="0" smtClean="0">
              <a:solidFill>
                <a:schemeClr val="bg1"/>
              </a:solidFill>
              <a:latin typeface="+mn-lt"/>
            </a:endParaRPr>
          </a:p>
        </p:txBody>
      </p:sp>
      <p:sp>
        <p:nvSpPr>
          <p:cNvPr id="54" name="Rectangle 53"/>
          <p:cNvSpPr/>
          <p:nvPr/>
        </p:nvSpPr>
        <p:spPr>
          <a:xfrm>
            <a:off x="6023413" y="4146441"/>
            <a:ext cx="2752677" cy="307777"/>
          </a:xfrm>
          <a:prstGeom prst="rect">
            <a:avLst/>
          </a:prstGeom>
        </p:spPr>
        <p:txBody>
          <a:bodyPr wrap="none">
            <a:spAutoFit/>
          </a:bodyPr>
          <a:lstStyle/>
          <a:p>
            <a:r>
              <a:rPr lang="en-US" sz="1400" dirty="0" smtClean="0">
                <a:solidFill>
                  <a:schemeClr val="bg1"/>
                </a:solidFill>
                <a:latin typeface="+mn-lt"/>
              </a:rPr>
              <a:t>Admin console (2) , Host SW (3)</a:t>
            </a:r>
            <a:endParaRPr lang="en-US" sz="1400" dirty="0">
              <a:solidFill>
                <a:schemeClr val="bg1"/>
              </a:solidFill>
              <a:latin typeface="+mn-lt"/>
            </a:endParaRPr>
          </a:p>
        </p:txBody>
      </p:sp>
      <p:sp>
        <p:nvSpPr>
          <p:cNvPr id="55" name="Rectangle 54"/>
          <p:cNvSpPr/>
          <p:nvPr/>
        </p:nvSpPr>
        <p:spPr>
          <a:xfrm>
            <a:off x="485337" y="1972749"/>
            <a:ext cx="4009146" cy="369332"/>
          </a:xfrm>
          <a:prstGeom prst="rect">
            <a:avLst/>
          </a:prstGeom>
        </p:spPr>
        <p:txBody>
          <a:bodyPr wrap="square">
            <a:spAutoFit/>
          </a:bodyPr>
          <a:lstStyle/>
          <a:p>
            <a:r>
              <a:rPr lang="en-US" dirty="0" smtClean="0">
                <a:solidFill>
                  <a:schemeClr val="bg1"/>
                </a:solidFill>
                <a:latin typeface="+mn-lt"/>
              </a:rPr>
              <a:t>Threats</a:t>
            </a:r>
            <a:r>
              <a:rPr lang="en-US" dirty="0" smtClean="0">
                <a:latin typeface="+mn-lt"/>
              </a:rPr>
              <a:t>		               </a:t>
            </a:r>
            <a:r>
              <a:rPr lang="en-US" dirty="0" smtClean="0">
                <a:solidFill>
                  <a:schemeClr val="bg1"/>
                </a:solidFill>
                <a:latin typeface="+mn-lt"/>
              </a:rPr>
              <a:t>Elements</a:t>
            </a:r>
            <a:endParaRPr lang="en-US" dirty="0">
              <a:solidFill>
                <a:schemeClr val="bg1"/>
              </a:solidFill>
              <a:latin typeface="+mn-lt"/>
            </a:endParaRPr>
          </a:p>
        </p:txBody>
      </p:sp>
      <p:sp>
        <p:nvSpPr>
          <p:cNvPr id="58" name="Rectangle 57"/>
          <p:cNvSpPr/>
          <p:nvPr/>
        </p:nvSpPr>
        <p:spPr>
          <a:xfrm>
            <a:off x="6023413" y="4932089"/>
            <a:ext cx="2853858" cy="523220"/>
          </a:xfrm>
          <a:prstGeom prst="rect">
            <a:avLst/>
          </a:prstGeom>
        </p:spPr>
        <p:txBody>
          <a:bodyPr wrap="none">
            <a:spAutoFit/>
          </a:bodyPr>
          <a:lstStyle/>
          <a:p>
            <a:r>
              <a:rPr lang="en-US" sz="1400" dirty="0" smtClean="0">
                <a:solidFill>
                  <a:schemeClr val="bg1"/>
                </a:solidFill>
                <a:latin typeface="+mn-lt"/>
              </a:rPr>
              <a:t>Config data (4), Integrity data (5), </a:t>
            </a:r>
          </a:p>
          <a:p>
            <a:r>
              <a:rPr lang="en-US" sz="1400" dirty="0" smtClean="0">
                <a:solidFill>
                  <a:schemeClr val="bg1"/>
                </a:solidFill>
                <a:latin typeface="+mn-lt"/>
              </a:rPr>
              <a:t>Filesystem data (6), registry (7)</a:t>
            </a:r>
            <a:endParaRPr lang="en-US" sz="1400" dirty="0">
              <a:solidFill>
                <a:schemeClr val="bg1"/>
              </a:solidFill>
              <a:latin typeface="+mn-lt"/>
            </a:endParaRPr>
          </a:p>
        </p:txBody>
      </p:sp>
      <p:sp>
        <p:nvSpPr>
          <p:cNvPr id="59" name="Rectangle 58"/>
          <p:cNvSpPr/>
          <p:nvPr/>
        </p:nvSpPr>
        <p:spPr>
          <a:xfrm>
            <a:off x="6023413" y="5688449"/>
            <a:ext cx="2098844" cy="1169551"/>
          </a:xfrm>
          <a:prstGeom prst="rect">
            <a:avLst/>
          </a:prstGeom>
        </p:spPr>
        <p:txBody>
          <a:bodyPr wrap="square">
            <a:spAutoFit/>
          </a:bodyPr>
          <a:lstStyle/>
          <a:p>
            <a:r>
              <a:rPr lang="en-US" sz="1400" dirty="0" smtClean="0">
                <a:solidFill>
                  <a:schemeClr val="bg1"/>
                </a:solidFill>
                <a:latin typeface="+mn-lt"/>
              </a:rPr>
              <a:t>8.     raw reg data</a:t>
            </a:r>
          </a:p>
          <a:p>
            <a:pPr marL="342900" indent="-342900">
              <a:buAutoNum type="arabicPeriod" startAt="9"/>
            </a:pPr>
            <a:r>
              <a:rPr lang="en-US" sz="1400" dirty="0" smtClean="0">
                <a:solidFill>
                  <a:schemeClr val="bg1"/>
                </a:solidFill>
                <a:latin typeface="+mn-lt"/>
              </a:rPr>
              <a:t> raw filesystem data</a:t>
            </a:r>
          </a:p>
          <a:p>
            <a:pPr marL="342900" indent="-342900">
              <a:buAutoNum type="arabicPeriod" startAt="9"/>
            </a:pPr>
            <a:r>
              <a:rPr lang="en-US" sz="1400" dirty="0" smtClean="0">
                <a:solidFill>
                  <a:schemeClr val="bg1"/>
                </a:solidFill>
                <a:latin typeface="+mn-lt"/>
              </a:rPr>
              <a:t> commands</a:t>
            </a:r>
          </a:p>
          <a:p>
            <a:pPr marL="342900" indent="-342900"/>
            <a:r>
              <a:rPr lang="en-US" sz="1400" dirty="0" smtClean="0">
                <a:solidFill>
                  <a:schemeClr val="bg1"/>
                </a:solidFill>
                <a:latin typeface="+mn-lt"/>
              </a:rPr>
              <a:t>	.... 16</a:t>
            </a:r>
          </a:p>
          <a:p>
            <a:pPr marL="342900" indent="-342900"/>
            <a:endParaRPr lang="en-US" sz="1400" dirty="0">
              <a:solidFill>
                <a:schemeClr val="bg1"/>
              </a:solidFill>
              <a:latin typeface="+mn-lt"/>
            </a:endParaRPr>
          </a:p>
        </p:txBody>
      </p:sp>
      <p:grpSp>
        <p:nvGrpSpPr>
          <p:cNvPr id="19" name="Group 25"/>
          <p:cNvGrpSpPr>
            <a:grpSpLocks/>
          </p:cNvGrpSpPr>
          <p:nvPr/>
        </p:nvGrpSpPr>
        <p:grpSpPr bwMode="auto">
          <a:xfrm>
            <a:off x="469208" y="2963136"/>
            <a:ext cx="868223" cy="717280"/>
            <a:chOff x="213" y="687"/>
            <a:chExt cx="860" cy="842"/>
          </a:xfrm>
        </p:grpSpPr>
        <p:sp>
          <p:nvSpPr>
            <p:cNvPr id="66" name="Rectangle 4"/>
            <p:cNvSpPr>
              <a:spLocks noChangeArrowheads="1"/>
            </p:cNvSpPr>
            <p:nvPr/>
          </p:nvSpPr>
          <p:spPr bwMode="auto">
            <a:xfrm>
              <a:off x="351" y="687"/>
              <a:ext cx="722" cy="405"/>
            </a:xfrm>
            <a:prstGeom prst="rect">
              <a:avLst/>
            </a:prstGeom>
            <a:noFill/>
            <a:ln w="15875" algn="ctr">
              <a:solidFill>
                <a:srgbClr val="FFCC00"/>
              </a:solidFill>
              <a:miter lim="800000"/>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67" name="Text Box 13"/>
            <p:cNvSpPr txBox="1">
              <a:spLocks noChangeArrowheads="1"/>
            </p:cNvSpPr>
            <p:nvPr/>
          </p:nvSpPr>
          <p:spPr bwMode="auto">
            <a:xfrm>
              <a:off x="213" y="1095"/>
              <a:ext cx="183" cy="43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20" name="Oval 5"/>
          <p:cNvSpPr>
            <a:spLocks noChangeArrowheads="1"/>
          </p:cNvSpPr>
          <p:nvPr/>
        </p:nvSpPr>
        <p:spPr bwMode="auto">
          <a:xfrm>
            <a:off x="642853" y="3829784"/>
            <a:ext cx="612671" cy="603934"/>
          </a:xfrm>
          <a:prstGeom prst="ellipse">
            <a:avLst/>
          </a:prstGeom>
          <a:noFill/>
          <a:ln w="15875" algn="ctr">
            <a:solidFill>
              <a:srgbClr val="FFCC00"/>
            </a:solidFill>
            <a:round/>
            <a:headEnd/>
            <a:tailEnd type="none" w="lg" len="lg"/>
          </a:ln>
        </p:spPr>
        <p:txBody>
          <a:bodyPr vert="horz" wrap="none" lIns="91440" tIns="45720" rIns="91440" bIns="45720" numCol="1" anchor="ctr" anchorCtr="0" compatLnSpc="1">
            <a:prstTxWarp prst="textNoShape">
              <a:avLst/>
            </a:prstTxWarp>
          </a:bodyPr>
          <a:lstStyle/>
          <a:p>
            <a:endParaRPr lang="en-US" dirty="0">
              <a:latin typeface="+mn-lt"/>
            </a:endParaRPr>
          </a:p>
        </p:txBody>
      </p:sp>
      <p:sp>
        <p:nvSpPr>
          <p:cNvPr id="21" name="Text Box 14"/>
          <p:cNvSpPr txBox="1">
            <a:spLocks noChangeArrowheads="1"/>
          </p:cNvSpPr>
          <p:nvPr/>
        </p:nvSpPr>
        <p:spPr bwMode="auto">
          <a:xfrm>
            <a:off x="520537" y="4444090"/>
            <a:ext cx="1070138" cy="338554"/>
          </a:xfrm>
          <a:prstGeom prst="rect">
            <a:avLst/>
          </a:prstGeom>
          <a:noFill/>
          <a:ln w="15875" algn="ctr">
            <a:noFill/>
            <a:miter lim="800000"/>
            <a:headEnd/>
            <a:tailEnd type="none" w="lg" len="lg"/>
          </a:ln>
        </p:spPr>
        <p:txBody>
          <a:bodyPr vert="horz" wrap="square" lIns="91440" tIns="45720" rIns="91440" bIns="45720" numCol="1" anchor="t" anchorCtr="0" compatLnSpc="1">
            <a:prstTxWarp prst="textNoShape">
              <a:avLst/>
            </a:prstTxWarp>
            <a:spAutoFit/>
          </a:bodyPr>
          <a:lstStyle/>
          <a:p>
            <a:r>
              <a:rPr lang="en-US" sz="1600" dirty="0">
                <a:solidFill>
                  <a:schemeClr val="bg1"/>
                </a:solidFill>
                <a:latin typeface="+mn-lt"/>
              </a:rPr>
              <a:t>Process</a:t>
            </a:r>
          </a:p>
        </p:txBody>
      </p:sp>
      <p:grpSp>
        <p:nvGrpSpPr>
          <p:cNvPr id="62" name="Group 6"/>
          <p:cNvGrpSpPr>
            <a:grpSpLocks/>
          </p:cNvGrpSpPr>
          <p:nvPr/>
        </p:nvGrpSpPr>
        <p:grpSpPr bwMode="auto">
          <a:xfrm>
            <a:off x="567498" y="4954469"/>
            <a:ext cx="768842" cy="319986"/>
            <a:chOff x="411" y="3170"/>
            <a:chExt cx="704" cy="293"/>
          </a:xfrm>
        </p:grpSpPr>
        <p:sp>
          <p:nvSpPr>
            <p:cNvPr id="64" name="Line 7"/>
            <p:cNvSpPr>
              <a:spLocks noChangeShapeType="1"/>
            </p:cNvSpPr>
            <p:nvPr/>
          </p:nvSpPr>
          <p:spPr bwMode="auto">
            <a:xfrm>
              <a:off x="411" y="3170"/>
              <a:ext cx="703" cy="0"/>
            </a:xfrm>
            <a:prstGeom prst="line">
              <a:avLst/>
            </a:prstGeom>
            <a:noFill/>
            <a:ln w="15875">
              <a:solidFill>
                <a:srgbClr val="FFCC00"/>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Line 8"/>
            <p:cNvSpPr>
              <a:spLocks noChangeShapeType="1"/>
            </p:cNvSpPr>
            <p:nvPr/>
          </p:nvSpPr>
          <p:spPr bwMode="auto">
            <a:xfrm>
              <a:off x="412" y="3463"/>
              <a:ext cx="703" cy="0"/>
            </a:xfrm>
            <a:prstGeom prst="line">
              <a:avLst/>
            </a:prstGeom>
            <a:noFill/>
            <a:ln w="15875">
              <a:solidFill>
                <a:srgbClr val="FFCC00"/>
              </a:solidFill>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63" name="Text Box 16"/>
          <p:cNvSpPr txBox="1">
            <a:spLocks noChangeArrowheads="1"/>
          </p:cNvSpPr>
          <p:nvPr/>
        </p:nvSpPr>
        <p:spPr bwMode="auto">
          <a:xfrm>
            <a:off x="481526" y="5342470"/>
            <a:ext cx="1129155" cy="338554"/>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1600" dirty="0">
                <a:solidFill>
                  <a:schemeClr val="bg1"/>
                </a:solidFill>
                <a:latin typeface="+mn-lt"/>
              </a:rPr>
              <a:t>Data Store</a:t>
            </a:r>
          </a:p>
        </p:txBody>
      </p:sp>
      <p:grpSp>
        <p:nvGrpSpPr>
          <p:cNvPr id="23" name="Group 22"/>
          <p:cNvGrpSpPr>
            <a:grpSpLocks/>
          </p:cNvGrpSpPr>
          <p:nvPr/>
        </p:nvGrpSpPr>
        <p:grpSpPr bwMode="auto">
          <a:xfrm>
            <a:off x="678892" y="5796666"/>
            <a:ext cx="958869" cy="607848"/>
            <a:chOff x="349" y="3528"/>
            <a:chExt cx="987" cy="723"/>
          </a:xfrm>
        </p:grpSpPr>
        <p:cxnSp>
          <p:nvCxnSpPr>
            <p:cNvPr id="60" name="AutoShape 9"/>
            <p:cNvCxnSpPr>
              <a:cxnSpLocks noChangeShapeType="1"/>
            </p:cNvCxnSpPr>
            <p:nvPr/>
          </p:nvCxnSpPr>
          <p:spPr bwMode="auto">
            <a:xfrm flipV="1">
              <a:off x="349" y="3528"/>
              <a:ext cx="987" cy="487"/>
            </a:xfrm>
            <a:prstGeom prst="curvedConnector3">
              <a:avLst>
                <a:gd name="adj1" fmla="val -8106"/>
              </a:avLst>
            </a:prstGeom>
            <a:noFill/>
            <a:ln w="15875">
              <a:solidFill>
                <a:srgbClr val="FFC000"/>
              </a:solidFill>
              <a:round/>
              <a:headEnd/>
              <a:tailEnd type="triangle" w="lg" len="lg"/>
            </a:ln>
          </p:spPr>
        </p:cxnSp>
        <p:sp>
          <p:nvSpPr>
            <p:cNvPr id="61" name="Text Box 17"/>
            <p:cNvSpPr txBox="1">
              <a:spLocks noChangeArrowheads="1"/>
            </p:cNvSpPr>
            <p:nvPr/>
          </p:nvSpPr>
          <p:spPr bwMode="auto">
            <a:xfrm>
              <a:off x="604" y="3812"/>
              <a:ext cx="190" cy="439"/>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endParaRPr lang="en-US" dirty="0">
                <a:latin typeface="+mn-lt"/>
              </a:endParaRPr>
            </a:p>
          </p:txBody>
        </p:sp>
      </p:grpSp>
      <p:sp>
        <p:nvSpPr>
          <p:cNvPr id="24" name="Line 19"/>
          <p:cNvSpPr>
            <a:spLocks noChangeShapeType="1"/>
          </p:cNvSpPr>
          <p:nvPr/>
        </p:nvSpPr>
        <p:spPr bwMode="auto">
          <a:xfrm>
            <a:off x="479037" y="5691823"/>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 name="Line 20"/>
          <p:cNvSpPr>
            <a:spLocks noChangeShapeType="1"/>
          </p:cNvSpPr>
          <p:nvPr/>
        </p:nvSpPr>
        <p:spPr bwMode="auto">
          <a:xfrm>
            <a:off x="479037" y="4801757"/>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6" name="Line 21"/>
          <p:cNvSpPr>
            <a:spLocks noChangeShapeType="1"/>
          </p:cNvSpPr>
          <p:nvPr/>
        </p:nvSpPr>
        <p:spPr bwMode="auto">
          <a:xfrm>
            <a:off x="479037" y="3706376"/>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7" name="Line 27"/>
          <p:cNvSpPr>
            <a:spLocks noChangeShapeType="1"/>
          </p:cNvSpPr>
          <p:nvPr/>
        </p:nvSpPr>
        <p:spPr bwMode="auto">
          <a:xfrm>
            <a:off x="479037" y="2850165"/>
            <a:ext cx="5419027" cy="0"/>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8" name="Line 28"/>
          <p:cNvSpPr>
            <a:spLocks noChangeShapeType="1"/>
          </p:cNvSpPr>
          <p:nvPr/>
        </p:nvSpPr>
        <p:spPr bwMode="auto">
          <a:xfrm flipV="1">
            <a:off x="2337801"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9" name="Text Box 29"/>
          <p:cNvSpPr txBox="1">
            <a:spLocks noChangeArrowheads="1"/>
          </p:cNvSpPr>
          <p:nvPr/>
        </p:nvSpPr>
        <p:spPr bwMode="auto">
          <a:xfrm>
            <a:off x="2431722" y="2525638"/>
            <a:ext cx="3438762" cy="307777"/>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sz="1400" b="1" dirty="0" smtClean="0">
                <a:solidFill>
                  <a:schemeClr val="bg1"/>
                </a:solidFill>
                <a:latin typeface="+mn-lt"/>
              </a:rPr>
              <a:t>  </a:t>
            </a:r>
            <a:r>
              <a:rPr lang="en-US" sz="1400" b="1" dirty="0" smtClean="0">
                <a:solidFill>
                  <a:schemeClr val="accent3"/>
                </a:solidFill>
                <a:effectLst>
                  <a:outerShdw blurRad="38100" dist="38100" dir="2700000" algn="tl">
                    <a:srgbClr val="000000">
                      <a:alpha val="43137"/>
                    </a:srgbClr>
                  </a:outerShdw>
                </a:effectLst>
                <a:latin typeface="+mn-lt"/>
              </a:rPr>
              <a:t>S</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T          R</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I          D</a:t>
            </a:r>
            <a:r>
              <a:rPr lang="en-US" sz="1400" b="1" dirty="0">
                <a:solidFill>
                  <a:schemeClr val="accent3"/>
                </a:solidFill>
                <a:effectLst>
                  <a:outerShdw blurRad="38100" dist="38100" dir="2700000" algn="tl">
                    <a:srgbClr val="000000">
                      <a:alpha val="43137"/>
                    </a:srgbClr>
                  </a:outerShdw>
                </a:effectLst>
                <a:latin typeface="+mn-lt"/>
              </a:rPr>
              <a:t>	</a:t>
            </a:r>
            <a:r>
              <a:rPr lang="en-US" sz="1400" b="1" dirty="0" smtClean="0">
                <a:solidFill>
                  <a:schemeClr val="accent3"/>
                </a:solidFill>
                <a:effectLst>
                  <a:outerShdw blurRad="38100" dist="38100" dir="2700000" algn="tl">
                    <a:srgbClr val="000000">
                      <a:alpha val="43137"/>
                    </a:srgbClr>
                  </a:outerShdw>
                </a:effectLst>
                <a:latin typeface="+mn-lt"/>
              </a:rPr>
              <a:t>       E</a:t>
            </a:r>
            <a:endParaRPr lang="en-US" sz="1400" b="1" dirty="0">
              <a:solidFill>
                <a:schemeClr val="accent3"/>
              </a:solidFill>
              <a:effectLst>
                <a:outerShdw blurRad="38100" dist="38100" dir="2700000" algn="tl">
                  <a:srgbClr val="000000">
                    <a:alpha val="43137"/>
                  </a:srgbClr>
                </a:outerShdw>
              </a:effectLst>
              <a:latin typeface="+mn-lt"/>
            </a:endParaRPr>
          </a:p>
        </p:txBody>
      </p:sp>
      <p:sp>
        <p:nvSpPr>
          <p:cNvPr id="30" name="Line 30"/>
          <p:cNvSpPr>
            <a:spLocks noChangeShapeType="1"/>
          </p:cNvSpPr>
          <p:nvPr/>
        </p:nvSpPr>
        <p:spPr bwMode="auto">
          <a:xfrm flipV="1">
            <a:off x="2950471"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1" name="Line 31"/>
          <p:cNvSpPr>
            <a:spLocks noChangeShapeType="1"/>
          </p:cNvSpPr>
          <p:nvPr/>
        </p:nvSpPr>
        <p:spPr bwMode="auto">
          <a:xfrm flipV="1">
            <a:off x="3563143"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2" name="Line 32"/>
          <p:cNvSpPr>
            <a:spLocks noChangeShapeType="1"/>
          </p:cNvSpPr>
          <p:nvPr/>
        </p:nvSpPr>
        <p:spPr bwMode="auto">
          <a:xfrm flipV="1">
            <a:off x="4175814"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3" name="Line 33"/>
          <p:cNvSpPr>
            <a:spLocks noChangeShapeType="1"/>
          </p:cNvSpPr>
          <p:nvPr/>
        </p:nvSpPr>
        <p:spPr bwMode="auto">
          <a:xfrm flipV="1">
            <a:off x="4788485"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4" name="Line 34"/>
          <p:cNvSpPr>
            <a:spLocks noChangeShapeType="1"/>
          </p:cNvSpPr>
          <p:nvPr/>
        </p:nvSpPr>
        <p:spPr bwMode="auto">
          <a:xfrm flipV="1">
            <a:off x="5401156" y="2460284"/>
            <a:ext cx="8737" cy="3732815"/>
          </a:xfrm>
          <a:prstGeom prst="line">
            <a:avLst/>
          </a:prstGeom>
          <a:noFill/>
          <a:ln w="15875" cap="rnd">
            <a:solidFill>
              <a:schemeClr val="bg1"/>
            </a:solidFill>
            <a:prstDash val="sysDot"/>
            <a:round/>
            <a:headEnd/>
            <a:tailEnd type="none" w="lg" len="lg"/>
          </a:ln>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35" name="Text Box 35"/>
          <p:cNvSpPr txBox="1">
            <a:spLocks noChangeArrowheads="1"/>
          </p:cNvSpPr>
          <p:nvPr/>
        </p:nvSpPr>
        <p:spPr bwMode="auto">
          <a:xfrm>
            <a:off x="2333432" y="29768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6" name="Text Box 36"/>
          <p:cNvSpPr txBox="1">
            <a:spLocks noChangeArrowheads="1"/>
          </p:cNvSpPr>
          <p:nvPr/>
        </p:nvSpPr>
        <p:spPr bwMode="auto">
          <a:xfrm>
            <a:off x="3586077" y="2977942"/>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7" name="Text Box 37"/>
          <p:cNvSpPr txBox="1">
            <a:spLocks noChangeArrowheads="1"/>
          </p:cNvSpPr>
          <p:nvPr/>
        </p:nvSpPr>
        <p:spPr bwMode="auto">
          <a:xfrm>
            <a:off x="2327971"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8" name="Text Box 38"/>
          <p:cNvSpPr txBox="1">
            <a:spLocks noChangeArrowheads="1"/>
          </p:cNvSpPr>
          <p:nvPr/>
        </p:nvSpPr>
        <p:spPr bwMode="auto">
          <a:xfrm>
            <a:off x="2998524"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39" name="Text Box 39"/>
          <p:cNvSpPr txBox="1">
            <a:spLocks noChangeArrowheads="1"/>
          </p:cNvSpPr>
          <p:nvPr/>
        </p:nvSpPr>
        <p:spPr bwMode="auto">
          <a:xfrm>
            <a:off x="3599182" y="3952100"/>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0" name="Text Box 40"/>
          <p:cNvSpPr txBox="1">
            <a:spLocks noChangeArrowheads="1"/>
          </p:cNvSpPr>
          <p:nvPr/>
        </p:nvSpPr>
        <p:spPr bwMode="auto">
          <a:xfrm>
            <a:off x="4173629"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1" name="Text Box 41"/>
          <p:cNvSpPr txBox="1">
            <a:spLocks noChangeArrowheads="1"/>
          </p:cNvSpPr>
          <p:nvPr/>
        </p:nvSpPr>
        <p:spPr bwMode="auto">
          <a:xfrm>
            <a:off x="4810327"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2" name="Text Box 42"/>
          <p:cNvSpPr txBox="1">
            <a:spLocks noChangeArrowheads="1"/>
          </p:cNvSpPr>
          <p:nvPr/>
        </p:nvSpPr>
        <p:spPr bwMode="auto">
          <a:xfrm>
            <a:off x="5410985" y="3953191"/>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3" name="Text Box 43"/>
          <p:cNvSpPr txBox="1">
            <a:spLocks noChangeArrowheads="1"/>
          </p:cNvSpPr>
          <p:nvPr/>
        </p:nvSpPr>
        <p:spPr bwMode="auto">
          <a:xfrm>
            <a:off x="2957024"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4" name="Text Box 44"/>
          <p:cNvSpPr txBox="1">
            <a:spLocks noChangeArrowheads="1"/>
          </p:cNvSpPr>
          <p:nvPr/>
        </p:nvSpPr>
        <p:spPr bwMode="auto">
          <a:xfrm>
            <a:off x="4194380"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5" name="Text Box 45"/>
          <p:cNvSpPr txBox="1">
            <a:spLocks noChangeArrowheads="1"/>
          </p:cNvSpPr>
          <p:nvPr/>
        </p:nvSpPr>
        <p:spPr bwMode="auto">
          <a:xfrm>
            <a:off x="4796130" y="492734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6" name="Text Box 46"/>
          <p:cNvSpPr txBox="1">
            <a:spLocks noChangeArrowheads="1"/>
          </p:cNvSpPr>
          <p:nvPr/>
        </p:nvSpPr>
        <p:spPr bwMode="auto">
          <a:xfrm>
            <a:off x="2964669"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7" name="Text Box 47"/>
          <p:cNvSpPr txBox="1">
            <a:spLocks noChangeArrowheads="1"/>
          </p:cNvSpPr>
          <p:nvPr/>
        </p:nvSpPr>
        <p:spPr bwMode="auto">
          <a:xfrm>
            <a:off x="4202024"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8" name="Text Box 48"/>
          <p:cNvSpPr txBox="1">
            <a:spLocks noChangeArrowheads="1"/>
          </p:cNvSpPr>
          <p:nvPr/>
        </p:nvSpPr>
        <p:spPr bwMode="auto">
          <a:xfrm>
            <a:off x="4803775" y="5544389"/>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bg1"/>
                </a:solidFill>
                <a:effectLst>
                  <a:outerShdw blurRad="38100" dist="38100" dir="2700000" algn="tl">
                    <a:srgbClr val="000000"/>
                  </a:outerShdw>
                </a:effectLst>
                <a:latin typeface="+mn-lt"/>
                <a:cs typeface="+mn-cs"/>
                <a:sym typeface="Webdings" pitchFamily="18" charset="2"/>
              </a:rPr>
              <a:t></a:t>
            </a:r>
          </a:p>
        </p:txBody>
      </p:sp>
      <p:sp>
        <p:nvSpPr>
          <p:cNvPr id="49" name="Rectangle 50"/>
          <p:cNvSpPr>
            <a:spLocks noChangeArrowheads="1"/>
          </p:cNvSpPr>
          <p:nvPr/>
        </p:nvSpPr>
        <p:spPr bwMode="auto">
          <a:xfrm>
            <a:off x="515076" y="2459619"/>
            <a:ext cx="1144865" cy="369332"/>
          </a:xfrm>
          <a:prstGeom prst="rect">
            <a:avLst/>
          </a:prstGeom>
          <a:noFill/>
          <a:ln w="15875" algn="ctr">
            <a:noFill/>
            <a:miter lim="800000"/>
            <a:headEnd/>
            <a:tailEnd type="none" w="lg" len="lg"/>
          </a:ln>
        </p:spPr>
        <p:txBody>
          <a:bodyPr vert="horz" wrap="none" lIns="91440" tIns="45720" rIns="91440" bIns="45720" numCol="1" anchor="t" anchorCtr="0" compatLnSpc="1">
            <a:prstTxWarp prst="textNoShape">
              <a:avLst/>
            </a:prstTxWarp>
            <a:spAutoFit/>
          </a:bodyPr>
          <a:lstStyle/>
          <a:p>
            <a:r>
              <a:rPr lang="en-US" dirty="0" smtClean="0">
                <a:solidFill>
                  <a:schemeClr val="bg1"/>
                </a:solidFill>
                <a:latin typeface="+mn-lt"/>
              </a:rPr>
              <a:t>ELEMENT</a:t>
            </a:r>
            <a:endParaRPr lang="en-US" dirty="0">
              <a:solidFill>
                <a:schemeClr val="bg1"/>
              </a:solidFill>
              <a:latin typeface="+mn-lt"/>
            </a:endParaRPr>
          </a:p>
        </p:txBody>
      </p:sp>
      <p:sp>
        <p:nvSpPr>
          <p:cNvPr id="51" name="Text Box 51"/>
          <p:cNvSpPr txBox="1">
            <a:spLocks noChangeArrowheads="1"/>
          </p:cNvSpPr>
          <p:nvPr/>
        </p:nvSpPr>
        <p:spPr bwMode="auto">
          <a:xfrm>
            <a:off x="3578432" y="4925165"/>
            <a:ext cx="761747" cy="784830"/>
          </a:xfrm>
          <a:prstGeom prst="rect">
            <a:avLst/>
          </a:prstGeom>
          <a:noFill/>
          <a:ln w="15875" algn="ctr">
            <a:noFill/>
            <a:miter lim="800000"/>
            <a:headEnd/>
            <a:tailEnd type="none" w="lg" len="lg"/>
          </a:ln>
          <a:effectLst/>
        </p:spPr>
        <p:txBody>
          <a:bodyPr vert="horz" wrap="none" lIns="91440" tIns="45720" rIns="91440" bIns="45720" numCol="1" anchor="t" anchorCtr="0" compatLnSpc="1">
            <a:prstTxWarp prst="textNoShape">
              <a:avLst/>
            </a:prstTxWarp>
            <a:spAutoFit/>
          </a:bodyPr>
          <a:lstStyle/>
          <a:p>
            <a:pPr fontAlgn="auto">
              <a:spcBef>
                <a:spcPts val="0"/>
              </a:spcBef>
              <a:spcAft>
                <a:spcPts val="0"/>
              </a:spcAft>
              <a:defRPr/>
            </a:pPr>
            <a:r>
              <a:rPr lang="en-US" sz="4500" dirty="0">
                <a:solidFill>
                  <a:schemeClr val="accent3"/>
                </a:solidFill>
                <a:effectLst>
                  <a:outerShdw blurRad="38100" dist="38100" dir="2700000" algn="tl">
                    <a:srgbClr val="000000"/>
                  </a:outerShdw>
                </a:effectLst>
                <a:latin typeface="+mn-lt"/>
                <a:cs typeface="+mn-cs"/>
                <a:sym typeface="Webdings" pitchFamily="18" charset="2"/>
              </a:rPr>
              <a:t></a:t>
            </a:r>
          </a:p>
        </p:txBody>
      </p:sp>
      <p:sp>
        <p:nvSpPr>
          <p:cNvPr id="52" name="Rectangle 51"/>
          <p:cNvSpPr/>
          <p:nvPr/>
        </p:nvSpPr>
        <p:spPr>
          <a:xfrm>
            <a:off x="940998" y="5953928"/>
            <a:ext cx="1422374" cy="338554"/>
          </a:xfrm>
          <a:prstGeom prst="rect">
            <a:avLst/>
          </a:prstGeom>
        </p:spPr>
        <p:txBody>
          <a:bodyPr wrap="square">
            <a:spAutoFit/>
          </a:bodyPr>
          <a:lstStyle/>
          <a:p>
            <a:r>
              <a:rPr lang="en-US" sz="1600" dirty="0" smtClean="0">
                <a:solidFill>
                  <a:schemeClr val="bg1"/>
                </a:solidFill>
                <a:latin typeface="+mn-lt"/>
              </a:rPr>
              <a:t>Data Flow</a:t>
            </a:r>
            <a:endParaRPr lang="en-US" sz="1600" dirty="0">
              <a:solidFill>
                <a:schemeClr val="bg1"/>
              </a:solidFill>
              <a:latin typeface="+mn-lt"/>
            </a:endParaRPr>
          </a:p>
        </p:txBody>
      </p:sp>
      <p:sp>
        <p:nvSpPr>
          <p:cNvPr id="56" name="Rectangle 55"/>
          <p:cNvSpPr/>
          <p:nvPr/>
        </p:nvSpPr>
        <p:spPr>
          <a:xfrm>
            <a:off x="521628" y="3337672"/>
            <a:ext cx="1726272" cy="338554"/>
          </a:xfrm>
          <a:prstGeom prst="rect">
            <a:avLst/>
          </a:prstGeom>
        </p:spPr>
        <p:txBody>
          <a:bodyPr wrap="square">
            <a:spAutoFit/>
          </a:bodyPr>
          <a:lstStyle/>
          <a:p>
            <a:r>
              <a:rPr lang="en-US" sz="1600" dirty="0" smtClean="0">
                <a:solidFill>
                  <a:schemeClr val="bg1"/>
                </a:solidFill>
                <a:latin typeface="+mn-lt"/>
              </a:rPr>
              <a:t>External Entity</a:t>
            </a:r>
            <a:endParaRPr lang="en-US" sz="1600" dirty="0">
              <a:solidFill>
                <a:schemeClr val="bg1"/>
              </a:solidFill>
              <a:latin typeface="+mn-lt"/>
            </a:endParaRPr>
          </a:p>
        </p:txBody>
      </p:sp>
      <p:cxnSp>
        <p:nvCxnSpPr>
          <p:cNvPr id="70" name="Straight Connector 69"/>
          <p:cNvCxnSpPr/>
          <p:nvPr/>
        </p:nvCxnSpPr>
        <p:spPr>
          <a:xfrm>
            <a:off x="471268" y="2377782"/>
            <a:ext cx="5448300" cy="1588"/>
          </a:xfrm>
          <a:prstGeom prst="line">
            <a:avLst/>
          </a:prstGeom>
          <a:ln w="15875">
            <a:solidFill>
              <a:srgbClr val="FFC00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57200" y="1412875"/>
            <a:ext cx="5444197" cy="400110"/>
          </a:xfrm>
          <a:prstGeom prst="rect">
            <a:avLst/>
          </a:prstGeom>
          <a:noFill/>
        </p:spPr>
        <p:txBody>
          <a:bodyPr wrap="square" rtlCol="0">
            <a:spAutoFit/>
          </a:bodyPr>
          <a:lstStyle/>
          <a:p>
            <a:pPr marL="342900" lvl="1" indent="-347472" defTabSz="914363" fontAlgn="auto">
              <a:spcAft>
                <a:spcPts val="0"/>
              </a:spcAft>
              <a:buClr>
                <a:schemeClr val="bg1"/>
              </a:buClr>
              <a:buSzPct val="70000"/>
              <a:defRPr/>
            </a:pPr>
            <a:r>
              <a:rPr lang="en-US" sz="2000" b="1" dirty="0" smtClean="0">
                <a:solidFill>
                  <a:schemeClr val="tx2">
                    <a:lumMod val="40000"/>
                    <a:lumOff val="60000"/>
                  </a:schemeClr>
                </a:solidFill>
                <a:latin typeface="+mn-lt"/>
              </a:rPr>
              <a:t>Identify STRIDE threats by element type</a:t>
            </a:r>
            <a:endParaRPr lang="en-US" sz="2000" b="1" dirty="0">
              <a:solidFill>
                <a:schemeClr val="tx2">
                  <a:lumMod val="40000"/>
                  <a:lumOff val="60000"/>
                </a:schemeClr>
              </a:solidFill>
              <a:latin typeface="+mn-lt"/>
            </a:endParaRPr>
          </a:p>
        </p:txBody>
      </p:sp>
      <p:sp>
        <p:nvSpPr>
          <p:cNvPr id="73" name="Title 72"/>
          <p:cNvSpPr>
            <a:spLocks noGrp="1"/>
          </p:cNvSpPr>
          <p:nvPr>
            <p:ph type="title"/>
          </p:nvPr>
        </p:nvSpPr>
        <p:spPr/>
        <p:txBody>
          <a:bodyPr/>
          <a:lstStyle/>
          <a:p>
            <a:pPr lvl="0"/>
            <a:r>
              <a:rPr lang="en-US" dirty="0" smtClean="0"/>
              <a:t>Identify Threat Types to Each Element</a:t>
            </a:r>
            <a:endParaRPr lang="en-US" dirty="0"/>
          </a:p>
        </p:txBody>
      </p:sp>
    </p:spTree>
    <p:extLst>
      <p:ext uri="{BB962C8B-B14F-4D97-AF65-F5344CB8AC3E}">
        <p14:creationId xmlns:p14="http://schemas.microsoft.com/office/powerpoint/2010/main" val="1743012031"/>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smtClean="0"/>
              <a:t>Code Review Only ???</a:t>
            </a:r>
          </a:p>
          <a:p>
            <a:r>
              <a:rPr lang="en-US" dirty="0" smtClean="0"/>
              <a:t>NO </a:t>
            </a:r>
            <a:r>
              <a:rPr lang="en-US" dirty="0" err="1" smtClean="0"/>
              <a:t>NO</a:t>
            </a:r>
            <a:r>
              <a:rPr lang="en-US" dirty="0" smtClean="0"/>
              <a:t> </a:t>
            </a:r>
            <a:r>
              <a:rPr lang="en-US" dirty="0" err="1" smtClean="0"/>
              <a:t>NO</a:t>
            </a:r>
            <a:r>
              <a:rPr lang="en-US" dirty="0" smtClean="0"/>
              <a:t> !!!</a:t>
            </a:r>
          </a:p>
          <a:p>
            <a:r>
              <a:rPr lang="en-US" dirty="0" smtClean="0"/>
              <a:t>We need:</a:t>
            </a:r>
          </a:p>
          <a:p>
            <a:pPr lvl="1"/>
            <a:r>
              <a:rPr lang="en-US" dirty="0" smtClean="0"/>
              <a:t>Secure Design ?</a:t>
            </a:r>
          </a:p>
          <a:p>
            <a:pPr lvl="1"/>
            <a:r>
              <a:rPr lang="en-US" dirty="0" smtClean="0"/>
              <a:t>Application Audit ?</a:t>
            </a:r>
          </a:p>
          <a:p>
            <a:pPr lvl="1"/>
            <a:r>
              <a:rPr lang="en-US" dirty="0" smtClean="0"/>
              <a:t>Coding  &amp; Secure Coding?</a:t>
            </a:r>
          </a:p>
          <a:p>
            <a:endParaRPr lang="en-US" dirty="0"/>
          </a:p>
        </p:txBody>
      </p:sp>
    </p:spTree>
    <p:extLst>
      <p:ext uri="{BB962C8B-B14F-4D97-AF65-F5344CB8AC3E}">
        <p14:creationId xmlns:p14="http://schemas.microsoft.com/office/powerpoint/2010/main" val="31552150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135875" y="2112961"/>
            <a:ext cx="6327088" cy="615553"/>
          </a:xfrm>
        </p:spPr>
        <p:txBody>
          <a:bodyPr/>
          <a:lstStyle/>
          <a:p>
            <a:endParaRPr lang="en-US" dirty="0"/>
          </a:p>
        </p:txBody>
      </p:sp>
      <p:sp>
        <p:nvSpPr>
          <p:cNvPr id="7" name="Subtitle 6"/>
          <p:cNvSpPr>
            <a:spLocks noGrp="1"/>
          </p:cNvSpPr>
          <p:nvPr>
            <p:ph type="subTitle" idx="1"/>
          </p:nvPr>
        </p:nvSpPr>
        <p:spPr>
          <a:xfrm>
            <a:off x="2135875" y="4896133"/>
            <a:ext cx="6327088" cy="369332"/>
          </a:xfrm>
        </p:spPr>
        <p:txBody>
          <a:bodyPr/>
          <a:lstStyle/>
          <a:p>
            <a:r>
              <a:rPr lang="en-US" dirty="0" smtClean="0"/>
              <a:t>End of Part 1</a:t>
            </a:r>
            <a:endParaRPr lang="en-US" dirty="0"/>
          </a:p>
        </p:txBody>
      </p:sp>
      <p:sp>
        <p:nvSpPr>
          <p:cNvPr id="2" name="Rectangle 1"/>
          <p:cNvSpPr/>
          <p:nvPr/>
        </p:nvSpPr>
        <p:spPr>
          <a:xfrm>
            <a:off x="2133600" y="2895600"/>
            <a:ext cx="50292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dirty="0"/>
              <a:t>#Enter to next part</a:t>
            </a:r>
            <a:r>
              <a:rPr lang="en-US" sz="3600" dirty="0" smtClean="0"/>
              <a:t>_&gt;</a:t>
            </a:r>
            <a:endParaRPr lang="en-US" sz="3600" dirty="0"/>
          </a:p>
        </p:txBody>
      </p:sp>
    </p:spTree>
    <p:extLst>
      <p:ext uri="{BB962C8B-B14F-4D97-AF65-F5344CB8AC3E}">
        <p14:creationId xmlns:p14="http://schemas.microsoft.com/office/powerpoint/2010/main" val="371088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Course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80057316"/>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749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Development Life Cycle</a:t>
            </a:r>
          </a:p>
        </p:txBody>
      </p:sp>
      <p:sp>
        <p:nvSpPr>
          <p:cNvPr id="57" name="Left Brace 56"/>
          <p:cNvSpPr/>
          <p:nvPr/>
        </p:nvSpPr>
        <p:spPr>
          <a:xfrm rot="5400000">
            <a:off x="4353174" y="1782858"/>
            <a:ext cx="229757" cy="362958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Segoe UI" pitchFamily="34" charset="0"/>
              <a:cs typeface="Segoe UI" pitchFamily="34" charset="0"/>
            </a:endParaRPr>
          </a:p>
        </p:txBody>
      </p:sp>
      <p:cxnSp>
        <p:nvCxnSpPr>
          <p:cNvPr id="58" name="Elbow Connector 103"/>
          <p:cNvCxnSpPr/>
          <p:nvPr/>
        </p:nvCxnSpPr>
        <p:spPr>
          <a:xfrm rot="5400000">
            <a:off x="898171" y="3188363"/>
            <a:ext cx="456247" cy="749155"/>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8042907" y="3467622"/>
            <a:ext cx="436903" cy="209982"/>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6200000" flipH="1">
            <a:off x="6548896" y="3417701"/>
            <a:ext cx="455458" cy="291270"/>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42585" y="1848503"/>
            <a:ext cx="1129823" cy="338554"/>
          </a:xfrm>
          <a:prstGeom prst="rect">
            <a:avLst/>
          </a:prstGeom>
          <a:noFill/>
        </p:spPr>
        <p:txBody>
          <a:bodyPr wrap="square" rtlCol="0">
            <a:spAutoFit/>
          </a:bodyPr>
          <a:lstStyle/>
          <a:p>
            <a:r>
              <a:rPr lang="en-US" sz="1600" b="1" dirty="0" smtClean="0">
                <a:ln w="3175">
                  <a:noFill/>
                </a:ln>
                <a:solidFill>
                  <a:schemeClr val="tx2">
                    <a:lumMod val="40000"/>
                    <a:lumOff val="60000"/>
                  </a:schemeClr>
                </a:solidFill>
                <a:latin typeface="Segoe UI" pitchFamily="34" charset="0"/>
                <a:cs typeface="Segoe UI" pitchFamily="34" charset="0"/>
              </a:rPr>
              <a:t>Education</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62" name="TextBox 61"/>
          <p:cNvSpPr txBox="1"/>
          <p:nvPr/>
        </p:nvSpPr>
        <p:spPr>
          <a:xfrm>
            <a:off x="6736259" y="1848503"/>
            <a:ext cx="1741712" cy="338554"/>
          </a:xfrm>
          <a:prstGeom prst="rect">
            <a:avLst/>
          </a:prstGeom>
          <a:noFill/>
        </p:spPr>
        <p:txBody>
          <a:bodyPr wrap="square" rtlCol="0">
            <a:spAutoFit/>
          </a:bodyPr>
          <a:lstStyle/>
          <a:p>
            <a:r>
              <a:rPr lang="en-US" sz="1600" b="1" dirty="0" smtClean="0">
                <a:ln w="3175">
                  <a:noFill/>
                </a:ln>
                <a:solidFill>
                  <a:schemeClr val="tx2">
                    <a:lumMod val="40000"/>
                    <a:lumOff val="60000"/>
                  </a:schemeClr>
                </a:solidFill>
                <a:latin typeface="Segoe UI" pitchFamily="34" charset="0"/>
                <a:cs typeface="Segoe UI" pitchFamily="34" charset="0"/>
              </a:rPr>
              <a:t>Accountability</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66" name="Rounded Rectangle 65"/>
          <p:cNvSpPr/>
          <p:nvPr/>
        </p:nvSpPr>
        <p:spPr>
          <a:xfrm>
            <a:off x="522517" y="2213922"/>
            <a:ext cx="1956708" cy="90046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Administer and track security training </a:t>
            </a:r>
            <a:endParaRPr lang="en-US" sz="1200" b="1" i="1" dirty="0">
              <a:solidFill>
                <a:schemeClr val="bg1"/>
              </a:solidFill>
              <a:latin typeface="Segoe UI" pitchFamily="34" charset="0"/>
              <a:cs typeface="Segoe UI" pitchFamily="34" charset="0"/>
            </a:endParaRPr>
          </a:p>
        </p:txBody>
      </p:sp>
      <p:sp>
        <p:nvSpPr>
          <p:cNvPr id="69" name="Rounded Rectangle 68"/>
          <p:cNvSpPr/>
          <p:nvPr/>
        </p:nvSpPr>
        <p:spPr>
          <a:xfrm>
            <a:off x="7877171" y="2233267"/>
            <a:ext cx="978356" cy="90046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Incident</a:t>
            </a:r>
          </a:p>
          <a:p>
            <a:pPr algn="ctr" defTabSz="914099" eaLnBrk="0" hangingPunct="0">
              <a:defRPr/>
            </a:pPr>
            <a:r>
              <a:rPr lang="en-US" sz="1200" b="1" i="1" dirty="0" smtClean="0">
                <a:solidFill>
                  <a:schemeClr val="bg1"/>
                </a:solidFill>
                <a:latin typeface="Segoe UI" pitchFamily="34" charset="0"/>
                <a:cs typeface="Segoe UI" pitchFamily="34" charset="0"/>
              </a:rPr>
              <a:t>Response (MSRC</a:t>
            </a:r>
            <a:r>
              <a:rPr lang="en-US" sz="1200" b="1" dirty="0" smtClean="0">
                <a:solidFill>
                  <a:schemeClr val="bg1"/>
                </a:solidFill>
                <a:latin typeface="Segoe UI" pitchFamily="34" charset="0"/>
                <a:cs typeface="Segoe UI" pitchFamily="34" charset="0"/>
              </a:rPr>
              <a:t>) </a:t>
            </a:r>
            <a:endParaRPr lang="en-US" sz="1200" b="1" dirty="0">
              <a:solidFill>
                <a:schemeClr val="bg1"/>
              </a:solidFill>
              <a:latin typeface="Segoe UI" pitchFamily="34" charset="0"/>
              <a:cs typeface="Segoe UI" pitchFamily="34" charset="0"/>
            </a:endParaRPr>
          </a:p>
        </p:txBody>
      </p:sp>
      <p:sp>
        <p:nvSpPr>
          <p:cNvPr id="72" name="Left Brace 71"/>
          <p:cNvSpPr/>
          <p:nvPr/>
        </p:nvSpPr>
        <p:spPr>
          <a:xfrm rot="5400000">
            <a:off x="3808105" y="1408484"/>
            <a:ext cx="495452" cy="3860281"/>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latin typeface="Segoe UI" pitchFamily="34" charset="0"/>
              <a:cs typeface="Segoe UI" pitchFamily="34" charset="0"/>
            </a:endParaRPr>
          </a:p>
        </p:txBody>
      </p:sp>
      <p:cxnSp>
        <p:nvCxnSpPr>
          <p:cNvPr id="73" name="Elbow Connector 72"/>
          <p:cNvCxnSpPr/>
          <p:nvPr/>
        </p:nvCxnSpPr>
        <p:spPr>
          <a:xfrm rot="5400000">
            <a:off x="888892" y="2977210"/>
            <a:ext cx="474803" cy="749156"/>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5400000">
            <a:off x="8033629" y="3256470"/>
            <a:ext cx="455458" cy="209982"/>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6200000" flipH="1">
            <a:off x="6467719" y="3130753"/>
            <a:ext cx="618866" cy="29232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6" name="Rounded Rectangle 75"/>
          <p:cNvSpPr/>
          <p:nvPr/>
        </p:nvSpPr>
        <p:spPr>
          <a:xfrm>
            <a:off x="5611760" y="2230215"/>
            <a:ext cx="1956709" cy="900464"/>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Establish release criteria and sign-off as part of FSR</a:t>
            </a:r>
            <a:endParaRPr lang="en-US" sz="1200" b="1" i="1" dirty="0">
              <a:solidFill>
                <a:schemeClr val="bg1"/>
              </a:solidFill>
              <a:latin typeface="Segoe UI" pitchFamily="34" charset="0"/>
              <a:cs typeface="Segoe UI" pitchFamily="34" charset="0"/>
            </a:endParaRPr>
          </a:p>
        </p:txBody>
      </p:sp>
      <p:grpSp>
        <p:nvGrpSpPr>
          <p:cNvPr id="3" name="Cycle"/>
          <p:cNvGrpSpPr/>
          <p:nvPr/>
        </p:nvGrpSpPr>
        <p:grpSpPr>
          <a:xfrm>
            <a:off x="1290445" y="5297752"/>
            <a:ext cx="6451600" cy="1438302"/>
            <a:chOff x="1346200" y="5346700"/>
            <a:chExt cx="6451600" cy="1438302"/>
          </a:xfrm>
        </p:grpSpPr>
        <p:pic>
          <p:nvPicPr>
            <p:cNvPr id="78" name="Picture 2" descr="C:\Program Files\Microsoft Resource DVD Artwork\DVD_ART\Artwork_Imagery\Shapes and Graphics\Arrows - arrow\Curved\loop continuous cycle arrows2.png"/>
            <p:cNvPicPr>
              <a:picLocks noChangeAspect="1" noChangeArrowheads="1"/>
            </p:cNvPicPr>
            <p:nvPr/>
          </p:nvPicPr>
          <p:blipFill>
            <a:blip r:embed="rId3" cstate="print"/>
            <a:srcRect/>
            <a:stretch>
              <a:fillRect/>
            </a:stretch>
          </p:blipFill>
          <p:spPr bwMode="auto">
            <a:xfrm>
              <a:off x="1346200" y="5346700"/>
              <a:ext cx="6451600" cy="1016000"/>
            </a:xfrm>
            <a:prstGeom prst="rect">
              <a:avLst/>
            </a:prstGeom>
            <a:noFill/>
          </p:spPr>
        </p:pic>
        <p:sp>
          <p:nvSpPr>
            <p:cNvPr id="79" name="Rectangle 78"/>
            <p:cNvSpPr/>
            <p:nvPr/>
          </p:nvSpPr>
          <p:spPr>
            <a:xfrm>
              <a:off x="1436649" y="6415670"/>
              <a:ext cx="6248400" cy="369332"/>
            </a:xfrm>
            <a:prstGeom prst="rect">
              <a:avLst/>
            </a:prstGeom>
          </p:spPr>
          <p:txBody>
            <a:bodyPr wrap="square">
              <a:spAutoFit/>
            </a:bodyPr>
            <a:lstStyle/>
            <a:p>
              <a:pPr algn="ctr" eaLnBrk="1" hangingPunct="1">
                <a:buSzPct val="95000"/>
                <a:defRPr/>
              </a:pPr>
              <a:r>
                <a:rPr lang="en-US" sz="1800" b="1" dirty="0" smtClean="0">
                  <a:ln w="1905"/>
                  <a:solidFill>
                    <a:schemeClr val="accent1"/>
                  </a:solidFill>
                  <a:latin typeface="Segoe UI" pitchFamily="34" charset="0"/>
                  <a:ea typeface="ＭＳ Ｐゴシック" charset="-128"/>
                  <a:cs typeface="Segoe UI" pitchFamily="34" charset="0"/>
                </a:rPr>
                <a:t>Ongoing Process Improvements</a:t>
              </a:r>
            </a:p>
          </p:txBody>
        </p:sp>
      </p:grpSp>
      <p:pic>
        <p:nvPicPr>
          <p:cNvPr id="80" name="Picture 79" descr="SDL Lifecycle (Expanded).png"/>
          <p:cNvPicPr>
            <a:picLocks noChangeAspect="1"/>
          </p:cNvPicPr>
          <p:nvPr/>
        </p:nvPicPr>
        <p:blipFill>
          <a:blip r:embed="rId4" cstate="print"/>
          <a:stretch>
            <a:fillRect/>
          </a:stretch>
        </p:blipFill>
        <p:spPr>
          <a:xfrm>
            <a:off x="163097" y="3515097"/>
            <a:ext cx="8895406" cy="1567542"/>
          </a:xfrm>
          <a:prstGeom prst="rect">
            <a:avLst/>
          </a:prstGeom>
        </p:spPr>
      </p:pic>
      <p:sp>
        <p:nvSpPr>
          <p:cNvPr id="81" name="TextBox 80"/>
          <p:cNvSpPr txBox="1"/>
          <p:nvPr/>
        </p:nvSpPr>
        <p:spPr>
          <a:xfrm>
            <a:off x="3113320" y="1848503"/>
            <a:ext cx="2286000" cy="338554"/>
          </a:xfrm>
          <a:prstGeom prst="rect">
            <a:avLst/>
          </a:prstGeom>
          <a:noFill/>
        </p:spPr>
        <p:txBody>
          <a:bodyPr wrap="square" rtlCol="0">
            <a:spAutoFit/>
          </a:bodyPr>
          <a:lstStyle/>
          <a:p>
            <a:pPr algn="ctr"/>
            <a:r>
              <a:rPr lang="en-US" sz="1600" b="1" dirty="0" smtClean="0">
                <a:ln w="3175">
                  <a:noFill/>
                </a:ln>
                <a:solidFill>
                  <a:schemeClr val="tx2">
                    <a:lumMod val="40000"/>
                    <a:lumOff val="60000"/>
                  </a:schemeClr>
                </a:solidFill>
                <a:latin typeface="Segoe UI" pitchFamily="34" charset="0"/>
                <a:cs typeface="Segoe UI" pitchFamily="34" charset="0"/>
              </a:rPr>
              <a:t>Process</a:t>
            </a:r>
            <a:endParaRPr lang="en-US" sz="1600" b="1" dirty="0">
              <a:ln w="3175">
                <a:noFill/>
              </a:ln>
              <a:solidFill>
                <a:schemeClr val="tx2">
                  <a:lumMod val="40000"/>
                  <a:lumOff val="60000"/>
                </a:schemeClr>
              </a:solidFill>
              <a:latin typeface="Segoe UI" pitchFamily="34" charset="0"/>
              <a:cs typeface="Segoe UI" pitchFamily="34" charset="0"/>
            </a:endParaRPr>
          </a:p>
        </p:txBody>
      </p:sp>
      <p:sp>
        <p:nvSpPr>
          <p:cNvPr id="82" name="Rounded Rectangle 81"/>
          <p:cNvSpPr/>
          <p:nvPr/>
        </p:nvSpPr>
        <p:spPr>
          <a:xfrm>
            <a:off x="3089264" y="2227940"/>
            <a:ext cx="1956709" cy="900464"/>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 tIns="45718" rIns="18288" bIns="45718" numCol="1" rtlCol="0" anchor="ctr" anchorCtr="0" compatLnSpc="1">
            <a:prstTxWarp prst="textNoShape">
              <a:avLst/>
            </a:prstTxWarp>
          </a:bodyPr>
          <a:lstStyle/>
          <a:p>
            <a:pPr algn="ctr" defTabSz="914099" eaLnBrk="0" hangingPunct="0">
              <a:defRPr/>
            </a:pPr>
            <a:r>
              <a:rPr lang="en-US" sz="1200" b="1" i="1" dirty="0" smtClean="0">
                <a:solidFill>
                  <a:schemeClr val="bg1"/>
                </a:solidFill>
                <a:latin typeface="Segoe UI" pitchFamily="34" charset="0"/>
                <a:cs typeface="Segoe UI" pitchFamily="34" charset="0"/>
              </a:rPr>
              <a:t>Guide product teams to meet SDL requirements</a:t>
            </a:r>
            <a:endParaRPr lang="en-US" sz="1200" b="1" i="1" dirty="0">
              <a:solidFill>
                <a:schemeClr val="bg1"/>
              </a:solidFill>
              <a:latin typeface="Segoe UI" pitchFamily="34" charset="0"/>
              <a:cs typeface="Segoe UI" pitchFamily="34" charset="0"/>
            </a:endParaRPr>
          </a:p>
        </p:txBody>
      </p:sp>
    </p:spTree>
    <p:extLst>
      <p:ext uri="{BB962C8B-B14F-4D97-AF65-F5344CB8AC3E}">
        <p14:creationId xmlns:p14="http://schemas.microsoft.com/office/powerpoint/2010/main" val="38624344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2000"/>
                                        <p:tgtEl>
                                          <p:spTgt spid="81"/>
                                        </p:tgtEl>
                                      </p:cBhvr>
                                    </p:animEffec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2000"/>
                                        <p:tgtEl>
                                          <p:spTgt spid="62"/>
                                        </p:tgtEl>
                                      </p:cBhvr>
                                    </p:animEffect>
                                  </p:childTnLst>
                                </p:cTn>
                              </p:par>
                            </p:childTnLst>
                          </p:cTn>
                        </p:par>
                        <p:par>
                          <p:cTn id="16" fill="hold">
                            <p:stCondLst>
                              <p:cond delay="5500"/>
                            </p:stCondLst>
                            <p:childTnLst>
                              <p:par>
                                <p:cTn id="17" presetID="10" presetClass="entr" presetSubtype="0" fill="hold" grpId="0" nodeType="afterEffect">
                                  <p:stCondLst>
                                    <p:cond delay="100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2000"/>
                                        <p:tgtEl>
                                          <p:spTgt spid="66"/>
                                        </p:tgtEl>
                                      </p:cBhvr>
                                    </p:animEffect>
                                  </p:childTnLst>
                                </p:cTn>
                              </p:par>
                              <p:par>
                                <p:cTn id="20" presetID="10" presetClass="entr" presetSubtype="0" fill="hold" nodeType="withEffect">
                                  <p:stCondLst>
                                    <p:cond delay="100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2000"/>
                                        <p:tgtEl>
                                          <p:spTgt spid="73"/>
                                        </p:tgtEl>
                                      </p:cBhvr>
                                    </p:animEffect>
                                  </p:childTnLst>
                                </p:cTn>
                              </p:par>
                            </p:childTnLst>
                          </p:cTn>
                        </p:par>
                        <p:par>
                          <p:cTn id="23" fill="hold">
                            <p:stCondLst>
                              <p:cond delay="8500"/>
                            </p:stCondLst>
                            <p:childTnLst>
                              <p:par>
                                <p:cTn id="24" presetID="10" presetClass="entr" presetSubtype="0" fill="hold" grpId="0" nodeType="afterEffect">
                                  <p:stCondLst>
                                    <p:cond delay="1000"/>
                                  </p:stCondLst>
                                  <p:childTnLst>
                                    <p:set>
                                      <p:cBhvr>
                                        <p:cTn id="25" dur="1" fill="hold">
                                          <p:stCondLst>
                                            <p:cond delay="0"/>
                                          </p:stCondLst>
                                        </p:cTn>
                                        <p:tgtEl>
                                          <p:spTgt spid="82"/>
                                        </p:tgtEl>
                                        <p:attrNameLst>
                                          <p:attrName>style.visibility</p:attrName>
                                        </p:attrNameLst>
                                      </p:cBhvr>
                                      <p:to>
                                        <p:strVal val="visible"/>
                                      </p:to>
                                    </p:set>
                                    <p:animEffect transition="in" filter="fade">
                                      <p:cBhvr>
                                        <p:cTn id="26" dur="2000"/>
                                        <p:tgtEl>
                                          <p:spTgt spid="82"/>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2000"/>
                                        <p:tgtEl>
                                          <p:spTgt spid="72"/>
                                        </p:tgtEl>
                                      </p:cBhvr>
                                    </p:animEffect>
                                  </p:childTnLst>
                                </p:cTn>
                              </p:par>
                            </p:childTnLst>
                          </p:cTn>
                        </p:par>
                        <p:par>
                          <p:cTn id="30" fill="hold">
                            <p:stCondLst>
                              <p:cond delay="11500"/>
                            </p:stCondLst>
                            <p:childTnLst>
                              <p:par>
                                <p:cTn id="31" presetID="10" presetClass="entr" presetSubtype="0" fill="hold" grpId="0" nodeType="afterEffect">
                                  <p:stCondLst>
                                    <p:cond delay="1000"/>
                                  </p:stCondLst>
                                  <p:childTnLst>
                                    <p:set>
                                      <p:cBhvr>
                                        <p:cTn id="32" dur="1" fill="hold">
                                          <p:stCondLst>
                                            <p:cond delay="0"/>
                                          </p:stCondLst>
                                        </p:cTn>
                                        <p:tgtEl>
                                          <p:spTgt spid="76"/>
                                        </p:tgtEl>
                                        <p:attrNameLst>
                                          <p:attrName>style.visibility</p:attrName>
                                        </p:attrNameLst>
                                      </p:cBhvr>
                                      <p:to>
                                        <p:strVal val="visible"/>
                                      </p:to>
                                    </p:set>
                                    <p:animEffect transition="in" filter="fade">
                                      <p:cBhvr>
                                        <p:cTn id="33" dur="2000"/>
                                        <p:tgtEl>
                                          <p:spTgt spid="76"/>
                                        </p:tgtEl>
                                      </p:cBhvr>
                                    </p:animEffect>
                                  </p:childTnLst>
                                </p:cTn>
                              </p:par>
                              <p:par>
                                <p:cTn id="34" presetID="10" presetClass="entr" presetSubtype="0" fill="hold" nodeType="withEffect">
                                  <p:stCondLst>
                                    <p:cond delay="10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2000"/>
                                        <p:tgtEl>
                                          <p:spTgt spid="75"/>
                                        </p:tgtEl>
                                      </p:cBhvr>
                                    </p:animEffect>
                                  </p:childTnLst>
                                </p:cTn>
                              </p:par>
                            </p:childTnLst>
                          </p:cTn>
                        </p:par>
                        <p:par>
                          <p:cTn id="37" fill="hold">
                            <p:stCondLst>
                              <p:cond delay="14500"/>
                            </p:stCondLst>
                            <p:childTnLst>
                              <p:par>
                                <p:cTn id="38" presetID="10" presetClass="entr" presetSubtype="0" fill="hold" grpId="0" nodeType="afterEffect">
                                  <p:stCondLst>
                                    <p:cond delay="100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2000"/>
                                        <p:tgtEl>
                                          <p:spTgt spid="69"/>
                                        </p:tgtEl>
                                      </p:cBhvr>
                                    </p:animEffect>
                                  </p:childTnLst>
                                </p:cTn>
                              </p:par>
                              <p:par>
                                <p:cTn id="41" presetID="10" presetClass="entr" presetSubtype="0" fill="hold" nodeType="withEffect">
                                  <p:stCondLst>
                                    <p:cond delay="100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000"/>
                                        <p:tgtEl>
                                          <p:spTgt spid="74"/>
                                        </p:tgtEl>
                                      </p:cBhvr>
                                    </p:animEffect>
                                  </p:childTnLst>
                                </p:cTn>
                              </p:par>
                            </p:childTnLst>
                          </p:cTn>
                        </p:par>
                        <p:par>
                          <p:cTn id="44" fill="hold">
                            <p:stCondLst>
                              <p:cond delay="17500"/>
                            </p:stCondLst>
                            <p:childTnLst>
                              <p:par>
                                <p:cTn id="45" presetID="10" presetClass="entr" presetSubtype="0" fill="hold" nodeType="afterEffect">
                                  <p:stCondLst>
                                    <p:cond delay="150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6" grpId="0" animBg="1"/>
      <p:bldP spid="69" grpId="0" animBg="1"/>
      <p:bldP spid="72" grpId="0" animBg="1"/>
      <p:bldP spid="76" grpId="0" animBg="1"/>
      <p:bldP spid="81" grpId="0"/>
      <p:bldP spid="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2020961"/>
              </p:ext>
            </p:extLst>
          </p:nvPr>
        </p:nvGraphicFramePr>
        <p:xfrm>
          <a:off x="449263" y="1598613"/>
          <a:ext cx="8229600" cy="4256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790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8922612"/>
              </p:ext>
            </p:extLst>
          </p:nvPr>
        </p:nvGraphicFramePr>
        <p:xfrm>
          <a:off x="449263" y="1598612"/>
          <a:ext cx="8229600" cy="327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732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DL-blue">
  <a:themeElements>
    <a:clrScheme name="SDL">
      <a:dk1>
        <a:sysClr val="windowText" lastClr="000000"/>
      </a:dk1>
      <a:lt1>
        <a:sysClr val="window" lastClr="FFFFFF"/>
      </a:lt1>
      <a:dk2>
        <a:srgbClr val="1F497D"/>
      </a:dk2>
      <a:lt2>
        <a:srgbClr val="EEECE1"/>
      </a:lt2>
      <a:accent1>
        <a:srgbClr val="005194"/>
      </a:accent1>
      <a:accent2>
        <a:srgbClr val="277318"/>
      </a:accent2>
      <a:accent3>
        <a:srgbClr val="F89A21"/>
      </a:accent3>
      <a:accent4>
        <a:srgbClr val="007CBD"/>
      </a:accent4>
      <a:accent5>
        <a:srgbClr val="00AC24"/>
      </a:accent5>
      <a:accent6>
        <a:srgbClr val="FFB82E"/>
      </a:accent6>
      <a:hlink>
        <a:srgbClr val="0000FF"/>
      </a:hlink>
      <a:folHlink>
        <a:srgbClr val="800080"/>
      </a:folHlink>
    </a:clrScheme>
    <a:fontScheme name="SDL">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Basics of Secure Design Development Test</Template>
  <TotalTime>156</TotalTime>
  <Words>2245</Words>
  <Application>Microsoft Office PowerPoint</Application>
  <PresentationFormat>On-screen Show (4:3)</PresentationFormat>
  <Paragraphs>643</Paragraphs>
  <Slides>50</Slides>
  <Notes>34</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SDL-blue</vt:lpstr>
      <vt:lpstr>Code Review Training Course. Part 1: SDLC and Secure Design</vt:lpstr>
      <vt:lpstr>PowerPoint Presentation</vt:lpstr>
      <vt:lpstr>Theory of Everything (inc Hacking)</vt:lpstr>
      <vt:lpstr>Reminder</vt:lpstr>
      <vt:lpstr>Motivation</vt:lpstr>
      <vt:lpstr>About Course</vt:lpstr>
      <vt:lpstr>Secure Development Life Cycle</vt:lpstr>
      <vt:lpstr>Design</vt:lpstr>
      <vt:lpstr>Implementation</vt:lpstr>
      <vt:lpstr>Verification</vt:lpstr>
      <vt:lpstr>Secure Design</vt:lpstr>
      <vt:lpstr>The Attack Surface Reduction Process</vt:lpstr>
      <vt:lpstr>Watch Out for Fanout!</vt:lpstr>
      <vt:lpstr>It’s Not Just About Turning Stuff Off!</vt:lpstr>
      <vt:lpstr>ASR Examples</vt:lpstr>
      <vt:lpstr>PowerPoint Presentation</vt:lpstr>
      <vt:lpstr>Threat Analysis</vt:lpstr>
      <vt:lpstr>How to Threat Model</vt:lpstr>
      <vt:lpstr>The Process in a Nutshell</vt:lpstr>
      <vt:lpstr>Diagramming</vt:lpstr>
      <vt:lpstr>Diagram Elements: Examples</vt:lpstr>
      <vt:lpstr>Diagrams: Trust Boundaries</vt:lpstr>
      <vt:lpstr>Diagram layers</vt:lpstr>
      <vt:lpstr>Context Diagram</vt:lpstr>
      <vt:lpstr>Level 1 Diagram</vt:lpstr>
      <vt:lpstr>Diagrams Should Not Resemble</vt:lpstr>
      <vt:lpstr>The Process: Identifying Threats</vt:lpstr>
      <vt:lpstr>Identify Threats</vt:lpstr>
      <vt:lpstr>Understanding the STRIDE Threats</vt:lpstr>
      <vt:lpstr>Find Threats: Use STRIDE per Element</vt:lpstr>
      <vt:lpstr>Different Threats Affect Each Element Type </vt:lpstr>
      <vt:lpstr>Apply STRIDE Threats to Each Element</vt:lpstr>
      <vt:lpstr>Use the Trust boundaries</vt:lpstr>
      <vt:lpstr>DFD Elements Are Threat Targets: A “Work List”</vt:lpstr>
      <vt:lpstr>A Special Note About Information Disclosure Threats</vt:lpstr>
      <vt:lpstr>The Process: Mitigation</vt:lpstr>
      <vt:lpstr>Mitigation Is the Point of Threat Modeling</vt:lpstr>
      <vt:lpstr>Mitigate</vt:lpstr>
      <vt:lpstr>Standard Mitigations</vt:lpstr>
      <vt:lpstr>The Process: Validation</vt:lpstr>
      <vt:lpstr>Validating Threat Models</vt:lpstr>
      <vt:lpstr>Validate Quality of Threats and Mitigations</vt:lpstr>
      <vt:lpstr>Validate Information Captured</vt:lpstr>
      <vt:lpstr>PowerPoint Presentation</vt:lpstr>
      <vt:lpstr>Questions?</vt:lpstr>
      <vt:lpstr>Exercise</vt:lpstr>
      <vt:lpstr>Exercise</vt:lpstr>
      <vt:lpstr>Identify All Elements (16 Elements)</vt:lpstr>
      <vt:lpstr>Identify Threat Types to Each Element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habachnam</dc:creator>
  <cp:lastModifiedBy>namhb1</cp:lastModifiedBy>
  <cp:revision>59</cp:revision>
  <dcterms:created xsi:type="dcterms:W3CDTF">2015-07-08T13:08:36Z</dcterms:created>
  <dcterms:modified xsi:type="dcterms:W3CDTF">2015-07-22T02:16:45Z</dcterms:modified>
</cp:coreProperties>
</file>