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2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30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31" r:id="rId28"/>
    <p:sldId id="332" r:id="rId29"/>
    <p:sldId id="333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295" r:id="rId40"/>
    <p:sldId id="26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30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EA33-E417-4AB4-BFF5-B138A9C3479E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56EA5-F140-4B9C-84CB-D697DD2374D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5FB1ED65-F263-4616-9574-1A14BA374637}" type="parTrans" cxnId="{CE303569-9934-4D36-B415-485CF2025E2D}">
      <dgm:prSet/>
      <dgm:spPr/>
      <dgm:t>
        <a:bodyPr/>
        <a:lstStyle/>
        <a:p>
          <a:endParaRPr lang="en-US"/>
        </a:p>
      </dgm:t>
    </dgm:pt>
    <dgm:pt modelId="{5633C53D-BCE1-4F24-8453-623C02FA3754}" type="sibTrans" cxnId="{CE303569-9934-4D36-B415-485CF2025E2D}">
      <dgm:prSet/>
      <dgm:spPr/>
      <dgm:t>
        <a:bodyPr/>
        <a:lstStyle/>
        <a:p>
          <a:endParaRPr lang="en-US"/>
        </a:p>
      </dgm:t>
    </dgm:pt>
    <dgm:pt modelId="{F00FF8A4-C82A-4901-A24B-118B591E33B3}">
      <dgm:prSet phldrT="[Text]"/>
      <dgm:spPr/>
      <dgm:t>
        <a:bodyPr/>
        <a:lstStyle/>
        <a:p>
          <a:endParaRPr lang="en-US" dirty="0"/>
        </a:p>
      </dgm:t>
    </dgm:pt>
    <dgm:pt modelId="{8F66488A-3703-435F-95CC-DC09FF360149}" type="parTrans" cxnId="{124707A4-0B71-4C6A-B485-B4EAE760A637}">
      <dgm:prSet/>
      <dgm:spPr/>
      <dgm:t>
        <a:bodyPr/>
        <a:lstStyle/>
        <a:p>
          <a:endParaRPr lang="en-US"/>
        </a:p>
      </dgm:t>
    </dgm:pt>
    <dgm:pt modelId="{B057E16F-871B-42BE-A4F8-E2DFEB6FDEAA}" type="sibTrans" cxnId="{124707A4-0B71-4C6A-B485-B4EAE760A637}">
      <dgm:prSet/>
      <dgm:spPr/>
      <dgm:t>
        <a:bodyPr/>
        <a:lstStyle/>
        <a:p>
          <a:endParaRPr lang="en-US"/>
        </a:p>
      </dgm:t>
    </dgm:pt>
    <dgm:pt modelId="{B1BF15A8-97B2-457B-A975-3502DBD36C4C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A9EEF29-387B-4BE9-8833-0E3B7D5C859C}" type="parTrans" cxnId="{AD8B60B0-ACE8-41A5-8F77-FC40B89B2747}">
      <dgm:prSet/>
      <dgm:spPr/>
      <dgm:t>
        <a:bodyPr/>
        <a:lstStyle/>
        <a:p>
          <a:endParaRPr lang="en-US"/>
        </a:p>
      </dgm:t>
    </dgm:pt>
    <dgm:pt modelId="{4F2FC829-9D3D-4493-8AAB-C62B9E9A2D36}" type="sibTrans" cxnId="{AD8B60B0-ACE8-41A5-8F77-FC40B89B2747}">
      <dgm:prSet/>
      <dgm:spPr/>
      <dgm:t>
        <a:bodyPr/>
        <a:lstStyle/>
        <a:p>
          <a:endParaRPr lang="en-US"/>
        </a:p>
      </dgm:t>
    </dgm:pt>
    <dgm:pt modelId="{6BF1B87D-71F0-44B6-B144-C8B4095CA653}">
      <dgm:prSet phldrT="[Text]"/>
      <dgm:spPr/>
      <dgm:t>
        <a:bodyPr/>
        <a:lstStyle/>
        <a:p>
          <a:endParaRPr lang="en-US" dirty="0"/>
        </a:p>
      </dgm:t>
    </dgm:pt>
    <dgm:pt modelId="{6C075F2C-DAE3-43DE-ACB5-9FDBCFF09B22}" type="parTrans" cxnId="{FDAC08B8-CE5A-4527-B5B2-5711293CCE06}">
      <dgm:prSet/>
      <dgm:spPr/>
      <dgm:t>
        <a:bodyPr/>
        <a:lstStyle/>
        <a:p>
          <a:endParaRPr lang="en-US"/>
        </a:p>
      </dgm:t>
    </dgm:pt>
    <dgm:pt modelId="{994523CB-49C4-46E4-A05E-85CCD4489CB6}" type="sibTrans" cxnId="{FDAC08B8-CE5A-4527-B5B2-5711293CCE06}">
      <dgm:prSet/>
      <dgm:spPr/>
      <dgm:t>
        <a:bodyPr/>
        <a:lstStyle/>
        <a:p>
          <a:endParaRPr lang="en-US"/>
        </a:p>
      </dgm:t>
    </dgm:pt>
    <dgm:pt modelId="{776174DD-F73D-4B42-971A-8D89D46E100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B7787C5-D13F-423E-8A64-476B1E8437D9}" type="parTrans" cxnId="{2485050C-5AC0-45D2-A3C9-22B54219BA25}">
      <dgm:prSet/>
      <dgm:spPr/>
      <dgm:t>
        <a:bodyPr/>
        <a:lstStyle/>
        <a:p>
          <a:endParaRPr lang="en-US"/>
        </a:p>
      </dgm:t>
    </dgm:pt>
    <dgm:pt modelId="{236568CE-AC1A-4156-9414-6373A743F920}" type="sibTrans" cxnId="{2485050C-5AC0-45D2-A3C9-22B54219BA25}">
      <dgm:prSet/>
      <dgm:spPr/>
      <dgm:t>
        <a:bodyPr/>
        <a:lstStyle/>
        <a:p>
          <a:endParaRPr lang="en-US"/>
        </a:p>
      </dgm:t>
    </dgm:pt>
    <dgm:pt modelId="{144DD4A0-F145-482C-85E4-F1B4C517D427}">
      <dgm:prSet phldrT="[Text]"/>
      <dgm:spPr/>
      <dgm:t>
        <a:bodyPr/>
        <a:lstStyle/>
        <a:p>
          <a:r>
            <a:rPr lang="en-US" dirty="0" smtClean="0"/>
            <a:t>Mobile Application Risk</a:t>
          </a:r>
          <a:endParaRPr lang="en-US" dirty="0"/>
        </a:p>
      </dgm:t>
    </dgm:pt>
    <dgm:pt modelId="{6F1D778C-3058-4A8B-B01A-7E65ADE30F93}" type="parTrans" cxnId="{9679EC04-7A14-4372-9B72-AFD5BB2F0949}">
      <dgm:prSet/>
      <dgm:spPr/>
      <dgm:t>
        <a:bodyPr/>
        <a:lstStyle/>
        <a:p>
          <a:endParaRPr lang="en-US"/>
        </a:p>
      </dgm:t>
    </dgm:pt>
    <dgm:pt modelId="{7F473BD3-5D46-4E37-BCDE-BFF6FC0F0C58}" type="sibTrans" cxnId="{9679EC04-7A14-4372-9B72-AFD5BB2F0949}">
      <dgm:prSet/>
      <dgm:spPr/>
      <dgm:t>
        <a:bodyPr/>
        <a:lstStyle/>
        <a:p>
          <a:endParaRPr lang="en-US"/>
        </a:p>
      </dgm:t>
    </dgm:pt>
    <dgm:pt modelId="{569069D4-2AF9-43FD-A902-0AA6BDA449B7}">
      <dgm:prSet/>
      <dgm:spPr/>
      <dgm:t>
        <a:bodyPr/>
        <a:lstStyle/>
        <a:p>
          <a:r>
            <a:rPr lang="en-US" dirty="0"/>
            <a:t>iOS Structure</a:t>
          </a:r>
          <a:endParaRPr lang="en-US" dirty="0"/>
        </a:p>
      </dgm:t>
    </dgm:pt>
    <dgm:pt modelId="{F8C85863-A325-4375-B981-C54A1089DD7C}" type="parTrans" cxnId="{E2E2280F-5B7F-46FF-B296-559783F169E5}">
      <dgm:prSet/>
      <dgm:spPr/>
      <dgm:t>
        <a:bodyPr/>
        <a:lstStyle/>
        <a:p>
          <a:endParaRPr lang="en-US"/>
        </a:p>
      </dgm:t>
    </dgm:pt>
    <dgm:pt modelId="{1B874914-43DE-4DD5-802F-F83503AD8F17}" type="sibTrans" cxnId="{E2E2280F-5B7F-46FF-B296-559783F169E5}">
      <dgm:prSet/>
      <dgm:spPr/>
      <dgm:t>
        <a:bodyPr/>
        <a:lstStyle/>
        <a:p>
          <a:endParaRPr lang="en-US"/>
        </a:p>
      </dgm:t>
    </dgm:pt>
    <dgm:pt modelId="{D5EA0076-E58C-4EAD-8DE5-30FC8604509F}">
      <dgm:prSet/>
      <dgm:spPr/>
      <dgm:t>
        <a:bodyPr/>
        <a:lstStyle/>
        <a:p>
          <a:r>
            <a:rPr lang="en-US" dirty="0" smtClean="0"/>
            <a:t>Android Structure</a:t>
          </a:r>
          <a:endParaRPr lang="en-US" dirty="0"/>
        </a:p>
      </dgm:t>
    </dgm:pt>
    <dgm:pt modelId="{7339F1A3-DE15-47A0-BDFC-B5B638940D3C}" type="parTrans" cxnId="{4B86705B-FE7A-4D35-9868-67C2DD7F5822}">
      <dgm:prSet/>
      <dgm:spPr/>
      <dgm:t>
        <a:bodyPr/>
        <a:lstStyle/>
        <a:p>
          <a:endParaRPr lang="en-US"/>
        </a:p>
      </dgm:t>
    </dgm:pt>
    <dgm:pt modelId="{59FC70AA-AD5F-4090-908D-C3D40645E900}" type="sibTrans" cxnId="{4B86705B-FE7A-4D35-9868-67C2DD7F5822}">
      <dgm:prSet/>
      <dgm:spPr/>
      <dgm:t>
        <a:bodyPr/>
        <a:lstStyle/>
        <a:p>
          <a:endParaRPr lang="en-US"/>
        </a:p>
      </dgm:t>
    </dgm:pt>
    <dgm:pt modelId="{4DFB4BFD-99E2-45E3-99D5-A403E3BFF0AF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4770E786-29DD-4FAC-B94D-51AE00A66D0C}" type="parTrans" cxnId="{59D3BA29-6F93-403F-B947-0749145C12DB}">
      <dgm:prSet/>
      <dgm:spPr/>
      <dgm:t>
        <a:bodyPr/>
        <a:lstStyle/>
        <a:p>
          <a:endParaRPr lang="en-US"/>
        </a:p>
      </dgm:t>
    </dgm:pt>
    <dgm:pt modelId="{7C4E639E-1EB9-4DFC-B98F-DD8FEF1BB368}" type="sibTrans" cxnId="{59D3BA29-6F93-403F-B947-0749145C12DB}">
      <dgm:prSet/>
      <dgm:spPr/>
      <dgm:t>
        <a:bodyPr/>
        <a:lstStyle/>
        <a:p>
          <a:endParaRPr lang="en-US"/>
        </a:p>
      </dgm:t>
    </dgm:pt>
    <dgm:pt modelId="{3C1EB86E-6FB2-413C-893B-D75CC6EB9D5A}">
      <dgm:prSet phldrT="[Text]"/>
      <dgm:spPr/>
      <dgm:t>
        <a:bodyPr/>
        <a:lstStyle/>
        <a:p>
          <a:r>
            <a:rPr lang="en-US" dirty="0" smtClean="0"/>
            <a:t>Code Review</a:t>
          </a:r>
          <a:endParaRPr lang="en-US" dirty="0"/>
        </a:p>
      </dgm:t>
    </dgm:pt>
    <dgm:pt modelId="{43DE5677-EB91-4329-89AB-2265CE23DDB1}" type="parTrans" cxnId="{25956915-952C-4A40-8EF9-F3CF7B99DB39}">
      <dgm:prSet/>
      <dgm:spPr/>
      <dgm:t>
        <a:bodyPr/>
        <a:lstStyle/>
        <a:p>
          <a:endParaRPr lang="en-US"/>
        </a:p>
      </dgm:t>
    </dgm:pt>
    <dgm:pt modelId="{843C1E36-14E5-485A-B417-364A05BC5E76}" type="sibTrans" cxnId="{25956915-952C-4A40-8EF9-F3CF7B99DB39}">
      <dgm:prSet/>
      <dgm:spPr/>
      <dgm:t>
        <a:bodyPr/>
        <a:lstStyle/>
        <a:p>
          <a:endParaRPr lang="en-US"/>
        </a:p>
      </dgm:t>
    </dgm:pt>
    <dgm:pt modelId="{DEC3585A-9BE1-4C01-8D8E-E0C385092A61}" type="pres">
      <dgm:prSet presAssocID="{F70DEA33-E417-4AB4-BFF5-B138A9C347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79AC0A-0BB0-47AF-A1E6-4D6707FA206C}" type="pres">
      <dgm:prSet presAssocID="{98B56EA5-F140-4B9C-84CB-D697DD2374D3}" presName="composite" presStyleCnt="0"/>
      <dgm:spPr/>
    </dgm:pt>
    <dgm:pt modelId="{85899FEB-BB36-41EB-AF15-7B75F1268C5B}" type="pres">
      <dgm:prSet presAssocID="{98B56EA5-F140-4B9C-84CB-D697DD2374D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357FA-3AD7-45B2-873C-F7411ABE1AB7}" type="pres">
      <dgm:prSet presAssocID="{98B56EA5-F140-4B9C-84CB-D697DD2374D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92BC5-F981-4163-9FE8-64A811A9A6CC}" type="pres">
      <dgm:prSet presAssocID="{5633C53D-BCE1-4F24-8453-623C02FA3754}" presName="sp" presStyleCnt="0"/>
      <dgm:spPr/>
    </dgm:pt>
    <dgm:pt modelId="{E5453CC4-04EC-4B9F-ABA5-AE6B08480B25}" type="pres">
      <dgm:prSet presAssocID="{B1BF15A8-97B2-457B-A975-3502DBD36C4C}" presName="composite" presStyleCnt="0"/>
      <dgm:spPr/>
    </dgm:pt>
    <dgm:pt modelId="{6EADA821-A023-4149-84FA-7E56FE18D484}" type="pres">
      <dgm:prSet presAssocID="{B1BF15A8-97B2-457B-A975-3502DBD36C4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6FC6B-C49F-4C75-B0B5-0E8200D317B7}" type="pres">
      <dgm:prSet presAssocID="{B1BF15A8-97B2-457B-A975-3502DBD36C4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59D2F-F417-478F-8C02-080DBFC00BD1}" type="pres">
      <dgm:prSet presAssocID="{4F2FC829-9D3D-4493-8AAB-C62B9E9A2D36}" presName="sp" presStyleCnt="0"/>
      <dgm:spPr/>
    </dgm:pt>
    <dgm:pt modelId="{59E5E36C-5FFE-4C4D-92B6-239942A97873}" type="pres">
      <dgm:prSet presAssocID="{776174DD-F73D-4B42-971A-8D89D46E1003}" presName="composite" presStyleCnt="0"/>
      <dgm:spPr/>
    </dgm:pt>
    <dgm:pt modelId="{2D24FD2B-D7B6-4A54-B907-4ADA0FC73F78}" type="pres">
      <dgm:prSet presAssocID="{776174DD-F73D-4B42-971A-8D89D46E100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4321-1F4E-4ECB-91EF-26FB9FA5D709}" type="pres">
      <dgm:prSet presAssocID="{776174DD-F73D-4B42-971A-8D89D46E100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2C4CA-DAB0-4F21-8762-3CAF23E16FC7}" type="pres">
      <dgm:prSet presAssocID="{236568CE-AC1A-4156-9414-6373A743F920}" presName="sp" presStyleCnt="0"/>
      <dgm:spPr/>
    </dgm:pt>
    <dgm:pt modelId="{43620ABF-B7BD-40AE-9F51-803DE23ED657}" type="pres">
      <dgm:prSet presAssocID="{4DFB4BFD-99E2-45E3-99D5-A403E3BFF0AF}" presName="composite" presStyleCnt="0"/>
      <dgm:spPr/>
    </dgm:pt>
    <dgm:pt modelId="{3BCA6C4B-9173-4A2B-967E-D73CE476BB4E}" type="pres">
      <dgm:prSet presAssocID="{4DFB4BFD-99E2-45E3-99D5-A403E3BFF0A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6A05C-F235-4502-BCA3-80A08D405F52}" type="pres">
      <dgm:prSet presAssocID="{4DFB4BFD-99E2-45E3-99D5-A403E3BFF0A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AB1E67-1CE1-4700-93E2-CA430536610D}" type="presOf" srcId="{F70DEA33-E417-4AB4-BFF5-B138A9C3479E}" destId="{DEC3585A-9BE1-4C01-8D8E-E0C385092A61}" srcOrd="0" destOrd="0" presId="urn:microsoft.com/office/officeart/2005/8/layout/chevron2"/>
    <dgm:cxn modelId="{CE303569-9934-4D36-B415-485CF2025E2D}" srcId="{F70DEA33-E417-4AB4-BFF5-B138A9C3479E}" destId="{98B56EA5-F140-4B9C-84CB-D697DD2374D3}" srcOrd="0" destOrd="0" parTransId="{5FB1ED65-F263-4616-9574-1A14BA374637}" sibTransId="{5633C53D-BCE1-4F24-8453-623C02FA3754}"/>
    <dgm:cxn modelId="{38D07F5B-6FD7-4148-B139-B018A8E92D3C}" type="presOf" srcId="{6BF1B87D-71F0-44B6-B144-C8B4095CA653}" destId="{F746FC6B-C49F-4C75-B0B5-0E8200D317B7}" srcOrd="0" destOrd="0" presId="urn:microsoft.com/office/officeart/2005/8/layout/chevron2"/>
    <dgm:cxn modelId="{F1606C8A-B94A-4673-AAD1-E37146FBA393}" type="presOf" srcId="{B1BF15A8-97B2-457B-A975-3502DBD36C4C}" destId="{6EADA821-A023-4149-84FA-7E56FE18D484}" srcOrd="0" destOrd="0" presId="urn:microsoft.com/office/officeart/2005/8/layout/chevron2"/>
    <dgm:cxn modelId="{559FFA82-332C-46CD-A432-85866E1D77D3}" type="presOf" srcId="{776174DD-F73D-4B42-971A-8D89D46E1003}" destId="{2D24FD2B-D7B6-4A54-B907-4ADA0FC73F78}" srcOrd="0" destOrd="0" presId="urn:microsoft.com/office/officeart/2005/8/layout/chevron2"/>
    <dgm:cxn modelId="{59D3BA29-6F93-403F-B947-0749145C12DB}" srcId="{F70DEA33-E417-4AB4-BFF5-B138A9C3479E}" destId="{4DFB4BFD-99E2-45E3-99D5-A403E3BFF0AF}" srcOrd="3" destOrd="0" parTransId="{4770E786-29DD-4FAC-B94D-51AE00A66D0C}" sibTransId="{7C4E639E-1EB9-4DFC-B98F-DD8FEF1BB368}"/>
    <dgm:cxn modelId="{AD8B60B0-ACE8-41A5-8F77-FC40B89B2747}" srcId="{F70DEA33-E417-4AB4-BFF5-B138A9C3479E}" destId="{B1BF15A8-97B2-457B-A975-3502DBD36C4C}" srcOrd="1" destOrd="0" parTransId="{1A9EEF29-387B-4BE9-8833-0E3B7D5C859C}" sibTransId="{4F2FC829-9D3D-4493-8AAB-C62B9E9A2D36}"/>
    <dgm:cxn modelId="{4B86705B-FE7A-4D35-9868-67C2DD7F5822}" srcId="{B1BF15A8-97B2-457B-A975-3502DBD36C4C}" destId="{D5EA0076-E58C-4EAD-8DE5-30FC8604509F}" srcOrd="1" destOrd="0" parTransId="{7339F1A3-DE15-47A0-BDFC-B5B638940D3C}" sibTransId="{59FC70AA-AD5F-4090-908D-C3D40645E900}"/>
    <dgm:cxn modelId="{9679EC04-7A14-4372-9B72-AFD5BB2F0949}" srcId="{776174DD-F73D-4B42-971A-8D89D46E1003}" destId="{144DD4A0-F145-482C-85E4-F1B4C517D427}" srcOrd="0" destOrd="0" parTransId="{6F1D778C-3058-4A8B-B01A-7E65ADE30F93}" sibTransId="{7F473BD3-5D46-4E37-BCDE-BFF6FC0F0C58}"/>
    <dgm:cxn modelId="{E2E2280F-5B7F-46FF-B296-559783F169E5}" srcId="{98B56EA5-F140-4B9C-84CB-D697DD2374D3}" destId="{569069D4-2AF9-43FD-A902-0AA6BDA449B7}" srcOrd="1" destOrd="0" parTransId="{F8C85863-A325-4375-B981-C54A1089DD7C}" sibTransId="{1B874914-43DE-4DD5-802F-F83503AD8F17}"/>
    <dgm:cxn modelId="{A9595B53-8927-4990-A23C-8B0F469FE364}" type="presOf" srcId="{569069D4-2AF9-43FD-A902-0AA6BDA449B7}" destId="{B07357FA-3AD7-45B2-873C-F7411ABE1AB7}" srcOrd="0" destOrd="1" presId="urn:microsoft.com/office/officeart/2005/8/layout/chevron2"/>
    <dgm:cxn modelId="{3A26B305-CF4B-4A46-9295-F2B0C909C916}" type="presOf" srcId="{4DFB4BFD-99E2-45E3-99D5-A403E3BFF0AF}" destId="{3BCA6C4B-9173-4A2B-967E-D73CE476BB4E}" srcOrd="0" destOrd="0" presId="urn:microsoft.com/office/officeart/2005/8/layout/chevron2"/>
    <dgm:cxn modelId="{25956915-952C-4A40-8EF9-F3CF7B99DB39}" srcId="{4DFB4BFD-99E2-45E3-99D5-A403E3BFF0AF}" destId="{3C1EB86E-6FB2-413C-893B-D75CC6EB9D5A}" srcOrd="0" destOrd="0" parTransId="{43DE5677-EB91-4329-89AB-2265CE23DDB1}" sibTransId="{843C1E36-14E5-485A-B417-364A05BC5E76}"/>
    <dgm:cxn modelId="{2485050C-5AC0-45D2-A3C9-22B54219BA25}" srcId="{F70DEA33-E417-4AB4-BFF5-B138A9C3479E}" destId="{776174DD-F73D-4B42-971A-8D89D46E1003}" srcOrd="2" destOrd="0" parTransId="{AB7787C5-D13F-423E-8A64-476B1E8437D9}" sibTransId="{236568CE-AC1A-4156-9414-6373A743F920}"/>
    <dgm:cxn modelId="{124707A4-0B71-4C6A-B485-B4EAE760A637}" srcId="{98B56EA5-F140-4B9C-84CB-D697DD2374D3}" destId="{F00FF8A4-C82A-4901-A24B-118B591E33B3}" srcOrd="0" destOrd="0" parTransId="{8F66488A-3703-435F-95CC-DC09FF360149}" sibTransId="{B057E16F-871B-42BE-A4F8-E2DFEB6FDEAA}"/>
    <dgm:cxn modelId="{FDAC08B8-CE5A-4527-B5B2-5711293CCE06}" srcId="{B1BF15A8-97B2-457B-A975-3502DBD36C4C}" destId="{6BF1B87D-71F0-44B6-B144-C8B4095CA653}" srcOrd="0" destOrd="0" parTransId="{6C075F2C-DAE3-43DE-ACB5-9FDBCFF09B22}" sibTransId="{994523CB-49C4-46E4-A05E-85CCD4489CB6}"/>
    <dgm:cxn modelId="{A9468076-A47D-46CD-A077-88080FC79038}" type="presOf" srcId="{144DD4A0-F145-482C-85E4-F1B4C517D427}" destId="{4CF64321-1F4E-4ECB-91EF-26FB9FA5D709}" srcOrd="0" destOrd="0" presId="urn:microsoft.com/office/officeart/2005/8/layout/chevron2"/>
    <dgm:cxn modelId="{C7E045B8-F67B-4CC0-B3A4-F00E8224763A}" type="presOf" srcId="{F00FF8A4-C82A-4901-A24B-118B591E33B3}" destId="{B07357FA-3AD7-45B2-873C-F7411ABE1AB7}" srcOrd="0" destOrd="0" presId="urn:microsoft.com/office/officeart/2005/8/layout/chevron2"/>
    <dgm:cxn modelId="{60768E66-41E1-4B99-A191-0766D3F73D9F}" type="presOf" srcId="{D5EA0076-E58C-4EAD-8DE5-30FC8604509F}" destId="{F746FC6B-C49F-4C75-B0B5-0E8200D317B7}" srcOrd="0" destOrd="1" presId="urn:microsoft.com/office/officeart/2005/8/layout/chevron2"/>
    <dgm:cxn modelId="{BFD62C71-8161-4EB3-AE46-E05E6C1D7EBF}" type="presOf" srcId="{98B56EA5-F140-4B9C-84CB-D697DD2374D3}" destId="{85899FEB-BB36-41EB-AF15-7B75F1268C5B}" srcOrd="0" destOrd="0" presId="urn:microsoft.com/office/officeart/2005/8/layout/chevron2"/>
    <dgm:cxn modelId="{DEE55985-8C0B-4B2C-94CB-370857CC688C}" type="presOf" srcId="{3C1EB86E-6FB2-413C-893B-D75CC6EB9D5A}" destId="{8466A05C-F235-4502-BCA3-80A08D405F52}" srcOrd="0" destOrd="0" presId="urn:microsoft.com/office/officeart/2005/8/layout/chevron2"/>
    <dgm:cxn modelId="{BE820B7E-D473-4C29-BA9A-9220B7DFFFEC}" type="presParOf" srcId="{DEC3585A-9BE1-4C01-8D8E-E0C385092A61}" destId="{0579AC0A-0BB0-47AF-A1E6-4D6707FA206C}" srcOrd="0" destOrd="0" presId="urn:microsoft.com/office/officeart/2005/8/layout/chevron2"/>
    <dgm:cxn modelId="{B01C0B34-F869-4B9C-87C3-CB994527EA25}" type="presParOf" srcId="{0579AC0A-0BB0-47AF-A1E6-4D6707FA206C}" destId="{85899FEB-BB36-41EB-AF15-7B75F1268C5B}" srcOrd="0" destOrd="0" presId="urn:microsoft.com/office/officeart/2005/8/layout/chevron2"/>
    <dgm:cxn modelId="{DEA45067-0540-453C-8093-4CE9507B7B72}" type="presParOf" srcId="{0579AC0A-0BB0-47AF-A1E6-4D6707FA206C}" destId="{B07357FA-3AD7-45B2-873C-F7411ABE1AB7}" srcOrd="1" destOrd="0" presId="urn:microsoft.com/office/officeart/2005/8/layout/chevron2"/>
    <dgm:cxn modelId="{B206A676-1897-449E-A9C3-A2575D84F53B}" type="presParOf" srcId="{DEC3585A-9BE1-4C01-8D8E-E0C385092A61}" destId="{E3992BC5-F981-4163-9FE8-64A811A9A6CC}" srcOrd="1" destOrd="0" presId="urn:microsoft.com/office/officeart/2005/8/layout/chevron2"/>
    <dgm:cxn modelId="{99F6A1A5-DA6B-4EEF-AC32-B4D61947581B}" type="presParOf" srcId="{DEC3585A-9BE1-4C01-8D8E-E0C385092A61}" destId="{E5453CC4-04EC-4B9F-ABA5-AE6B08480B25}" srcOrd="2" destOrd="0" presId="urn:microsoft.com/office/officeart/2005/8/layout/chevron2"/>
    <dgm:cxn modelId="{8F5DE196-6FD3-40D8-BF90-FD1198CB63F9}" type="presParOf" srcId="{E5453CC4-04EC-4B9F-ABA5-AE6B08480B25}" destId="{6EADA821-A023-4149-84FA-7E56FE18D484}" srcOrd="0" destOrd="0" presId="urn:microsoft.com/office/officeart/2005/8/layout/chevron2"/>
    <dgm:cxn modelId="{E316BC06-F884-4579-BA6B-79535DEC1611}" type="presParOf" srcId="{E5453CC4-04EC-4B9F-ABA5-AE6B08480B25}" destId="{F746FC6B-C49F-4C75-B0B5-0E8200D317B7}" srcOrd="1" destOrd="0" presId="urn:microsoft.com/office/officeart/2005/8/layout/chevron2"/>
    <dgm:cxn modelId="{96132541-2AC1-4662-B22E-6F0CDF383A2C}" type="presParOf" srcId="{DEC3585A-9BE1-4C01-8D8E-E0C385092A61}" destId="{90B59D2F-F417-478F-8C02-080DBFC00BD1}" srcOrd="3" destOrd="0" presId="urn:microsoft.com/office/officeart/2005/8/layout/chevron2"/>
    <dgm:cxn modelId="{A84549E9-2F6A-472E-A2BE-172252031ACD}" type="presParOf" srcId="{DEC3585A-9BE1-4C01-8D8E-E0C385092A61}" destId="{59E5E36C-5FFE-4C4D-92B6-239942A97873}" srcOrd="4" destOrd="0" presId="urn:microsoft.com/office/officeart/2005/8/layout/chevron2"/>
    <dgm:cxn modelId="{3B244F22-5547-49B9-96E3-012B1EE171F3}" type="presParOf" srcId="{59E5E36C-5FFE-4C4D-92B6-239942A97873}" destId="{2D24FD2B-D7B6-4A54-B907-4ADA0FC73F78}" srcOrd="0" destOrd="0" presId="urn:microsoft.com/office/officeart/2005/8/layout/chevron2"/>
    <dgm:cxn modelId="{29F4B247-41B2-4B7F-95CC-C2FA7BF1C7F0}" type="presParOf" srcId="{59E5E36C-5FFE-4C4D-92B6-239942A97873}" destId="{4CF64321-1F4E-4ECB-91EF-26FB9FA5D709}" srcOrd="1" destOrd="0" presId="urn:microsoft.com/office/officeart/2005/8/layout/chevron2"/>
    <dgm:cxn modelId="{DA7CD37E-2424-4121-A56C-10A9BA566923}" type="presParOf" srcId="{DEC3585A-9BE1-4C01-8D8E-E0C385092A61}" destId="{E172C4CA-DAB0-4F21-8762-3CAF23E16FC7}" srcOrd="5" destOrd="0" presId="urn:microsoft.com/office/officeart/2005/8/layout/chevron2"/>
    <dgm:cxn modelId="{A9645A13-D3EA-45FE-AA0D-80DDBF613AE7}" type="presParOf" srcId="{DEC3585A-9BE1-4C01-8D8E-E0C385092A61}" destId="{43620ABF-B7BD-40AE-9F51-803DE23ED657}" srcOrd="6" destOrd="0" presId="urn:microsoft.com/office/officeart/2005/8/layout/chevron2"/>
    <dgm:cxn modelId="{AA0BE394-3F84-4483-9744-3F35B2BCE7AF}" type="presParOf" srcId="{43620ABF-B7BD-40AE-9F51-803DE23ED657}" destId="{3BCA6C4B-9173-4A2B-967E-D73CE476BB4E}" srcOrd="0" destOrd="0" presId="urn:microsoft.com/office/officeart/2005/8/layout/chevron2"/>
    <dgm:cxn modelId="{2485B77F-B59A-4E04-821D-3439FB0DCC9F}" type="presParOf" srcId="{43620ABF-B7BD-40AE-9F51-803DE23ED657}" destId="{8466A05C-F235-4502-BCA3-80A08D405F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99FEB-BB36-41EB-AF15-7B75F1268C5B}">
      <dsp:nvSpPr>
        <dsp:cNvPr id="0" name=""/>
        <dsp:cNvSpPr/>
      </dsp:nvSpPr>
      <dsp:spPr>
        <a:xfrm rot="5400000">
          <a:off x="-176124" y="177513"/>
          <a:ext cx="1174164" cy="8219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</a:t>
          </a:r>
          <a:endParaRPr lang="en-US" sz="2100" kern="1200" dirty="0"/>
        </a:p>
      </dsp:txBody>
      <dsp:txXfrm rot="-5400000">
        <a:off x="1" y="412347"/>
        <a:ext cx="821915" cy="352249"/>
      </dsp:txXfrm>
    </dsp:sp>
    <dsp:sp modelId="{B07357FA-3AD7-45B2-873C-F7411ABE1AB7}">
      <dsp:nvSpPr>
        <dsp:cNvPr id="0" name=""/>
        <dsp:cNvSpPr/>
      </dsp:nvSpPr>
      <dsp:spPr>
        <a:xfrm rot="5400000">
          <a:off x="4144154" y="-3320850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iOS Structure</a:t>
          </a:r>
          <a:endParaRPr lang="en-US" sz="2000" kern="1200" dirty="0"/>
        </a:p>
      </dsp:txBody>
      <dsp:txXfrm rot="-5400000">
        <a:off x="821916" y="38645"/>
        <a:ext cx="7370427" cy="688693"/>
      </dsp:txXfrm>
    </dsp:sp>
    <dsp:sp modelId="{6EADA821-A023-4149-84FA-7E56FE18D484}">
      <dsp:nvSpPr>
        <dsp:cNvPr id="0" name=""/>
        <dsp:cNvSpPr/>
      </dsp:nvSpPr>
      <dsp:spPr>
        <a:xfrm rot="5400000">
          <a:off x="-176124" y="1203894"/>
          <a:ext cx="1174164" cy="8219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</a:t>
          </a:r>
          <a:endParaRPr lang="en-US" sz="2100" kern="1200" dirty="0"/>
        </a:p>
      </dsp:txBody>
      <dsp:txXfrm rot="-5400000">
        <a:off x="1" y="1438728"/>
        <a:ext cx="821915" cy="352249"/>
      </dsp:txXfrm>
    </dsp:sp>
    <dsp:sp modelId="{F746FC6B-C49F-4C75-B0B5-0E8200D317B7}">
      <dsp:nvSpPr>
        <dsp:cNvPr id="0" name=""/>
        <dsp:cNvSpPr/>
      </dsp:nvSpPr>
      <dsp:spPr>
        <a:xfrm rot="5400000">
          <a:off x="4144154" y="-2294468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Android Structure</a:t>
          </a:r>
          <a:endParaRPr lang="en-US" sz="2000" kern="1200" dirty="0"/>
        </a:p>
      </dsp:txBody>
      <dsp:txXfrm rot="-5400000">
        <a:off x="821916" y="1065027"/>
        <a:ext cx="7370427" cy="688693"/>
      </dsp:txXfrm>
    </dsp:sp>
    <dsp:sp modelId="{2D24FD2B-D7B6-4A54-B907-4ADA0FC73F78}">
      <dsp:nvSpPr>
        <dsp:cNvPr id="0" name=""/>
        <dsp:cNvSpPr/>
      </dsp:nvSpPr>
      <dsp:spPr>
        <a:xfrm rot="5400000">
          <a:off x="-176124" y="2230276"/>
          <a:ext cx="1174164" cy="8219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3</a:t>
          </a:r>
          <a:endParaRPr lang="en-US" sz="2100" kern="1200" dirty="0"/>
        </a:p>
      </dsp:txBody>
      <dsp:txXfrm rot="-5400000">
        <a:off x="1" y="2465110"/>
        <a:ext cx="821915" cy="352249"/>
      </dsp:txXfrm>
    </dsp:sp>
    <dsp:sp modelId="{4CF64321-1F4E-4ECB-91EF-26FB9FA5D709}">
      <dsp:nvSpPr>
        <dsp:cNvPr id="0" name=""/>
        <dsp:cNvSpPr/>
      </dsp:nvSpPr>
      <dsp:spPr>
        <a:xfrm rot="5400000">
          <a:off x="4144154" y="-1268086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Mobile Application Risk</a:t>
          </a:r>
          <a:endParaRPr lang="en-US" sz="2000" kern="1200" dirty="0"/>
        </a:p>
      </dsp:txBody>
      <dsp:txXfrm rot="-5400000">
        <a:off x="821916" y="2091409"/>
        <a:ext cx="7370427" cy="688693"/>
      </dsp:txXfrm>
    </dsp:sp>
    <dsp:sp modelId="{3BCA6C4B-9173-4A2B-967E-D73CE476BB4E}">
      <dsp:nvSpPr>
        <dsp:cNvPr id="0" name=""/>
        <dsp:cNvSpPr/>
      </dsp:nvSpPr>
      <dsp:spPr>
        <a:xfrm rot="5400000">
          <a:off x="-176124" y="3256658"/>
          <a:ext cx="1174164" cy="8219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4</a:t>
          </a:r>
          <a:endParaRPr lang="en-US" sz="2100" kern="1200" dirty="0"/>
        </a:p>
      </dsp:txBody>
      <dsp:txXfrm rot="-5400000">
        <a:off x="1" y="3491492"/>
        <a:ext cx="821915" cy="352249"/>
      </dsp:txXfrm>
    </dsp:sp>
    <dsp:sp modelId="{8466A05C-F235-4502-BCA3-80A08D405F52}">
      <dsp:nvSpPr>
        <dsp:cNvPr id="0" name=""/>
        <dsp:cNvSpPr/>
      </dsp:nvSpPr>
      <dsp:spPr>
        <a:xfrm rot="5400000">
          <a:off x="4144154" y="-241704"/>
          <a:ext cx="763207" cy="74076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Code Review</a:t>
          </a:r>
          <a:endParaRPr lang="en-US" sz="2000" kern="1200" dirty="0"/>
        </a:p>
      </dsp:txBody>
      <dsp:txXfrm rot="-5400000">
        <a:off x="821916" y="3117791"/>
        <a:ext cx="7370427" cy="68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A940-0B55-4A74-A322-77202D9E85AF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F48E-ACAD-46A4-A213-B7748B25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02C84-0126-4A1D-A4B5-4B8BF37DFF6A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D01FD1-CC80-4957-8CD7-26889806322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62DB8-4733-400B-84CD-00F09288AC6E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2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fld id="{5FBDBF35-321D-4052-9637-12D2D83271D7}" type="slidenum">
              <a:rPr lang="en-US">
                <a:solidFill>
                  <a:prstClr val="black"/>
                </a:solidFill>
                <a:latin typeface="Arial" charset="0"/>
              </a:rPr>
              <a:pPr algn="r" rtl="0"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2716213"/>
          </a:xfrm>
        </p:spPr>
        <p:txBody>
          <a:bodyPr anchor="t"/>
          <a:lstStyle>
            <a:lvl1pPr>
              <a:defRPr sz="4000" b="0" i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558" y="2018732"/>
            <a:ext cx="1692322" cy="1692322"/>
          </a:xfrm>
          <a:prstGeom prst="rect">
            <a:avLst/>
          </a:prstGeom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563" y="2810112"/>
            <a:ext cx="8026400" cy="1362075"/>
          </a:xfrm>
        </p:spPr>
        <p:txBody>
          <a:bodyPr anchor="ctr"/>
          <a:lstStyle>
            <a:lvl1pPr algn="ctr">
              <a:defRPr lang="en-US" sz="4800" b="0" kern="1200" spc="-150" dirty="0">
                <a:ln w="3175">
                  <a:noFill/>
                </a:ln>
                <a:gradFill>
                  <a:gsLst>
                    <a:gs pos="36000">
                      <a:schemeClr val="accent4"/>
                    </a:gs>
                    <a:gs pos="8600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lvl="0" algn="l" defTabSz="914363" rtl="0" eaLnBrk="1" fontAlgn="auto" latinLnBrk="0" hangingPunct="1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12"/>
          <p:cNvGrpSpPr/>
          <p:nvPr/>
        </p:nvGrpSpPr>
        <p:grpSpPr>
          <a:xfrm>
            <a:off x="0" y="2409886"/>
            <a:ext cx="9144000" cy="2162114"/>
            <a:chOff x="0" y="1635125"/>
            <a:chExt cx="9144000" cy="2162114"/>
          </a:xfrm>
        </p:grpSpPr>
        <p:pic>
          <p:nvPicPr>
            <p:cNvPr id="8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>
              <a:off x="0" y="3566795"/>
              <a:ext cx="9144000" cy="230444"/>
            </a:xfrm>
            <a:prstGeom prst="rect">
              <a:avLst/>
            </a:prstGeom>
            <a:noFill/>
          </p:spPr>
        </p:pic>
        <p:pic>
          <p:nvPicPr>
            <p:cNvPr id="9" name="Picture 2" descr="C:\Program Files\Microsoft Resource DVD Artwork\DVD_ART\Artwork_Imagery\Shapes and Graphics\Line\line drop shadow.png"/>
            <p:cNvPicPr>
              <a:picLocks noChangeAspect="1" noChangeArrowheads="1"/>
            </p:cNvPicPr>
            <p:nvPr/>
          </p:nvPicPr>
          <p:blipFill>
            <a:blip r:embed="rId2" cstate="print">
              <a:lum bright="66000" contrast="-100000"/>
            </a:blip>
            <a:srcRect/>
            <a:stretch>
              <a:fillRect/>
            </a:stretch>
          </p:blipFill>
          <p:spPr bwMode="auto">
            <a:xfrm flipV="1">
              <a:off x="0" y="1635125"/>
              <a:ext cx="9144000" cy="230444"/>
            </a:xfrm>
            <a:prstGeom prst="rect">
              <a:avLst/>
            </a:prstGeom>
            <a:noFill/>
          </p:spPr>
        </p:pic>
      </p:grpSp>
      <p:pic>
        <p:nvPicPr>
          <p:cNvPr id="10" name="Picture 9" descr="Icon (256x)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-100" normalizeH="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56420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9481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962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388937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962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 (256x)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4" y="0"/>
            <a:ext cx="874776" cy="838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bl"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37537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262" y="1596788"/>
            <a:ext cx="8237537" cy="184665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2201-B8D7-452C-8AB1-80042270467A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FAC4-E079-4448-9245-6C3E5C5934A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Bottom Mosaic - Green.jpg"/>
          <p:cNvPicPr preferRelativeResize="0"/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5040" y="8198"/>
            <a:ext cx="9144000" cy="84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4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spc="-100" normalizeH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wmf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wmf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1846659"/>
          </a:xfrm>
        </p:spPr>
        <p:txBody>
          <a:bodyPr/>
          <a:lstStyle/>
          <a:p>
            <a:r>
              <a:rPr lang="en-US" dirty="0"/>
              <a:t>Code Review Training Course.</a:t>
            </a:r>
            <a:br>
              <a:rPr lang="en-US" dirty="0"/>
            </a:br>
            <a:r>
              <a:rPr lang="en-US" dirty="0"/>
              <a:t>Part </a:t>
            </a:r>
            <a:r>
              <a:rPr lang="en-US" dirty="0" smtClean="0"/>
              <a:t>5b: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812530"/>
          </a:xfrm>
        </p:spPr>
        <p:txBody>
          <a:bodyPr/>
          <a:lstStyle/>
          <a:p>
            <a:pPr algn="r"/>
            <a:r>
              <a:rPr lang="en-US" dirty="0"/>
              <a:t>For VIB only</a:t>
            </a:r>
          </a:p>
          <a:p>
            <a:pPr algn="r"/>
            <a:r>
              <a:rPr lang="en-US" dirty="0"/>
              <a:t>namhabach@gmail.com</a:t>
            </a:r>
          </a:p>
        </p:txBody>
      </p:sp>
    </p:spTree>
    <p:extLst>
      <p:ext uri="{BB962C8B-B14F-4D97-AF65-F5344CB8AC3E}">
        <p14:creationId xmlns:p14="http://schemas.microsoft.com/office/powerpoint/2010/main" val="15178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33569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934200" cy="4604621"/>
          </a:xfrm>
        </p:spPr>
      </p:pic>
    </p:spTree>
    <p:extLst>
      <p:ext uri="{BB962C8B-B14F-4D97-AF65-F5344CB8AC3E}">
        <p14:creationId xmlns:p14="http://schemas.microsoft.com/office/powerpoint/2010/main" val="54988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354765"/>
          </a:xfrm>
        </p:spPr>
        <p:txBody>
          <a:bodyPr/>
          <a:lstStyle/>
          <a:p>
            <a:r>
              <a:rPr lang="en-US" dirty="0" smtClean="0"/>
              <a:t>Store </a:t>
            </a:r>
            <a:r>
              <a:rPr lang="en-US" dirty="0"/>
              <a:t>- Android </a:t>
            </a:r>
            <a:r>
              <a:rPr lang="en-US" dirty="0" smtClean="0"/>
              <a:t>Market</a:t>
            </a:r>
            <a:endParaRPr lang="en-US" dirty="0"/>
          </a:p>
          <a:p>
            <a:r>
              <a:rPr lang="en-US" dirty="0" smtClean="0"/>
              <a:t>UI </a:t>
            </a:r>
            <a:r>
              <a:rPr lang="en-US" dirty="0"/>
              <a:t>– Java Application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 smtClean="0"/>
              <a:t>Browser </a:t>
            </a:r>
            <a:r>
              <a:rPr lang="en-US" dirty="0"/>
              <a:t>– </a:t>
            </a:r>
            <a:r>
              <a:rPr lang="en-US" dirty="0" err="1" smtClean="0"/>
              <a:t>Webkit</a:t>
            </a:r>
            <a:endParaRPr lang="en-US" dirty="0"/>
          </a:p>
          <a:p>
            <a:r>
              <a:rPr lang="en-US" dirty="0" smtClean="0"/>
              <a:t>Graphics </a:t>
            </a:r>
            <a:r>
              <a:rPr lang="en-US" dirty="0"/>
              <a:t>– </a:t>
            </a:r>
            <a:r>
              <a:rPr lang="en-US" dirty="0" smtClean="0"/>
              <a:t>OpenGL</a:t>
            </a:r>
            <a:endParaRPr lang="en-US" dirty="0"/>
          </a:p>
          <a:p>
            <a:r>
              <a:rPr lang="en-US" dirty="0" smtClean="0"/>
              <a:t>Language </a:t>
            </a:r>
            <a:r>
              <a:rPr lang="en-US" dirty="0"/>
              <a:t>– </a:t>
            </a:r>
            <a:r>
              <a:rPr lang="en-US" dirty="0" smtClean="0"/>
              <a:t>Java</a:t>
            </a:r>
            <a:endParaRPr lang="en-US" dirty="0"/>
          </a:p>
          <a:p>
            <a:r>
              <a:rPr lang="en-US" dirty="0" smtClean="0"/>
              <a:t>VM </a:t>
            </a:r>
            <a:r>
              <a:rPr lang="en-US" dirty="0"/>
              <a:t>– </a:t>
            </a:r>
            <a:r>
              <a:rPr lang="en-US" dirty="0" err="1"/>
              <a:t>Dalvik</a:t>
            </a:r>
            <a:r>
              <a:rPr lang="en-US" dirty="0"/>
              <a:t> VM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 smtClean="0"/>
              <a:t>Mobile Application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4247317"/>
          </a:xfrm>
        </p:spPr>
        <p:txBody>
          <a:bodyPr/>
          <a:lstStyle/>
          <a:p>
            <a:r>
              <a:rPr lang="en-US" dirty="0"/>
              <a:t>Insecure </a:t>
            </a:r>
            <a:r>
              <a:rPr lang="en-US" dirty="0" smtClean="0"/>
              <a:t>Storage</a:t>
            </a:r>
          </a:p>
          <a:p>
            <a:r>
              <a:rPr lang="en-US" dirty="0"/>
              <a:t>Insecure Network Communication</a:t>
            </a:r>
            <a:endParaRPr lang="en-US" dirty="0" smtClean="0"/>
          </a:p>
          <a:p>
            <a:r>
              <a:rPr lang="en-US" dirty="0" smtClean="0"/>
              <a:t>PII </a:t>
            </a:r>
            <a:r>
              <a:rPr lang="en-US" dirty="0"/>
              <a:t>Information </a:t>
            </a:r>
            <a:r>
              <a:rPr lang="en-US" dirty="0" smtClean="0"/>
              <a:t>Leakage</a:t>
            </a:r>
          </a:p>
          <a:p>
            <a:r>
              <a:rPr lang="en-US" dirty="0"/>
              <a:t>Hardcoded </a:t>
            </a:r>
            <a:r>
              <a:rPr lang="en-US" dirty="0" smtClean="0"/>
              <a:t>Secrets</a:t>
            </a:r>
          </a:p>
          <a:p>
            <a:r>
              <a:rPr lang="en-US" dirty="0"/>
              <a:t>Language Specific Issues</a:t>
            </a:r>
            <a:endParaRPr lang="en-US" dirty="0" smtClean="0"/>
          </a:p>
          <a:p>
            <a:r>
              <a:rPr lang="en-US" dirty="0"/>
              <a:t>SQL Injection in Local </a:t>
            </a:r>
            <a:r>
              <a:rPr lang="en-US" dirty="0" smtClean="0"/>
              <a:t>database</a:t>
            </a:r>
          </a:p>
          <a:p>
            <a:r>
              <a:rPr lang="en-US" dirty="0"/>
              <a:t>Logical Issues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5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Insecure Storage</a:t>
            </a:r>
          </a:p>
        </p:txBody>
      </p:sp>
    </p:spTree>
    <p:extLst>
      <p:ext uri="{BB962C8B-B14F-4D97-AF65-F5344CB8AC3E}">
        <p14:creationId xmlns:p14="http://schemas.microsoft.com/office/powerpoint/2010/main" val="291838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108543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application needs to store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Ease </a:t>
            </a:r>
            <a:r>
              <a:rPr lang="en-US" dirty="0"/>
              <a:t>of use for the user</a:t>
            </a:r>
          </a:p>
          <a:p>
            <a:pPr lvl="1"/>
            <a:r>
              <a:rPr lang="en-US" dirty="0" smtClean="0"/>
              <a:t>Popularity</a:t>
            </a:r>
            <a:endParaRPr lang="en-US" dirty="0"/>
          </a:p>
          <a:p>
            <a:pPr lvl="1"/>
            <a:r>
              <a:rPr lang="en-US" dirty="0" smtClean="0"/>
              <a:t>Competition</a:t>
            </a:r>
            <a:endParaRPr lang="en-US" dirty="0"/>
          </a:p>
          <a:p>
            <a:pPr lvl="1"/>
            <a:r>
              <a:rPr lang="en-US" dirty="0" smtClean="0"/>
              <a:t>Activity </a:t>
            </a:r>
            <a:r>
              <a:rPr lang="en-US" dirty="0"/>
              <a:t>with single click</a:t>
            </a:r>
          </a:p>
          <a:p>
            <a:pPr lvl="1"/>
            <a:r>
              <a:rPr lang="en-US" dirty="0" smtClean="0"/>
              <a:t>Decrease </a:t>
            </a:r>
            <a:r>
              <a:rPr lang="en-US" dirty="0"/>
              <a:t>Transaction time</a:t>
            </a:r>
          </a:p>
          <a:p>
            <a:pPr lvl="1"/>
            <a:r>
              <a:rPr lang="en-US" dirty="0" smtClean="0"/>
              <a:t>Post/Get </a:t>
            </a:r>
            <a:r>
              <a:rPr lang="en-US" dirty="0"/>
              <a:t>information to/from Social Sites</a:t>
            </a:r>
          </a:p>
          <a:p>
            <a:r>
              <a:rPr lang="en-US" dirty="0" smtClean="0"/>
              <a:t>9 </a:t>
            </a:r>
            <a:r>
              <a:rPr lang="en-US" dirty="0"/>
              <a:t>out of 10 applications have this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19643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846659"/>
          </a:xfrm>
        </p:spPr>
        <p:txBody>
          <a:bodyPr/>
          <a:lstStyle/>
          <a:p>
            <a:r>
              <a:rPr lang="en-US" dirty="0"/>
              <a:t>How attacker can gain access</a:t>
            </a:r>
          </a:p>
          <a:p>
            <a:pPr lvl="1"/>
            <a:r>
              <a:rPr lang="en-US" dirty="0" err="1" smtClean="0"/>
              <a:t>Wifi</a:t>
            </a:r>
            <a:endParaRPr lang="en-US" dirty="0"/>
          </a:p>
          <a:p>
            <a:pPr lvl="1"/>
            <a:r>
              <a:rPr lang="en-US" dirty="0" smtClean="0"/>
              <a:t>Default </a:t>
            </a:r>
            <a:r>
              <a:rPr lang="en-US" dirty="0"/>
              <a:t>password after jail breaking</a:t>
            </a:r>
          </a:p>
          <a:p>
            <a:pPr lvl="1"/>
            <a:r>
              <a:rPr lang="en-US" dirty="0" smtClean="0"/>
              <a:t>Physical </a:t>
            </a:r>
            <a:r>
              <a:rPr lang="en-US" dirty="0"/>
              <a:t>Theft</a:t>
            </a:r>
          </a:p>
          <a:p>
            <a:pPr lvl="1"/>
            <a:r>
              <a:rPr lang="en-US" dirty="0" smtClean="0"/>
              <a:t>Temporary </a:t>
            </a:r>
            <a:r>
              <a:rPr lang="en-US" dirty="0"/>
              <a:t>access to device</a:t>
            </a:r>
          </a:p>
        </p:txBody>
      </p:sp>
    </p:spTree>
    <p:extLst>
      <p:ext uri="{BB962C8B-B14F-4D97-AF65-F5344CB8AC3E}">
        <p14:creationId xmlns:p14="http://schemas.microsoft.com/office/powerpoint/2010/main" val="123026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323987"/>
          </a:xfrm>
        </p:spPr>
        <p:txBody>
          <a:bodyPr/>
          <a:lstStyle/>
          <a:p>
            <a:r>
              <a:rPr lang="en-US" dirty="0"/>
              <a:t>What information we usually find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/>
              <a:t>Credentials</a:t>
            </a:r>
          </a:p>
          <a:p>
            <a:pPr lvl="1"/>
            <a:r>
              <a:rPr lang="en-US" dirty="0" smtClean="0"/>
              <a:t>Authorization </a:t>
            </a:r>
            <a:r>
              <a:rPr lang="en-US" dirty="0"/>
              <a:t>tokens</a:t>
            </a:r>
          </a:p>
          <a:p>
            <a:pPr lvl="1"/>
            <a:r>
              <a:rPr lang="en-US" dirty="0" smtClean="0"/>
              <a:t>Financial </a:t>
            </a:r>
            <a:r>
              <a:rPr lang="en-US" dirty="0"/>
              <a:t>Statements</a:t>
            </a:r>
          </a:p>
          <a:p>
            <a:pPr lvl="1"/>
            <a:r>
              <a:rPr lang="en-US" dirty="0" smtClean="0"/>
              <a:t>Credit </a:t>
            </a:r>
            <a:r>
              <a:rPr lang="en-US" dirty="0"/>
              <a:t>card numbers</a:t>
            </a:r>
          </a:p>
          <a:p>
            <a:pPr lvl="1"/>
            <a:r>
              <a:rPr lang="en-US" dirty="0" smtClean="0"/>
              <a:t>Owner’s </a:t>
            </a:r>
            <a:r>
              <a:rPr lang="en-US" dirty="0"/>
              <a:t>Information – Physical Address, Name,</a:t>
            </a:r>
          </a:p>
          <a:p>
            <a:pPr lvl="1"/>
            <a:r>
              <a:rPr lang="en-US" dirty="0"/>
              <a:t>Phone number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Engineering Sites profile/</a:t>
            </a:r>
            <a:r>
              <a:rPr lang="en-US" dirty="0" err="1"/>
              <a:t>habbits</a:t>
            </a:r>
            <a:endParaRPr lang="en-US" dirty="0"/>
          </a:p>
          <a:p>
            <a:pPr lvl="1"/>
            <a:r>
              <a:rPr lang="en-US" dirty="0" smtClean="0"/>
              <a:t>SQL </a:t>
            </a:r>
            <a:r>
              <a:rPr lang="en-US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11091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2752486"/>
            <a:ext cx="8026400" cy="1477328"/>
          </a:xfrm>
        </p:spPr>
        <p:txBody>
          <a:bodyPr/>
          <a:lstStyle/>
          <a:p>
            <a:r>
              <a:rPr lang="en-US" dirty="0"/>
              <a:t>Insecure Network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50163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56528"/>
              </p:ext>
            </p:extLst>
          </p:nvPr>
        </p:nvGraphicFramePr>
        <p:xfrm>
          <a:off x="449263" y="1598613"/>
          <a:ext cx="8229600" cy="425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713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Network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70208"/>
          </a:xfrm>
        </p:spPr>
        <p:txBody>
          <a:bodyPr/>
          <a:lstStyle/>
          <a:p>
            <a:r>
              <a:rPr lang="en-US" dirty="0"/>
              <a:t>Important to encrypt data in the transmission</a:t>
            </a:r>
          </a:p>
          <a:p>
            <a:r>
              <a:rPr lang="en-US" dirty="0" smtClean="0"/>
              <a:t>Easy </a:t>
            </a:r>
            <a:r>
              <a:rPr lang="en-US" dirty="0"/>
              <a:t>to perform </a:t>
            </a:r>
            <a:r>
              <a:rPr lang="en-US" dirty="0" err="1"/>
              <a:t>MiM</a:t>
            </a:r>
            <a:r>
              <a:rPr lang="en-US" dirty="0"/>
              <a:t> attacks as </a:t>
            </a:r>
            <a:r>
              <a:rPr lang="en-US" dirty="0" smtClean="0"/>
              <a:t>Mobile devices </a:t>
            </a:r>
            <a:r>
              <a:rPr lang="en-US" dirty="0"/>
              <a:t>uses untrusted network </a:t>
            </a:r>
            <a:r>
              <a:rPr lang="en-US" dirty="0" err="1" smtClean="0"/>
              <a:t>i.e</a:t>
            </a:r>
            <a:r>
              <a:rPr lang="en-US" dirty="0" smtClean="0"/>
              <a:t> open/Public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HotSpot</a:t>
            </a:r>
            <a:r>
              <a:rPr lang="en-US" dirty="0"/>
              <a:t>, Carrier’s Network</a:t>
            </a:r>
          </a:p>
          <a:p>
            <a:r>
              <a:rPr lang="en-US" dirty="0" smtClean="0"/>
              <a:t>Application </a:t>
            </a:r>
            <a:r>
              <a:rPr lang="en-US" dirty="0"/>
              <a:t>deals with sensitive data i.e.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/>
              <a:t>credentials</a:t>
            </a:r>
          </a:p>
          <a:p>
            <a:pPr lvl="1"/>
            <a:r>
              <a:rPr lang="en-US" dirty="0" smtClean="0"/>
              <a:t>Authorization </a:t>
            </a:r>
            <a:r>
              <a:rPr lang="en-US" dirty="0"/>
              <a:t>token</a:t>
            </a:r>
          </a:p>
          <a:p>
            <a:pPr lvl="1"/>
            <a:r>
              <a:rPr lang="en-US" dirty="0" smtClean="0"/>
              <a:t>PII </a:t>
            </a:r>
            <a:r>
              <a:rPr lang="en-US" dirty="0"/>
              <a:t>Information (Privacy Violation) (Owner </a:t>
            </a:r>
            <a:r>
              <a:rPr lang="en-US" dirty="0" smtClean="0"/>
              <a:t>Name, Phone </a:t>
            </a:r>
            <a:r>
              <a:rPr lang="en-US" dirty="0"/>
              <a:t>number, UDID</a:t>
            </a:r>
          </a:p>
        </p:txBody>
      </p:sp>
    </p:spTree>
    <p:extLst>
      <p:ext uri="{BB962C8B-B14F-4D97-AF65-F5344CB8AC3E}">
        <p14:creationId xmlns:p14="http://schemas.microsoft.com/office/powerpoint/2010/main" val="407469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Network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sniff the traffic to get an access </a:t>
            </a:r>
            <a:r>
              <a:rPr lang="en-US" dirty="0" smtClean="0"/>
              <a:t>to sensitive </a:t>
            </a:r>
            <a:r>
              <a:rPr lang="en-US" dirty="0"/>
              <a:t>data</a:t>
            </a:r>
          </a:p>
          <a:p>
            <a:r>
              <a:rPr lang="en-US" dirty="0" smtClean="0"/>
              <a:t>SSL </a:t>
            </a:r>
            <a:r>
              <a:rPr lang="en-US" dirty="0"/>
              <a:t>is the best way to secure </a:t>
            </a:r>
            <a:r>
              <a:rPr lang="en-US" dirty="0" smtClean="0"/>
              <a:t>communication channel</a:t>
            </a:r>
            <a:endParaRPr lang="en-US" dirty="0"/>
          </a:p>
          <a:p>
            <a:r>
              <a:rPr lang="en-US" dirty="0" smtClean="0"/>
              <a:t>Common </a:t>
            </a:r>
            <a:r>
              <a:rPr lang="en-US" dirty="0"/>
              <a:t>Issues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deprecate HTTP requests</a:t>
            </a:r>
          </a:p>
          <a:p>
            <a:pPr lvl="1"/>
            <a:r>
              <a:rPr lang="en-US" dirty="0" smtClean="0"/>
              <a:t>Allowing </a:t>
            </a:r>
            <a:r>
              <a:rPr lang="en-US" dirty="0"/>
              <a:t>invalid certificates</a:t>
            </a:r>
          </a:p>
          <a:p>
            <a:pPr lvl="1"/>
            <a:r>
              <a:rPr lang="en-US" dirty="0" smtClean="0"/>
              <a:t>Sensitive </a:t>
            </a:r>
            <a:r>
              <a:rPr lang="en-US" dirty="0"/>
              <a:t>information in GET requests</a:t>
            </a:r>
          </a:p>
        </p:txBody>
      </p:sp>
    </p:spTree>
    <p:extLst>
      <p:ext uri="{BB962C8B-B14F-4D97-AF65-F5344CB8AC3E}">
        <p14:creationId xmlns:p14="http://schemas.microsoft.com/office/powerpoint/2010/main" val="1934380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Information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93100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usually have access to </a:t>
            </a:r>
            <a:r>
              <a:rPr lang="en-US" dirty="0" smtClean="0"/>
              <a:t>user’s private </a:t>
            </a:r>
            <a:r>
              <a:rPr lang="en-US" dirty="0"/>
              <a:t>information i.e. Owner </a:t>
            </a:r>
            <a:r>
              <a:rPr lang="en-US" dirty="0" smtClean="0"/>
              <a:t>Name, Location</a:t>
            </a:r>
            <a:r>
              <a:rPr lang="en-US" dirty="0"/>
              <a:t>, Physical Address, </a:t>
            </a:r>
            <a:r>
              <a:rPr lang="en-US" dirty="0" err="1"/>
              <a:t>AppID</a:t>
            </a:r>
            <a:r>
              <a:rPr lang="en-US" dirty="0"/>
              <a:t>, </a:t>
            </a:r>
            <a:r>
              <a:rPr lang="en-US" dirty="0" smtClean="0"/>
              <a:t>Phone Number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information needs to be handled </a:t>
            </a:r>
            <a:r>
              <a:rPr lang="en-US" dirty="0" smtClean="0"/>
              <a:t>very carefully </a:t>
            </a:r>
            <a:r>
              <a:rPr lang="en-US" dirty="0"/>
              <a:t>as per the law in some countries</a:t>
            </a:r>
          </a:p>
          <a:p>
            <a:r>
              <a:rPr lang="en-US" dirty="0" smtClean="0"/>
              <a:t>Storing </a:t>
            </a:r>
            <a:r>
              <a:rPr lang="en-US" dirty="0"/>
              <a:t>this information in plain text is </a:t>
            </a:r>
            <a:r>
              <a:rPr lang="en-US" dirty="0" smtClean="0"/>
              <a:t>not allowed </a:t>
            </a:r>
            <a:r>
              <a:rPr lang="en-US" dirty="0"/>
              <a:t>in some countries</a:t>
            </a:r>
          </a:p>
        </p:txBody>
      </p:sp>
    </p:spTree>
    <p:extLst>
      <p:ext uri="{BB962C8B-B14F-4D97-AF65-F5344CB8AC3E}">
        <p14:creationId xmlns:p14="http://schemas.microsoft.com/office/powerpoint/2010/main" val="295524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Hardcoded Secrets</a:t>
            </a:r>
          </a:p>
        </p:txBody>
      </p:sp>
    </p:spTree>
    <p:extLst>
      <p:ext uri="{BB962C8B-B14F-4D97-AF65-F5344CB8AC3E}">
        <p14:creationId xmlns:p14="http://schemas.microsoft.com/office/powerpoint/2010/main" val="209162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Hardcoded 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631216"/>
          </a:xfrm>
        </p:spPr>
        <p:txBody>
          <a:bodyPr/>
          <a:lstStyle/>
          <a:p>
            <a:r>
              <a:rPr lang="en-US" dirty="0" smtClean="0"/>
              <a:t>Easiest </a:t>
            </a:r>
            <a:r>
              <a:rPr lang="en-US" dirty="0"/>
              <a:t>way for developer to solve </a:t>
            </a:r>
            <a:r>
              <a:rPr lang="en-US" dirty="0" smtClean="0"/>
              <a:t>complex issues/functionality</a:t>
            </a:r>
            <a:endParaRPr lang="en-US" dirty="0"/>
          </a:p>
          <a:p>
            <a:r>
              <a:rPr lang="en-US" dirty="0" smtClean="0"/>
              <a:t>Attacker </a:t>
            </a:r>
            <a:r>
              <a:rPr lang="en-US" dirty="0"/>
              <a:t>can get this information by </a:t>
            </a:r>
            <a:r>
              <a:rPr lang="en-US" dirty="0" smtClean="0"/>
              <a:t>either reverse </a:t>
            </a:r>
            <a:r>
              <a:rPr lang="en-US" dirty="0"/>
              <a:t>engineering application or </a:t>
            </a:r>
            <a:r>
              <a:rPr lang="en-US" dirty="0" smtClean="0"/>
              <a:t>by checking </a:t>
            </a:r>
            <a:r>
              <a:rPr lang="en-US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175978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Language Specific Issues</a:t>
            </a:r>
          </a:p>
        </p:txBody>
      </p:sp>
    </p:spTree>
    <p:extLst>
      <p:ext uri="{BB962C8B-B14F-4D97-AF65-F5344CB8AC3E}">
        <p14:creationId xmlns:p14="http://schemas.microsoft.com/office/powerpoint/2010/main" val="149102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Specific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631216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in iOS are developed in </a:t>
            </a:r>
            <a:r>
              <a:rPr lang="en-US" dirty="0" smtClean="0"/>
              <a:t>Objective C </a:t>
            </a:r>
            <a:r>
              <a:rPr lang="en-US" dirty="0"/>
              <a:t>language which is derived from classic </a:t>
            </a:r>
            <a:r>
              <a:rPr lang="en-US" dirty="0" smtClean="0"/>
              <a:t>C language</a:t>
            </a:r>
            <a:endParaRPr lang="en-US" dirty="0"/>
          </a:p>
          <a:p>
            <a:r>
              <a:rPr lang="en-US" dirty="0" smtClean="0"/>
              <a:t>Along </a:t>
            </a:r>
            <a:r>
              <a:rPr lang="en-US" dirty="0"/>
              <a:t>with this derivation, it also </a:t>
            </a:r>
            <a:r>
              <a:rPr lang="en-US" dirty="0" smtClean="0"/>
              <a:t>derives security </a:t>
            </a:r>
            <a:r>
              <a:rPr lang="en-US" dirty="0"/>
              <a:t>issues in C language i.e. </a:t>
            </a:r>
            <a:r>
              <a:rPr lang="en-US" dirty="0" smtClean="0"/>
              <a:t>overflow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1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What Are Buffer Overflows (BOs)?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70208"/>
          </a:xfrm>
        </p:spPr>
        <p:txBody>
          <a:bodyPr/>
          <a:lstStyle/>
          <a:p>
            <a:pPr lvl="0"/>
            <a:r>
              <a:rPr lang="en-US" dirty="0" smtClean="0"/>
              <a:t>External data is larger than the destination</a:t>
            </a:r>
          </a:p>
          <a:p>
            <a:pPr lvl="0"/>
            <a:r>
              <a:rPr lang="en-US" dirty="0" smtClean="0"/>
              <a:t>Overflowing the destination tramples some sensitive, </a:t>
            </a:r>
            <a:br>
              <a:rPr lang="en-US" dirty="0" smtClean="0"/>
            </a:br>
            <a:r>
              <a:rPr lang="en-US" dirty="0" smtClean="0"/>
              <a:t>in-memory construct that determines execution flow</a:t>
            </a:r>
          </a:p>
          <a:p>
            <a:pPr lvl="1"/>
            <a:r>
              <a:rPr lang="en-US" dirty="0" smtClean="0"/>
              <a:t>Causing the application to change execution flow </a:t>
            </a:r>
          </a:p>
          <a:p>
            <a:pPr lvl="1"/>
            <a:r>
              <a:rPr lang="en-US" dirty="0" smtClean="0"/>
              <a:t>To the attacker’s code that is included in the data</a:t>
            </a:r>
          </a:p>
          <a:p>
            <a:pPr lvl="0"/>
            <a:r>
              <a:rPr lang="en-US" dirty="0" smtClean="0"/>
              <a:t>Cause: Trusting input</a:t>
            </a:r>
          </a:p>
          <a:p>
            <a:pPr lvl="0"/>
            <a:r>
              <a:rPr lang="en-US" dirty="0" smtClean="0"/>
              <a:t>C/C++ code the most common victim</a:t>
            </a:r>
          </a:p>
          <a:p>
            <a:pPr lvl="0"/>
            <a:r>
              <a:rPr lang="en-US" dirty="0" smtClean="0"/>
              <a:t>Direct access to memory</a:t>
            </a:r>
          </a:p>
        </p:txBody>
      </p:sp>
    </p:spTree>
    <p:extLst>
      <p:ext uri="{BB962C8B-B14F-4D97-AF65-F5344CB8AC3E}">
        <p14:creationId xmlns:p14="http://schemas.microsoft.com/office/powerpoint/2010/main" val="8744499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420291" y="4371976"/>
            <a:ext cx="3024160" cy="1536698"/>
            <a:chOff x="6766354" y="5129542"/>
            <a:chExt cx="2727895" cy="138615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6" name="Rounded Rectangle 65"/>
            <p:cNvSpPr/>
            <p:nvPr/>
          </p:nvSpPr>
          <p:spPr>
            <a:xfrm>
              <a:off x="6766354" y="5129542"/>
              <a:ext cx="2710710" cy="138615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91440" lvl="0" algn="l" defTabSz="533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  <a:t>void func(char *p, int i) {</a:t>
              </a:r>
            </a:p>
            <a:p>
              <a:pPr marL="91440" lvl="0" algn="l" defTabSz="533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  <a:t>int j = 0;</a:t>
              </a:r>
            </a:p>
            <a:p>
              <a:pPr marL="91440" lvl="0" algn="l" defTabSz="533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  <a:t>CFoo foo;</a:t>
              </a:r>
            </a:p>
            <a:p>
              <a:pPr marL="91440" lvl="0" algn="l" defTabSz="533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  <a:t>int (*fp)(int) = &amp;func;</a:t>
              </a:r>
            </a:p>
            <a:p>
              <a:pPr marL="91440" lvl="0" algn="l" defTabSz="533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  <a:t>char b[128];</a:t>
              </a:r>
              <a:b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</a:br>
              <a: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  <a:t>  strcpy(b,p);</a:t>
              </a:r>
            </a:p>
            <a:p>
              <a:pPr marL="91440" lvl="0" algn="l" defTabSz="5334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200" b="1" kern="1200" dirty="0" smtClean="0">
                  <a:solidFill>
                    <a:schemeClr val="bg1"/>
                  </a:solidFill>
                  <a:latin typeface="Courier New" pitchFamily="49" charset="0"/>
                </a:rPr>
                <a:t>}</a:t>
              </a:r>
              <a:endParaRPr lang="en-US" sz="12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783539" y="5129542"/>
              <a:ext cx="2710710" cy="138615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883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 Buffer Overflows at Work</a:t>
            </a:r>
            <a:endParaRPr lang="en-US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3500438" y="3264562"/>
            <a:ext cx="1204944" cy="654791"/>
            <a:chOff x="5098342" y="2171718"/>
            <a:chExt cx="1204944" cy="65479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1" name="Rectangle 60"/>
            <p:cNvSpPr/>
            <p:nvPr/>
          </p:nvSpPr>
          <p:spPr>
            <a:xfrm>
              <a:off x="5098342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5098342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rebuchet MS" pitchFamily="34" charset="0"/>
                </a:rPr>
                <a:t>EBP</a:t>
              </a:r>
              <a:endParaRPr lang="en-US" sz="1600" kern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63" name="Straight Connector 62"/>
          <p:cNvCxnSpPr/>
          <p:nvPr/>
        </p:nvCxnSpPr>
        <p:spPr>
          <a:xfrm rot="5400000" flipH="1" flipV="1">
            <a:off x="477672" y="4517409"/>
            <a:ext cx="2265528" cy="27296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16200000" flipH="1">
            <a:off x="2137939" y="4530490"/>
            <a:ext cx="1280860" cy="3431"/>
          </a:xfrm>
          <a:prstGeom prst="line">
            <a:avLst/>
          </a:prstGeom>
          <a:ln w="254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967398" y="3268545"/>
            <a:ext cx="1204944" cy="654791"/>
            <a:chOff x="3993" y="2171718"/>
            <a:chExt cx="1204944" cy="65479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9" name="Rectangle 68"/>
            <p:cNvSpPr/>
            <p:nvPr/>
          </p:nvSpPr>
          <p:spPr>
            <a:xfrm>
              <a:off x="3993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70"/>
            <p:cNvSpPr/>
            <p:nvPr/>
          </p:nvSpPr>
          <p:spPr>
            <a:xfrm>
              <a:off x="3993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rebuchet MS" pitchFamily="34" charset="0"/>
                </a:rPr>
                <a:t>Buffers</a:t>
              </a:r>
              <a:endParaRPr lang="en-US" sz="16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232236" y="3269442"/>
            <a:ext cx="1204944" cy="654791"/>
            <a:chOff x="1277580" y="2171718"/>
            <a:chExt cx="1204944" cy="65479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3" name="Rectangle 72"/>
            <p:cNvSpPr/>
            <p:nvPr/>
          </p:nvSpPr>
          <p:spPr>
            <a:xfrm>
              <a:off x="1277580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Rectangle 73"/>
            <p:cNvSpPr/>
            <p:nvPr/>
          </p:nvSpPr>
          <p:spPr>
            <a:xfrm>
              <a:off x="1277580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rebuchet MS" pitchFamily="34" charset="0"/>
                </a:rPr>
                <a:t>Other vars</a:t>
              </a:r>
              <a:endParaRPr lang="en-US" sz="1600" kern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73047" y="3268280"/>
            <a:ext cx="1204944" cy="654791"/>
            <a:chOff x="3824754" y="2171718"/>
            <a:chExt cx="1204944" cy="65479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8" name="Rectangle 77"/>
            <p:cNvSpPr/>
            <p:nvPr/>
          </p:nvSpPr>
          <p:spPr>
            <a:xfrm>
              <a:off x="3824754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3824754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EIP</a:t>
              </a:r>
              <a:endParaRPr lang="en-US" sz="1600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46635" y="3268280"/>
            <a:ext cx="1204944" cy="654791"/>
            <a:chOff x="5098342" y="2171718"/>
            <a:chExt cx="1204944" cy="654791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3" name="Rectangle 92"/>
            <p:cNvSpPr/>
            <p:nvPr/>
          </p:nvSpPr>
          <p:spPr>
            <a:xfrm>
              <a:off x="5098342" y="2171718"/>
              <a:ext cx="1204944" cy="654791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rebuchet MS" pitchFamily="34" charset="0"/>
                </a:rPr>
                <a:t>Args</a:t>
              </a:r>
              <a:endParaRPr lang="en-US" sz="1600" kern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098342" y="2171718"/>
              <a:ext cx="1204944" cy="65479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1" name="Text Box 15"/>
          <p:cNvSpPr txBox="1">
            <a:spLocks noChangeArrowheads="1"/>
          </p:cNvSpPr>
          <p:nvPr/>
        </p:nvSpPr>
        <p:spPr bwMode="auto">
          <a:xfrm>
            <a:off x="654050" y="193357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endParaRPr lang="en-US" sz="1600" b="0" dirty="0">
              <a:latin typeface="Lucida Sans Unicode" pitchFamily="34" charset="0"/>
            </a:endParaRPr>
          </a:p>
        </p:txBody>
      </p:sp>
      <p:grpSp>
        <p:nvGrpSpPr>
          <p:cNvPr id="102" name="Group 65"/>
          <p:cNvGrpSpPr>
            <a:grpSpLocks/>
          </p:cNvGrpSpPr>
          <p:nvPr/>
        </p:nvGrpSpPr>
        <p:grpSpPr bwMode="auto">
          <a:xfrm>
            <a:off x="455684" y="4564504"/>
            <a:ext cx="1949450" cy="1971676"/>
            <a:chOff x="758" y="2359"/>
            <a:chExt cx="1228" cy="1242"/>
          </a:xfrm>
        </p:grpSpPr>
        <p:pic>
          <p:nvPicPr>
            <p:cNvPr id="104" name="Picture 66" descr="3lfv_4yn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8" y="2359"/>
              <a:ext cx="1031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 rot="20987400">
              <a:off x="868" y="3155"/>
              <a:ext cx="1118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 eaLnBrk="1" hangingPunct="1">
                <a:defRPr/>
              </a:pPr>
              <a:r>
                <a:rPr lang="en-US" sz="4000" b="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itchFamily="34" charset="0"/>
                </a:rPr>
                <a:t>0wn3d!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3743861" y="6003983"/>
            <a:ext cx="4399475" cy="43994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 Box 87"/>
          <p:cNvSpPr txBox="1">
            <a:spLocks noChangeArrowheads="1"/>
          </p:cNvSpPr>
          <p:nvPr/>
        </p:nvSpPr>
        <p:spPr bwMode="auto">
          <a:xfrm>
            <a:off x="3763632" y="6062452"/>
            <a:ext cx="4352926" cy="292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lt1"/>
                </a:solidFill>
                <a:latin typeface="Segoe UI" pitchFamily="34" charset="0"/>
                <a:cs typeface="Segoe UI" pitchFamily="34" charset="0"/>
              </a:rPr>
              <a:t>Bad things happen if *p </a:t>
            </a:r>
            <a:r>
              <a:rPr lang="en-US" sz="1300" dirty="0" smtClean="0">
                <a:solidFill>
                  <a:schemeClr val="lt1"/>
                </a:solidFill>
                <a:latin typeface="Segoe UI" pitchFamily="34" charset="0"/>
                <a:cs typeface="Segoe UI" pitchFamily="34" charset="0"/>
              </a:rPr>
              <a:t>points </a:t>
            </a:r>
            <a:r>
              <a:rPr lang="en-US" sz="1300" dirty="0">
                <a:solidFill>
                  <a:schemeClr val="lt1"/>
                </a:solidFill>
                <a:latin typeface="Segoe UI" pitchFamily="34" charset="0"/>
                <a:cs typeface="Segoe UI" pitchFamily="34" charset="0"/>
              </a:rPr>
              <a:t>to data longer than b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2755247" y="5185849"/>
            <a:ext cx="2351325" cy="512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896366" y="5199106"/>
            <a:ext cx="469557" cy="6176"/>
          </a:xfrm>
          <a:prstGeom prst="line">
            <a:avLst/>
          </a:prstGeom>
          <a:ln w="254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140411" y="4930346"/>
            <a:ext cx="339811" cy="1588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165124" y="5436973"/>
            <a:ext cx="302741" cy="6178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23"/>
          <p:cNvGrpSpPr/>
          <p:nvPr/>
        </p:nvGrpSpPr>
        <p:grpSpPr>
          <a:xfrm>
            <a:off x="6394069" y="3967151"/>
            <a:ext cx="1353396" cy="564078"/>
            <a:chOff x="6394069" y="3967151"/>
            <a:chExt cx="1353396" cy="564078"/>
          </a:xfrm>
        </p:grpSpPr>
        <p:grpSp>
          <p:nvGrpSpPr>
            <p:cNvPr id="124" name="Group 119"/>
            <p:cNvGrpSpPr/>
            <p:nvPr/>
          </p:nvGrpSpPr>
          <p:grpSpPr>
            <a:xfrm>
              <a:off x="6406738" y="3967151"/>
              <a:ext cx="1335974" cy="315492"/>
              <a:chOff x="6406738" y="3967151"/>
              <a:chExt cx="1335974" cy="315492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rot="5400000">
                <a:off x="6667995" y="4120737"/>
                <a:ext cx="308759" cy="1588"/>
              </a:xfrm>
              <a:prstGeom prst="line">
                <a:avLst/>
              </a:prstGeom>
              <a:ln w="25400" cap="rnd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6406738" y="4281055"/>
                <a:ext cx="1335974" cy="1588"/>
              </a:xfrm>
              <a:prstGeom prst="line">
                <a:avLst/>
              </a:prstGeom>
              <a:ln w="25400" cap="rnd">
                <a:solidFill>
                  <a:schemeClr val="accent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/>
            <p:cNvCxnSpPr/>
            <p:nvPr/>
          </p:nvCxnSpPr>
          <p:spPr>
            <a:xfrm rot="5400000">
              <a:off x="6270172" y="4405745"/>
              <a:ext cx="249381" cy="1588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5400000">
              <a:off x="7621980" y="4397829"/>
              <a:ext cx="249381" cy="1588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7229367" y="2970841"/>
            <a:ext cx="1319680" cy="1806659"/>
            <a:chOff x="7229367" y="2970841"/>
            <a:chExt cx="1319680" cy="1806659"/>
          </a:xfrm>
        </p:grpSpPr>
        <p:sp>
          <p:nvSpPr>
            <p:cNvPr id="134" name="Striped Right Arrow 133"/>
            <p:cNvSpPr/>
            <p:nvPr/>
          </p:nvSpPr>
          <p:spPr>
            <a:xfrm rot="7621426">
              <a:off x="6711663" y="3944025"/>
              <a:ext cx="1351179" cy="315772"/>
            </a:xfrm>
            <a:prstGeom prst="stripedRightArrow">
              <a:avLst>
                <a:gd name="adj1" fmla="val 62936"/>
                <a:gd name="adj2" fmla="val 5000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5" name="Picture 38" descr="Funny Guy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34647" y="2970841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6" name="Group 135"/>
          <p:cNvGrpSpPr/>
          <p:nvPr/>
        </p:nvGrpSpPr>
        <p:grpSpPr>
          <a:xfrm>
            <a:off x="6736365" y="5383084"/>
            <a:ext cx="2269612" cy="794631"/>
            <a:chOff x="6736365" y="5383084"/>
            <a:chExt cx="2269612" cy="794631"/>
          </a:xfrm>
        </p:grpSpPr>
        <p:sp>
          <p:nvSpPr>
            <p:cNvPr id="137" name="Striped Right Arrow 136"/>
            <p:cNvSpPr/>
            <p:nvPr/>
          </p:nvSpPr>
          <p:spPr>
            <a:xfrm rot="11482143">
              <a:off x="6736365" y="5383084"/>
              <a:ext cx="1651216" cy="405844"/>
            </a:xfrm>
            <a:prstGeom prst="stripedRigh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8" name="Picture 35" descr="smash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100204" y="5433591"/>
              <a:ext cx="905773" cy="744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9" name="Circular Arrow 138"/>
          <p:cNvSpPr/>
          <p:nvPr/>
        </p:nvSpPr>
        <p:spPr>
          <a:xfrm rot="10800000">
            <a:off x="819147" y="2828925"/>
            <a:ext cx="2653827" cy="1702132"/>
          </a:xfrm>
          <a:prstGeom prst="circular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Circular Arrow 139"/>
          <p:cNvSpPr/>
          <p:nvPr/>
        </p:nvSpPr>
        <p:spPr>
          <a:xfrm rot="21245922" flipH="1">
            <a:off x="430543" y="2264543"/>
            <a:ext cx="4494215" cy="2438400"/>
          </a:xfrm>
          <a:prstGeom prst="circularArrow">
            <a:avLst>
              <a:gd name="adj1" fmla="val 7466"/>
              <a:gd name="adj2" fmla="val 754918"/>
              <a:gd name="adj3" fmla="val 20371429"/>
              <a:gd name="adj4" fmla="val 10605379"/>
              <a:gd name="adj5" fmla="val 12482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805570" y="3116199"/>
            <a:ext cx="5001868" cy="1143792"/>
            <a:chOff x="805570" y="3116199"/>
            <a:chExt cx="5001868" cy="1143792"/>
          </a:xfrm>
        </p:grpSpPr>
        <p:grpSp>
          <p:nvGrpSpPr>
            <p:cNvPr id="142" name="Group 68"/>
            <p:cNvGrpSpPr>
              <a:grpSpLocks/>
            </p:cNvGrpSpPr>
            <p:nvPr/>
          </p:nvGrpSpPr>
          <p:grpSpPr bwMode="auto">
            <a:xfrm flipV="1">
              <a:off x="1119806" y="3116190"/>
              <a:ext cx="4687632" cy="1143793"/>
              <a:chOff x="347" y="3767"/>
              <a:chExt cx="2672" cy="437"/>
            </a:xfrm>
          </p:grpSpPr>
          <p:sp>
            <p:nvSpPr>
              <p:cNvPr id="154" name="Rectangle 69"/>
              <p:cNvSpPr>
                <a:spLocks noChangeArrowheads="1"/>
              </p:cNvSpPr>
              <p:nvPr/>
            </p:nvSpPr>
            <p:spPr bwMode="auto">
              <a:xfrm>
                <a:off x="347" y="3918"/>
                <a:ext cx="2672" cy="192"/>
              </a:xfrm>
              <a:prstGeom prst="rect">
                <a:avLst/>
              </a:prstGeom>
              <a:solidFill>
                <a:schemeClr val="hlink">
                  <a:alpha val="4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pic>
            <p:nvPicPr>
              <p:cNvPr id="155" name="Picture 70" descr="ci4faj1_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365" y="3814"/>
                <a:ext cx="278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6" name="Picture 75" descr="ci4faj1_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068" y="3767"/>
                <a:ext cx="842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3" name="Group 77"/>
            <p:cNvGrpSpPr/>
            <p:nvPr/>
          </p:nvGrpSpPr>
          <p:grpSpPr>
            <a:xfrm flipV="1">
              <a:off x="2196198" y="3136136"/>
              <a:ext cx="1397000" cy="976281"/>
              <a:chOff x="3460031" y="1220128"/>
              <a:chExt cx="1397000" cy="592137"/>
            </a:xfrm>
          </p:grpSpPr>
          <p:pic>
            <p:nvPicPr>
              <p:cNvPr id="149" name="Picture 70" descr="ci4faj1_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460031" y="1239178"/>
                <a:ext cx="441325" cy="404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0" name="Picture 71" descr="ci4faj1_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696569" y="1361416"/>
                <a:ext cx="441325" cy="404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1" name="Picture 72" descr="ci4faj1_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985494" y="1220128"/>
                <a:ext cx="441325" cy="404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2" name="Picture 73" descr="ci4faj1_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415706" y="1407453"/>
                <a:ext cx="441325" cy="404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" name="Picture 74" descr="ci4faj1_[1]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61719" y="1293153"/>
                <a:ext cx="441325" cy="404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44" name="Group 76"/>
            <p:cNvGrpSpPr>
              <a:grpSpLocks/>
            </p:cNvGrpSpPr>
            <p:nvPr/>
          </p:nvGrpSpPr>
          <p:grpSpPr bwMode="auto">
            <a:xfrm>
              <a:off x="805570" y="3203296"/>
              <a:ext cx="1582738" cy="665162"/>
              <a:chOff x="437" y="1296"/>
              <a:chExt cx="997" cy="419"/>
            </a:xfrm>
            <a:noFill/>
          </p:grpSpPr>
          <p:pic>
            <p:nvPicPr>
              <p:cNvPr id="145" name="Picture 77" descr="acvzqhey[1]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7" y="1296"/>
                <a:ext cx="300" cy="4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6" name="Picture 78" descr="acvzqhey[1]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670" y="1296"/>
                <a:ext cx="300" cy="4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7" name="Picture 79" descr="acvzqhey[1]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02" y="1296"/>
                <a:ext cx="300" cy="4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8" name="Picture 80" descr="acvzqhey[1]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134" y="1296"/>
                <a:ext cx="300" cy="4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</p:pic>
        </p:grpSp>
      </p:grpSp>
      <p:cxnSp>
        <p:nvCxnSpPr>
          <p:cNvPr id="157" name="Straight Connector 156"/>
          <p:cNvCxnSpPr/>
          <p:nvPr/>
        </p:nvCxnSpPr>
        <p:spPr>
          <a:xfrm rot="10800000">
            <a:off x="1625498" y="5667905"/>
            <a:ext cx="3985407" cy="10217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64" descr="x3caxuzv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05197" y="1611222"/>
            <a:ext cx="608012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9" name="Group 158"/>
          <p:cNvGrpSpPr/>
          <p:nvPr/>
        </p:nvGrpSpPr>
        <p:grpSpPr>
          <a:xfrm>
            <a:off x="2303396" y="1597056"/>
            <a:ext cx="4264672" cy="1540861"/>
            <a:chOff x="2303396" y="1597056"/>
            <a:chExt cx="4264672" cy="1540861"/>
          </a:xfrm>
        </p:grpSpPr>
        <p:sp>
          <p:nvSpPr>
            <p:cNvPr id="162" name="Rounded Rectangle 161"/>
            <p:cNvSpPr/>
            <p:nvPr/>
          </p:nvSpPr>
          <p:spPr>
            <a:xfrm>
              <a:off x="2303396" y="2465417"/>
              <a:ext cx="1707326" cy="6725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300" dirty="0" smtClean="0">
                  <a:latin typeface="Segoe UI" pitchFamily="34" charset="0"/>
                  <a:cs typeface="Segoe UI" pitchFamily="34" charset="0"/>
                </a:rPr>
                <a:t>Function return address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4860742" y="2465045"/>
              <a:ext cx="1707326" cy="6725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Exception Handlers</a:t>
              </a:r>
            </a:p>
            <a:p>
              <a:pPr lvl="0"/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Function Pointers</a:t>
              </a:r>
            </a:p>
            <a:p>
              <a:pPr lvl="0"/>
              <a:r>
                <a:rPr lang="en-US" sz="1200" dirty="0" smtClean="0">
                  <a:latin typeface="Segoe UI" pitchFamily="34" charset="0"/>
                  <a:cs typeface="Segoe UI" pitchFamily="34" charset="0"/>
                </a:rPr>
                <a:t>Virtual Methods</a:t>
              </a:r>
            </a:p>
          </p:txBody>
        </p:sp>
        <p:grpSp>
          <p:nvGrpSpPr>
            <p:cNvPr id="160" name="Group 45"/>
            <p:cNvGrpSpPr/>
            <p:nvPr/>
          </p:nvGrpSpPr>
          <p:grpSpPr>
            <a:xfrm>
              <a:off x="3767805" y="1597056"/>
              <a:ext cx="1372658" cy="702520"/>
              <a:chOff x="2297360" y="524439"/>
              <a:chExt cx="1204945" cy="649626"/>
            </a:xfrm>
          </p:grpSpPr>
          <p:sp>
            <p:nvSpPr>
              <p:cNvPr id="165" name="Rectangle 46"/>
              <p:cNvSpPr/>
              <p:nvPr/>
            </p:nvSpPr>
            <p:spPr>
              <a:xfrm>
                <a:off x="2297360" y="552574"/>
                <a:ext cx="1204944" cy="62149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" name="Rectangle 47"/>
              <p:cNvSpPr/>
              <p:nvPr/>
            </p:nvSpPr>
            <p:spPr>
              <a:xfrm>
                <a:off x="2297360" y="524439"/>
                <a:ext cx="1204945" cy="621491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985" tIns="6985" rIns="6985" bIns="6985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FFC000"/>
                    </a:solidFill>
                    <a:latin typeface="Segoe UI" pitchFamily="34" charset="0"/>
                    <a:cs typeface="Segoe UI" pitchFamily="34" charset="0"/>
                  </a:rPr>
                  <a:t>All determine execution flow</a:t>
                </a:r>
                <a:endParaRPr lang="en-US" sz="1400" kern="1200" dirty="0">
                  <a:solidFill>
                    <a:srgbClr val="FFC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cxnSp>
          <p:nvCxnSpPr>
            <p:cNvPr id="163" name="Shape 162"/>
            <p:cNvCxnSpPr/>
            <p:nvPr/>
          </p:nvCxnSpPr>
          <p:spPr>
            <a:xfrm rot="16200000" flipH="1">
              <a:off x="4406579" y="2347131"/>
              <a:ext cx="501719" cy="406608"/>
            </a:xfrm>
            <a:prstGeom prst="bentConnector2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hape 163"/>
            <p:cNvCxnSpPr/>
            <p:nvPr/>
          </p:nvCxnSpPr>
          <p:spPr>
            <a:xfrm rot="5400000">
              <a:off x="3981383" y="2328915"/>
              <a:ext cx="502091" cy="443412"/>
            </a:xfrm>
            <a:prstGeom prst="bentConnector2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4108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452775" y="2539053"/>
            <a:ext cx="1543050" cy="73342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1433885" y="2530002"/>
            <a:ext cx="156845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hangingPunct="1"/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Heap Block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Overflows at Work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706870" y="2540941"/>
            <a:ext cx="1543050" cy="73342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4669970" y="2543999"/>
            <a:ext cx="1486921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hangingPunct="1"/>
            <a:r>
              <a:rPr lang="en-US" sz="2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 </a:t>
            </a:r>
            <a:r>
              <a:rPr lang="en-US" sz="2000" b="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Heap </a:t>
            </a:r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Block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079578" y="2543175"/>
            <a:ext cx="1543050" cy="73342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082585" y="2546146"/>
            <a:ext cx="1470365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1" hangingPunct="1"/>
            <a:r>
              <a:rPr lang="en-US" sz="2000" b="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Heap Block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19793" y="1402124"/>
            <a:ext cx="3201988" cy="1084997"/>
            <a:chOff x="3232150" y="1052530"/>
            <a:chExt cx="3201988" cy="1084997"/>
          </a:xfrm>
        </p:grpSpPr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3232150" y="1306530"/>
              <a:ext cx="208332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1600" b="0" dirty="0">
                  <a:solidFill>
                    <a:schemeClr val="accent1"/>
                  </a:solidFill>
                  <a:latin typeface="Segoe" pitchFamily="34" charset="0"/>
                </a:rPr>
                <a:t>Write a DWORD</a:t>
              </a:r>
            </a:p>
            <a:p>
              <a:pPr algn="l" eaLnBrk="1" hangingPunct="1">
                <a:defRPr/>
              </a:pPr>
              <a:r>
                <a:rPr lang="en-US" sz="1600" b="0" dirty="0">
                  <a:solidFill>
                    <a:schemeClr val="accent1"/>
                  </a:solidFill>
                  <a:latin typeface="Segoe" pitchFamily="34" charset="0"/>
                </a:rPr>
                <a:t>anywhere in memory</a:t>
              </a:r>
            </a:p>
            <a:p>
              <a:pPr algn="l" eaLnBrk="1" hangingPunct="1">
                <a:defRPr/>
              </a:pPr>
              <a:r>
                <a:rPr lang="en-US" sz="1600" b="0" dirty="0">
                  <a:solidFill>
                    <a:schemeClr val="accent1"/>
                  </a:solidFill>
                  <a:latin typeface="Segoe" pitchFamily="34" charset="0"/>
                </a:rPr>
                <a:t>when block is free()’d</a:t>
              </a:r>
            </a:p>
          </p:txBody>
        </p:sp>
        <p:grpSp>
          <p:nvGrpSpPr>
            <p:cNvPr id="53" name="Group 50"/>
            <p:cNvGrpSpPr>
              <a:grpSpLocks/>
            </p:cNvGrpSpPr>
            <p:nvPr/>
          </p:nvGrpSpPr>
          <p:grpSpPr bwMode="auto">
            <a:xfrm>
              <a:off x="5187950" y="1052530"/>
              <a:ext cx="1246188" cy="698500"/>
              <a:chOff x="2539" y="3256"/>
              <a:chExt cx="785" cy="440"/>
            </a:xfrm>
          </p:grpSpPr>
          <p:pic>
            <p:nvPicPr>
              <p:cNvPr id="54" name="Picture 48" descr="3lfv_4yn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39" y="3256"/>
                <a:ext cx="380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Text Box 49"/>
              <p:cNvSpPr txBox="1">
                <a:spLocks noChangeArrowheads="1"/>
              </p:cNvSpPr>
              <p:nvPr/>
            </p:nvSpPr>
            <p:spPr bwMode="auto">
              <a:xfrm rot="20682600">
                <a:off x="2720" y="3446"/>
                <a:ext cx="604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defRPr/>
                </a:pPr>
                <a:r>
                  <a:rPr lang="en-US" sz="2000" b="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Impact" pitchFamily="34" charset="0"/>
                  </a:rPr>
                  <a:t>0wn3d!</a:t>
                </a:r>
              </a:p>
            </p:txBody>
          </p:sp>
        </p:grpSp>
      </p:grpSp>
      <p:pic>
        <p:nvPicPr>
          <p:cNvPr id="56" name="Picture 35" descr="x3caxuzv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4550" y="5478480"/>
            <a:ext cx="608013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" name="Group 56"/>
          <p:cNvGrpSpPr/>
          <p:nvPr/>
        </p:nvGrpSpPr>
        <p:grpSpPr>
          <a:xfrm>
            <a:off x="4591049" y="5476875"/>
            <a:ext cx="1695451" cy="914400"/>
            <a:chOff x="4591049" y="5114925"/>
            <a:chExt cx="1695451" cy="914400"/>
          </a:xfrm>
        </p:grpSpPr>
        <p:sp>
          <p:nvSpPr>
            <p:cNvPr id="58" name="Rounded Rectangle 57"/>
            <p:cNvSpPr/>
            <p:nvPr/>
          </p:nvSpPr>
          <p:spPr>
            <a:xfrm>
              <a:off x="4591049" y="5114925"/>
              <a:ext cx="1695451" cy="91440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4648200" y="5147619"/>
              <a:ext cx="1564852" cy="830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6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On </a:t>
              </a:r>
              <a:r>
                <a:rPr lang="en-US" sz="1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block </a:t>
              </a:r>
              <a:r>
                <a:rPr lang="en-US" sz="16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f</a:t>
              </a:r>
              <a:r>
                <a:rPr lang="en-US" sz="1600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ree</a:t>
              </a:r>
              <a:r>
                <a:rPr lang="en-US" sz="16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:</a:t>
              </a:r>
            </a:p>
            <a:p>
              <a:pPr algn="l" eaLnBrk="1" hangingPunct="1"/>
              <a:r>
                <a:rPr lang="en-US" sz="1600" b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D1 </a:t>
              </a:r>
              <a:r>
                <a:rPr lang="en-US" sz="1600" b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sym typeface="Wingdings" pitchFamily="2" charset="2"/>
                </a:rPr>
                <a:t> [A1]</a:t>
              </a:r>
              <a:br>
                <a:rPr lang="en-US" sz="1600" b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sym typeface="Wingdings" pitchFamily="2" charset="2"/>
                </a:rPr>
              </a:br>
              <a:r>
                <a:rPr lang="en-US" sz="1600" b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  <a:sym typeface="Wingdings" pitchFamily="2" charset="2"/>
                </a:rPr>
                <a:t>D2  [A2]</a:t>
              </a:r>
              <a:endParaRPr lang="en-US" sz="1600" b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591702" y="2550336"/>
            <a:ext cx="2729550" cy="667430"/>
            <a:chOff x="1528550" y="2191827"/>
            <a:chExt cx="2729550" cy="667430"/>
          </a:xfrm>
        </p:grpSpPr>
        <p:sp>
          <p:nvSpPr>
            <p:cNvPr id="64" name="Rectangle 63"/>
            <p:cNvSpPr/>
            <p:nvPr/>
          </p:nvSpPr>
          <p:spPr>
            <a:xfrm>
              <a:off x="1528550" y="2384854"/>
              <a:ext cx="2429302" cy="317403"/>
            </a:xfrm>
            <a:prstGeom prst="rect">
              <a:avLst/>
            </a:prstGeom>
            <a:solidFill>
              <a:srgbClr val="0070C0">
                <a:alpha val="7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" pitchFamily="34" charset="0"/>
              </a:endParaRPr>
            </a:p>
          </p:txBody>
        </p:sp>
        <p:pic>
          <p:nvPicPr>
            <p:cNvPr id="65" name="Picture 74" descr="ci4faj1_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V="1">
              <a:off x="3652977" y="2191827"/>
              <a:ext cx="605123" cy="667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6" name="Group 65"/>
          <p:cNvGrpSpPr/>
          <p:nvPr/>
        </p:nvGrpSpPr>
        <p:grpSpPr>
          <a:xfrm>
            <a:off x="987569" y="3253431"/>
            <a:ext cx="6858898" cy="2949177"/>
            <a:chOff x="987569" y="2891481"/>
            <a:chExt cx="6858898" cy="2949177"/>
          </a:xfrm>
        </p:grpSpPr>
        <p:grpSp>
          <p:nvGrpSpPr>
            <p:cNvPr id="67" name="Group 86"/>
            <p:cNvGrpSpPr/>
            <p:nvPr/>
          </p:nvGrpSpPr>
          <p:grpSpPr>
            <a:xfrm>
              <a:off x="987569" y="2891481"/>
              <a:ext cx="6858898" cy="2949177"/>
              <a:chOff x="987569" y="2891481"/>
              <a:chExt cx="6858898" cy="294917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>
                <a:off x="1878743" y="3101548"/>
                <a:ext cx="1420510" cy="1025095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633784" y="2891481"/>
                <a:ext cx="3110041" cy="1366194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ounded Rectangle 72"/>
              <p:cNvSpPr/>
              <p:nvPr/>
            </p:nvSpPr>
            <p:spPr>
              <a:xfrm>
                <a:off x="2045741" y="4244444"/>
                <a:ext cx="5800726" cy="733425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 Box 33"/>
              <p:cNvSpPr txBox="1">
                <a:spLocks noChangeArrowheads="1"/>
              </p:cNvSpPr>
              <p:nvPr/>
            </p:nvSpPr>
            <p:spPr bwMode="auto">
              <a:xfrm>
                <a:off x="987569" y="5255883"/>
                <a:ext cx="1162498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defRPr/>
                </a:pPr>
                <a:r>
                  <a:rPr lang="en-US" sz="1600" b="0" dirty="0" smtClean="0">
                    <a:solidFill>
                      <a:schemeClr val="accent1"/>
                    </a:solidFill>
                    <a:latin typeface="Segoe" pitchFamily="34" charset="0"/>
                  </a:rPr>
                  <a:t>Pointer </a:t>
                </a:r>
                <a:r>
                  <a:rPr lang="en-US" sz="1600" b="0" dirty="0">
                    <a:solidFill>
                      <a:schemeClr val="accent1"/>
                    </a:solidFill>
                    <a:latin typeface="Segoe" pitchFamily="34" charset="0"/>
                  </a:rPr>
                  <a:t>to </a:t>
                </a:r>
                <a:br>
                  <a:rPr lang="en-US" sz="1600" b="0" dirty="0">
                    <a:solidFill>
                      <a:schemeClr val="accent1"/>
                    </a:solidFill>
                    <a:latin typeface="Segoe" pitchFamily="34" charset="0"/>
                  </a:rPr>
                </a:br>
                <a:r>
                  <a:rPr lang="en-US" sz="1600" b="0" dirty="0">
                    <a:solidFill>
                      <a:schemeClr val="accent1"/>
                    </a:solidFill>
                    <a:latin typeface="Segoe" pitchFamily="34" charset="0"/>
                  </a:rPr>
                  <a:t>next block</a:t>
                </a:r>
              </a:p>
            </p:txBody>
          </p:sp>
          <p:sp>
            <p:nvSpPr>
              <p:cNvPr id="75" name="Text Box 34"/>
              <p:cNvSpPr txBox="1">
                <a:spLocks noChangeArrowheads="1"/>
              </p:cNvSpPr>
              <p:nvPr/>
            </p:nvSpPr>
            <p:spPr bwMode="auto">
              <a:xfrm>
                <a:off x="4267294" y="3395822"/>
                <a:ext cx="1181734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 eaLnBrk="1" hangingPunct="1">
                  <a:defRPr/>
                </a:pPr>
                <a:r>
                  <a:rPr lang="en-US" sz="1600" b="0" dirty="0" smtClean="0">
                    <a:solidFill>
                      <a:schemeClr val="accent1"/>
                    </a:solidFill>
                    <a:latin typeface="Segoe" pitchFamily="34" charset="0"/>
                  </a:rPr>
                  <a:t>Pointer </a:t>
                </a:r>
                <a:r>
                  <a:rPr lang="en-US" sz="1600" b="0" dirty="0">
                    <a:solidFill>
                      <a:schemeClr val="accent1"/>
                    </a:solidFill>
                    <a:latin typeface="Segoe" pitchFamily="34" charset="0"/>
                  </a:rPr>
                  <a:t>to </a:t>
                </a:r>
                <a:br>
                  <a:rPr lang="en-US" sz="1600" b="0" dirty="0">
                    <a:solidFill>
                      <a:schemeClr val="accent1"/>
                    </a:solidFill>
                    <a:latin typeface="Segoe" pitchFamily="34" charset="0"/>
                  </a:rPr>
                </a:br>
                <a:r>
                  <a:rPr lang="en-US" sz="1600" b="0" dirty="0">
                    <a:solidFill>
                      <a:schemeClr val="accent1"/>
                    </a:solidFill>
                    <a:latin typeface="Segoe" pitchFamily="34" charset="0"/>
                  </a:rPr>
                  <a:t>prior block</a:t>
                </a:r>
              </a:p>
            </p:txBody>
          </p:sp>
          <p:sp>
            <p:nvSpPr>
              <p:cNvPr id="76" name="Rectangle 21"/>
              <p:cNvSpPr>
                <a:spLocks noChangeArrowheads="1"/>
              </p:cNvSpPr>
              <p:nvPr/>
            </p:nvSpPr>
            <p:spPr bwMode="auto">
              <a:xfrm>
                <a:off x="2858542" y="4267281"/>
                <a:ext cx="381000" cy="668328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eaLnBrk="1" hangingPunct="1"/>
                <a:endParaRPr lang="en-US" sz="2200" b="0" dirty="0">
                  <a:solidFill>
                    <a:srgbClr val="FFFF00"/>
                  </a:solidFill>
                  <a:latin typeface="Lucida Sans Unicode" pitchFamily="34" charset="0"/>
                </a:endParaRPr>
              </a:p>
            </p:txBody>
          </p:sp>
          <p:sp>
            <p:nvSpPr>
              <p:cNvPr id="77" name="Rectangle 22"/>
              <p:cNvSpPr>
                <a:spLocks noChangeArrowheads="1"/>
              </p:cNvSpPr>
              <p:nvPr/>
            </p:nvSpPr>
            <p:spPr bwMode="auto">
              <a:xfrm>
                <a:off x="3239542" y="4267281"/>
                <a:ext cx="381000" cy="668328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eaLnBrk="1" hangingPunct="1"/>
                <a:endParaRPr lang="en-US" sz="2200" b="0" dirty="0">
                  <a:solidFill>
                    <a:srgbClr val="FFFF00"/>
                  </a:solidFill>
                  <a:latin typeface="Lucida Sans Unicode" pitchFamily="34" charset="0"/>
                </a:endParaRPr>
              </a:p>
            </p:txBody>
          </p:sp>
          <p:sp>
            <p:nvSpPr>
              <p:cNvPr id="78" name="Rectangle 23"/>
              <p:cNvSpPr>
                <a:spLocks noChangeArrowheads="1"/>
              </p:cNvSpPr>
              <p:nvPr/>
            </p:nvSpPr>
            <p:spPr bwMode="auto">
              <a:xfrm>
                <a:off x="3620542" y="4267281"/>
                <a:ext cx="381000" cy="668328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eaLnBrk="1" hangingPunct="1"/>
                <a:endParaRPr lang="en-US" sz="2200" b="0" dirty="0">
                  <a:solidFill>
                    <a:srgbClr val="FFFF00"/>
                  </a:solidFill>
                  <a:latin typeface="Lucida Sans Unicode" pitchFamily="34" charset="0"/>
                </a:endParaRPr>
              </a:p>
            </p:txBody>
          </p:sp>
          <p:sp>
            <p:nvSpPr>
              <p:cNvPr id="79" name="Rectangle 24"/>
              <p:cNvSpPr>
                <a:spLocks noChangeArrowheads="1"/>
              </p:cNvSpPr>
              <p:nvPr/>
            </p:nvSpPr>
            <p:spPr bwMode="auto">
              <a:xfrm>
                <a:off x="4001542" y="4267281"/>
                <a:ext cx="381000" cy="668328"/>
              </a:xfrm>
              <a:prstGeom prst="round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eaLnBrk="1" hangingPunct="1"/>
                <a:endParaRPr lang="en-US" sz="2200" b="0" dirty="0">
                  <a:solidFill>
                    <a:srgbClr val="FFFF00"/>
                  </a:solidFill>
                  <a:latin typeface="Lucida Sans Unicode" pitchFamily="34" charset="0"/>
                </a:endParaRPr>
              </a:p>
            </p:txBody>
          </p:sp>
          <p:sp>
            <p:nvSpPr>
              <p:cNvPr id="80" name="Text Box 55"/>
              <p:cNvSpPr txBox="1">
                <a:spLocks noChangeArrowheads="1"/>
              </p:cNvSpPr>
              <p:nvPr/>
            </p:nvSpPr>
            <p:spPr bwMode="auto">
              <a:xfrm>
                <a:off x="2847430" y="4394824"/>
                <a:ext cx="394660" cy="338554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Trebuchet MS" pitchFamily="34" charset="0"/>
                  </a:rPr>
                  <a:t>A</a:t>
                </a:r>
                <a:r>
                  <a:rPr lang="en-US" sz="1600" baseline="-25000" dirty="0">
                    <a:latin typeface="Trebuchet MS" pitchFamily="34" charset="0"/>
                  </a:rPr>
                  <a:t>1</a:t>
                </a:r>
              </a:p>
            </p:txBody>
          </p:sp>
          <p:sp>
            <p:nvSpPr>
              <p:cNvPr id="81" name="Text Box 56"/>
              <p:cNvSpPr txBox="1">
                <a:spLocks noChangeArrowheads="1"/>
              </p:cNvSpPr>
              <p:nvPr/>
            </p:nvSpPr>
            <p:spPr bwMode="auto">
              <a:xfrm>
                <a:off x="3268117" y="4394824"/>
                <a:ext cx="396262" cy="338554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Trebuchet MS" pitchFamily="34" charset="0"/>
                  </a:rPr>
                  <a:t>D</a:t>
                </a:r>
                <a:r>
                  <a:rPr lang="en-US" sz="1600" baseline="-25000" dirty="0">
                    <a:latin typeface="Trebuchet MS" pitchFamily="34" charset="0"/>
                  </a:rPr>
                  <a:t>1</a:t>
                </a:r>
              </a:p>
            </p:txBody>
          </p:sp>
          <p:sp>
            <p:nvSpPr>
              <p:cNvPr id="82" name="Text Box 57"/>
              <p:cNvSpPr txBox="1">
                <a:spLocks noChangeArrowheads="1"/>
              </p:cNvSpPr>
              <p:nvPr/>
            </p:nvSpPr>
            <p:spPr bwMode="auto">
              <a:xfrm>
                <a:off x="3588792" y="4388870"/>
                <a:ext cx="394660" cy="338554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Trebuchet MS" pitchFamily="34" charset="0"/>
                  </a:rPr>
                  <a:t>A</a:t>
                </a:r>
                <a:r>
                  <a:rPr lang="en-US" sz="1600" baseline="-25000" dirty="0">
                    <a:latin typeface="Trebuchet MS" pitchFamily="34" charset="0"/>
                  </a:rPr>
                  <a:t>2</a:t>
                </a:r>
              </a:p>
            </p:txBody>
          </p:sp>
          <p:sp>
            <p:nvSpPr>
              <p:cNvPr id="83" name="Text Box 58"/>
              <p:cNvSpPr txBox="1">
                <a:spLocks noChangeArrowheads="1"/>
              </p:cNvSpPr>
              <p:nvPr/>
            </p:nvSpPr>
            <p:spPr bwMode="auto">
              <a:xfrm>
                <a:off x="4009480" y="4388870"/>
                <a:ext cx="396262" cy="338554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Trebuchet MS" pitchFamily="34" charset="0"/>
                  </a:rPr>
                  <a:t>D</a:t>
                </a:r>
                <a:r>
                  <a:rPr lang="en-US" sz="1600" baseline="-25000" dirty="0">
                    <a:latin typeface="Trebuchet MS" pitchFamily="34" charset="0"/>
                  </a:rPr>
                  <a:t>2</a:t>
                </a:r>
              </a:p>
            </p:txBody>
          </p:sp>
          <p:cxnSp>
            <p:nvCxnSpPr>
              <p:cNvPr id="84" name="AutoShape 30"/>
              <p:cNvCxnSpPr>
                <a:cxnSpLocks noChangeShapeType="1"/>
              </p:cNvCxnSpPr>
              <p:nvPr/>
            </p:nvCxnSpPr>
            <p:spPr bwMode="auto">
              <a:xfrm rot="5400000">
                <a:off x="2261435" y="4574776"/>
                <a:ext cx="785918" cy="1143000"/>
              </a:xfrm>
              <a:prstGeom prst="curvedConnector2">
                <a:avLst/>
              </a:prstGeom>
              <a:noFill/>
              <a:ln w="38100">
                <a:solidFill>
                  <a:schemeClr val="accent1"/>
                </a:solidFill>
                <a:prstDash val="sysDash"/>
                <a:round/>
                <a:headEnd/>
                <a:tailEnd type="triangle" w="med" len="med"/>
              </a:ln>
            </p:spPr>
          </p:cxnSp>
          <p:cxnSp>
            <p:nvCxnSpPr>
              <p:cNvPr id="85" name="AutoShape 3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66488" y="4009617"/>
                <a:ext cx="922213" cy="279400"/>
              </a:xfrm>
              <a:prstGeom prst="curvedConnector2">
                <a:avLst/>
              </a:prstGeom>
              <a:noFill/>
              <a:ln w="38100">
                <a:solidFill>
                  <a:schemeClr val="accent1"/>
                </a:solidFill>
                <a:prstDash val="sysDash"/>
                <a:round/>
                <a:headEnd/>
                <a:tailEnd type="triangle" w="med" len="med"/>
              </a:ln>
            </p:spPr>
          </p:cxnSp>
          <p:sp>
            <p:nvSpPr>
              <p:cNvPr id="86" name="Oval 26"/>
              <p:cNvSpPr>
                <a:spLocks noChangeArrowheads="1"/>
              </p:cNvSpPr>
              <p:nvPr/>
            </p:nvSpPr>
            <p:spPr bwMode="auto">
              <a:xfrm>
                <a:off x="3916797" y="4567991"/>
                <a:ext cx="152400" cy="142894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70" name="Oval 26"/>
            <p:cNvSpPr>
              <a:spLocks noChangeArrowheads="1"/>
            </p:cNvSpPr>
            <p:nvPr/>
          </p:nvSpPr>
          <p:spPr bwMode="auto">
            <a:xfrm>
              <a:off x="3150173" y="4605543"/>
              <a:ext cx="152400" cy="14289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0503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iOS Structure</a:t>
            </a:r>
          </a:p>
        </p:txBody>
      </p:sp>
    </p:spTree>
    <p:extLst>
      <p:ext uri="{BB962C8B-B14F-4D97-AF65-F5344CB8AC3E}">
        <p14:creationId xmlns:p14="http://schemas.microsoft.com/office/powerpoint/2010/main" val="2109529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SQL Injection in Local database</a:t>
            </a:r>
          </a:p>
        </p:txBody>
      </p:sp>
    </p:spTree>
    <p:extLst>
      <p:ext uri="{BB962C8B-B14F-4D97-AF65-F5344CB8AC3E}">
        <p14:creationId xmlns:p14="http://schemas.microsoft.com/office/powerpoint/2010/main" val="380782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SQL Injection in Local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893100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Mobile platforms uses SQLite </a:t>
            </a:r>
            <a:r>
              <a:rPr lang="en-US" dirty="0" smtClean="0"/>
              <a:t>as database </a:t>
            </a:r>
            <a:r>
              <a:rPr lang="en-US" dirty="0"/>
              <a:t>to store information on the device</a:t>
            </a:r>
          </a:p>
          <a:p>
            <a:r>
              <a:rPr lang="en-US" dirty="0" smtClean="0"/>
              <a:t>Using </a:t>
            </a:r>
            <a:r>
              <a:rPr lang="en-US" dirty="0"/>
              <a:t>any SQLite Database Browser, it </a:t>
            </a:r>
            <a:r>
              <a:rPr lang="en-US" dirty="0" smtClean="0"/>
              <a:t>is possible </a:t>
            </a:r>
            <a:r>
              <a:rPr lang="en-US" dirty="0"/>
              <a:t>to access database logs which </a:t>
            </a:r>
            <a:r>
              <a:rPr lang="en-US" dirty="0" smtClean="0"/>
              <a:t>has queries </a:t>
            </a:r>
            <a:r>
              <a:rPr lang="en-US" dirty="0"/>
              <a:t>and other sensitive </a:t>
            </a:r>
            <a:r>
              <a:rPr lang="en-US" dirty="0" smtClean="0"/>
              <a:t>database information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case application is not filtering input, </a:t>
            </a:r>
            <a:r>
              <a:rPr lang="en-US" dirty="0" smtClean="0"/>
              <a:t>SQL Injection </a:t>
            </a:r>
            <a:r>
              <a:rPr lang="en-US" dirty="0"/>
              <a:t>on local database is possible</a:t>
            </a:r>
          </a:p>
        </p:txBody>
      </p:sp>
    </p:spTree>
    <p:extLst>
      <p:ext uri="{BB962C8B-B14F-4D97-AF65-F5344CB8AC3E}">
        <p14:creationId xmlns:p14="http://schemas.microsoft.com/office/powerpoint/2010/main" val="2293379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2752486"/>
            <a:ext cx="8026400" cy="1477328"/>
          </a:xfrm>
        </p:spPr>
        <p:txBody>
          <a:bodyPr/>
          <a:lstStyle/>
          <a:p>
            <a:r>
              <a:rPr lang="en-US" dirty="0"/>
              <a:t>Information in Common Services</a:t>
            </a:r>
          </a:p>
        </p:txBody>
      </p:sp>
    </p:spTree>
    <p:extLst>
      <p:ext uri="{BB962C8B-B14F-4D97-AF65-F5344CB8AC3E}">
        <p14:creationId xmlns:p14="http://schemas.microsoft.com/office/powerpoint/2010/main" val="246216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Common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23768"/>
          </a:xfrm>
        </p:spPr>
        <p:txBody>
          <a:bodyPr/>
          <a:lstStyle/>
          <a:p>
            <a:r>
              <a:rPr lang="en-US" dirty="0" err="1" smtClean="0"/>
              <a:t>KeyBoard</a:t>
            </a:r>
            <a:r>
              <a:rPr lang="en-US" dirty="0"/>
              <a:t>, Clipboard are shared amongst </a:t>
            </a:r>
            <a:r>
              <a:rPr lang="en-US" dirty="0" smtClean="0"/>
              <a:t>all the </a:t>
            </a:r>
            <a:r>
              <a:rPr lang="en-US" dirty="0"/>
              <a:t>applications.</a:t>
            </a:r>
          </a:p>
          <a:p>
            <a:r>
              <a:rPr lang="en-US" dirty="0" smtClean="0"/>
              <a:t>Information </a:t>
            </a:r>
            <a:r>
              <a:rPr lang="en-US" dirty="0"/>
              <a:t>stored in clipboard can </a:t>
            </a:r>
            <a:r>
              <a:rPr lang="en-US" dirty="0" smtClean="0"/>
              <a:t>be accessed </a:t>
            </a:r>
            <a:r>
              <a:rPr lang="en-US" dirty="0"/>
              <a:t>by all the application</a:t>
            </a:r>
          </a:p>
          <a:p>
            <a:r>
              <a:rPr lang="en-US" dirty="0" smtClean="0"/>
              <a:t>Sensitive </a:t>
            </a:r>
            <a:r>
              <a:rPr lang="en-US" dirty="0"/>
              <a:t>information should not be </a:t>
            </a:r>
            <a:r>
              <a:rPr lang="en-US" dirty="0" smtClean="0"/>
              <a:t>allowed to </a:t>
            </a:r>
            <a:r>
              <a:rPr lang="en-US" dirty="0"/>
              <a:t>copy/paste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95095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Server Side Issues</a:t>
            </a:r>
          </a:p>
        </p:txBody>
      </p:sp>
    </p:spTree>
    <p:extLst>
      <p:ext uri="{BB962C8B-B14F-4D97-AF65-F5344CB8AC3E}">
        <p14:creationId xmlns:p14="http://schemas.microsoft.com/office/powerpoint/2010/main" val="1245691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739211"/>
          </a:xfrm>
        </p:spPr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Application makes server side calls </a:t>
            </a:r>
            <a:r>
              <a:rPr lang="en-US" dirty="0" smtClean="0"/>
              <a:t>to either </a:t>
            </a:r>
            <a:r>
              <a:rPr lang="en-US" dirty="0"/>
              <a:t>web services or some </a:t>
            </a:r>
            <a:r>
              <a:rPr lang="en-US" dirty="0" smtClean="0"/>
              <a:t>other component</a:t>
            </a:r>
            <a:r>
              <a:rPr lang="en-US" dirty="0"/>
              <a:t>. Security of server </a:t>
            </a:r>
            <a:r>
              <a:rPr lang="en-US" dirty="0" smtClean="0"/>
              <a:t>side component </a:t>
            </a:r>
            <a:r>
              <a:rPr lang="en-US" dirty="0"/>
              <a:t>is equally important as client side</a:t>
            </a:r>
          </a:p>
          <a:p>
            <a:r>
              <a:rPr lang="en-US" dirty="0" smtClean="0"/>
              <a:t>Controls </a:t>
            </a:r>
            <a:r>
              <a:rPr lang="en-US" dirty="0"/>
              <a:t>to be tested on the server side </a:t>
            </a:r>
            <a:r>
              <a:rPr lang="en-US" dirty="0" smtClean="0"/>
              <a:t>– Security </a:t>
            </a:r>
            <a:r>
              <a:rPr lang="en-US" dirty="0"/>
              <a:t>Control Categories for Server </a:t>
            </a:r>
            <a:r>
              <a:rPr lang="en-US" dirty="0" smtClean="0"/>
              <a:t>Side Application</a:t>
            </a:r>
            <a:r>
              <a:rPr lang="en-US" dirty="0"/>
              <a:t>– Authentication, </a:t>
            </a:r>
            <a:r>
              <a:rPr lang="en-US" dirty="0" smtClean="0"/>
              <a:t>Access Controls/Authorization</a:t>
            </a:r>
            <a:r>
              <a:rPr lang="en-US" dirty="0"/>
              <a:t>, API misuse, </a:t>
            </a:r>
            <a:r>
              <a:rPr lang="en-US" dirty="0" smtClean="0"/>
              <a:t>Path traversal</a:t>
            </a:r>
            <a:r>
              <a:rPr lang="en-US" dirty="0"/>
              <a:t>, Sensitive information leakage,</a:t>
            </a:r>
          </a:p>
        </p:txBody>
      </p:sp>
    </p:spTree>
    <p:extLst>
      <p:ext uri="{BB962C8B-B14F-4D97-AF65-F5344CB8AC3E}">
        <p14:creationId xmlns:p14="http://schemas.microsoft.com/office/powerpoint/2010/main" val="1525234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2585323"/>
          </a:xfrm>
        </p:spPr>
        <p:txBody>
          <a:bodyPr/>
          <a:lstStyle/>
          <a:p>
            <a:r>
              <a:rPr lang="en-US" dirty="0"/>
              <a:t>Error handling, Session management, </a:t>
            </a:r>
            <a:r>
              <a:rPr lang="en-US" dirty="0" smtClean="0"/>
              <a:t>Protocol abuse</a:t>
            </a:r>
            <a:r>
              <a:rPr lang="en-US" dirty="0"/>
              <a:t>, Input validations, XSS, CSRF, </a:t>
            </a:r>
            <a:r>
              <a:rPr lang="en-US" dirty="0" smtClean="0"/>
              <a:t>Logic bypass</a:t>
            </a:r>
            <a:r>
              <a:rPr lang="en-US" dirty="0"/>
              <a:t>, Insecure crypto, </a:t>
            </a:r>
            <a:r>
              <a:rPr lang="en-US" dirty="0" err="1"/>
              <a:t>DoS</a:t>
            </a:r>
            <a:r>
              <a:rPr lang="en-US" dirty="0"/>
              <a:t>, Malicious </a:t>
            </a:r>
            <a:r>
              <a:rPr lang="en-US" dirty="0" smtClean="0"/>
              <a:t>Code Injection</a:t>
            </a:r>
            <a:r>
              <a:rPr lang="en-US" dirty="0"/>
              <a:t>, SQL injection, XPATH and </a:t>
            </a:r>
            <a:r>
              <a:rPr lang="en-US" dirty="0" smtClean="0"/>
              <a:t>LDAP injections</a:t>
            </a:r>
            <a:r>
              <a:rPr lang="en-US" dirty="0"/>
              <a:t>, OS command injection, </a:t>
            </a:r>
            <a:r>
              <a:rPr lang="en-US" dirty="0" smtClean="0"/>
              <a:t>Parameter manipulations</a:t>
            </a:r>
            <a:r>
              <a:rPr lang="en-US" dirty="0"/>
              <a:t>, </a:t>
            </a:r>
            <a:r>
              <a:rPr lang="en-US" dirty="0" err="1"/>
              <a:t>BruteForce</a:t>
            </a:r>
            <a:r>
              <a:rPr lang="en-US" dirty="0"/>
              <a:t>, Buffer </a:t>
            </a:r>
            <a:r>
              <a:rPr lang="en-US" dirty="0" smtClean="0"/>
              <a:t>Overflow, HTTP </a:t>
            </a:r>
            <a:r>
              <a:rPr lang="en-US" dirty="0"/>
              <a:t>response splitting, HTTP replay, </a:t>
            </a:r>
            <a:r>
              <a:rPr lang="en-US" dirty="0" smtClean="0"/>
              <a:t>XML injection</a:t>
            </a:r>
            <a:r>
              <a:rPr lang="en-US" dirty="0"/>
              <a:t>, Canonicalization, Logging </a:t>
            </a:r>
            <a:r>
              <a:rPr lang="en-US" dirty="0" smtClean="0"/>
              <a:t>and auditing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599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563" y="3121817"/>
            <a:ext cx="8026400" cy="738664"/>
          </a:xfrm>
        </p:spPr>
        <p:txBody>
          <a:bodyPr/>
          <a:lstStyle/>
          <a:p>
            <a:r>
              <a:rPr lang="en-US" dirty="0"/>
              <a:t>Logical Issues</a:t>
            </a:r>
          </a:p>
        </p:txBody>
      </p:sp>
    </p:spTree>
    <p:extLst>
      <p:ext uri="{BB962C8B-B14F-4D97-AF65-F5344CB8AC3E}">
        <p14:creationId xmlns:p14="http://schemas.microsoft.com/office/powerpoint/2010/main" val="1349522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200876"/>
          </a:xfrm>
        </p:spPr>
        <p:txBody>
          <a:bodyPr/>
          <a:lstStyle/>
          <a:p>
            <a:r>
              <a:rPr lang="en-US" dirty="0" smtClean="0"/>
              <a:t>Authentication </a:t>
            </a:r>
            <a:r>
              <a:rPr lang="en-US" dirty="0"/>
              <a:t>flags and privilege </a:t>
            </a:r>
            <a:r>
              <a:rPr lang="en-US" dirty="0" smtClean="0"/>
              <a:t>escalations at </a:t>
            </a:r>
            <a:r>
              <a:rPr lang="en-US" dirty="0"/>
              <a:t>application layer</a:t>
            </a:r>
          </a:p>
          <a:p>
            <a:r>
              <a:rPr lang="en-US" dirty="0" smtClean="0"/>
              <a:t>Critical </a:t>
            </a:r>
            <a:r>
              <a:rPr lang="en-US" dirty="0"/>
              <a:t>parameter manipulation and access </a:t>
            </a:r>
            <a:r>
              <a:rPr lang="en-US" dirty="0" smtClean="0"/>
              <a:t>to unauthorized </a:t>
            </a:r>
            <a:r>
              <a:rPr lang="en-US" dirty="0"/>
              <a:t>information/content</a:t>
            </a:r>
          </a:p>
          <a:p>
            <a:r>
              <a:rPr lang="en-US" dirty="0" smtClean="0"/>
              <a:t>Business </a:t>
            </a:r>
            <a:r>
              <a:rPr lang="en-US" dirty="0"/>
              <a:t>constraint exploitation</a:t>
            </a:r>
          </a:p>
          <a:p>
            <a:r>
              <a:rPr lang="en-US" dirty="0" smtClean="0"/>
              <a:t>Identity </a:t>
            </a:r>
            <a:r>
              <a:rPr lang="en-US" dirty="0"/>
              <a:t>or profile extraction</a:t>
            </a:r>
          </a:p>
          <a:p>
            <a:r>
              <a:rPr lang="en-US" dirty="0" smtClean="0"/>
              <a:t>Denial </a:t>
            </a:r>
            <a:r>
              <a:rPr lang="en-US" dirty="0"/>
              <a:t>of Services (</a:t>
            </a:r>
            <a:r>
              <a:rPr lang="en-US" dirty="0" err="1"/>
              <a:t>DoS</a:t>
            </a:r>
            <a:r>
              <a:rPr lang="en-US" dirty="0"/>
              <a:t>) with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838890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 smtClean="0"/>
          </a:p>
        </p:txBody>
      </p:sp>
      <p:pic>
        <p:nvPicPr>
          <p:cNvPr id="7" name="Picture 2" descr="C:\Users\shernan\AppData\Local\Microsoft\Windows\Temporary Internet Files\Content.IE5\ZB0MPM8Y\MCj04042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7749" y="1591503"/>
            <a:ext cx="3663051" cy="436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4416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8" y="1600200"/>
            <a:ext cx="799951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368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5875" y="2112961"/>
            <a:ext cx="6327088" cy="6155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35875" y="4896133"/>
            <a:ext cx="6327088" cy="369332"/>
          </a:xfrm>
        </p:spPr>
        <p:txBody>
          <a:bodyPr/>
          <a:lstStyle/>
          <a:p>
            <a:r>
              <a:rPr lang="en-US" dirty="0" smtClean="0"/>
              <a:t>End of Part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133600" y="2895600"/>
            <a:ext cx="50292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#Enter to next part</a:t>
            </a:r>
            <a:r>
              <a:rPr lang="en-US" sz="3600" dirty="0" smtClean="0"/>
              <a:t>_&gt;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Cocoa Touch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416320"/>
          </a:xfrm>
        </p:spPr>
        <p:txBody>
          <a:bodyPr/>
          <a:lstStyle/>
          <a:p>
            <a:r>
              <a:rPr lang="en-US" dirty="0"/>
              <a:t>Key framework for building an </a:t>
            </a:r>
            <a:r>
              <a:rPr lang="en-US" dirty="0" smtClean="0"/>
              <a:t>Application</a:t>
            </a:r>
          </a:p>
          <a:p>
            <a:r>
              <a:rPr lang="en-US" dirty="0"/>
              <a:t>Key </a:t>
            </a:r>
            <a:r>
              <a:rPr lang="en-US" dirty="0" err="1" smtClean="0"/>
              <a:t>Functionalit</a:t>
            </a:r>
            <a:endParaRPr lang="en-US" dirty="0" smtClean="0"/>
          </a:p>
          <a:p>
            <a:pPr lvl="1"/>
            <a:r>
              <a:rPr lang="en-US" dirty="0" smtClean="0"/>
              <a:t>Storyboards 			Document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Multitasking 			Printing</a:t>
            </a:r>
            <a:endParaRPr lang="en-US" dirty="0"/>
          </a:p>
          <a:p>
            <a:pPr lvl="1"/>
            <a:r>
              <a:rPr lang="en-US" dirty="0" smtClean="0"/>
              <a:t>Data </a:t>
            </a:r>
            <a:r>
              <a:rPr lang="en-US" dirty="0"/>
              <a:t>Protection </a:t>
            </a:r>
            <a:r>
              <a:rPr lang="en-US" dirty="0" smtClean="0"/>
              <a:t>			Apple </a:t>
            </a:r>
            <a:r>
              <a:rPr lang="en-US" dirty="0"/>
              <a:t>Push Notification</a:t>
            </a:r>
          </a:p>
          <a:p>
            <a:pPr lvl="1"/>
            <a:r>
              <a:rPr lang="en-US" dirty="0" smtClean="0"/>
              <a:t>Local </a:t>
            </a:r>
            <a:r>
              <a:rPr lang="en-US" dirty="0"/>
              <a:t>Notifications </a:t>
            </a:r>
            <a:r>
              <a:rPr lang="en-US" dirty="0" smtClean="0"/>
              <a:t>		Gesture </a:t>
            </a:r>
            <a:r>
              <a:rPr lang="en-US" dirty="0"/>
              <a:t>Recognizers</a:t>
            </a:r>
          </a:p>
          <a:p>
            <a:pPr lvl="1"/>
            <a:r>
              <a:rPr lang="en-US" dirty="0" smtClean="0"/>
              <a:t>File-Sharing </a:t>
            </a:r>
            <a:r>
              <a:rPr lang="en-US" dirty="0"/>
              <a:t>Support </a:t>
            </a:r>
            <a:r>
              <a:rPr lang="en-US" dirty="0" smtClean="0"/>
              <a:t>		Peer-to-Peer </a:t>
            </a:r>
            <a:r>
              <a:rPr lang="en-US" dirty="0"/>
              <a:t>Services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System View </a:t>
            </a:r>
            <a:r>
              <a:rPr lang="en-US" dirty="0" smtClean="0"/>
              <a:t>		External </a:t>
            </a:r>
            <a:r>
              <a:rPr lang="en-US" dirty="0"/>
              <a:t>Display Support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8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846659"/>
          </a:xfrm>
        </p:spPr>
        <p:txBody>
          <a:bodyPr/>
          <a:lstStyle/>
          <a:p>
            <a:r>
              <a:rPr lang="en-US" dirty="0" smtClean="0"/>
              <a:t>Layer </a:t>
            </a:r>
            <a:r>
              <a:rPr lang="en-US" dirty="0"/>
              <a:t>consist of four major technologies -</a:t>
            </a:r>
          </a:p>
          <a:p>
            <a:pPr lvl="1"/>
            <a:r>
              <a:rPr lang="en-US" dirty="0" smtClean="0"/>
              <a:t>Graphics </a:t>
            </a:r>
            <a:r>
              <a:rPr lang="en-US" dirty="0"/>
              <a:t>Technologies</a:t>
            </a:r>
          </a:p>
          <a:p>
            <a:pPr lvl="1"/>
            <a:r>
              <a:rPr lang="en-US" dirty="0" smtClean="0"/>
              <a:t>Audio </a:t>
            </a:r>
            <a:r>
              <a:rPr lang="en-US" dirty="0"/>
              <a:t>Technologies</a:t>
            </a:r>
          </a:p>
          <a:p>
            <a:pPr lvl="1"/>
            <a:r>
              <a:rPr lang="en-US" dirty="0" smtClean="0"/>
              <a:t>Video </a:t>
            </a:r>
            <a:r>
              <a:rPr lang="en-US" dirty="0"/>
              <a:t>Technologies</a:t>
            </a:r>
          </a:p>
          <a:p>
            <a:pPr lvl="1"/>
            <a:r>
              <a:rPr lang="en-US" dirty="0" err="1" smtClean="0"/>
              <a:t>AirPlay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3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Services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570208"/>
          </a:xfrm>
        </p:spPr>
        <p:txBody>
          <a:bodyPr/>
          <a:lstStyle/>
          <a:p>
            <a:r>
              <a:rPr lang="en-US" dirty="0"/>
              <a:t>Have core Operating System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iCloud Storage (Documents &amp; Key-Value data)</a:t>
            </a:r>
          </a:p>
          <a:p>
            <a:pPr lvl="1"/>
            <a:r>
              <a:rPr lang="en-US" dirty="0" smtClean="0"/>
              <a:t>Automatic Reference Counting</a:t>
            </a:r>
          </a:p>
          <a:p>
            <a:pPr lvl="1"/>
            <a:r>
              <a:rPr lang="en-US" dirty="0" smtClean="0"/>
              <a:t>Block Objects</a:t>
            </a:r>
          </a:p>
          <a:p>
            <a:pPr lvl="1"/>
            <a:r>
              <a:rPr lang="en-US" dirty="0" smtClean="0"/>
              <a:t>Grand Central Dispatch</a:t>
            </a:r>
          </a:p>
          <a:p>
            <a:pPr lvl="1"/>
            <a:r>
              <a:rPr lang="en-US" dirty="0" smtClean="0"/>
              <a:t>In-App Purchase</a:t>
            </a:r>
          </a:p>
          <a:p>
            <a:pPr lvl="1"/>
            <a:r>
              <a:rPr lang="en-US" dirty="0" smtClean="0"/>
              <a:t>SQLite</a:t>
            </a:r>
            <a:endParaRPr lang="en-US" dirty="0"/>
          </a:p>
          <a:p>
            <a:pPr lvl="1"/>
            <a:r>
              <a:rPr lang="en-US" dirty="0" smtClean="0"/>
              <a:t>XML Support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3763"/>
            <a:ext cx="8229600" cy="553998"/>
          </a:xfrm>
        </p:spPr>
        <p:txBody>
          <a:bodyPr/>
          <a:lstStyle/>
          <a:p>
            <a:r>
              <a:rPr lang="en-US" dirty="0"/>
              <a:t>Core OS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32624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Core OS layer contains the </a:t>
            </a:r>
            <a:r>
              <a:rPr lang="en-US" dirty="0" smtClean="0"/>
              <a:t>low-level features </a:t>
            </a:r>
            <a:r>
              <a:rPr lang="en-US" dirty="0"/>
              <a:t>that most other technologies </a:t>
            </a:r>
            <a:r>
              <a:rPr lang="en-US" dirty="0" smtClean="0"/>
              <a:t>are built upon</a:t>
            </a:r>
            <a:endParaRPr lang="en-US" dirty="0"/>
          </a:p>
          <a:p>
            <a:r>
              <a:rPr lang="en-US" dirty="0" smtClean="0"/>
              <a:t>Even </a:t>
            </a:r>
            <a:r>
              <a:rPr lang="en-US" dirty="0"/>
              <a:t>if you do not use these </a:t>
            </a:r>
            <a:r>
              <a:rPr lang="en-US" dirty="0" smtClean="0"/>
              <a:t>technologies directly </a:t>
            </a:r>
            <a:r>
              <a:rPr lang="en-US" dirty="0"/>
              <a:t>in your applications, they are </a:t>
            </a:r>
            <a:r>
              <a:rPr lang="en-US" dirty="0" smtClean="0"/>
              <a:t>most likely </a:t>
            </a:r>
            <a:r>
              <a:rPr lang="en-US" dirty="0"/>
              <a:t>being used by other </a:t>
            </a:r>
            <a:r>
              <a:rPr lang="en-US" dirty="0" smtClean="0"/>
              <a:t>frameworks</a:t>
            </a:r>
            <a:endParaRPr lang="en-US" dirty="0"/>
          </a:p>
          <a:p>
            <a:r>
              <a:rPr lang="en-US" dirty="0" smtClean="0"/>
              <a:t>Core </a:t>
            </a:r>
            <a:r>
              <a:rPr lang="en-US" dirty="0"/>
              <a:t>OS layer is responsible for </a:t>
            </a:r>
            <a:r>
              <a:rPr lang="en-US" dirty="0" smtClean="0"/>
              <a:t>hardware communication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OS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598613"/>
            <a:ext cx="8229600" cy="1846659"/>
          </a:xfrm>
        </p:spPr>
        <p:txBody>
          <a:bodyPr/>
          <a:lstStyle/>
          <a:p>
            <a:r>
              <a:rPr lang="en-US" dirty="0"/>
              <a:t>This layer has couple of important </a:t>
            </a:r>
            <a:r>
              <a:rPr lang="en-US" dirty="0" smtClean="0"/>
              <a:t>Security Framework </a:t>
            </a:r>
            <a:r>
              <a:rPr lang="en-US" dirty="0"/>
              <a:t>along with framework to </a:t>
            </a:r>
            <a:r>
              <a:rPr lang="en-US" dirty="0" smtClean="0"/>
              <a:t>perform math </a:t>
            </a:r>
            <a:r>
              <a:rPr lang="en-US" dirty="0"/>
              <a:t>calculation, third party </a:t>
            </a:r>
            <a:r>
              <a:rPr lang="en-US" dirty="0" smtClean="0"/>
              <a:t>hardware communication</a:t>
            </a:r>
            <a:r>
              <a:rPr lang="en-US" dirty="0"/>
              <a:t>, Bluetooth </a:t>
            </a:r>
            <a:r>
              <a:rPr lang="en-US" dirty="0" smtClean="0"/>
              <a:t>communication, threading</a:t>
            </a:r>
            <a:r>
              <a:rPr lang="en-US" dirty="0"/>
              <a:t>, networking, File System </a:t>
            </a:r>
            <a:r>
              <a:rPr lang="en-US" dirty="0" smtClean="0"/>
              <a:t>access, Standard </a:t>
            </a:r>
            <a:r>
              <a:rPr lang="en-US" dirty="0"/>
              <a:t>I/O, Bonjour, DNS and </a:t>
            </a:r>
            <a:r>
              <a:rPr lang="en-US" dirty="0" smtClean="0"/>
              <a:t>Memory allocation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316868"/>
      </p:ext>
    </p:extLst>
  </p:cSld>
  <p:clrMapOvr>
    <a:masterClrMapping/>
  </p:clrMapOvr>
</p:sld>
</file>

<file path=ppt/theme/theme1.xml><?xml version="1.0" encoding="utf-8"?>
<a:theme xmlns:a="http://schemas.openxmlformats.org/drawingml/2006/main" name="SDL-blue">
  <a:themeElements>
    <a:clrScheme name="SD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194"/>
      </a:accent1>
      <a:accent2>
        <a:srgbClr val="277318"/>
      </a:accent2>
      <a:accent3>
        <a:srgbClr val="F89A21"/>
      </a:accent3>
      <a:accent4>
        <a:srgbClr val="007CBD"/>
      </a:accent4>
      <a:accent5>
        <a:srgbClr val="00AC24"/>
      </a:accent5>
      <a:accent6>
        <a:srgbClr val="FFB82E"/>
      </a:accent6>
      <a:hlink>
        <a:srgbClr val="0000FF"/>
      </a:hlink>
      <a:folHlink>
        <a:srgbClr val="800080"/>
      </a:folHlink>
    </a:clrScheme>
    <a:fontScheme name="SDL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Basics of Secure Design Development Test</Template>
  <TotalTime>354</TotalTime>
  <Words>946</Words>
  <Application>Microsoft Office PowerPoint</Application>
  <PresentationFormat>On-screen Show (4:3)</PresentationFormat>
  <Paragraphs>188</Paragraphs>
  <Slides>40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SDL-blue</vt:lpstr>
      <vt:lpstr>Code Review Training Course. Part 5b: Mobile Application</vt:lpstr>
      <vt:lpstr>Outline</vt:lpstr>
      <vt:lpstr>iOS Structure</vt:lpstr>
      <vt:lpstr>iOS in a nutshell</vt:lpstr>
      <vt:lpstr>Cocoa Touch Layer</vt:lpstr>
      <vt:lpstr>Media Layer</vt:lpstr>
      <vt:lpstr>Core Services Layer</vt:lpstr>
      <vt:lpstr>Core OS Layer</vt:lpstr>
      <vt:lpstr>Core OS Layer</vt:lpstr>
      <vt:lpstr>Android</vt:lpstr>
      <vt:lpstr>Android Structure</vt:lpstr>
      <vt:lpstr>Android</vt:lpstr>
      <vt:lpstr>Mobile Application Risk</vt:lpstr>
      <vt:lpstr>Mobile Application Risk</vt:lpstr>
      <vt:lpstr>Insecure Storage</vt:lpstr>
      <vt:lpstr>Insecure Storage</vt:lpstr>
      <vt:lpstr>Insecure Storage</vt:lpstr>
      <vt:lpstr>Insecure Storage</vt:lpstr>
      <vt:lpstr>Insecure Network Communication</vt:lpstr>
      <vt:lpstr>Insecure Network Communication</vt:lpstr>
      <vt:lpstr>Insecure Network Channel</vt:lpstr>
      <vt:lpstr>PII Information Leakage</vt:lpstr>
      <vt:lpstr>Hardcoded Secrets</vt:lpstr>
      <vt:lpstr>Hardcoded Secrets</vt:lpstr>
      <vt:lpstr>Language Specific Issues</vt:lpstr>
      <vt:lpstr>Language Specific Issues</vt:lpstr>
      <vt:lpstr>What Are Buffer Overflows (BOs)?</vt:lpstr>
      <vt:lpstr>Stack Buffer Overflows at Work</vt:lpstr>
      <vt:lpstr>Heap Overflows at Work</vt:lpstr>
      <vt:lpstr>SQL Injection in Local database</vt:lpstr>
      <vt:lpstr>SQL Injection in Local database</vt:lpstr>
      <vt:lpstr>Information in Common Services</vt:lpstr>
      <vt:lpstr>Information in Common Services</vt:lpstr>
      <vt:lpstr>Server Side Issues</vt:lpstr>
      <vt:lpstr>Server Side Issues</vt:lpstr>
      <vt:lpstr>Server Side Issues</vt:lpstr>
      <vt:lpstr>Logical Issues</vt:lpstr>
      <vt:lpstr>Logical Issues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habachnam</dc:creator>
  <cp:lastModifiedBy>habachnam</cp:lastModifiedBy>
  <cp:revision>146</cp:revision>
  <dcterms:created xsi:type="dcterms:W3CDTF">2015-07-08T13:08:36Z</dcterms:created>
  <dcterms:modified xsi:type="dcterms:W3CDTF">2015-07-25T03:19:13Z</dcterms:modified>
</cp:coreProperties>
</file>