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7"/>
  </p:notes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6" r:id="rId10"/>
    <p:sldId id="305" r:id="rId11"/>
    <p:sldId id="307" r:id="rId12"/>
    <p:sldId id="310" r:id="rId13"/>
    <p:sldId id="309" r:id="rId14"/>
    <p:sldId id="295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3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6A940-0B55-4A74-A322-77202D9E85A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BF48E-ACAD-46A4-A213-B7748B250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7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5FBDBF35-321D-4052-9637-12D2D83271D7}" type="slidenum">
              <a:rPr lang="en-US">
                <a:solidFill>
                  <a:prstClr val="black"/>
                </a:solidFill>
                <a:latin typeface="Arial" charset="0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75" y="2112961"/>
            <a:ext cx="6327088" cy="2716213"/>
          </a:xfrm>
        </p:spPr>
        <p:txBody>
          <a:bodyPr anchor="t"/>
          <a:lstStyle>
            <a:lvl1pPr>
              <a:defRPr sz="4000" b="0" i="0" spc="-1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558" y="2018732"/>
            <a:ext cx="1692322" cy="1692322"/>
          </a:xfrm>
          <a:prstGeom prst="rect">
            <a:avLst/>
          </a:prstGeom>
        </p:spPr>
      </p:pic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2135875" y="4896133"/>
            <a:ext cx="632708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563" y="2810112"/>
            <a:ext cx="8026400" cy="1362075"/>
          </a:xfrm>
        </p:spPr>
        <p:txBody>
          <a:bodyPr anchor="ctr"/>
          <a:lstStyle>
            <a:lvl1pPr algn="ctr">
              <a:defRPr lang="en-US" sz="4800" b="0" kern="1200" spc="-150" dirty="0">
                <a:ln w="3175">
                  <a:noFill/>
                </a:ln>
                <a:gradFill>
                  <a:gsLst>
                    <a:gs pos="36000">
                      <a:schemeClr val="accent4"/>
                    </a:gs>
                    <a:gs pos="86000">
                      <a:schemeClr val="accent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marL="0" lvl="0" algn="l" defTabSz="914363" rtl="0" eaLnBrk="1" fontAlgn="auto" latinLnBrk="0" hangingPunct="1">
              <a:lnSpc>
                <a:spcPct val="90000"/>
              </a:lnSpc>
              <a:spcAft>
                <a:spcPts val="0"/>
              </a:spcAft>
            </a:pPr>
            <a:r>
              <a:rPr lang="en-US" dirty="0" smtClean="0"/>
              <a:t>Click to edit section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12"/>
          <p:cNvGrpSpPr/>
          <p:nvPr/>
        </p:nvGrpSpPr>
        <p:grpSpPr>
          <a:xfrm>
            <a:off x="0" y="2409886"/>
            <a:ext cx="9144000" cy="2162114"/>
            <a:chOff x="0" y="1635125"/>
            <a:chExt cx="9144000" cy="2162114"/>
          </a:xfrm>
        </p:grpSpPr>
        <p:pic>
          <p:nvPicPr>
            <p:cNvPr id="8" name="Picture 2" descr="C:\Program Files\Microsoft Resource DVD Artwork\DVD_ART\Artwork_Imagery\Shapes and Graphics\Line\line drop shadow.png"/>
            <p:cNvPicPr>
              <a:picLocks noChangeAspect="1" noChangeArrowheads="1"/>
            </p:cNvPicPr>
            <p:nvPr/>
          </p:nvPicPr>
          <p:blipFill>
            <a:blip r:embed="rId2" cstate="print">
              <a:lum bright="66000" contrast="-100000"/>
            </a:blip>
            <a:srcRect/>
            <a:stretch>
              <a:fillRect/>
            </a:stretch>
          </p:blipFill>
          <p:spPr bwMode="auto">
            <a:xfrm>
              <a:off x="0" y="3566795"/>
              <a:ext cx="9144000" cy="230444"/>
            </a:xfrm>
            <a:prstGeom prst="rect">
              <a:avLst/>
            </a:prstGeom>
            <a:noFill/>
          </p:spPr>
        </p:pic>
        <p:pic>
          <p:nvPicPr>
            <p:cNvPr id="9" name="Picture 2" descr="C:\Program Files\Microsoft Resource DVD Artwork\DVD_ART\Artwork_Imagery\Shapes and Graphics\Line\line drop shadow.png"/>
            <p:cNvPicPr>
              <a:picLocks noChangeAspect="1" noChangeArrowheads="1"/>
            </p:cNvPicPr>
            <p:nvPr/>
          </p:nvPicPr>
          <p:blipFill>
            <a:blip r:embed="rId2" cstate="print">
              <a:lum bright="66000" contrast="-100000"/>
            </a:blip>
            <a:srcRect/>
            <a:stretch>
              <a:fillRect/>
            </a:stretch>
          </p:blipFill>
          <p:spPr bwMode="auto">
            <a:xfrm flipV="1">
              <a:off x="0" y="1635125"/>
              <a:ext cx="9144000" cy="230444"/>
            </a:xfrm>
            <a:prstGeom prst="rect">
              <a:avLst/>
            </a:prstGeom>
            <a:noFill/>
          </p:spPr>
        </p:pic>
      </p:grpSp>
      <p:pic>
        <p:nvPicPr>
          <p:cNvPr id="10" name="Picture 9" descr="Icon (256x)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spc="-100" normalizeH="0" baseline="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4256420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94815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8138"/>
            <a:ext cx="4040188" cy="388937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962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8138"/>
            <a:ext cx="4041775" cy="388937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962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tbl"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3753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262" y="1596788"/>
            <a:ext cx="8237537" cy="184665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32201-B8D7-452C-8AB1-80042270467A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Bottom Mosaic - Green.jpg"/>
          <p:cNvPicPr preferRelativeResize="0"/>
          <p:nvPr/>
        </p:nvPicPr>
        <p:blipFill>
          <a:blip r:embed="rId12" cstate="print"/>
          <a:stretch>
            <a:fillRect/>
          </a:stretch>
        </p:blipFill>
        <p:spPr bwMode="auto">
          <a:xfrm>
            <a:off x="5040" y="8198"/>
            <a:ext cx="9144000" cy="84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2" r:id="rId9"/>
    <p:sldLayoutId id="2147483674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0" kern="1200" spc="-100" normalizeH="0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forms/3nSVOcfZfQ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74" y="1963341"/>
            <a:ext cx="6931925" cy="1846659"/>
          </a:xfrm>
        </p:spPr>
        <p:txBody>
          <a:bodyPr/>
          <a:lstStyle/>
          <a:p>
            <a:r>
              <a:rPr lang="en-US" dirty="0"/>
              <a:t>Code Review Training Course.</a:t>
            </a:r>
            <a:br>
              <a:rPr lang="en-US" dirty="0"/>
            </a:br>
            <a:r>
              <a:rPr lang="en-US" dirty="0"/>
              <a:t>Part </a:t>
            </a:r>
            <a:r>
              <a:rPr lang="en-US" dirty="0" smtClean="0"/>
              <a:t>6b: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CTF Write-up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5875" y="4896133"/>
            <a:ext cx="6327088" cy="812530"/>
          </a:xfrm>
        </p:spPr>
        <p:txBody>
          <a:bodyPr/>
          <a:lstStyle/>
          <a:p>
            <a:pPr algn="r"/>
            <a:r>
              <a:rPr lang="en-US" dirty="0"/>
              <a:t>For VIB only</a:t>
            </a:r>
          </a:p>
          <a:p>
            <a:pPr algn="r"/>
            <a:r>
              <a:rPr lang="en-US" dirty="0"/>
              <a:t>namhabach@gmail.com</a:t>
            </a:r>
          </a:p>
        </p:txBody>
      </p:sp>
    </p:spTree>
    <p:extLst>
      <p:ext uri="{BB962C8B-B14F-4D97-AF65-F5344CB8AC3E}">
        <p14:creationId xmlns:p14="http://schemas.microsoft.com/office/powerpoint/2010/main" val="151789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Ghost In The Shellcode 2015 CTF: </a:t>
            </a:r>
            <a:r>
              <a:rPr lang="en-US" dirty="0" err="1"/>
              <a:t>Aart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678084"/>
            <a:ext cx="5810250" cy="4494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0915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Ghost In The Shellcode 2015 CTF: </a:t>
            </a:r>
            <a:r>
              <a:rPr lang="en-US" dirty="0" err="1"/>
              <a:t>Aart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369332"/>
          </a:xfrm>
        </p:spPr>
        <p:txBody>
          <a:bodyPr/>
          <a:lstStyle/>
          <a:p>
            <a:r>
              <a:rPr lang="en-US" dirty="0"/>
              <a:t>Exploit 1: Username truncation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43125"/>
            <a:ext cx="590550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018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Ghost In The Shellcode 2015 CTF: </a:t>
            </a:r>
            <a:r>
              <a:rPr lang="en-US" dirty="0" err="1"/>
              <a:t>Aart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369332"/>
          </a:xfrm>
        </p:spPr>
        <p:txBody>
          <a:bodyPr/>
          <a:lstStyle/>
          <a:p>
            <a:r>
              <a:rPr lang="fr-FR" dirty="0"/>
              <a:t>Exploit 2: Race condition - Double </a:t>
            </a:r>
            <a:r>
              <a:rPr lang="fr-FR" dirty="0" smtClean="0"/>
              <a:t>registration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57400"/>
            <a:ext cx="569595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67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Ghost In The Shellcode 2015 CTF: </a:t>
            </a:r>
            <a:r>
              <a:rPr lang="en-US" dirty="0" err="1"/>
              <a:t>Aart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738664"/>
          </a:xfrm>
        </p:spPr>
        <p:txBody>
          <a:bodyPr/>
          <a:lstStyle/>
          <a:p>
            <a:r>
              <a:rPr lang="en-US" dirty="0"/>
              <a:t>Exploit 3: Race Condition - Login before privileges </a:t>
            </a:r>
            <a:r>
              <a:rPr lang="en-US" dirty="0" smtClean="0"/>
              <a:t>inserted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0"/>
            <a:ext cx="5991225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67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 smtClean="0"/>
          </a:p>
        </p:txBody>
      </p:sp>
      <p:pic>
        <p:nvPicPr>
          <p:cNvPr id="7" name="Picture 2" descr="C:\Users\shernan\AppData\Local\Microsoft\Windows\Temporary Internet Files\Content.IE5\ZB0MPM8Y\MCj04042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7749" y="1591503"/>
            <a:ext cx="3663051" cy="4367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44161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135874" y="2112961"/>
            <a:ext cx="6855725" cy="1200329"/>
          </a:xfrm>
        </p:spPr>
        <p:txBody>
          <a:bodyPr/>
          <a:lstStyle/>
          <a:p>
            <a:r>
              <a:rPr lang="en-US" dirty="0" smtClean="0"/>
              <a:t>Link Feedback:</a:t>
            </a:r>
            <a:br>
              <a:rPr lang="en-US" dirty="0" smtClean="0"/>
            </a:br>
            <a:r>
              <a:rPr lang="en-US" sz="3800" dirty="0">
                <a:hlinkClick r:id="rId2"/>
              </a:rPr>
              <a:t>http://</a:t>
            </a:r>
            <a:r>
              <a:rPr lang="en-US" sz="3800" dirty="0" smtClean="0">
                <a:hlinkClick r:id="rId2"/>
              </a:rPr>
              <a:t>goo.gl/forms/3nSVOcfZfQ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35875" y="4896133"/>
            <a:ext cx="6327088" cy="1255728"/>
          </a:xfrm>
        </p:spPr>
        <p:txBody>
          <a:bodyPr/>
          <a:lstStyle/>
          <a:p>
            <a:r>
              <a:rPr lang="en-US" dirty="0" smtClean="0"/>
              <a:t>End of Part </a:t>
            </a:r>
            <a:r>
              <a:rPr lang="en-US" dirty="0" smtClean="0"/>
              <a:t>6b</a:t>
            </a:r>
          </a:p>
          <a:p>
            <a:r>
              <a:rPr lang="en-US" dirty="0" smtClean="0"/>
              <a:t>End of Course…..</a:t>
            </a:r>
          </a:p>
          <a:p>
            <a:r>
              <a:rPr lang="en-US" dirty="0" smtClean="0"/>
              <a:t>System is halt now!!!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133600" y="3505200"/>
            <a:ext cx="50292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#</a:t>
            </a:r>
            <a:r>
              <a:rPr lang="en-US" sz="3600" dirty="0" err="1"/>
              <a:t>p</a:t>
            </a:r>
            <a:r>
              <a:rPr lang="en-US" sz="3600" dirty="0" err="1" smtClean="0"/>
              <a:t>oweroff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108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r>
              <a:rPr lang="en-US" dirty="0"/>
              <a:t>Web challenges in </a:t>
            </a:r>
            <a:r>
              <a:rPr lang="en-US" dirty="0" smtClean="0"/>
              <a:t>CTF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16" y="1600200"/>
            <a:ext cx="6844584" cy="425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391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Safe Function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369332"/>
          </a:xfrm>
        </p:spPr>
        <p:txBody>
          <a:bodyPr/>
          <a:lstStyle/>
          <a:p>
            <a:r>
              <a:rPr lang="en-US" dirty="0"/>
              <a:t>Blind belief is dangerous</a:t>
            </a:r>
          </a:p>
        </p:txBody>
      </p:sp>
    </p:spTree>
    <p:extLst>
      <p:ext uri="{BB962C8B-B14F-4D97-AF65-F5344CB8AC3E}">
        <p14:creationId xmlns:p14="http://schemas.microsoft.com/office/powerpoint/2010/main" val="137352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Safe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9250"/>
            <a:ext cx="816292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46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Safe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8077200" cy="1408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37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Safe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738664"/>
          </a:xfrm>
        </p:spPr>
        <p:txBody>
          <a:bodyPr/>
          <a:lstStyle/>
          <a:p>
            <a:r>
              <a:rPr lang="en-US" dirty="0"/>
              <a:t>Sometimes casting input to INT can not protect you from </a:t>
            </a:r>
            <a:r>
              <a:rPr lang="en-US" dirty="0" smtClean="0"/>
              <a:t>SQL injection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438400"/>
            <a:ext cx="82677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05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738664"/>
          </a:xfrm>
        </p:spPr>
        <p:txBody>
          <a:bodyPr/>
          <a:lstStyle/>
          <a:p>
            <a:r>
              <a:rPr lang="en-US" dirty="0"/>
              <a:t>Ghost In The Shellcode 2015 </a:t>
            </a:r>
            <a:r>
              <a:rPr lang="en-US" dirty="0" smtClean="0"/>
              <a:t>CTF</a:t>
            </a:r>
          </a:p>
          <a:p>
            <a:pPr lvl="1"/>
            <a:r>
              <a:rPr lang="en-US" dirty="0" err="1" smtClean="0"/>
              <a:t>Aart</a:t>
            </a:r>
            <a:r>
              <a:rPr lang="en-US" dirty="0" smtClean="0"/>
              <a:t> </a:t>
            </a:r>
            <a:r>
              <a:rPr lang="en-US" dirty="0"/>
              <a:t>web-200</a:t>
            </a:r>
          </a:p>
        </p:txBody>
      </p:sp>
    </p:spTree>
    <p:extLst>
      <p:ext uri="{BB962C8B-B14F-4D97-AF65-F5344CB8AC3E}">
        <p14:creationId xmlns:p14="http://schemas.microsoft.com/office/powerpoint/2010/main" val="303575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r>
              <a:rPr lang="en-US" dirty="0"/>
              <a:t>Ghost In The Shellcode 2015 </a:t>
            </a:r>
            <a:r>
              <a:rPr lang="en-US" dirty="0" smtClean="0"/>
              <a:t>CTF: </a:t>
            </a:r>
            <a:r>
              <a:rPr lang="en-US" dirty="0" err="1" smtClean="0"/>
              <a:t>Aart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1464682"/>
            <a:ext cx="4833937" cy="4936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6081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r>
              <a:rPr lang="en-US" dirty="0"/>
              <a:t>Ghost In The Shellcode 2015 </a:t>
            </a:r>
            <a:r>
              <a:rPr lang="en-US" dirty="0" smtClean="0"/>
              <a:t>CTF: </a:t>
            </a:r>
            <a:r>
              <a:rPr lang="en-US" dirty="0" err="1" smtClean="0"/>
              <a:t>Aart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676400"/>
            <a:ext cx="74485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817265"/>
      </p:ext>
    </p:extLst>
  </p:cSld>
  <p:clrMapOvr>
    <a:masterClrMapping/>
  </p:clrMapOvr>
</p:sld>
</file>

<file path=ppt/theme/theme1.xml><?xml version="1.0" encoding="utf-8"?>
<a:theme xmlns:a="http://schemas.openxmlformats.org/drawingml/2006/main" name="SDL-blue">
  <a:themeElements>
    <a:clrScheme name="SD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194"/>
      </a:accent1>
      <a:accent2>
        <a:srgbClr val="277318"/>
      </a:accent2>
      <a:accent3>
        <a:srgbClr val="F89A21"/>
      </a:accent3>
      <a:accent4>
        <a:srgbClr val="007CBD"/>
      </a:accent4>
      <a:accent5>
        <a:srgbClr val="00AC24"/>
      </a:accent5>
      <a:accent6>
        <a:srgbClr val="FFB82E"/>
      </a:accent6>
      <a:hlink>
        <a:srgbClr val="0000FF"/>
      </a:hlink>
      <a:folHlink>
        <a:srgbClr val="800080"/>
      </a:folHlink>
    </a:clrScheme>
    <a:fontScheme name="SDL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Basics of Secure Design Development Test</Template>
  <TotalTime>376</TotalTime>
  <Words>143</Words>
  <Application>Microsoft Office PowerPoint</Application>
  <PresentationFormat>On-screen Show (4:3)</PresentationFormat>
  <Paragraphs>29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SDL-blue</vt:lpstr>
      <vt:lpstr>Code Review Training Course. Part 6b: CTF Write-up</vt:lpstr>
      <vt:lpstr>Web challenges in CTF</vt:lpstr>
      <vt:lpstr>Built-in Safe Function</vt:lpstr>
      <vt:lpstr>Built-in Safe Function</vt:lpstr>
      <vt:lpstr>Built-in Safe Function</vt:lpstr>
      <vt:lpstr>Built-in Safe Function</vt:lpstr>
      <vt:lpstr>Race Condition</vt:lpstr>
      <vt:lpstr>Ghost In The Shellcode 2015 CTF: Aart </vt:lpstr>
      <vt:lpstr>Ghost In The Shellcode 2015 CTF: Aart </vt:lpstr>
      <vt:lpstr>Ghost In The Shellcode 2015 CTF: Aart </vt:lpstr>
      <vt:lpstr>Ghost In The Shellcode 2015 CTF: Aart </vt:lpstr>
      <vt:lpstr>Ghost In The Shellcode 2015 CTF: Aart </vt:lpstr>
      <vt:lpstr>Ghost In The Shellcode 2015 CTF: Aart </vt:lpstr>
      <vt:lpstr>Questions?</vt:lpstr>
      <vt:lpstr>Link Feedback: http://goo.gl/forms/3nSVOcfZfQ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habachnam</dc:creator>
  <cp:lastModifiedBy>habachnam</cp:lastModifiedBy>
  <cp:revision>149</cp:revision>
  <dcterms:created xsi:type="dcterms:W3CDTF">2015-07-08T13:08:36Z</dcterms:created>
  <dcterms:modified xsi:type="dcterms:W3CDTF">2015-07-25T04:05:56Z</dcterms:modified>
</cp:coreProperties>
</file>