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1"/>
  </p:notesMasterIdLst>
  <p:sldIdLst>
    <p:sldId id="256" r:id="rId2"/>
    <p:sldId id="297" r:id="rId3"/>
    <p:sldId id="298" r:id="rId4"/>
    <p:sldId id="300" r:id="rId5"/>
    <p:sldId id="299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5" r:id="rId41"/>
    <p:sldId id="337" r:id="rId42"/>
    <p:sldId id="338" r:id="rId43"/>
    <p:sldId id="339" r:id="rId44"/>
    <p:sldId id="340" r:id="rId45"/>
    <p:sldId id="341" r:id="rId46"/>
    <p:sldId id="342" r:id="rId47"/>
    <p:sldId id="295" r:id="rId48"/>
    <p:sldId id="343" r:id="rId49"/>
    <p:sldId id="2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>
      <p:cViewPr>
        <p:scale>
          <a:sx n="75" d="100"/>
          <a:sy n="75" d="100"/>
        </p:scale>
        <p:origin x="-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r>
            <a:rPr lang="en-US" dirty="0" smtClean="0"/>
            <a:t>Web Services</a:t>
          </a:r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r>
            <a:rPr lang="en-US" dirty="0" smtClean="0"/>
            <a:t>Web Services Risk</a:t>
          </a:r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SOAP</a:t>
          </a:r>
          <a:r>
            <a:rPr lang="en-US" baseline="0" dirty="0" smtClean="0"/>
            <a:t> in Action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B84E7D37-8721-4296-A1BE-D334DF7D2A19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A6A3B2E-45B3-4177-AA08-3E650DA24A51}" type="parTrans" cxnId="{EB136843-7E07-416E-B23B-1CF1B0E24A2A}">
      <dgm:prSet/>
      <dgm:spPr/>
      <dgm:t>
        <a:bodyPr/>
        <a:lstStyle/>
        <a:p>
          <a:endParaRPr lang="en-US"/>
        </a:p>
      </dgm:t>
    </dgm:pt>
    <dgm:pt modelId="{8AE6E62C-4261-4756-AB32-48FCEE70BC89}" type="sibTrans" cxnId="{EB136843-7E07-416E-B23B-1CF1B0E24A2A}">
      <dgm:prSet/>
      <dgm:spPr/>
      <dgm:t>
        <a:bodyPr/>
        <a:lstStyle/>
        <a:p>
          <a:endParaRPr lang="en-US"/>
        </a:p>
      </dgm:t>
    </dgm:pt>
    <dgm:pt modelId="{51B8197F-ABF6-4750-A6DA-5B3EF42D5955}">
      <dgm:prSet/>
      <dgm:spPr/>
      <dgm:t>
        <a:bodyPr/>
        <a:lstStyle/>
        <a:p>
          <a:r>
            <a:rPr lang="en-US" dirty="0"/>
            <a:t>Securing </a:t>
          </a:r>
          <a:r>
            <a:rPr lang="en-US" dirty="0" smtClean="0"/>
            <a:t>SOAP</a:t>
          </a:r>
          <a:endParaRPr lang="en-US" dirty="0"/>
        </a:p>
      </dgm:t>
    </dgm:pt>
    <dgm:pt modelId="{FE60B80F-2F2C-40C5-89BC-B049511F88E1}" type="parTrans" cxnId="{B322519E-DF62-4A0D-8E26-0B8074234DD1}">
      <dgm:prSet/>
      <dgm:spPr/>
      <dgm:t>
        <a:bodyPr/>
        <a:lstStyle/>
        <a:p>
          <a:endParaRPr lang="en-US"/>
        </a:p>
      </dgm:t>
    </dgm:pt>
    <dgm:pt modelId="{231B05C2-DC18-4E29-9E97-4AA430D13866}" type="sibTrans" cxnId="{B322519E-DF62-4A0D-8E26-0B8074234DD1}">
      <dgm:prSet/>
      <dgm:spPr/>
      <dgm:t>
        <a:bodyPr/>
        <a:lstStyle/>
        <a:p>
          <a:endParaRPr lang="en-US"/>
        </a:p>
      </dgm:t>
    </dgm:pt>
    <dgm:pt modelId="{0F353F60-7BC6-41EE-A53D-B40001B28F52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15A85C3-2614-46D6-A25A-4342359D724E}" type="parTrans" cxnId="{4D2D6359-6EAD-4AD3-9A2B-0F3DE4AF712B}">
      <dgm:prSet/>
      <dgm:spPr/>
    </dgm:pt>
    <dgm:pt modelId="{6DA23D9A-09C6-4569-BF26-FF484ED33661}" type="sibTrans" cxnId="{4D2D6359-6EAD-4AD3-9A2B-0F3DE4AF712B}">
      <dgm:prSet/>
      <dgm:spPr/>
    </dgm:pt>
    <dgm:pt modelId="{014CB2DB-36C8-4B2C-89A0-E2FB88EB297B}">
      <dgm:prSet/>
      <dgm:spPr/>
      <dgm:t>
        <a:bodyPr/>
        <a:lstStyle/>
        <a:p>
          <a:r>
            <a:rPr lang="en-US" dirty="0" smtClean="0"/>
            <a:t>Code Review</a:t>
          </a:r>
          <a:endParaRPr lang="en-US" dirty="0"/>
        </a:p>
      </dgm:t>
    </dgm:pt>
    <dgm:pt modelId="{CBCF7EA5-F839-4217-B540-CD6168843C79}" type="parTrans" cxnId="{25EF8877-D99C-4005-89AE-F9D7685CC064}">
      <dgm:prSet/>
      <dgm:spPr/>
    </dgm:pt>
    <dgm:pt modelId="{A88A2DA1-D858-41FF-BFF9-98415F4C7B82}" type="sibTrans" cxnId="{25EF8877-D99C-4005-89AE-F9D7685CC064}">
      <dgm:prSet/>
      <dgm:spPr/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357FA-3AD7-45B2-873C-F7411ABE1AB7}" type="pres">
      <dgm:prSet presAssocID="{98B56EA5-F140-4B9C-84CB-D697DD2374D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6FC6B-C49F-4C75-B0B5-0E8200D317B7}" type="pres">
      <dgm:prSet presAssocID="{B1BF15A8-97B2-457B-A975-3502DBD36C4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847C9BEC-E18F-49EF-B956-3BFD279445DF}" type="pres">
      <dgm:prSet presAssocID="{B84E7D37-8721-4296-A1BE-D334DF7D2A19}" presName="composite" presStyleCnt="0"/>
      <dgm:spPr/>
    </dgm:pt>
    <dgm:pt modelId="{7748C38F-EADF-4946-BEE5-7424D18849B6}" type="pres">
      <dgm:prSet presAssocID="{B84E7D37-8721-4296-A1BE-D334DF7D2A1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6B0CE-CE92-4D4C-8247-918913F23B11}" type="pres">
      <dgm:prSet presAssocID="{B84E7D37-8721-4296-A1BE-D334DF7D2A1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96755-B55F-466F-A9B8-447BD5DC94DF}" type="pres">
      <dgm:prSet presAssocID="{8AE6E62C-4261-4756-AB32-48FCEE70BC89}" presName="sp" presStyleCnt="0"/>
      <dgm:spPr/>
    </dgm:pt>
    <dgm:pt modelId="{01E085F3-E84F-47AD-8A9F-8485BD0BEE83}" type="pres">
      <dgm:prSet presAssocID="{0F353F60-7BC6-41EE-A53D-B40001B28F52}" presName="composite" presStyleCnt="0"/>
      <dgm:spPr/>
    </dgm:pt>
    <dgm:pt modelId="{9605E1F9-5575-49C1-8B98-C2DDF7AB9ECB}" type="pres">
      <dgm:prSet presAssocID="{0F353F60-7BC6-41EE-A53D-B40001B28F5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AA48A-9C7D-456C-851D-3E3C4922B6A6}" type="pres">
      <dgm:prSet presAssocID="{0F353F60-7BC6-41EE-A53D-B40001B28F5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9FBD8-D534-4E35-9B7F-162BFA582C94}" type="presOf" srcId="{B84E7D37-8721-4296-A1BE-D334DF7D2A19}" destId="{7748C38F-EADF-4946-BEE5-7424D18849B6}" srcOrd="0" destOrd="0" presId="urn:microsoft.com/office/officeart/2005/8/layout/chevron2"/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4D2D6359-6EAD-4AD3-9A2B-0F3DE4AF712B}" srcId="{F70DEA33-E417-4AB4-BFF5-B138A9C3479E}" destId="{0F353F60-7BC6-41EE-A53D-B40001B28F52}" srcOrd="4" destOrd="0" parTransId="{615A85C3-2614-46D6-A25A-4342359D724E}" sibTransId="{6DA23D9A-09C6-4569-BF26-FF484ED33661}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5A82F6A0-02FB-4FFA-AB87-136339ED0C00}" type="presOf" srcId="{51B8197F-ABF6-4750-A6DA-5B3EF42D5955}" destId="{5EB6B0CE-CE92-4D4C-8247-918913F23B11}" srcOrd="0" destOrd="0" presId="urn:microsoft.com/office/officeart/2005/8/layout/chevron2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B322519E-DF62-4A0D-8E26-0B8074234DD1}" srcId="{B84E7D37-8721-4296-A1BE-D334DF7D2A19}" destId="{51B8197F-ABF6-4750-A6DA-5B3EF42D5955}" srcOrd="0" destOrd="0" parTransId="{FE60B80F-2F2C-40C5-89BC-B049511F88E1}" sibTransId="{231B05C2-DC18-4E29-9E97-4AA430D13866}"/>
    <dgm:cxn modelId="{EB136843-7E07-416E-B23B-1CF1B0E24A2A}" srcId="{F70DEA33-E417-4AB4-BFF5-B138A9C3479E}" destId="{B84E7D37-8721-4296-A1BE-D334DF7D2A19}" srcOrd="3" destOrd="0" parTransId="{8A6A3B2E-45B3-4177-AA08-3E650DA24A51}" sibTransId="{8AE6E62C-4261-4756-AB32-48FCEE70BC89}"/>
    <dgm:cxn modelId="{25EF8877-D99C-4005-89AE-F9D7685CC064}" srcId="{0F353F60-7BC6-41EE-A53D-B40001B28F52}" destId="{014CB2DB-36C8-4B2C-89A0-E2FB88EB297B}" srcOrd="0" destOrd="0" parTransId="{CBCF7EA5-F839-4217-B540-CD6168843C79}" sibTransId="{A88A2DA1-D858-41FF-BFF9-98415F4C7B82}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E9F368BF-01DE-4B08-8723-1C9CAE791C9D}" type="presOf" srcId="{014CB2DB-36C8-4B2C-89A0-E2FB88EB297B}" destId="{3F7AA48A-9C7D-456C-851D-3E3C4922B6A6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6F5EBDC7-C7D6-4F86-A10A-B2CA03AB02F8}" type="presOf" srcId="{0F353F60-7BC6-41EE-A53D-B40001B28F52}" destId="{9605E1F9-5575-49C1-8B98-C2DDF7AB9ECB}" srcOrd="0" destOrd="0" presId="urn:microsoft.com/office/officeart/2005/8/layout/chevron2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1EEC8B8B-0BD2-43E4-B28F-5A25D78CC975}" type="presParOf" srcId="{DEC3585A-9BE1-4C01-8D8E-E0C385092A61}" destId="{E172C4CA-DAB0-4F21-8762-3CAF23E16FC7}" srcOrd="5" destOrd="0" presId="urn:microsoft.com/office/officeart/2005/8/layout/chevron2"/>
    <dgm:cxn modelId="{885CC55C-7326-4CF0-97E7-6FD2C8C37726}" type="presParOf" srcId="{DEC3585A-9BE1-4C01-8D8E-E0C385092A61}" destId="{847C9BEC-E18F-49EF-B956-3BFD279445DF}" srcOrd="6" destOrd="0" presId="urn:microsoft.com/office/officeart/2005/8/layout/chevron2"/>
    <dgm:cxn modelId="{F07084EF-C89B-4A5C-ACF9-DAF39E7D4C22}" type="presParOf" srcId="{847C9BEC-E18F-49EF-B956-3BFD279445DF}" destId="{7748C38F-EADF-4946-BEE5-7424D18849B6}" srcOrd="0" destOrd="0" presId="urn:microsoft.com/office/officeart/2005/8/layout/chevron2"/>
    <dgm:cxn modelId="{A860703A-77C5-406E-806C-3574BE8F4099}" type="presParOf" srcId="{847C9BEC-E18F-49EF-B956-3BFD279445DF}" destId="{5EB6B0CE-CE92-4D4C-8247-918913F23B11}" srcOrd="1" destOrd="0" presId="urn:microsoft.com/office/officeart/2005/8/layout/chevron2"/>
    <dgm:cxn modelId="{10DBA25A-4171-41AC-BEDC-7BC1F694EB01}" type="presParOf" srcId="{DEC3585A-9BE1-4C01-8D8E-E0C385092A61}" destId="{29596755-B55F-466F-A9B8-447BD5DC94DF}" srcOrd="7" destOrd="0" presId="urn:microsoft.com/office/officeart/2005/8/layout/chevron2"/>
    <dgm:cxn modelId="{D04CCAB6-020D-4021-830B-009AF340B6E0}" type="presParOf" srcId="{DEC3585A-9BE1-4C01-8D8E-E0C385092A61}" destId="{01E085F3-E84F-47AD-8A9F-8485BD0BEE83}" srcOrd="8" destOrd="0" presId="urn:microsoft.com/office/officeart/2005/8/layout/chevron2"/>
    <dgm:cxn modelId="{316FA351-2FD0-47CB-A492-89925E945D97}" type="presParOf" srcId="{01E085F3-E84F-47AD-8A9F-8485BD0BEE83}" destId="{9605E1F9-5575-49C1-8B98-C2DDF7AB9ECB}" srcOrd="0" destOrd="0" presId="urn:microsoft.com/office/officeart/2005/8/layout/chevron2"/>
    <dgm:cxn modelId="{3342C1E9-F991-4836-B920-0D859B929FCB}" type="presParOf" srcId="{01E085F3-E84F-47AD-8A9F-8485BD0BEE83}" destId="{3F7AA48A-9C7D-456C-851D-3E3C4922B6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41834" y="143984"/>
          <a:ext cx="945566" cy="6618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333097"/>
        <a:ext cx="661896" cy="283670"/>
      </dsp:txXfrm>
    </dsp:sp>
    <dsp:sp modelId="{B07357FA-3AD7-45B2-873C-F7411ABE1AB7}">
      <dsp:nvSpPr>
        <dsp:cNvPr id="0" name=""/>
        <dsp:cNvSpPr/>
      </dsp:nvSpPr>
      <dsp:spPr>
        <a:xfrm rot="5400000">
          <a:off x="4138439" y="-347439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Web Services</a:t>
          </a:r>
          <a:endParaRPr lang="en-US" sz="3300" kern="1200" dirty="0"/>
        </a:p>
      </dsp:txBody>
      <dsp:txXfrm rot="-5400000">
        <a:off x="661897" y="32153"/>
        <a:ext cx="7537700" cy="554612"/>
      </dsp:txXfrm>
    </dsp:sp>
    <dsp:sp modelId="{6EADA821-A023-4149-84FA-7E56FE18D484}">
      <dsp:nvSpPr>
        <dsp:cNvPr id="0" name=""/>
        <dsp:cNvSpPr/>
      </dsp:nvSpPr>
      <dsp:spPr>
        <a:xfrm rot="5400000">
          <a:off x="-141834" y="970540"/>
          <a:ext cx="945566" cy="6618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159653"/>
        <a:ext cx="661896" cy="283670"/>
      </dsp:txXfrm>
    </dsp:sp>
    <dsp:sp modelId="{F746FC6B-C49F-4C75-B0B5-0E8200D317B7}">
      <dsp:nvSpPr>
        <dsp:cNvPr id="0" name=""/>
        <dsp:cNvSpPr/>
      </dsp:nvSpPr>
      <dsp:spPr>
        <a:xfrm rot="5400000">
          <a:off x="4138439" y="-264783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Web Services Risk</a:t>
          </a:r>
          <a:endParaRPr lang="en-US" sz="3300" kern="1200" dirty="0"/>
        </a:p>
      </dsp:txBody>
      <dsp:txXfrm rot="-5400000">
        <a:off x="661897" y="858708"/>
        <a:ext cx="7537700" cy="554612"/>
      </dsp:txXfrm>
    </dsp:sp>
    <dsp:sp modelId="{2D24FD2B-D7B6-4A54-B907-4ADA0FC73F78}">
      <dsp:nvSpPr>
        <dsp:cNvPr id="0" name=""/>
        <dsp:cNvSpPr/>
      </dsp:nvSpPr>
      <dsp:spPr>
        <a:xfrm rot="5400000">
          <a:off x="-141834" y="1797095"/>
          <a:ext cx="945566" cy="6618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986208"/>
        <a:ext cx="661896" cy="283670"/>
      </dsp:txXfrm>
    </dsp:sp>
    <dsp:sp modelId="{4CF64321-1F4E-4ECB-91EF-26FB9FA5D709}">
      <dsp:nvSpPr>
        <dsp:cNvPr id="0" name=""/>
        <dsp:cNvSpPr/>
      </dsp:nvSpPr>
      <dsp:spPr>
        <a:xfrm rot="5400000">
          <a:off x="4138439" y="-182128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SOAP</a:t>
          </a:r>
          <a:r>
            <a:rPr lang="en-US" sz="3300" kern="1200" baseline="0" dirty="0" smtClean="0"/>
            <a:t> in Action</a:t>
          </a:r>
          <a:endParaRPr lang="en-US" sz="3300" kern="1200" dirty="0"/>
        </a:p>
      </dsp:txBody>
      <dsp:txXfrm rot="-5400000">
        <a:off x="661897" y="1685263"/>
        <a:ext cx="7537700" cy="554612"/>
      </dsp:txXfrm>
    </dsp:sp>
    <dsp:sp modelId="{7748C38F-EADF-4946-BEE5-7424D18849B6}">
      <dsp:nvSpPr>
        <dsp:cNvPr id="0" name=""/>
        <dsp:cNvSpPr/>
      </dsp:nvSpPr>
      <dsp:spPr>
        <a:xfrm rot="5400000">
          <a:off x="-141834" y="2623650"/>
          <a:ext cx="945566" cy="66189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</a:t>
          </a:r>
          <a:endParaRPr lang="en-US" sz="1700" kern="1200" dirty="0"/>
        </a:p>
      </dsp:txBody>
      <dsp:txXfrm rot="-5400000">
        <a:off x="1" y="2812763"/>
        <a:ext cx="661896" cy="283670"/>
      </dsp:txXfrm>
    </dsp:sp>
    <dsp:sp modelId="{5EB6B0CE-CE92-4D4C-8247-918913F23B11}">
      <dsp:nvSpPr>
        <dsp:cNvPr id="0" name=""/>
        <dsp:cNvSpPr/>
      </dsp:nvSpPr>
      <dsp:spPr>
        <a:xfrm rot="5400000">
          <a:off x="4138439" y="-99472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/>
            <a:t>Securing </a:t>
          </a:r>
          <a:r>
            <a:rPr lang="en-US" sz="3300" kern="1200" dirty="0" smtClean="0"/>
            <a:t>SOAP</a:t>
          </a:r>
          <a:endParaRPr lang="en-US" sz="3300" kern="1200" dirty="0"/>
        </a:p>
      </dsp:txBody>
      <dsp:txXfrm rot="-5400000">
        <a:off x="661897" y="2511818"/>
        <a:ext cx="7537700" cy="554612"/>
      </dsp:txXfrm>
    </dsp:sp>
    <dsp:sp modelId="{9605E1F9-5575-49C1-8B98-C2DDF7AB9ECB}">
      <dsp:nvSpPr>
        <dsp:cNvPr id="0" name=""/>
        <dsp:cNvSpPr/>
      </dsp:nvSpPr>
      <dsp:spPr>
        <a:xfrm rot="5400000">
          <a:off x="-141834" y="3450205"/>
          <a:ext cx="945566" cy="66189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</a:t>
          </a:r>
          <a:endParaRPr lang="en-US" sz="1700" kern="1200" dirty="0"/>
        </a:p>
      </dsp:txBody>
      <dsp:txXfrm rot="-5400000">
        <a:off x="1" y="3639318"/>
        <a:ext cx="661896" cy="283670"/>
      </dsp:txXfrm>
    </dsp:sp>
    <dsp:sp modelId="{3F7AA48A-9C7D-456C-851D-3E3C4922B6A6}">
      <dsp:nvSpPr>
        <dsp:cNvPr id="0" name=""/>
        <dsp:cNvSpPr/>
      </dsp:nvSpPr>
      <dsp:spPr>
        <a:xfrm rot="5400000">
          <a:off x="4138439" y="-168171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Code Review</a:t>
          </a:r>
          <a:endParaRPr lang="en-US" sz="3300" kern="1200" dirty="0"/>
        </a:p>
      </dsp:txBody>
      <dsp:txXfrm rot="-5400000">
        <a:off x="661897" y="3338374"/>
        <a:ext cx="7537700" cy="554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1846659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/>
              <a:t>Part </a:t>
            </a:r>
            <a:r>
              <a:rPr lang="en-US" smtClean="0"/>
              <a:t>5: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SOAP in </a:t>
            </a: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2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508653"/>
          </a:xfrm>
        </p:spPr>
        <p:txBody>
          <a:bodyPr/>
          <a:lstStyle/>
          <a:p>
            <a:r>
              <a:rPr lang="en-US" dirty="0"/>
              <a:t>Simple Object Access Protocol</a:t>
            </a:r>
          </a:p>
          <a:p>
            <a:r>
              <a:rPr lang="en-US" dirty="0" smtClean="0"/>
              <a:t>Invoking </a:t>
            </a:r>
            <a:r>
              <a:rPr lang="en-US" dirty="0"/>
              <a:t>objects on remote machine</a:t>
            </a:r>
          </a:p>
          <a:p>
            <a:r>
              <a:rPr lang="en-US" dirty="0" smtClean="0"/>
              <a:t>I/O </a:t>
            </a:r>
            <a:r>
              <a:rPr lang="en-US" dirty="0"/>
              <a:t>with remote objects</a:t>
            </a:r>
          </a:p>
          <a:p>
            <a:r>
              <a:rPr lang="en-US" dirty="0" smtClean="0"/>
              <a:t>It </a:t>
            </a:r>
            <a:r>
              <a:rPr lang="en-US" dirty="0"/>
              <a:t>is XML-based messaging</a:t>
            </a:r>
          </a:p>
          <a:p>
            <a:r>
              <a:rPr lang="en-US" dirty="0" smtClean="0"/>
              <a:t>Works </a:t>
            </a:r>
            <a:r>
              <a:rPr lang="en-US" dirty="0"/>
              <a:t>over HTTP/HTTPS and on few </a:t>
            </a:r>
            <a:r>
              <a:rPr lang="en-US" dirty="0" smtClean="0"/>
              <a:t>other protocols</a:t>
            </a:r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is why firewall cannot block them.</a:t>
            </a:r>
          </a:p>
          <a:p>
            <a:r>
              <a:rPr lang="en-US" dirty="0" smtClean="0"/>
              <a:t>Attacks </a:t>
            </a:r>
            <a:r>
              <a:rPr lang="en-US" dirty="0"/>
              <a:t>are easy and possible.</a:t>
            </a:r>
          </a:p>
        </p:txBody>
      </p:sp>
    </p:spTree>
    <p:extLst>
      <p:ext uri="{BB962C8B-B14F-4D97-AF65-F5344CB8AC3E}">
        <p14:creationId xmlns:p14="http://schemas.microsoft.com/office/powerpoint/2010/main" val="27304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3" y="1676400"/>
            <a:ext cx="693857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2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16044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2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1 - XML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154436"/>
          </a:xfrm>
        </p:spPr>
        <p:txBody>
          <a:bodyPr/>
          <a:lstStyle/>
          <a:p>
            <a:r>
              <a:rPr lang="en-US" dirty="0"/>
              <a:t>• XML node manipulation</a:t>
            </a:r>
          </a:p>
          <a:p>
            <a:r>
              <a:rPr lang="en-US" dirty="0"/>
              <a:t>• Attack on parsing logic</a:t>
            </a:r>
          </a:p>
          <a:p>
            <a:pPr lvl="1"/>
            <a:r>
              <a:rPr lang="en-US" dirty="0" smtClean="0"/>
              <a:t>SAX</a:t>
            </a:r>
            <a:endParaRPr lang="en-US" dirty="0"/>
          </a:p>
          <a:p>
            <a:pPr lvl="1"/>
            <a:r>
              <a:rPr lang="en-US" dirty="0" smtClean="0"/>
              <a:t>DOM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lethal – </a:t>
            </a:r>
            <a:r>
              <a:rPr lang="en-US" dirty="0" err="1"/>
              <a:t>DoS</a:t>
            </a:r>
            <a:r>
              <a:rPr lang="en-US" dirty="0"/>
              <a:t> or breaking execution logic</a:t>
            </a:r>
          </a:p>
        </p:txBody>
      </p:sp>
    </p:spTree>
    <p:extLst>
      <p:ext uri="{BB962C8B-B14F-4D97-AF65-F5344CB8AC3E}">
        <p14:creationId xmlns:p14="http://schemas.microsoft.com/office/powerpoint/2010/main" val="207063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poisoning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319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33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poisoning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1" y="1598613"/>
            <a:ext cx="7828883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71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 &amp; Fault code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23768"/>
          </a:xfrm>
        </p:spPr>
        <p:txBody>
          <a:bodyPr/>
          <a:lstStyle/>
          <a:p>
            <a:r>
              <a:rPr lang="en-US" dirty="0"/>
              <a:t>Fault code of web services spit lot of </a:t>
            </a:r>
            <a:r>
              <a:rPr lang="en-US" dirty="0" smtClean="0"/>
              <a:t>information about </a:t>
            </a:r>
            <a:r>
              <a:rPr lang="en-US" dirty="0"/>
              <a:t>internal workings.</a:t>
            </a:r>
          </a:p>
          <a:p>
            <a:r>
              <a:rPr lang="en-US" dirty="0" smtClean="0"/>
              <a:t>This </a:t>
            </a:r>
            <a:r>
              <a:rPr lang="en-US" dirty="0"/>
              <a:t>attack can fetch internal paths, </a:t>
            </a:r>
            <a:r>
              <a:rPr lang="en-US" dirty="0" smtClean="0"/>
              <a:t>database interfaces </a:t>
            </a:r>
            <a:r>
              <a:rPr lang="en-US" dirty="0"/>
              <a:t>etc.</a:t>
            </a:r>
          </a:p>
          <a:p>
            <a:r>
              <a:rPr lang="en-US" dirty="0" smtClean="0"/>
              <a:t>Fault </a:t>
            </a:r>
            <a:r>
              <a:rPr lang="en-US" dirty="0"/>
              <a:t>code is part of SOAP envelope and </a:t>
            </a:r>
            <a:r>
              <a:rPr lang="en-US" dirty="0" smtClean="0"/>
              <a:t>this helps </a:t>
            </a:r>
            <a:r>
              <a:rPr lang="en-US" dirty="0"/>
              <a:t>an attacker to make logical </a:t>
            </a:r>
            <a:r>
              <a:rPr lang="en-US" dirty="0" smtClean="0"/>
              <a:t>deduction about </a:t>
            </a:r>
            <a:r>
              <a:rPr lang="en-US" dirty="0"/>
              <a:t>assets.</a:t>
            </a:r>
          </a:p>
        </p:txBody>
      </p:sp>
    </p:spTree>
    <p:extLst>
      <p:ext uri="{BB962C8B-B14F-4D97-AF65-F5344CB8AC3E}">
        <p14:creationId xmlns:p14="http://schemas.microsoft.com/office/powerpoint/2010/main" val="163073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675250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55" y="1598613"/>
            <a:ext cx="7143416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12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521746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3 -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injection can be done using SOAP traffic.</a:t>
            </a:r>
          </a:p>
          <a:p>
            <a:r>
              <a:rPr lang="en-US" dirty="0" smtClean="0"/>
              <a:t>It </a:t>
            </a:r>
            <a:r>
              <a:rPr lang="en-US" dirty="0"/>
              <a:t>is innovative way of identifying </a:t>
            </a:r>
            <a:r>
              <a:rPr lang="en-US" dirty="0" smtClean="0"/>
              <a:t>database interface </a:t>
            </a:r>
            <a:r>
              <a:rPr lang="en-US" dirty="0"/>
              <a:t>points.</a:t>
            </a:r>
          </a:p>
          <a:p>
            <a:r>
              <a:rPr lang="en-US" dirty="0" smtClean="0"/>
              <a:t>One </a:t>
            </a:r>
            <a:r>
              <a:rPr lang="en-US" dirty="0"/>
              <a:t>can leverage </a:t>
            </a:r>
            <a:r>
              <a:rPr lang="en-US" dirty="0" err="1"/>
              <a:t>xp_cmdshell</a:t>
            </a:r>
            <a:r>
              <a:rPr lang="en-US" dirty="0"/>
              <a:t> via SOAP.</a:t>
            </a:r>
          </a:p>
          <a:p>
            <a:r>
              <a:rPr lang="en-US" dirty="0" smtClean="0"/>
              <a:t>Back </a:t>
            </a:r>
            <a:r>
              <a:rPr lang="en-US" dirty="0"/>
              <a:t>end database can be compromised </a:t>
            </a:r>
            <a:r>
              <a:rPr lang="en-US" dirty="0" smtClean="0"/>
              <a:t>using this </a:t>
            </a:r>
            <a:r>
              <a:rPr lang="en-US" dirty="0"/>
              <a:t>attack.</a:t>
            </a:r>
          </a:p>
        </p:txBody>
      </p:sp>
    </p:spTree>
    <p:extLst>
      <p:ext uri="{BB962C8B-B14F-4D97-AF65-F5344CB8AC3E}">
        <p14:creationId xmlns:p14="http://schemas.microsoft.com/office/powerpoint/2010/main" val="75847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29600" cy="42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95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1753"/>
            <a:ext cx="7635240" cy="452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85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4 – XPATH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XPATH </a:t>
            </a:r>
            <a:r>
              <a:rPr lang="en-US" dirty="0"/>
              <a:t>is new way of querying XML documents.</a:t>
            </a:r>
          </a:p>
          <a:p>
            <a:r>
              <a:rPr lang="en-US" dirty="0" smtClean="0"/>
              <a:t>This </a:t>
            </a:r>
            <a:r>
              <a:rPr lang="en-US" dirty="0"/>
              <a:t>attack works nicely on web services </a:t>
            </a:r>
            <a:r>
              <a:rPr lang="en-US" dirty="0" smtClean="0"/>
              <a:t>since they </a:t>
            </a:r>
            <a:r>
              <a:rPr lang="en-US" dirty="0"/>
              <a:t>use XML extensively.</a:t>
            </a:r>
          </a:p>
          <a:p>
            <a:r>
              <a:rPr lang="en-US" dirty="0" smtClean="0"/>
              <a:t>Developer’s </a:t>
            </a:r>
            <a:r>
              <a:rPr lang="en-US" dirty="0"/>
              <a:t>loophole can be leveraged with </a:t>
            </a:r>
            <a:r>
              <a:rPr lang="en-US" dirty="0" smtClean="0"/>
              <a:t>an exploit</a:t>
            </a:r>
            <a:r>
              <a:rPr lang="en-US" dirty="0"/>
              <a:t>.</a:t>
            </a:r>
          </a:p>
          <a:p>
            <a:r>
              <a:rPr lang="en-US" dirty="0" smtClean="0"/>
              <a:t>XPATH </a:t>
            </a:r>
            <a:r>
              <a:rPr lang="en-US" dirty="0"/>
              <a:t>query crafting is next generation </a:t>
            </a:r>
            <a:r>
              <a:rPr lang="en-US" dirty="0" smtClean="0"/>
              <a:t>attack methods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58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Injection -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416320"/>
          </a:xfrm>
        </p:spPr>
        <p:txBody>
          <a:bodyPr/>
          <a:lstStyle/>
          <a:p>
            <a:r>
              <a:rPr lang="en-US" dirty="0" smtClean="0"/>
              <a:t>XPATH </a:t>
            </a:r>
            <a:r>
              <a:rPr lang="en-US" dirty="0"/>
              <a:t>is a language defined to find information from</a:t>
            </a:r>
          </a:p>
          <a:p>
            <a:pPr marL="0" indent="0">
              <a:buNone/>
            </a:pPr>
            <a:r>
              <a:rPr lang="en-US" dirty="0" smtClean="0"/>
              <a:t> XML </a:t>
            </a:r>
            <a:r>
              <a:rPr lang="en-US" dirty="0"/>
              <a:t>document.</a:t>
            </a:r>
          </a:p>
          <a:p>
            <a:r>
              <a:rPr lang="en-US" dirty="0" smtClean="0"/>
              <a:t>As </a:t>
            </a:r>
            <a:r>
              <a:rPr lang="en-US" dirty="0"/>
              <a:t>XPATH name suggests it indeed uses path </a:t>
            </a:r>
            <a:r>
              <a:rPr lang="en-US" dirty="0" smtClean="0"/>
              <a:t>to traverse </a:t>
            </a:r>
            <a:r>
              <a:rPr lang="en-US" dirty="0"/>
              <a:t>through nodes of XML document and look </a:t>
            </a:r>
            <a:r>
              <a:rPr lang="en-US" dirty="0" smtClean="0"/>
              <a:t>for specific </a:t>
            </a:r>
            <a:r>
              <a:rPr lang="en-US" dirty="0"/>
              <a:t>information from the document.</a:t>
            </a:r>
          </a:p>
          <a:p>
            <a:r>
              <a:rPr lang="en-US" dirty="0" smtClean="0"/>
              <a:t>XPATH </a:t>
            </a:r>
            <a:r>
              <a:rPr lang="en-US" dirty="0"/>
              <a:t>provides expressions like slash (/), double </a:t>
            </a:r>
            <a:r>
              <a:rPr lang="en-US" dirty="0" smtClean="0"/>
              <a:t>slash (//), </a:t>
            </a:r>
            <a:r>
              <a:rPr lang="en-US" dirty="0"/>
              <a:t>dot(.), double dot (..), @, =, &lt;, &gt; etc. It helps </a:t>
            </a:r>
            <a:r>
              <a:rPr lang="en-US" dirty="0" smtClean="0"/>
              <a:t>in traversing </a:t>
            </a:r>
            <a:r>
              <a:rPr lang="en-US" dirty="0"/>
              <a:t>through XML document.</a:t>
            </a:r>
          </a:p>
        </p:txBody>
      </p:sp>
    </p:spTree>
    <p:extLst>
      <p:ext uri="{BB962C8B-B14F-4D97-AF65-F5344CB8AC3E}">
        <p14:creationId xmlns:p14="http://schemas.microsoft.com/office/powerpoint/2010/main" val="42350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– Vulnerable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467600" cy="409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78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6 – LDAP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LDAP </a:t>
            </a:r>
            <a:r>
              <a:rPr lang="en-US" dirty="0"/>
              <a:t>authentication in place</a:t>
            </a:r>
          </a:p>
          <a:p>
            <a:r>
              <a:rPr lang="en-US" dirty="0" smtClean="0"/>
              <a:t>Possible </a:t>
            </a:r>
            <a:r>
              <a:rPr lang="en-US" dirty="0"/>
              <a:t>to manipulate LDAP queries</a:t>
            </a:r>
          </a:p>
          <a:p>
            <a:r>
              <a:rPr lang="en-US" dirty="0" smtClean="0"/>
              <a:t>May </a:t>
            </a:r>
            <a:r>
              <a:rPr lang="en-US" dirty="0"/>
              <a:t>leads to enumeration OR manipulation</a:t>
            </a:r>
          </a:p>
          <a:p>
            <a:r>
              <a:rPr lang="en-US" dirty="0" smtClean="0"/>
              <a:t>Interesting </a:t>
            </a:r>
            <a:r>
              <a:rPr lang="en-US" dirty="0"/>
              <a:t>attack vector</a:t>
            </a:r>
          </a:p>
          <a:p>
            <a:r>
              <a:rPr lang="en-US" dirty="0" smtClean="0"/>
              <a:t>Fault </a:t>
            </a:r>
            <a:r>
              <a:rPr lang="en-US" dirty="0"/>
              <a:t>code leaks LDAP interface</a:t>
            </a:r>
          </a:p>
        </p:txBody>
      </p:sp>
    </p:spTree>
    <p:extLst>
      <p:ext uri="{BB962C8B-B14F-4D97-AF65-F5344CB8AC3E}">
        <p14:creationId xmlns:p14="http://schemas.microsoft.com/office/powerpoint/2010/main" val="237213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7 – File System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938992"/>
          </a:xfrm>
        </p:spPr>
        <p:txBody>
          <a:bodyPr/>
          <a:lstStyle/>
          <a:p>
            <a:r>
              <a:rPr lang="en-US" dirty="0" smtClean="0"/>
              <a:t>Identifying </a:t>
            </a:r>
            <a:r>
              <a:rPr lang="en-US" dirty="0"/>
              <a:t>file system points</a:t>
            </a:r>
          </a:p>
          <a:p>
            <a:r>
              <a:rPr lang="en-US" dirty="0" smtClean="0"/>
              <a:t>Directory </a:t>
            </a:r>
            <a:r>
              <a:rPr lang="en-US" dirty="0"/>
              <a:t>traversing &amp; Access</a:t>
            </a:r>
          </a:p>
          <a:p>
            <a:r>
              <a:rPr lang="en-US" dirty="0" smtClean="0"/>
              <a:t>Leads </a:t>
            </a:r>
            <a:r>
              <a:rPr lang="en-US" dirty="0"/>
              <a:t>to file access and source code exposure</a:t>
            </a:r>
          </a:p>
          <a:p>
            <a:r>
              <a:rPr lang="en-US" dirty="0" smtClean="0"/>
              <a:t>Lethal </a:t>
            </a:r>
            <a:r>
              <a:rPr lang="en-US" dirty="0"/>
              <a:t>if found!</a:t>
            </a:r>
          </a:p>
        </p:txBody>
      </p:sp>
    </p:spTree>
    <p:extLst>
      <p:ext uri="{BB962C8B-B14F-4D97-AF65-F5344CB8AC3E}">
        <p14:creationId xmlns:p14="http://schemas.microsoft.com/office/powerpoint/2010/main" val="293663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AV 7 – SOAP brute forcing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envelope takes user &amp; pass accounts.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</a:t>
            </a:r>
            <a:r>
              <a:rPr lang="en-US" dirty="0" err="1"/>
              <a:t>bruteforce</a:t>
            </a:r>
            <a:r>
              <a:rPr lang="en-US" dirty="0"/>
              <a:t> SOAP envelope </a:t>
            </a:r>
            <a:r>
              <a:rPr lang="en-US" dirty="0" smtClean="0"/>
              <a:t>and look </a:t>
            </a:r>
            <a:r>
              <a:rPr lang="en-US" dirty="0"/>
              <a:t>for specific responses.</a:t>
            </a:r>
          </a:p>
          <a:p>
            <a:r>
              <a:rPr lang="en-US" dirty="0" smtClean="0"/>
              <a:t>This </a:t>
            </a:r>
            <a:r>
              <a:rPr lang="en-US" dirty="0"/>
              <a:t>is a possible attack which can get into </a:t>
            </a:r>
            <a:r>
              <a:rPr lang="en-US" dirty="0" smtClean="0"/>
              <a:t>the system</a:t>
            </a:r>
            <a:r>
              <a:rPr lang="en-US" dirty="0"/>
              <a:t>.</a:t>
            </a:r>
          </a:p>
          <a:p>
            <a:r>
              <a:rPr lang="en-US" dirty="0" smtClean="0"/>
              <a:t>Analyzing </a:t>
            </a:r>
            <a:r>
              <a:rPr lang="en-US" dirty="0"/>
              <a:t>SOAP response is key for this set </a:t>
            </a:r>
            <a:r>
              <a:rPr lang="en-US" dirty="0" smtClean="0"/>
              <a:t>of attack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46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8 – Parameter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large buffers to XML nodes</a:t>
            </a:r>
          </a:p>
          <a:p>
            <a:r>
              <a:rPr lang="en-US" dirty="0" smtClean="0"/>
              <a:t>Depending </a:t>
            </a:r>
            <a:r>
              <a:rPr lang="en-US" dirty="0"/>
              <a:t>on code controls – It may fail </a:t>
            </a:r>
            <a:r>
              <a:rPr lang="en-US" dirty="0" smtClean="0"/>
              <a:t>in handling</a:t>
            </a:r>
            <a:endParaRPr lang="en-US" dirty="0"/>
          </a:p>
          <a:p>
            <a:r>
              <a:rPr lang="en-US" dirty="0" smtClean="0"/>
              <a:t>Breaking </a:t>
            </a:r>
            <a:r>
              <a:rPr lang="en-US" dirty="0"/>
              <a:t>the application</a:t>
            </a:r>
          </a:p>
          <a:p>
            <a:r>
              <a:rPr lang="en-US" dirty="0" smtClean="0"/>
              <a:t>May </a:t>
            </a:r>
            <a:r>
              <a:rPr lang="en-US" dirty="0"/>
              <a:t>compromise as well</a:t>
            </a:r>
          </a:p>
          <a:p>
            <a:r>
              <a:rPr lang="en-US" dirty="0" smtClean="0"/>
              <a:t>Traditional </a:t>
            </a:r>
            <a:r>
              <a:rPr lang="en-US" dirty="0"/>
              <a:t>buffer overflow type attacks</a:t>
            </a:r>
          </a:p>
        </p:txBody>
      </p:sp>
    </p:spTree>
    <p:extLst>
      <p:ext uri="{BB962C8B-B14F-4D97-AF65-F5344CB8AC3E}">
        <p14:creationId xmlns:p14="http://schemas.microsoft.com/office/powerpoint/2010/main" val="1542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573173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54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9 – Operating System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Point </a:t>
            </a:r>
            <a:r>
              <a:rPr lang="en-US" dirty="0"/>
              <a:t>to OS</a:t>
            </a:r>
          </a:p>
          <a:p>
            <a:r>
              <a:rPr lang="en-US" dirty="0" smtClean="0"/>
              <a:t>Remote </a:t>
            </a:r>
            <a:r>
              <a:rPr lang="en-US" dirty="0"/>
              <a:t>command execution is possible</a:t>
            </a:r>
          </a:p>
          <a:p>
            <a:r>
              <a:rPr lang="en-US" dirty="0" smtClean="0"/>
              <a:t>Either </a:t>
            </a:r>
            <a:r>
              <a:rPr lang="en-US" dirty="0"/>
              <a:t>by “|” or “;”</a:t>
            </a:r>
          </a:p>
          <a:p>
            <a:r>
              <a:rPr lang="en-US" dirty="0" smtClean="0"/>
              <a:t>Attack </a:t>
            </a:r>
            <a:r>
              <a:rPr lang="en-US" dirty="0"/>
              <a:t>is very much possible</a:t>
            </a:r>
          </a:p>
          <a:p>
            <a:r>
              <a:rPr lang="en-US" dirty="0" smtClean="0"/>
              <a:t>Leads </a:t>
            </a:r>
            <a:r>
              <a:rPr lang="en-US" dirty="0"/>
              <a:t>to admin/root on the box…</a:t>
            </a:r>
          </a:p>
        </p:txBody>
      </p:sp>
    </p:spTree>
    <p:extLst>
      <p:ext uri="{BB962C8B-B14F-4D97-AF65-F5344CB8AC3E}">
        <p14:creationId xmlns:p14="http://schemas.microsoft.com/office/powerpoint/2010/main" val="205124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10 –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services can maintain sessions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/>
              <a:t>WebMethod</a:t>
            </a:r>
            <a:r>
              <a:rPr lang="en-US" dirty="0"/>
              <a:t>(</a:t>
            </a:r>
            <a:r>
              <a:rPr lang="en-US" dirty="0" err="1"/>
              <a:t>EnableSession</a:t>
            </a:r>
            <a:r>
              <a:rPr lang="en-US" dirty="0"/>
              <a:t>=true)]</a:t>
            </a:r>
          </a:p>
          <a:p>
            <a:r>
              <a:rPr lang="en-US" dirty="0" smtClean="0"/>
              <a:t>Possible </a:t>
            </a:r>
            <a:r>
              <a:rPr lang="en-US" dirty="0"/>
              <a:t>to reverse engineer session</a:t>
            </a:r>
          </a:p>
          <a:p>
            <a:r>
              <a:rPr lang="en-US" dirty="0" smtClean="0"/>
              <a:t>Cookie </a:t>
            </a:r>
            <a:r>
              <a:rPr lang="en-US" dirty="0"/>
              <a:t>tempering is reality…</a:t>
            </a:r>
          </a:p>
          <a:p>
            <a:r>
              <a:rPr lang="en-US" dirty="0" smtClean="0"/>
              <a:t>Can </a:t>
            </a:r>
            <a:r>
              <a:rPr lang="en-US" dirty="0"/>
              <a:t>be compared to traditional </a:t>
            </a:r>
            <a:r>
              <a:rPr lang="en-US" dirty="0" smtClean="0"/>
              <a:t>web application </a:t>
            </a:r>
            <a:r>
              <a:rPr lang="en-US" dirty="0"/>
              <a:t>session.</a:t>
            </a:r>
          </a:p>
        </p:txBody>
      </p:sp>
    </p:spTree>
    <p:extLst>
      <p:ext uri="{BB962C8B-B14F-4D97-AF65-F5344CB8AC3E}">
        <p14:creationId xmlns:p14="http://schemas.microsoft.com/office/powerpoint/2010/main" val="2396687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415772"/>
          </a:xfrm>
        </p:spPr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referencing – XML schema</a:t>
            </a:r>
          </a:p>
          <a:p>
            <a:r>
              <a:rPr lang="en-US" dirty="0" smtClean="0"/>
              <a:t>XSS </a:t>
            </a:r>
            <a:r>
              <a:rPr lang="en-US" dirty="0"/>
              <a:t>attack</a:t>
            </a:r>
          </a:p>
          <a:p>
            <a:r>
              <a:rPr lang="en-US" dirty="0" smtClean="0"/>
              <a:t>In </a:t>
            </a:r>
            <a:r>
              <a:rPr lang="en-US" dirty="0"/>
              <a:t>transit attacks – replay and spoofing</a:t>
            </a:r>
          </a:p>
        </p:txBody>
      </p:sp>
    </p:spTree>
    <p:extLst>
      <p:ext uri="{BB962C8B-B14F-4D97-AF65-F5344CB8AC3E}">
        <p14:creationId xmlns:p14="http://schemas.microsoft.com/office/powerpoint/2010/main" val="1581989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Securing </a:t>
            </a:r>
            <a:r>
              <a:rPr lang="en-US" dirty="0" smtClean="0"/>
              <a:t>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2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SOAP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31544"/>
          </a:xfrm>
        </p:spPr>
        <p:txBody>
          <a:bodyPr/>
          <a:lstStyle/>
          <a:p>
            <a:r>
              <a:rPr lang="en-US" dirty="0" smtClean="0"/>
              <a:t>Regular </a:t>
            </a:r>
            <a:r>
              <a:rPr lang="en-US" dirty="0"/>
              <a:t>firewall will not work</a:t>
            </a:r>
          </a:p>
          <a:p>
            <a:r>
              <a:rPr lang="en-US" dirty="0" smtClean="0"/>
              <a:t>Content </a:t>
            </a:r>
            <a:r>
              <a:rPr lang="en-US" dirty="0"/>
              <a:t>filtering on HTTP will not work </a:t>
            </a:r>
            <a:r>
              <a:rPr lang="en-US" dirty="0" smtClean="0"/>
              <a:t>either since </a:t>
            </a:r>
            <a:r>
              <a:rPr lang="en-US" dirty="0"/>
              <a:t>it is SOAP over HTTP/HTTPS</a:t>
            </a:r>
          </a:p>
          <a:p>
            <a:r>
              <a:rPr lang="en-US" dirty="0" smtClean="0"/>
              <a:t>SOAP </a:t>
            </a:r>
            <a:r>
              <a:rPr lang="en-US" dirty="0"/>
              <a:t>level filtering and monitoring </a:t>
            </a:r>
            <a:r>
              <a:rPr lang="en-US" dirty="0" smtClean="0"/>
              <a:t>would require</a:t>
            </a:r>
            <a:endParaRPr lang="en-US" dirty="0"/>
          </a:p>
          <a:p>
            <a:r>
              <a:rPr lang="en-US" dirty="0" smtClean="0"/>
              <a:t>ISAPI </a:t>
            </a:r>
            <a:r>
              <a:rPr lang="en-US" dirty="0"/>
              <a:t>level filtering is essential</a:t>
            </a:r>
          </a:p>
          <a:p>
            <a:r>
              <a:rPr lang="en-US" dirty="0" smtClean="0"/>
              <a:t>SOAP </a:t>
            </a:r>
            <a:r>
              <a:rPr lang="en-US" dirty="0"/>
              <a:t>content filtering – products or in-house</a:t>
            </a:r>
          </a:p>
        </p:txBody>
      </p:sp>
    </p:spTree>
    <p:extLst>
      <p:ext uri="{BB962C8B-B14F-4D97-AF65-F5344CB8AC3E}">
        <p14:creationId xmlns:p14="http://schemas.microsoft.com/office/powerpoint/2010/main" val="3424033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WSDL </a:t>
            </a:r>
            <a:r>
              <a:rPr lang="en-US" dirty="0"/>
              <a:t>is major source of information</a:t>
            </a:r>
          </a:p>
          <a:p>
            <a:r>
              <a:rPr lang="en-US" dirty="0" smtClean="0"/>
              <a:t>Should </a:t>
            </a:r>
            <a:r>
              <a:rPr lang="en-US" dirty="0"/>
              <a:t>not have any leakage</a:t>
            </a:r>
          </a:p>
          <a:p>
            <a:r>
              <a:rPr lang="en-US" dirty="0" smtClean="0"/>
              <a:t>Only </a:t>
            </a:r>
            <a:r>
              <a:rPr lang="en-US" dirty="0"/>
              <a:t>provide necessary methods</a:t>
            </a:r>
          </a:p>
          <a:p>
            <a:r>
              <a:rPr lang="en-US" dirty="0" smtClean="0"/>
              <a:t>Invokes </a:t>
            </a:r>
            <a:r>
              <a:rPr lang="en-US" dirty="0"/>
              <a:t>over SSL only</a:t>
            </a:r>
          </a:p>
          <a:p>
            <a:r>
              <a:rPr lang="en-US" dirty="0" smtClean="0"/>
              <a:t>WSDL </a:t>
            </a:r>
            <a:r>
              <a:rPr lang="en-US" dirty="0"/>
              <a:t>hardening thoroughly</a:t>
            </a:r>
          </a:p>
        </p:txBody>
      </p:sp>
    </p:spTree>
    <p:extLst>
      <p:ext uri="{BB962C8B-B14F-4D97-AF65-F5344CB8AC3E}">
        <p14:creationId xmlns:p14="http://schemas.microsoft.com/office/powerpoint/2010/main" val="119338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WSDL </a:t>
            </a:r>
            <a:r>
              <a:rPr lang="en-US" dirty="0"/>
              <a:t>access control</a:t>
            </a:r>
          </a:p>
          <a:p>
            <a:r>
              <a:rPr lang="en-US" dirty="0" smtClean="0"/>
              <a:t>Use </a:t>
            </a:r>
            <a:r>
              <a:rPr lang="en-US" dirty="0"/>
              <a:t>of SAML</a:t>
            </a:r>
          </a:p>
          <a:p>
            <a:r>
              <a:rPr lang="en-US" dirty="0" smtClean="0"/>
              <a:t>Credentials </a:t>
            </a:r>
            <a:r>
              <a:rPr lang="en-US" dirty="0"/>
              <a:t>– WS-Security</a:t>
            </a:r>
          </a:p>
          <a:p>
            <a:r>
              <a:rPr lang="en-US" dirty="0" smtClean="0"/>
              <a:t>Certificate </a:t>
            </a:r>
            <a:r>
              <a:rPr lang="en-US" dirty="0"/>
              <a:t>analysis</a:t>
            </a:r>
          </a:p>
          <a:p>
            <a:r>
              <a:rPr lang="en-US" dirty="0" smtClean="0"/>
              <a:t>SOAP </a:t>
            </a:r>
            <a:r>
              <a:rPr lang="en-US" dirty="0"/>
              <a:t>and XML filtering before access</a:t>
            </a:r>
          </a:p>
        </p:txBody>
      </p:sp>
    </p:spTree>
    <p:extLst>
      <p:ext uri="{BB962C8B-B14F-4D97-AF65-F5344CB8AC3E}">
        <p14:creationId xmlns:p14="http://schemas.microsoft.com/office/powerpoint/2010/main" val="2364843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938992"/>
          </a:xfrm>
        </p:spPr>
        <p:txBody>
          <a:bodyPr/>
          <a:lstStyle/>
          <a:p>
            <a:r>
              <a:rPr lang="en-US" dirty="0" smtClean="0"/>
              <a:t>Fault </a:t>
            </a:r>
            <a:r>
              <a:rPr lang="en-US" dirty="0"/>
              <a:t>code management and Exception control</a:t>
            </a:r>
          </a:p>
          <a:p>
            <a:r>
              <a:rPr lang="en-US" dirty="0" smtClean="0"/>
              <a:t>Input </a:t>
            </a:r>
            <a:r>
              <a:rPr lang="en-US" dirty="0"/>
              <a:t>validation</a:t>
            </a:r>
          </a:p>
          <a:p>
            <a:r>
              <a:rPr lang="en-US" dirty="0" smtClean="0"/>
              <a:t>SQL </a:t>
            </a:r>
            <a:r>
              <a:rPr lang="en-US" dirty="0"/>
              <a:t>integration</a:t>
            </a:r>
          </a:p>
          <a:p>
            <a:r>
              <a:rPr lang="en-US" dirty="0" smtClean="0"/>
              <a:t>Levels </a:t>
            </a:r>
            <a:r>
              <a:rPr lang="en-US" dirty="0"/>
              <a:t>of coding using different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38068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415772"/>
          </a:xfrm>
        </p:spPr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XML parsing should be used</a:t>
            </a:r>
          </a:p>
          <a:p>
            <a:r>
              <a:rPr lang="en-US" dirty="0" err="1" smtClean="0"/>
              <a:t>.</a:t>
            </a:r>
            <a:r>
              <a:rPr lang="en-US" dirty="0" err="1"/>
              <a:t>Net</a:t>
            </a:r>
            <a:r>
              <a:rPr lang="en-US" dirty="0"/>
              <a:t>/J2EE – may have issues with XML parsing</a:t>
            </a:r>
          </a:p>
          <a:p>
            <a:r>
              <a:rPr lang="en-US" dirty="0" smtClean="0"/>
              <a:t>Buffer </a:t>
            </a:r>
            <a:r>
              <a:rPr lang="en-US" dirty="0"/>
              <a:t>overflows using schema poisoning</a:t>
            </a:r>
          </a:p>
        </p:txBody>
      </p:sp>
    </p:spTree>
    <p:extLst>
      <p:ext uri="{BB962C8B-B14F-4D97-AF65-F5344CB8AC3E}">
        <p14:creationId xmlns:p14="http://schemas.microsoft.com/office/powerpoint/2010/main" val="1654940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4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Web Services </a:t>
            </a:r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5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739211"/>
          </a:xfrm>
        </p:spPr>
        <p:txBody>
          <a:bodyPr/>
          <a:lstStyle/>
          <a:p>
            <a:r>
              <a:rPr lang="en-US" dirty="0" smtClean="0"/>
              <a:t>Same as Web Application Code Review</a:t>
            </a:r>
          </a:p>
          <a:p>
            <a:r>
              <a:rPr lang="en-US" dirty="0" smtClean="0"/>
              <a:t>Add More: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Session Manager</a:t>
            </a:r>
          </a:p>
          <a:p>
            <a:pPr lvl="1"/>
            <a:r>
              <a:rPr lang="en-US" dirty="0" smtClean="0"/>
              <a:t>Access Control (Authorization)</a:t>
            </a:r>
          </a:p>
          <a:p>
            <a:pPr lvl="1"/>
            <a:r>
              <a:rPr lang="en-US" dirty="0" smtClean="0"/>
              <a:t>Don`t use same account for </a:t>
            </a:r>
            <a:r>
              <a:rPr lang="en-US" dirty="0" err="1" smtClean="0"/>
              <a:t>webservices</a:t>
            </a:r>
            <a:endParaRPr lang="en-US" dirty="0" smtClean="0"/>
          </a:p>
          <a:p>
            <a:pPr lvl="1"/>
            <a:r>
              <a:rPr lang="en-US" dirty="0"/>
              <a:t>Disable XML External Entity </a:t>
            </a:r>
          </a:p>
        </p:txBody>
      </p:sp>
    </p:spTree>
    <p:extLst>
      <p:ext uri="{BB962C8B-B14F-4D97-AF65-F5344CB8AC3E}">
        <p14:creationId xmlns:p14="http://schemas.microsoft.com/office/powerpoint/2010/main" val="1723042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308872"/>
          </a:xfrm>
        </p:spPr>
        <p:txBody>
          <a:bodyPr/>
          <a:lstStyle/>
          <a:p>
            <a:r>
              <a:rPr lang="en-US" dirty="0" smtClean="0"/>
              <a:t>Use username/password to Authentication with Web Services</a:t>
            </a:r>
          </a:p>
          <a:p>
            <a:pPr lvl="1"/>
            <a:r>
              <a:rPr lang="en-US" dirty="0"/>
              <a:t>Web Service </a:t>
            </a:r>
            <a:r>
              <a:rPr lang="en-US" dirty="0" smtClean="0"/>
              <a:t>Stateless</a:t>
            </a:r>
          </a:p>
          <a:p>
            <a:pPr lvl="1"/>
            <a:r>
              <a:rPr lang="en-US" dirty="0"/>
              <a:t>Web Service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Username is unique</a:t>
            </a:r>
          </a:p>
          <a:p>
            <a:r>
              <a:rPr lang="en-US" dirty="0" smtClean="0"/>
              <a:t>Limit Access</a:t>
            </a:r>
          </a:p>
          <a:p>
            <a:pPr lvl="1"/>
            <a:r>
              <a:rPr lang="en-US" dirty="0" smtClean="0"/>
              <a:t>By IP Address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62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Manager </a:t>
            </a:r>
            <a:r>
              <a:rPr lang="en-US" dirty="0" smtClean="0"/>
              <a:t>(Web </a:t>
            </a:r>
            <a:r>
              <a:rPr lang="en-US" dirty="0"/>
              <a:t>services </a:t>
            </a:r>
            <a:r>
              <a:rPr lang="en-US" dirty="0" err="1"/>
              <a:t>stateful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846659"/>
          </a:xfrm>
        </p:spPr>
        <p:txBody>
          <a:bodyPr/>
          <a:lstStyle/>
          <a:p>
            <a:r>
              <a:rPr lang="en-US" dirty="0" smtClean="0"/>
              <a:t>Token generate</a:t>
            </a:r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Can not predict</a:t>
            </a:r>
          </a:p>
          <a:p>
            <a:pPr lvl="1"/>
            <a:r>
              <a:rPr lang="en-US" dirty="0" smtClean="0"/>
              <a:t>Use safe lib: CVE detail, Exploit-DB…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657600"/>
            <a:ext cx="6324600" cy="2209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SecureRandom</a:t>
            </a:r>
            <a:r>
              <a:rPr lang="en-US" dirty="0"/>
              <a:t> </a:t>
            </a:r>
            <a:r>
              <a:rPr lang="en-US" dirty="0" err="1"/>
              <a:t>prng</a:t>
            </a:r>
            <a:r>
              <a:rPr lang="en-US" dirty="0"/>
              <a:t> = </a:t>
            </a:r>
            <a:r>
              <a:rPr lang="en-US" dirty="0" err="1"/>
              <a:t>SecureRandom.getInstance</a:t>
            </a:r>
            <a:r>
              <a:rPr lang="en-US" dirty="0"/>
              <a:t>("SHA1PRNG");</a:t>
            </a:r>
          </a:p>
          <a:p>
            <a:r>
              <a:rPr lang="en-US" dirty="0"/>
              <a:t>String </a:t>
            </a:r>
            <a:r>
              <a:rPr lang="en-US" dirty="0" err="1"/>
              <a:t>randomNum</a:t>
            </a:r>
            <a:r>
              <a:rPr lang="en-US" dirty="0"/>
              <a:t> = new Integer(</a:t>
            </a:r>
            <a:r>
              <a:rPr lang="en-US" dirty="0" err="1"/>
              <a:t>prng.nextInt</a:t>
            </a:r>
            <a:r>
              <a:rPr lang="en-US" dirty="0"/>
              <a:t>()).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 err="1"/>
              <a:t>MessageDigest</a:t>
            </a:r>
            <a:r>
              <a:rPr lang="en-US" dirty="0"/>
              <a:t> </a:t>
            </a:r>
            <a:r>
              <a:rPr lang="en-US" dirty="0" err="1"/>
              <a:t>sha</a:t>
            </a:r>
            <a:r>
              <a:rPr lang="en-US" dirty="0"/>
              <a:t> = </a:t>
            </a:r>
            <a:r>
              <a:rPr lang="en-US" dirty="0" err="1"/>
              <a:t>MessageDigest.getInstance</a:t>
            </a:r>
            <a:r>
              <a:rPr lang="en-US" dirty="0"/>
              <a:t>("SHA-1");</a:t>
            </a:r>
          </a:p>
          <a:p>
            <a:r>
              <a:rPr lang="en-US" dirty="0"/>
              <a:t>byte[] bytes = </a:t>
            </a:r>
            <a:r>
              <a:rPr lang="en-US" dirty="0" err="1"/>
              <a:t>sha.digest</a:t>
            </a:r>
            <a:r>
              <a:rPr lang="en-US" dirty="0"/>
              <a:t>(</a:t>
            </a:r>
            <a:r>
              <a:rPr lang="en-US" dirty="0" err="1"/>
              <a:t>randomNum.getBytes</a:t>
            </a:r>
            <a:r>
              <a:rPr lang="en-US" dirty="0"/>
              <a:t>());</a:t>
            </a:r>
          </a:p>
          <a:p>
            <a:r>
              <a:rPr lang="en-US" dirty="0"/>
              <a:t>String </a:t>
            </a:r>
            <a:r>
              <a:rPr lang="en-US" dirty="0" err="1"/>
              <a:t>session_token</a:t>
            </a:r>
            <a:r>
              <a:rPr lang="en-US" dirty="0"/>
              <a:t> = new BASE64Encoder().encode(bytes);</a:t>
            </a:r>
          </a:p>
        </p:txBody>
      </p:sp>
    </p:spTree>
    <p:extLst>
      <p:ext uri="{BB962C8B-B14F-4D97-AF65-F5344CB8AC3E}">
        <p14:creationId xmlns:p14="http://schemas.microsoft.com/office/powerpoint/2010/main" val="1057894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Manager (Web services </a:t>
            </a:r>
            <a:r>
              <a:rPr lang="en-US" dirty="0" err="1"/>
              <a:t>stateful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215991"/>
          </a:xfrm>
        </p:spPr>
        <p:txBody>
          <a:bodyPr/>
          <a:lstStyle/>
          <a:p>
            <a:r>
              <a:rPr lang="en-US" dirty="0" smtClean="0"/>
              <a:t>Use Token Security</a:t>
            </a:r>
          </a:p>
          <a:p>
            <a:pPr lvl="1"/>
            <a:r>
              <a:rPr lang="en-US" dirty="0" smtClean="0"/>
              <a:t>Don`t sent via URL</a:t>
            </a:r>
          </a:p>
          <a:p>
            <a:pPr lvl="2"/>
            <a:r>
              <a:rPr lang="en-US" dirty="0" smtClean="0"/>
              <a:t>HTTP Cookies</a:t>
            </a:r>
          </a:p>
          <a:p>
            <a:pPr lvl="2"/>
            <a:r>
              <a:rPr lang="en-US" dirty="0" smtClean="0"/>
              <a:t>SOAP Message</a:t>
            </a:r>
          </a:p>
          <a:p>
            <a:pPr lvl="1"/>
            <a:r>
              <a:rPr lang="en-US" dirty="0" smtClean="0"/>
              <a:t>Token timeout</a:t>
            </a:r>
          </a:p>
          <a:p>
            <a:pPr lvl="1"/>
            <a:r>
              <a:rPr lang="en-US" dirty="0" smtClean="0"/>
              <a:t>Logout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3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677656"/>
          </a:xfrm>
        </p:spPr>
        <p:txBody>
          <a:bodyPr/>
          <a:lstStyle/>
          <a:p>
            <a:r>
              <a:rPr lang="en-US" dirty="0" smtClean="0"/>
              <a:t>User permission</a:t>
            </a:r>
          </a:p>
          <a:p>
            <a:pPr lvl="1"/>
            <a:r>
              <a:rPr lang="en-US" dirty="0" smtClean="0"/>
              <a:t>By Function</a:t>
            </a:r>
          </a:p>
          <a:p>
            <a:pPr lvl="1"/>
            <a:r>
              <a:rPr lang="en-US" dirty="0" smtClean="0"/>
              <a:t>By Data Access</a:t>
            </a:r>
          </a:p>
          <a:p>
            <a:r>
              <a:rPr lang="en-US" dirty="0" smtClean="0"/>
              <a:t>Same as Web Application</a:t>
            </a:r>
          </a:p>
          <a:p>
            <a:r>
              <a:rPr lang="en-US" dirty="0" smtClean="0"/>
              <a:t>Don`t use same Web Services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84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XML External 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847207"/>
          </a:xfrm>
        </p:spPr>
        <p:txBody>
          <a:bodyPr/>
          <a:lstStyle/>
          <a:p>
            <a:r>
              <a:rPr lang="en-US" dirty="0"/>
              <a:t>Disable XML External Entity (XXE</a:t>
            </a:r>
            <a:r>
              <a:rPr lang="en-US" dirty="0" smtClean="0"/>
              <a:t>) in XML Parsing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JAXP </a:t>
            </a:r>
            <a:r>
              <a:rPr lang="en-US" dirty="0" err="1"/>
              <a:t>DocumentBuilderFactory</a:t>
            </a:r>
            <a:r>
              <a:rPr lang="en-US" dirty="0"/>
              <a:t>  </a:t>
            </a:r>
            <a:r>
              <a:rPr lang="en-US" dirty="0" smtClean="0"/>
              <a:t>&amp; </a:t>
            </a:r>
            <a:r>
              <a:rPr lang="en-US" dirty="0" err="1" smtClean="0"/>
              <a:t>SAXParserFactory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StAX</a:t>
            </a:r>
            <a:r>
              <a:rPr lang="en-US" dirty="0" smtClean="0"/>
              <a:t> &amp; </a:t>
            </a:r>
            <a:r>
              <a:rPr lang="en-US" dirty="0" err="1" smtClean="0"/>
              <a:t>XMLInputFactory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66800" y="2971800"/>
            <a:ext cx="7086600" cy="2057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DocumentBuilderFactory</a:t>
            </a:r>
            <a:r>
              <a:rPr lang="en-US" dirty="0"/>
              <a:t> dbf = </a:t>
            </a:r>
            <a:r>
              <a:rPr lang="en-US" dirty="0" err="1"/>
              <a:t>DocumentBuilderFactory.newInstance</a:t>
            </a:r>
            <a:r>
              <a:rPr lang="en-US" dirty="0"/>
              <a:t>();</a:t>
            </a:r>
          </a:p>
          <a:p>
            <a:r>
              <a:rPr lang="en-US" dirty="0"/>
              <a:t>FEATURE = "http://xml.org/sax/features/external-parameter-entities";</a:t>
            </a:r>
          </a:p>
          <a:p>
            <a:r>
              <a:rPr lang="en-US" dirty="0" err="1"/>
              <a:t>dbf.setFeature</a:t>
            </a:r>
            <a:r>
              <a:rPr lang="en-US" dirty="0"/>
              <a:t>(FEATURE, false);</a:t>
            </a:r>
          </a:p>
          <a:p>
            <a:r>
              <a:rPr lang="en-US" dirty="0" err="1"/>
              <a:t>dbf.setXIncludeAware</a:t>
            </a:r>
            <a:r>
              <a:rPr lang="en-US" dirty="0"/>
              <a:t>(false);</a:t>
            </a:r>
          </a:p>
          <a:p>
            <a:r>
              <a:rPr lang="en-US" dirty="0" err="1"/>
              <a:t>dbf.setExpandEntityReferences</a:t>
            </a:r>
            <a:r>
              <a:rPr lang="en-US" dirty="0"/>
              <a:t>(false);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5562600"/>
            <a:ext cx="70866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xmlInputFactory.setProperty</a:t>
            </a:r>
            <a:r>
              <a:rPr lang="en-US" dirty="0"/>
              <a:t>(</a:t>
            </a:r>
            <a:r>
              <a:rPr lang="en-US" dirty="0" err="1"/>
              <a:t>XMLInputFactory.SUPPORT_DTD</a:t>
            </a:r>
            <a:r>
              <a:rPr lang="en-US" dirty="0"/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3007059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XML External 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308872"/>
          </a:xfrm>
        </p:spPr>
        <p:txBody>
          <a:bodyPr/>
          <a:lstStyle/>
          <a:p>
            <a:r>
              <a:rPr lang="en-US" dirty="0" smtClean="0"/>
              <a:t>ASP.NET 3.5</a:t>
            </a:r>
          </a:p>
          <a:p>
            <a:pPr lvl="1"/>
            <a:r>
              <a:rPr lang="en-US" dirty="0" smtClean="0"/>
              <a:t>Lib </a:t>
            </a:r>
            <a:r>
              <a:rPr lang="en-US" dirty="0" err="1" smtClean="0"/>
              <a:t>XmlTextReader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Lib </a:t>
            </a:r>
            <a:r>
              <a:rPr lang="en-US" dirty="0" err="1" smtClean="0"/>
              <a:t>XmlReader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ASP.NET 4.0</a:t>
            </a:r>
          </a:p>
          <a:p>
            <a:pPr lvl="1"/>
            <a:r>
              <a:rPr lang="en-US" dirty="0" err="1"/>
              <a:t>XmlReader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438400"/>
            <a:ext cx="60960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XmlTextReader</a:t>
            </a:r>
            <a:r>
              <a:rPr lang="en-US" dirty="0"/>
              <a:t> reader = new </a:t>
            </a:r>
            <a:r>
              <a:rPr lang="en-US" dirty="0" err="1"/>
              <a:t>XmlTextReader</a:t>
            </a:r>
            <a:r>
              <a:rPr lang="en-US" dirty="0"/>
              <a:t>(stream); </a:t>
            </a:r>
          </a:p>
          <a:p>
            <a:r>
              <a:rPr lang="en-US" dirty="0" err="1"/>
              <a:t>reader.ProhibitDtd</a:t>
            </a:r>
            <a:r>
              <a:rPr lang="en-US" dirty="0"/>
              <a:t> = true;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3581400"/>
            <a:ext cx="60960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XmlReaderSettings</a:t>
            </a:r>
            <a:r>
              <a:rPr lang="en-US" dirty="0"/>
              <a:t> settings = new </a:t>
            </a:r>
            <a:r>
              <a:rPr lang="en-US" dirty="0" err="1"/>
              <a:t>XmlReaderSettings</a:t>
            </a:r>
            <a:r>
              <a:rPr lang="en-US" dirty="0"/>
              <a:t>(); </a:t>
            </a:r>
          </a:p>
          <a:p>
            <a:r>
              <a:rPr lang="en-US" dirty="0" err="1"/>
              <a:t>settings.ProhibitDtd</a:t>
            </a:r>
            <a:r>
              <a:rPr lang="en-US" dirty="0"/>
              <a:t> = true; </a:t>
            </a:r>
          </a:p>
          <a:p>
            <a:r>
              <a:rPr lang="en-US" dirty="0" err="1"/>
              <a:t>XmlReader</a:t>
            </a:r>
            <a:r>
              <a:rPr lang="en-US" dirty="0"/>
              <a:t> reader = </a:t>
            </a:r>
            <a:r>
              <a:rPr lang="en-US" dirty="0" err="1"/>
              <a:t>XmlReader.Create</a:t>
            </a:r>
            <a:r>
              <a:rPr lang="en-US" dirty="0"/>
              <a:t>(stream, settings);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5410200"/>
            <a:ext cx="60960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XmlReaderSettings</a:t>
            </a:r>
            <a:r>
              <a:rPr lang="en-US" dirty="0"/>
              <a:t> settings = new </a:t>
            </a:r>
            <a:r>
              <a:rPr lang="en-US" dirty="0" err="1"/>
              <a:t>XmlReaderSettings</a:t>
            </a:r>
            <a:r>
              <a:rPr lang="en-US" dirty="0"/>
              <a:t>(); </a:t>
            </a:r>
          </a:p>
          <a:p>
            <a:r>
              <a:rPr lang="en-US" dirty="0" err="1"/>
              <a:t>settings.DtdProcessing</a:t>
            </a:r>
            <a:r>
              <a:rPr lang="en-US" dirty="0"/>
              <a:t> = </a:t>
            </a:r>
            <a:r>
              <a:rPr lang="en-US" dirty="0" err="1"/>
              <a:t>DtdProcessing.Prohibit</a:t>
            </a:r>
            <a:r>
              <a:rPr lang="en-US" dirty="0"/>
              <a:t>; </a:t>
            </a:r>
          </a:p>
          <a:p>
            <a:r>
              <a:rPr lang="en-US" dirty="0" err="1"/>
              <a:t>XmlReader</a:t>
            </a:r>
            <a:r>
              <a:rPr lang="en-US" dirty="0"/>
              <a:t> reader = </a:t>
            </a:r>
            <a:r>
              <a:rPr lang="en-US" dirty="0" err="1"/>
              <a:t>XmlReader.Create</a:t>
            </a:r>
            <a:r>
              <a:rPr lang="en-US" dirty="0"/>
              <a:t>(stream, settings);</a:t>
            </a:r>
          </a:p>
        </p:txBody>
      </p:sp>
    </p:spTree>
    <p:extLst>
      <p:ext uri="{BB962C8B-B14F-4D97-AF65-F5344CB8AC3E}">
        <p14:creationId xmlns:p14="http://schemas.microsoft.com/office/powerpoint/2010/main" val="1436989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40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Part 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1" y="1600200"/>
            <a:ext cx="771267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20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-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415772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transit Sniffing or Spoofing</a:t>
            </a:r>
          </a:p>
          <a:p>
            <a:r>
              <a:rPr lang="en-US" dirty="0" smtClean="0"/>
              <a:t>WS-Routing </a:t>
            </a:r>
            <a:r>
              <a:rPr lang="en-US" dirty="0"/>
              <a:t>security concern</a:t>
            </a:r>
          </a:p>
          <a:p>
            <a:r>
              <a:rPr lang="en-US" dirty="0" smtClean="0"/>
              <a:t>Replay </a:t>
            </a:r>
            <a:r>
              <a:rPr lang="en-US" dirty="0"/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107333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- Web services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985433"/>
          </a:xfrm>
        </p:spPr>
        <p:txBody>
          <a:bodyPr/>
          <a:lstStyle/>
          <a:p>
            <a:r>
              <a:rPr lang="en-US" dirty="0" smtClean="0"/>
              <a:t>Buffer </a:t>
            </a:r>
            <a:r>
              <a:rPr lang="en-US" dirty="0"/>
              <a:t>overflow</a:t>
            </a:r>
          </a:p>
          <a:p>
            <a:r>
              <a:rPr lang="en-US" dirty="0" smtClean="0"/>
              <a:t>XML </a:t>
            </a:r>
            <a:r>
              <a:rPr lang="en-US" dirty="0"/>
              <a:t>parsing attacks</a:t>
            </a:r>
          </a:p>
          <a:p>
            <a:r>
              <a:rPr lang="en-US" dirty="0" smtClean="0"/>
              <a:t>Spoiling </a:t>
            </a:r>
            <a:r>
              <a:rPr lang="en-US" dirty="0"/>
              <a:t>Schema</a:t>
            </a:r>
          </a:p>
          <a:p>
            <a:r>
              <a:rPr lang="en-US" dirty="0" smtClean="0"/>
              <a:t>Complex </a:t>
            </a:r>
            <a:r>
              <a:rPr lang="en-US" dirty="0"/>
              <a:t>or Recursive structure as payload</a:t>
            </a:r>
          </a:p>
          <a:p>
            <a:r>
              <a:rPr lang="en-US" dirty="0" smtClean="0"/>
              <a:t>Denial </a:t>
            </a:r>
            <a:r>
              <a:rPr lang="en-US" dirty="0"/>
              <a:t>of services</a:t>
            </a:r>
          </a:p>
          <a:p>
            <a:r>
              <a:rPr lang="en-US" dirty="0" smtClean="0"/>
              <a:t>Large </a:t>
            </a:r>
            <a:r>
              <a:rPr lang="en-US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6060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Deployment -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Fault </a:t>
            </a:r>
            <a:r>
              <a:rPr lang="en-US" dirty="0"/>
              <a:t>code leaks</a:t>
            </a:r>
          </a:p>
          <a:p>
            <a:r>
              <a:rPr lang="en-US" dirty="0" smtClean="0"/>
              <a:t>Permissions </a:t>
            </a:r>
            <a:r>
              <a:rPr lang="en-US" dirty="0"/>
              <a:t>&amp; Access issues</a:t>
            </a:r>
          </a:p>
          <a:p>
            <a:r>
              <a:rPr lang="en-US" dirty="0" smtClean="0"/>
              <a:t>Poor </a:t>
            </a:r>
            <a:r>
              <a:rPr lang="en-US" dirty="0"/>
              <a:t>policies</a:t>
            </a:r>
          </a:p>
          <a:p>
            <a:r>
              <a:rPr lang="en-US" dirty="0" smtClean="0"/>
              <a:t>Customized </a:t>
            </a:r>
            <a:r>
              <a:rPr lang="en-US" dirty="0"/>
              <a:t>error leakage</a:t>
            </a:r>
          </a:p>
          <a:p>
            <a:r>
              <a:rPr lang="en-US" dirty="0" smtClean="0"/>
              <a:t>Authentication </a:t>
            </a:r>
            <a:r>
              <a:rPr lang="en-US" dirty="0"/>
              <a:t>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70879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User code -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154984"/>
          </a:xfrm>
        </p:spPr>
        <p:txBody>
          <a:bodyPr/>
          <a:lstStyle/>
          <a:p>
            <a:pPr lvl="1"/>
            <a:r>
              <a:rPr lang="en-US" dirty="0" smtClean="0"/>
              <a:t>Parameter </a:t>
            </a:r>
            <a:r>
              <a:rPr lang="en-US" dirty="0"/>
              <a:t>tampering</a:t>
            </a:r>
          </a:p>
          <a:p>
            <a:pPr lvl="1"/>
            <a:r>
              <a:rPr lang="en-US" dirty="0" smtClean="0"/>
              <a:t>WSDL </a:t>
            </a:r>
            <a:r>
              <a:rPr lang="en-US" dirty="0"/>
              <a:t>probing</a:t>
            </a:r>
          </a:p>
          <a:p>
            <a:pPr lvl="1"/>
            <a:r>
              <a:rPr lang="en-US" dirty="0" smtClean="0"/>
              <a:t>SQL/LDAP/XPATH/OS </a:t>
            </a:r>
            <a:r>
              <a:rPr lang="en-US" dirty="0"/>
              <a:t>command injection</a:t>
            </a:r>
          </a:p>
          <a:p>
            <a:pPr lvl="1"/>
            <a:r>
              <a:rPr lang="en-US" dirty="0" smtClean="0"/>
              <a:t>Virus/Spyware/Malware </a:t>
            </a:r>
            <a:r>
              <a:rPr lang="en-US" dirty="0"/>
              <a:t>injection</a:t>
            </a:r>
          </a:p>
          <a:p>
            <a:pPr lvl="1"/>
            <a:r>
              <a:rPr lang="en-US" dirty="0" err="1" smtClean="0"/>
              <a:t>Bruteforce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type mismatch</a:t>
            </a:r>
          </a:p>
          <a:p>
            <a:pPr lvl="1"/>
            <a:r>
              <a:rPr lang="en-US" dirty="0" smtClean="0"/>
              <a:t>Content </a:t>
            </a:r>
            <a:r>
              <a:rPr lang="en-US" dirty="0"/>
              <a:t>spoofing</a:t>
            </a:r>
          </a:p>
          <a:p>
            <a:pPr lvl="1"/>
            <a:r>
              <a:rPr lang="en-US" dirty="0" smtClean="0"/>
              <a:t>Session </a:t>
            </a:r>
            <a:r>
              <a:rPr lang="en-US" dirty="0"/>
              <a:t>tampering</a:t>
            </a:r>
          </a:p>
          <a:p>
            <a:pPr lvl="1"/>
            <a:r>
              <a:rPr lang="en-US" dirty="0" smtClean="0"/>
              <a:t>Format </a:t>
            </a:r>
            <a:r>
              <a:rPr lang="en-US" dirty="0"/>
              <a:t>string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leakage</a:t>
            </a:r>
          </a:p>
          <a:p>
            <a:pPr lvl="1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332232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</a:t>
            </a:r>
            <a:r>
              <a:rPr lang="en-US" dirty="0"/>
              <a:t>Here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70639"/>
      </p:ext>
    </p:extLst>
  </p:cSld>
  <p:clrMapOvr>
    <a:masterClrMapping/>
  </p:clrMapOvr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362</TotalTime>
  <Words>1027</Words>
  <Application>Microsoft Office PowerPoint</Application>
  <PresentationFormat>On-screen Show (4:3)</PresentationFormat>
  <Paragraphs>237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SDL-blue</vt:lpstr>
      <vt:lpstr>Code Review Training Course. Part 5: Web Services</vt:lpstr>
      <vt:lpstr>Outline</vt:lpstr>
      <vt:lpstr>Web Services</vt:lpstr>
      <vt:lpstr>Web Services Risk</vt:lpstr>
      <vt:lpstr>PowerPoint Presentation</vt:lpstr>
      <vt:lpstr>Risk - In transit</vt:lpstr>
      <vt:lpstr>Risk - Web services Engine</vt:lpstr>
      <vt:lpstr>Web services Deployment - Risk</vt:lpstr>
      <vt:lpstr>Web services User code - Risk</vt:lpstr>
      <vt:lpstr>SOAP in Action</vt:lpstr>
      <vt:lpstr>SOAP?</vt:lpstr>
      <vt:lpstr>SOAP request</vt:lpstr>
      <vt:lpstr>SOAP response</vt:lpstr>
      <vt:lpstr>AV 1 - XML poisoning</vt:lpstr>
      <vt:lpstr>XML poisoning</vt:lpstr>
      <vt:lpstr>XML poisoning</vt:lpstr>
      <vt:lpstr>Parameter tampering &amp; Fault code leakage</vt:lpstr>
      <vt:lpstr>SOAP request</vt:lpstr>
      <vt:lpstr>SOAP response</vt:lpstr>
      <vt:lpstr>AV 3 - SQL injection</vt:lpstr>
      <vt:lpstr>SOAP request</vt:lpstr>
      <vt:lpstr>SOAP response</vt:lpstr>
      <vt:lpstr>AV 4 – XPATH injection</vt:lpstr>
      <vt:lpstr>XPATH Injection - Basics</vt:lpstr>
      <vt:lpstr>XPATH – Vulnerable Code</vt:lpstr>
      <vt:lpstr>AV 6 – LDAP injection</vt:lpstr>
      <vt:lpstr>AV 7 – File System access</vt:lpstr>
      <vt:lpstr>AV 7 – SOAP brute forcing</vt:lpstr>
      <vt:lpstr>AV 8 – Parameter overflow</vt:lpstr>
      <vt:lpstr>AV 9 – Operating System access</vt:lpstr>
      <vt:lpstr>AV 10 – Session hijacking</vt:lpstr>
      <vt:lpstr>Other attacks</vt:lpstr>
      <vt:lpstr>Securing SOA</vt:lpstr>
      <vt:lpstr> SOAP filtering</vt:lpstr>
      <vt:lpstr>WSDL hardening</vt:lpstr>
      <vt:lpstr>Authentication &amp; Authorization</vt:lpstr>
      <vt:lpstr>Secure Coding</vt:lpstr>
      <vt:lpstr>XML parsing</vt:lpstr>
      <vt:lpstr>Code Review</vt:lpstr>
      <vt:lpstr>Methodologies</vt:lpstr>
      <vt:lpstr>Authentication</vt:lpstr>
      <vt:lpstr>Session Manager (Web services stateful)</vt:lpstr>
      <vt:lpstr>Session Manager (Web services stateful)</vt:lpstr>
      <vt:lpstr>Access Control </vt:lpstr>
      <vt:lpstr>Disable XML External Entity </vt:lpstr>
      <vt:lpstr>Disable XML External Entity </vt:lpstr>
      <vt:lpstr>Questions?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namhb1</cp:lastModifiedBy>
  <cp:revision>143</cp:revision>
  <dcterms:created xsi:type="dcterms:W3CDTF">2015-07-08T13:08:36Z</dcterms:created>
  <dcterms:modified xsi:type="dcterms:W3CDTF">2015-07-29T02:16:05Z</dcterms:modified>
</cp:coreProperties>
</file>