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67"/>
  </p:notesMasterIdLst>
  <p:sldIdLst>
    <p:sldId id="256" r:id="rId2"/>
    <p:sldId id="297" r:id="rId3"/>
    <p:sldId id="298" r:id="rId4"/>
    <p:sldId id="299" r:id="rId5"/>
    <p:sldId id="300" r:id="rId6"/>
    <p:sldId id="301" r:id="rId7"/>
    <p:sldId id="302" r:id="rId8"/>
    <p:sldId id="303" r:id="rId9"/>
    <p:sldId id="330" r:id="rId10"/>
    <p:sldId id="304" r:id="rId11"/>
    <p:sldId id="305" r:id="rId12"/>
    <p:sldId id="306" r:id="rId13"/>
    <p:sldId id="307" r:id="rId14"/>
    <p:sldId id="308" r:id="rId15"/>
    <p:sldId id="309" r:id="rId16"/>
    <p:sldId id="310" r:id="rId17"/>
    <p:sldId id="311" r:id="rId18"/>
    <p:sldId id="312" r:id="rId19"/>
    <p:sldId id="334" r:id="rId20"/>
    <p:sldId id="360" r:id="rId21"/>
    <p:sldId id="351" r:id="rId22"/>
    <p:sldId id="313" r:id="rId23"/>
    <p:sldId id="314" r:id="rId24"/>
    <p:sldId id="315" r:id="rId25"/>
    <p:sldId id="316" r:id="rId26"/>
    <p:sldId id="317" r:id="rId27"/>
    <p:sldId id="318" r:id="rId28"/>
    <p:sldId id="319" r:id="rId29"/>
    <p:sldId id="320" r:id="rId30"/>
    <p:sldId id="331" r:id="rId31"/>
    <p:sldId id="332" r:id="rId32"/>
    <p:sldId id="333" r:id="rId33"/>
    <p:sldId id="343" r:id="rId34"/>
    <p:sldId id="321" r:id="rId35"/>
    <p:sldId id="322" r:id="rId36"/>
    <p:sldId id="336" r:id="rId37"/>
    <p:sldId id="337" r:id="rId38"/>
    <p:sldId id="338" r:id="rId39"/>
    <p:sldId id="323" r:id="rId40"/>
    <p:sldId id="324" r:id="rId41"/>
    <p:sldId id="354" r:id="rId42"/>
    <p:sldId id="356" r:id="rId43"/>
    <p:sldId id="357" r:id="rId44"/>
    <p:sldId id="358" r:id="rId45"/>
    <p:sldId id="359" r:id="rId46"/>
    <p:sldId id="325" r:id="rId47"/>
    <p:sldId id="326" r:id="rId48"/>
    <p:sldId id="327" r:id="rId49"/>
    <p:sldId id="339" r:id="rId50"/>
    <p:sldId id="340" r:id="rId51"/>
    <p:sldId id="341" r:id="rId52"/>
    <p:sldId id="342" r:id="rId53"/>
    <p:sldId id="328" r:id="rId54"/>
    <p:sldId id="329" r:id="rId55"/>
    <p:sldId id="353" r:id="rId56"/>
    <p:sldId id="345" r:id="rId57"/>
    <p:sldId id="344" r:id="rId58"/>
    <p:sldId id="346" r:id="rId59"/>
    <p:sldId id="347" r:id="rId60"/>
    <p:sldId id="350" r:id="rId61"/>
    <p:sldId id="348" r:id="rId62"/>
    <p:sldId id="349" r:id="rId63"/>
    <p:sldId id="352" r:id="rId64"/>
    <p:sldId id="295" r:id="rId65"/>
    <p:sldId id="264"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0DEA33-E417-4AB4-BFF5-B138A9C3479E}"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98B56EA5-F140-4B9C-84CB-D697DD2374D3}">
      <dgm:prSet phldrT="[Text]"/>
      <dgm:spPr/>
      <dgm:t>
        <a:bodyPr/>
        <a:lstStyle/>
        <a:p>
          <a:r>
            <a:rPr lang="en-US" dirty="0" smtClean="0"/>
            <a:t>1</a:t>
          </a:r>
          <a:endParaRPr lang="en-US" dirty="0"/>
        </a:p>
      </dgm:t>
    </dgm:pt>
    <dgm:pt modelId="{5FB1ED65-F263-4616-9574-1A14BA374637}" type="parTrans" cxnId="{CE303569-9934-4D36-B415-485CF2025E2D}">
      <dgm:prSet/>
      <dgm:spPr/>
      <dgm:t>
        <a:bodyPr/>
        <a:lstStyle/>
        <a:p>
          <a:endParaRPr lang="en-US"/>
        </a:p>
      </dgm:t>
    </dgm:pt>
    <dgm:pt modelId="{5633C53D-BCE1-4F24-8453-623C02FA3754}" type="sibTrans" cxnId="{CE303569-9934-4D36-B415-485CF2025E2D}">
      <dgm:prSet/>
      <dgm:spPr/>
      <dgm:t>
        <a:bodyPr/>
        <a:lstStyle/>
        <a:p>
          <a:endParaRPr lang="en-US"/>
        </a:p>
      </dgm:t>
    </dgm:pt>
    <dgm:pt modelId="{F00FF8A4-C82A-4901-A24B-118B591E33B3}">
      <dgm:prSet phldrT="[Text]"/>
      <dgm:spPr/>
      <dgm:t>
        <a:bodyPr/>
        <a:lstStyle/>
        <a:p>
          <a:endParaRPr lang="en-US" dirty="0"/>
        </a:p>
      </dgm:t>
    </dgm:pt>
    <dgm:pt modelId="{8F66488A-3703-435F-95CC-DC09FF360149}" type="parTrans" cxnId="{124707A4-0B71-4C6A-B485-B4EAE760A637}">
      <dgm:prSet/>
      <dgm:spPr/>
      <dgm:t>
        <a:bodyPr/>
        <a:lstStyle/>
        <a:p>
          <a:endParaRPr lang="en-US"/>
        </a:p>
      </dgm:t>
    </dgm:pt>
    <dgm:pt modelId="{B057E16F-871B-42BE-A4F8-E2DFEB6FDEAA}" type="sibTrans" cxnId="{124707A4-0B71-4C6A-B485-B4EAE760A637}">
      <dgm:prSet/>
      <dgm:spPr/>
      <dgm:t>
        <a:bodyPr/>
        <a:lstStyle/>
        <a:p>
          <a:endParaRPr lang="en-US"/>
        </a:p>
      </dgm:t>
    </dgm:pt>
    <dgm:pt modelId="{B1BF15A8-97B2-457B-A975-3502DBD36C4C}">
      <dgm:prSet phldrT="[Text]"/>
      <dgm:spPr/>
      <dgm:t>
        <a:bodyPr/>
        <a:lstStyle/>
        <a:p>
          <a:r>
            <a:rPr lang="en-US" dirty="0" smtClean="0"/>
            <a:t>2</a:t>
          </a:r>
          <a:endParaRPr lang="en-US" dirty="0"/>
        </a:p>
      </dgm:t>
    </dgm:pt>
    <dgm:pt modelId="{1A9EEF29-387B-4BE9-8833-0E3B7D5C859C}" type="parTrans" cxnId="{AD8B60B0-ACE8-41A5-8F77-FC40B89B2747}">
      <dgm:prSet/>
      <dgm:spPr/>
      <dgm:t>
        <a:bodyPr/>
        <a:lstStyle/>
        <a:p>
          <a:endParaRPr lang="en-US"/>
        </a:p>
      </dgm:t>
    </dgm:pt>
    <dgm:pt modelId="{4F2FC829-9D3D-4493-8AAB-C62B9E9A2D36}" type="sibTrans" cxnId="{AD8B60B0-ACE8-41A5-8F77-FC40B89B2747}">
      <dgm:prSet/>
      <dgm:spPr/>
      <dgm:t>
        <a:bodyPr/>
        <a:lstStyle/>
        <a:p>
          <a:endParaRPr lang="en-US"/>
        </a:p>
      </dgm:t>
    </dgm:pt>
    <dgm:pt modelId="{6BF1B87D-71F0-44B6-B144-C8B4095CA653}">
      <dgm:prSet phldrT="[Text]"/>
      <dgm:spPr/>
      <dgm:t>
        <a:bodyPr/>
        <a:lstStyle/>
        <a:p>
          <a:endParaRPr lang="en-US" dirty="0"/>
        </a:p>
      </dgm:t>
    </dgm:pt>
    <dgm:pt modelId="{6C075F2C-DAE3-43DE-ACB5-9FDBCFF09B22}" type="parTrans" cxnId="{FDAC08B8-CE5A-4527-B5B2-5711293CCE06}">
      <dgm:prSet/>
      <dgm:spPr/>
      <dgm:t>
        <a:bodyPr/>
        <a:lstStyle/>
        <a:p>
          <a:endParaRPr lang="en-US"/>
        </a:p>
      </dgm:t>
    </dgm:pt>
    <dgm:pt modelId="{994523CB-49C4-46E4-A05E-85CCD4489CB6}" type="sibTrans" cxnId="{FDAC08B8-CE5A-4527-B5B2-5711293CCE06}">
      <dgm:prSet/>
      <dgm:spPr/>
      <dgm:t>
        <a:bodyPr/>
        <a:lstStyle/>
        <a:p>
          <a:endParaRPr lang="en-US"/>
        </a:p>
      </dgm:t>
    </dgm:pt>
    <dgm:pt modelId="{776174DD-F73D-4B42-971A-8D89D46E1003}">
      <dgm:prSet phldrT="[Text]"/>
      <dgm:spPr/>
      <dgm:t>
        <a:bodyPr/>
        <a:lstStyle/>
        <a:p>
          <a:r>
            <a:rPr lang="en-US" dirty="0" smtClean="0"/>
            <a:t>3</a:t>
          </a:r>
          <a:endParaRPr lang="en-US" dirty="0"/>
        </a:p>
      </dgm:t>
    </dgm:pt>
    <dgm:pt modelId="{AB7787C5-D13F-423E-8A64-476B1E8437D9}" type="parTrans" cxnId="{2485050C-5AC0-45D2-A3C9-22B54219BA25}">
      <dgm:prSet/>
      <dgm:spPr/>
      <dgm:t>
        <a:bodyPr/>
        <a:lstStyle/>
        <a:p>
          <a:endParaRPr lang="en-US"/>
        </a:p>
      </dgm:t>
    </dgm:pt>
    <dgm:pt modelId="{236568CE-AC1A-4156-9414-6373A743F920}" type="sibTrans" cxnId="{2485050C-5AC0-45D2-A3C9-22B54219BA25}">
      <dgm:prSet/>
      <dgm:spPr/>
      <dgm:t>
        <a:bodyPr/>
        <a:lstStyle/>
        <a:p>
          <a:endParaRPr lang="en-US"/>
        </a:p>
      </dgm:t>
    </dgm:pt>
    <dgm:pt modelId="{144DD4A0-F145-482C-85E4-F1B4C517D427}">
      <dgm:prSet phldrT="[Text]"/>
      <dgm:spPr/>
      <dgm:t>
        <a:bodyPr/>
        <a:lstStyle/>
        <a:p>
          <a:r>
            <a:rPr lang="en-US" dirty="0" smtClean="0"/>
            <a:t>Mobile Application Risk</a:t>
          </a:r>
          <a:endParaRPr lang="en-US" dirty="0"/>
        </a:p>
      </dgm:t>
    </dgm:pt>
    <dgm:pt modelId="{6F1D778C-3058-4A8B-B01A-7E65ADE30F93}" type="parTrans" cxnId="{9679EC04-7A14-4372-9B72-AFD5BB2F0949}">
      <dgm:prSet/>
      <dgm:spPr/>
      <dgm:t>
        <a:bodyPr/>
        <a:lstStyle/>
        <a:p>
          <a:endParaRPr lang="en-US"/>
        </a:p>
      </dgm:t>
    </dgm:pt>
    <dgm:pt modelId="{7F473BD3-5D46-4E37-BCDE-BFF6FC0F0C58}" type="sibTrans" cxnId="{9679EC04-7A14-4372-9B72-AFD5BB2F0949}">
      <dgm:prSet/>
      <dgm:spPr/>
      <dgm:t>
        <a:bodyPr/>
        <a:lstStyle/>
        <a:p>
          <a:endParaRPr lang="en-US"/>
        </a:p>
      </dgm:t>
    </dgm:pt>
    <dgm:pt modelId="{569069D4-2AF9-43FD-A902-0AA6BDA449B7}">
      <dgm:prSet/>
      <dgm:spPr/>
      <dgm:t>
        <a:bodyPr/>
        <a:lstStyle/>
        <a:p>
          <a:r>
            <a:rPr lang="en-US" dirty="0"/>
            <a:t>iOS Structure</a:t>
          </a:r>
        </a:p>
      </dgm:t>
    </dgm:pt>
    <dgm:pt modelId="{F8C85863-A325-4375-B981-C54A1089DD7C}" type="parTrans" cxnId="{E2E2280F-5B7F-46FF-B296-559783F169E5}">
      <dgm:prSet/>
      <dgm:spPr/>
      <dgm:t>
        <a:bodyPr/>
        <a:lstStyle/>
        <a:p>
          <a:endParaRPr lang="en-US"/>
        </a:p>
      </dgm:t>
    </dgm:pt>
    <dgm:pt modelId="{1B874914-43DE-4DD5-802F-F83503AD8F17}" type="sibTrans" cxnId="{E2E2280F-5B7F-46FF-B296-559783F169E5}">
      <dgm:prSet/>
      <dgm:spPr/>
      <dgm:t>
        <a:bodyPr/>
        <a:lstStyle/>
        <a:p>
          <a:endParaRPr lang="en-US"/>
        </a:p>
      </dgm:t>
    </dgm:pt>
    <dgm:pt modelId="{D5EA0076-E58C-4EAD-8DE5-30FC8604509F}">
      <dgm:prSet/>
      <dgm:spPr/>
      <dgm:t>
        <a:bodyPr/>
        <a:lstStyle/>
        <a:p>
          <a:r>
            <a:rPr lang="en-US" dirty="0" smtClean="0"/>
            <a:t>Android Structure</a:t>
          </a:r>
          <a:endParaRPr lang="en-US" dirty="0"/>
        </a:p>
      </dgm:t>
    </dgm:pt>
    <dgm:pt modelId="{7339F1A3-DE15-47A0-BDFC-B5B638940D3C}" type="parTrans" cxnId="{4B86705B-FE7A-4D35-9868-67C2DD7F5822}">
      <dgm:prSet/>
      <dgm:spPr/>
      <dgm:t>
        <a:bodyPr/>
        <a:lstStyle/>
        <a:p>
          <a:endParaRPr lang="en-US"/>
        </a:p>
      </dgm:t>
    </dgm:pt>
    <dgm:pt modelId="{59FC70AA-AD5F-4090-908D-C3D40645E900}" type="sibTrans" cxnId="{4B86705B-FE7A-4D35-9868-67C2DD7F5822}">
      <dgm:prSet/>
      <dgm:spPr/>
      <dgm:t>
        <a:bodyPr/>
        <a:lstStyle/>
        <a:p>
          <a:endParaRPr lang="en-US"/>
        </a:p>
      </dgm:t>
    </dgm:pt>
    <dgm:pt modelId="{4DFB4BFD-99E2-45E3-99D5-A403E3BFF0AF}">
      <dgm:prSet phldrT="[Text]"/>
      <dgm:spPr/>
      <dgm:t>
        <a:bodyPr/>
        <a:lstStyle/>
        <a:p>
          <a:r>
            <a:rPr lang="en-US" dirty="0" smtClean="0"/>
            <a:t>4</a:t>
          </a:r>
          <a:endParaRPr lang="en-US" dirty="0"/>
        </a:p>
      </dgm:t>
    </dgm:pt>
    <dgm:pt modelId="{4770E786-29DD-4FAC-B94D-51AE00A66D0C}" type="parTrans" cxnId="{59D3BA29-6F93-403F-B947-0749145C12DB}">
      <dgm:prSet/>
      <dgm:spPr/>
      <dgm:t>
        <a:bodyPr/>
        <a:lstStyle/>
        <a:p>
          <a:endParaRPr lang="en-US"/>
        </a:p>
      </dgm:t>
    </dgm:pt>
    <dgm:pt modelId="{7C4E639E-1EB9-4DFC-B98F-DD8FEF1BB368}" type="sibTrans" cxnId="{59D3BA29-6F93-403F-B947-0749145C12DB}">
      <dgm:prSet/>
      <dgm:spPr/>
      <dgm:t>
        <a:bodyPr/>
        <a:lstStyle/>
        <a:p>
          <a:endParaRPr lang="en-US"/>
        </a:p>
      </dgm:t>
    </dgm:pt>
    <dgm:pt modelId="{3C1EB86E-6FB2-413C-893B-D75CC6EB9D5A}">
      <dgm:prSet phldrT="[Text]"/>
      <dgm:spPr/>
      <dgm:t>
        <a:bodyPr/>
        <a:lstStyle/>
        <a:p>
          <a:r>
            <a:rPr lang="en-US" dirty="0" smtClean="0"/>
            <a:t>Code Review</a:t>
          </a:r>
          <a:endParaRPr lang="en-US" dirty="0"/>
        </a:p>
      </dgm:t>
    </dgm:pt>
    <dgm:pt modelId="{43DE5677-EB91-4329-89AB-2265CE23DDB1}" type="parTrans" cxnId="{25956915-952C-4A40-8EF9-F3CF7B99DB39}">
      <dgm:prSet/>
      <dgm:spPr/>
      <dgm:t>
        <a:bodyPr/>
        <a:lstStyle/>
        <a:p>
          <a:endParaRPr lang="en-US"/>
        </a:p>
      </dgm:t>
    </dgm:pt>
    <dgm:pt modelId="{843C1E36-14E5-485A-B417-364A05BC5E76}" type="sibTrans" cxnId="{25956915-952C-4A40-8EF9-F3CF7B99DB39}">
      <dgm:prSet/>
      <dgm:spPr/>
      <dgm:t>
        <a:bodyPr/>
        <a:lstStyle/>
        <a:p>
          <a:endParaRPr lang="en-US"/>
        </a:p>
      </dgm:t>
    </dgm:pt>
    <dgm:pt modelId="{DEC3585A-9BE1-4C01-8D8E-E0C385092A61}" type="pres">
      <dgm:prSet presAssocID="{F70DEA33-E417-4AB4-BFF5-B138A9C3479E}" presName="linearFlow" presStyleCnt="0">
        <dgm:presLayoutVars>
          <dgm:dir/>
          <dgm:animLvl val="lvl"/>
          <dgm:resizeHandles val="exact"/>
        </dgm:presLayoutVars>
      </dgm:prSet>
      <dgm:spPr/>
      <dgm:t>
        <a:bodyPr/>
        <a:lstStyle/>
        <a:p>
          <a:endParaRPr lang="en-US"/>
        </a:p>
      </dgm:t>
    </dgm:pt>
    <dgm:pt modelId="{0579AC0A-0BB0-47AF-A1E6-4D6707FA206C}" type="pres">
      <dgm:prSet presAssocID="{98B56EA5-F140-4B9C-84CB-D697DD2374D3}" presName="composite" presStyleCnt="0"/>
      <dgm:spPr/>
    </dgm:pt>
    <dgm:pt modelId="{85899FEB-BB36-41EB-AF15-7B75F1268C5B}" type="pres">
      <dgm:prSet presAssocID="{98B56EA5-F140-4B9C-84CB-D697DD2374D3}" presName="parentText" presStyleLbl="alignNode1" presStyleIdx="0" presStyleCnt="4">
        <dgm:presLayoutVars>
          <dgm:chMax val="1"/>
          <dgm:bulletEnabled val="1"/>
        </dgm:presLayoutVars>
      </dgm:prSet>
      <dgm:spPr/>
      <dgm:t>
        <a:bodyPr/>
        <a:lstStyle/>
        <a:p>
          <a:endParaRPr lang="en-US"/>
        </a:p>
      </dgm:t>
    </dgm:pt>
    <dgm:pt modelId="{B07357FA-3AD7-45B2-873C-F7411ABE1AB7}" type="pres">
      <dgm:prSet presAssocID="{98B56EA5-F140-4B9C-84CB-D697DD2374D3}" presName="descendantText" presStyleLbl="alignAcc1" presStyleIdx="0" presStyleCnt="4">
        <dgm:presLayoutVars>
          <dgm:bulletEnabled val="1"/>
        </dgm:presLayoutVars>
      </dgm:prSet>
      <dgm:spPr/>
      <dgm:t>
        <a:bodyPr/>
        <a:lstStyle/>
        <a:p>
          <a:endParaRPr lang="en-US"/>
        </a:p>
      </dgm:t>
    </dgm:pt>
    <dgm:pt modelId="{E3992BC5-F981-4163-9FE8-64A811A9A6CC}" type="pres">
      <dgm:prSet presAssocID="{5633C53D-BCE1-4F24-8453-623C02FA3754}" presName="sp" presStyleCnt="0"/>
      <dgm:spPr/>
    </dgm:pt>
    <dgm:pt modelId="{E5453CC4-04EC-4B9F-ABA5-AE6B08480B25}" type="pres">
      <dgm:prSet presAssocID="{B1BF15A8-97B2-457B-A975-3502DBD36C4C}" presName="composite" presStyleCnt="0"/>
      <dgm:spPr/>
    </dgm:pt>
    <dgm:pt modelId="{6EADA821-A023-4149-84FA-7E56FE18D484}" type="pres">
      <dgm:prSet presAssocID="{B1BF15A8-97B2-457B-A975-3502DBD36C4C}" presName="parentText" presStyleLbl="alignNode1" presStyleIdx="1" presStyleCnt="4">
        <dgm:presLayoutVars>
          <dgm:chMax val="1"/>
          <dgm:bulletEnabled val="1"/>
        </dgm:presLayoutVars>
      </dgm:prSet>
      <dgm:spPr/>
      <dgm:t>
        <a:bodyPr/>
        <a:lstStyle/>
        <a:p>
          <a:endParaRPr lang="en-US"/>
        </a:p>
      </dgm:t>
    </dgm:pt>
    <dgm:pt modelId="{F746FC6B-C49F-4C75-B0B5-0E8200D317B7}" type="pres">
      <dgm:prSet presAssocID="{B1BF15A8-97B2-457B-A975-3502DBD36C4C}" presName="descendantText" presStyleLbl="alignAcc1" presStyleIdx="1" presStyleCnt="4">
        <dgm:presLayoutVars>
          <dgm:bulletEnabled val="1"/>
        </dgm:presLayoutVars>
      </dgm:prSet>
      <dgm:spPr/>
      <dgm:t>
        <a:bodyPr/>
        <a:lstStyle/>
        <a:p>
          <a:endParaRPr lang="en-US"/>
        </a:p>
      </dgm:t>
    </dgm:pt>
    <dgm:pt modelId="{90B59D2F-F417-478F-8C02-080DBFC00BD1}" type="pres">
      <dgm:prSet presAssocID="{4F2FC829-9D3D-4493-8AAB-C62B9E9A2D36}" presName="sp" presStyleCnt="0"/>
      <dgm:spPr/>
    </dgm:pt>
    <dgm:pt modelId="{59E5E36C-5FFE-4C4D-92B6-239942A97873}" type="pres">
      <dgm:prSet presAssocID="{776174DD-F73D-4B42-971A-8D89D46E1003}" presName="composite" presStyleCnt="0"/>
      <dgm:spPr/>
    </dgm:pt>
    <dgm:pt modelId="{2D24FD2B-D7B6-4A54-B907-4ADA0FC73F78}" type="pres">
      <dgm:prSet presAssocID="{776174DD-F73D-4B42-971A-8D89D46E1003}" presName="parentText" presStyleLbl="alignNode1" presStyleIdx="2" presStyleCnt="4">
        <dgm:presLayoutVars>
          <dgm:chMax val="1"/>
          <dgm:bulletEnabled val="1"/>
        </dgm:presLayoutVars>
      </dgm:prSet>
      <dgm:spPr/>
      <dgm:t>
        <a:bodyPr/>
        <a:lstStyle/>
        <a:p>
          <a:endParaRPr lang="en-US"/>
        </a:p>
      </dgm:t>
    </dgm:pt>
    <dgm:pt modelId="{4CF64321-1F4E-4ECB-91EF-26FB9FA5D709}" type="pres">
      <dgm:prSet presAssocID="{776174DD-F73D-4B42-971A-8D89D46E1003}" presName="descendantText" presStyleLbl="alignAcc1" presStyleIdx="2" presStyleCnt="4">
        <dgm:presLayoutVars>
          <dgm:bulletEnabled val="1"/>
        </dgm:presLayoutVars>
      </dgm:prSet>
      <dgm:spPr/>
      <dgm:t>
        <a:bodyPr/>
        <a:lstStyle/>
        <a:p>
          <a:endParaRPr lang="en-US"/>
        </a:p>
      </dgm:t>
    </dgm:pt>
    <dgm:pt modelId="{E172C4CA-DAB0-4F21-8762-3CAF23E16FC7}" type="pres">
      <dgm:prSet presAssocID="{236568CE-AC1A-4156-9414-6373A743F920}" presName="sp" presStyleCnt="0"/>
      <dgm:spPr/>
    </dgm:pt>
    <dgm:pt modelId="{43620ABF-B7BD-40AE-9F51-803DE23ED657}" type="pres">
      <dgm:prSet presAssocID="{4DFB4BFD-99E2-45E3-99D5-A403E3BFF0AF}" presName="composite" presStyleCnt="0"/>
      <dgm:spPr/>
    </dgm:pt>
    <dgm:pt modelId="{3BCA6C4B-9173-4A2B-967E-D73CE476BB4E}" type="pres">
      <dgm:prSet presAssocID="{4DFB4BFD-99E2-45E3-99D5-A403E3BFF0AF}" presName="parentText" presStyleLbl="alignNode1" presStyleIdx="3" presStyleCnt="4">
        <dgm:presLayoutVars>
          <dgm:chMax val="1"/>
          <dgm:bulletEnabled val="1"/>
        </dgm:presLayoutVars>
      </dgm:prSet>
      <dgm:spPr/>
      <dgm:t>
        <a:bodyPr/>
        <a:lstStyle/>
        <a:p>
          <a:endParaRPr lang="en-US"/>
        </a:p>
      </dgm:t>
    </dgm:pt>
    <dgm:pt modelId="{8466A05C-F235-4502-BCA3-80A08D405F52}" type="pres">
      <dgm:prSet presAssocID="{4DFB4BFD-99E2-45E3-99D5-A403E3BFF0AF}" presName="descendantText" presStyleLbl="alignAcc1" presStyleIdx="3" presStyleCnt="4">
        <dgm:presLayoutVars>
          <dgm:bulletEnabled val="1"/>
        </dgm:presLayoutVars>
      </dgm:prSet>
      <dgm:spPr/>
      <dgm:t>
        <a:bodyPr/>
        <a:lstStyle/>
        <a:p>
          <a:endParaRPr lang="en-US"/>
        </a:p>
      </dgm:t>
    </dgm:pt>
  </dgm:ptLst>
  <dgm:cxnLst>
    <dgm:cxn modelId="{8BAB1E67-1CE1-4700-93E2-CA430536610D}" type="presOf" srcId="{F70DEA33-E417-4AB4-BFF5-B138A9C3479E}" destId="{DEC3585A-9BE1-4C01-8D8E-E0C385092A61}" srcOrd="0" destOrd="0" presId="urn:microsoft.com/office/officeart/2005/8/layout/chevron2"/>
    <dgm:cxn modelId="{CE303569-9934-4D36-B415-485CF2025E2D}" srcId="{F70DEA33-E417-4AB4-BFF5-B138A9C3479E}" destId="{98B56EA5-F140-4B9C-84CB-D697DD2374D3}" srcOrd="0" destOrd="0" parTransId="{5FB1ED65-F263-4616-9574-1A14BA374637}" sibTransId="{5633C53D-BCE1-4F24-8453-623C02FA3754}"/>
    <dgm:cxn modelId="{38D07F5B-6FD7-4148-B139-B018A8E92D3C}" type="presOf" srcId="{6BF1B87D-71F0-44B6-B144-C8B4095CA653}" destId="{F746FC6B-C49F-4C75-B0B5-0E8200D317B7}" srcOrd="0" destOrd="0" presId="urn:microsoft.com/office/officeart/2005/8/layout/chevron2"/>
    <dgm:cxn modelId="{F1606C8A-B94A-4673-AAD1-E37146FBA393}" type="presOf" srcId="{B1BF15A8-97B2-457B-A975-3502DBD36C4C}" destId="{6EADA821-A023-4149-84FA-7E56FE18D484}" srcOrd="0" destOrd="0" presId="urn:microsoft.com/office/officeart/2005/8/layout/chevron2"/>
    <dgm:cxn modelId="{559FFA82-332C-46CD-A432-85866E1D77D3}" type="presOf" srcId="{776174DD-F73D-4B42-971A-8D89D46E1003}" destId="{2D24FD2B-D7B6-4A54-B907-4ADA0FC73F78}" srcOrd="0" destOrd="0" presId="urn:microsoft.com/office/officeart/2005/8/layout/chevron2"/>
    <dgm:cxn modelId="{AD8B60B0-ACE8-41A5-8F77-FC40B89B2747}" srcId="{F70DEA33-E417-4AB4-BFF5-B138A9C3479E}" destId="{B1BF15A8-97B2-457B-A975-3502DBD36C4C}" srcOrd="1" destOrd="0" parTransId="{1A9EEF29-387B-4BE9-8833-0E3B7D5C859C}" sibTransId="{4F2FC829-9D3D-4493-8AAB-C62B9E9A2D36}"/>
    <dgm:cxn modelId="{59D3BA29-6F93-403F-B947-0749145C12DB}" srcId="{F70DEA33-E417-4AB4-BFF5-B138A9C3479E}" destId="{4DFB4BFD-99E2-45E3-99D5-A403E3BFF0AF}" srcOrd="3" destOrd="0" parTransId="{4770E786-29DD-4FAC-B94D-51AE00A66D0C}" sibTransId="{7C4E639E-1EB9-4DFC-B98F-DD8FEF1BB368}"/>
    <dgm:cxn modelId="{4B86705B-FE7A-4D35-9868-67C2DD7F5822}" srcId="{B1BF15A8-97B2-457B-A975-3502DBD36C4C}" destId="{D5EA0076-E58C-4EAD-8DE5-30FC8604509F}" srcOrd="1" destOrd="0" parTransId="{7339F1A3-DE15-47A0-BDFC-B5B638940D3C}" sibTransId="{59FC70AA-AD5F-4090-908D-C3D40645E900}"/>
    <dgm:cxn modelId="{9679EC04-7A14-4372-9B72-AFD5BB2F0949}" srcId="{776174DD-F73D-4B42-971A-8D89D46E1003}" destId="{144DD4A0-F145-482C-85E4-F1B4C517D427}" srcOrd="0" destOrd="0" parTransId="{6F1D778C-3058-4A8B-B01A-7E65ADE30F93}" sibTransId="{7F473BD3-5D46-4E37-BCDE-BFF6FC0F0C58}"/>
    <dgm:cxn modelId="{E2E2280F-5B7F-46FF-B296-559783F169E5}" srcId="{98B56EA5-F140-4B9C-84CB-D697DD2374D3}" destId="{569069D4-2AF9-43FD-A902-0AA6BDA449B7}" srcOrd="1" destOrd="0" parTransId="{F8C85863-A325-4375-B981-C54A1089DD7C}" sibTransId="{1B874914-43DE-4DD5-802F-F83503AD8F17}"/>
    <dgm:cxn modelId="{3A26B305-CF4B-4A46-9295-F2B0C909C916}" type="presOf" srcId="{4DFB4BFD-99E2-45E3-99D5-A403E3BFF0AF}" destId="{3BCA6C4B-9173-4A2B-967E-D73CE476BB4E}" srcOrd="0" destOrd="0" presId="urn:microsoft.com/office/officeart/2005/8/layout/chevron2"/>
    <dgm:cxn modelId="{A9595B53-8927-4990-A23C-8B0F469FE364}" type="presOf" srcId="{569069D4-2AF9-43FD-A902-0AA6BDA449B7}" destId="{B07357FA-3AD7-45B2-873C-F7411ABE1AB7}" srcOrd="0" destOrd="1" presId="urn:microsoft.com/office/officeart/2005/8/layout/chevron2"/>
    <dgm:cxn modelId="{25956915-952C-4A40-8EF9-F3CF7B99DB39}" srcId="{4DFB4BFD-99E2-45E3-99D5-A403E3BFF0AF}" destId="{3C1EB86E-6FB2-413C-893B-D75CC6EB9D5A}" srcOrd="0" destOrd="0" parTransId="{43DE5677-EB91-4329-89AB-2265CE23DDB1}" sibTransId="{843C1E36-14E5-485A-B417-364A05BC5E76}"/>
    <dgm:cxn modelId="{2485050C-5AC0-45D2-A3C9-22B54219BA25}" srcId="{F70DEA33-E417-4AB4-BFF5-B138A9C3479E}" destId="{776174DD-F73D-4B42-971A-8D89D46E1003}" srcOrd="2" destOrd="0" parTransId="{AB7787C5-D13F-423E-8A64-476B1E8437D9}" sibTransId="{236568CE-AC1A-4156-9414-6373A743F920}"/>
    <dgm:cxn modelId="{124707A4-0B71-4C6A-B485-B4EAE760A637}" srcId="{98B56EA5-F140-4B9C-84CB-D697DD2374D3}" destId="{F00FF8A4-C82A-4901-A24B-118B591E33B3}" srcOrd="0" destOrd="0" parTransId="{8F66488A-3703-435F-95CC-DC09FF360149}" sibTransId="{B057E16F-871B-42BE-A4F8-E2DFEB6FDEAA}"/>
    <dgm:cxn modelId="{FDAC08B8-CE5A-4527-B5B2-5711293CCE06}" srcId="{B1BF15A8-97B2-457B-A975-3502DBD36C4C}" destId="{6BF1B87D-71F0-44B6-B144-C8B4095CA653}" srcOrd="0" destOrd="0" parTransId="{6C075F2C-DAE3-43DE-ACB5-9FDBCFF09B22}" sibTransId="{994523CB-49C4-46E4-A05E-85CCD4489CB6}"/>
    <dgm:cxn modelId="{A9468076-A47D-46CD-A077-88080FC79038}" type="presOf" srcId="{144DD4A0-F145-482C-85E4-F1B4C517D427}" destId="{4CF64321-1F4E-4ECB-91EF-26FB9FA5D709}" srcOrd="0" destOrd="0" presId="urn:microsoft.com/office/officeart/2005/8/layout/chevron2"/>
    <dgm:cxn modelId="{C7E045B8-F67B-4CC0-B3A4-F00E8224763A}" type="presOf" srcId="{F00FF8A4-C82A-4901-A24B-118B591E33B3}" destId="{B07357FA-3AD7-45B2-873C-F7411ABE1AB7}" srcOrd="0" destOrd="0" presId="urn:microsoft.com/office/officeart/2005/8/layout/chevron2"/>
    <dgm:cxn modelId="{60768E66-41E1-4B99-A191-0766D3F73D9F}" type="presOf" srcId="{D5EA0076-E58C-4EAD-8DE5-30FC8604509F}" destId="{F746FC6B-C49F-4C75-B0B5-0E8200D317B7}" srcOrd="0" destOrd="1" presId="urn:microsoft.com/office/officeart/2005/8/layout/chevron2"/>
    <dgm:cxn modelId="{BFD62C71-8161-4EB3-AE46-E05E6C1D7EBF}" type="presOf" srcId="{98B56EA5-F140-4B9C-84CB-D697DD2374D3}" destId="{85899FEB-BB36-41EB-AF15-7B75F1268C5B}" srcOrd="0" destOrd="0" presId="urn:microsoft.com/office/officeart/2005/8/layout/chevron2"/>
    <dgm:cxn modelId="{DEE55985-8C0B-4B2C-94CB-370857CC688C}" type="presOf" srcId="{3C1EB86E-6FB2-413C-893B-D75CC6EB9D5A}" destId="{8466A05C-F235-4502-BCA3-80A08D405F52}" srcOrd="0" destOrd="0" presId="urn:microsoft.com/office/officeart/2005/8/layout/chevron2"/>
    <dgm:cxn modelId="{BE820B7E-D473-4C29-BA9A-9220B7DFFFEC}" type="presParOf" srcId="{DEC3585A-9BE1-4C01-8D8E-E0C385092A61}" destId="{0579AC0A-0BB0-47AF-A1E6-4D6707FA206C}" srcOrd="0" destOrd="0" presId="urn:microsoft.com/office/officeart/2005/8/layout/chevron2"/>
    <dgm:cxn modelId="{B01C0B34-F869-4B9C-87C3-CB994527EA25}" type="presParOf" srcId="{0579AC0A-0BB0-47AF-A1E6-4D6707FA206C}" destId="{85899FEB-BB36-41EB-AF15-7B75F1268C5B}" srcOrd="0" destOrd="0" presId="urn:microsoft.com/office/officeart/2005/8/layout/chevron2"/>
    <dgm:cxn modelId="{DEA45067-0540-453C-8093-4CE9507B7B72}" type="presParOf" srcId="{0579AC0A-0BB0-47AF-A1E6-4D6707FA206C}" destId="{B07357FA-3AD7-45B2-873C-F7411ABE1AB7}" srcOrd="1" destOrd="0" presId="urn:microsoft.com/office/officeart/2005/8/layout/chevron2"/>
    <dgm:cxn modelId="{B206A676-1897-449E-A9C3-A2575D84F53B}" type="presParOf" srcId="{DEC3585A-9BE1-4C01-8D8E-E0C385092A61}" destId="{E3992BC5-F981-4163-9FE8-64A811A9A6CC}" srcOrd="1" destOrd="0" presId="urn:microsoft.com/office/officeart/2005/8/layout/chevron2"/>
    <dgm:cxn modelId="{99F6A1A5-DA6B-4EEF-AC32-B4D61947581B}" type="presParOf" srcId="{DEC3585A-9BE1-4C01-8D8E-E0C385092A61}" destId="{E5453CC4-04EC-4B9F-ABA5-AE6B08480B25}" srcOrd="2" destOrd="0" presId="urn:microsoft.com/office/officeart/2005/8/layout/chevron2"/>
    <dgm:cxn modelId="{8F5DE196-6FD3-40D8-BF90-FD1198CB63F9}" type="presParOf" srcId="{E5453CC4-04EC-4B9F-ABA5-AE6B08480B25}" destId="{6EADA821-A023-4149-84FA-7E56FE18D484}" srcOrd="0" destOrd="0" presId="urn:microsoft.com/office/officeart/2005/8/layout/chevron2"/>
    <dgm:cxn modelId="{E316BC06-F884-4579-BA6B-79535DEC1611}" type="presParOf" srcId="{E5453CC4-04EC-4B9F-ABA5-AE6B08480B25}" destId="{F746FC6B-C49F-4C75-B0B5-0E8200D317B7}" srcOrd="1" destOrd="0" presId="urn:microsoft.com/office/officeart/2005/8/layout/chevron2"/>
    <dgm:cxn modelId="{96132541-2AC1-4662-B22E-6F0CDF383A2C}" type="presParOf" srcId="{DEC3585A-9BE1-4C01-8D8E-E0C385092A61}" destId="{90B59D2F-F417-478F-8C02-080DBFC00BD1}" srcOrd="3" destOrd="0" presId="urn:microsoft.com/office/officeart/2005/8/layout/chevron2"/>
    <dgm:cxn modelId="{A84549E9-2F6A-472E-A2BE-172252031ACD}" type="presParOf" srcId="{DEC3585A-9BE1-4C01-8D8E-E0C385092A61}" destId="{59E5E36C-5FFE-4C4D-92B6-239942A97873}" srcOrd="4" destOrd="0" presId="urn:microsoft.com/office/officeart/2005/8/layout/chevron2"/>
    <dgm:cxn modelId="{3B244F22-5547-49B9-96E3-012B1EE171F3}" type="presParOf" srcId="{59E5E36C-5FFE-4C4D-92B6-239942A97873}" destId="{2D24FD2B-D7B6-4A54-B907-4ADA0FC73F78}" srcOrd="0" destOrd="0" presId="urn:microsoft.com/office/officeart/2005/8/layout/chevron2"/>
    <dgm:cxn modelId="{29F4B247-41B2-4B7F-95CC-C2FA7BF1C7F0}" type="presParOf" srcId="{59E5E36C-5FFE-4C4D-92B6-239942A97873}" destId="{4CF64321-1F4E-4ECB-91EF-26FB9FA5D709}" srcOrd="1" destOrd="0" presId="urn:microsoft.com/office/officeart/2005/8/layout/chevron2"/>
    <dgm:cxn modelId="{DA7CD37E-2424-4121-A56C-10A9BA566923}" type="presParOf" srcId="{DEC3585A-9BE1-4C01-8D8E-E0C385092A61}" destId="{E172C4CA-DAB0-4F21-8762-3CAF23E16FC7}" srcOrd="5" destOrd="0" presId="urn:microsoft.com/office/officeart/2005/8/layout/chevron2"/>
    <dgm:cxn modelId="{A9645A13-D3EA-45FE-AA0D-80DDBF613AE7}" type="presParOf" srcId="{DEC3585A-9BE1-4C01-8D8E-E0C385092A61}" destId="{43620ABF-B7BD-40AE-9F51-803DE23ED657}" srcOrd="6" destOrd="0" presId="urn:microsoft.com/office/officeart/2005/8/layout/chevron2"/>
    <dgm:cxn modelId="{AA0BE394-3F84-4483-9744-3F35B2BCE7AF}" type="presParOf" srcId="{43620ABF-B7BD-40AE-9F51-803DE23ED657}" destId="{3BCA6C4B-9173-4A2B-967E-D73CE476BB4E}" srcOrd="0" destOrd="0" presId="urn:microsoft.com/office/officeart/2005/8/layout/chevron2"/>
    <dgm:cxn modelId="{2485B77F-B59A-4E04-821D-3439FB0DCC9F}" type="presParOf" srcId="{43620ABF-B7BD-40AE-9F51-803DE23ED657}" destId="{8466A05C-F235-4502-BCA3-80A08D405F5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99FEB-BB36-41EB-AF15-7B75F1268C5B}">
      <dsp:nvSpPr>
        <dsp:cNvPr id="0" name=""/>
        <dsp:cNvSpPr/>
      </dsp:nvSpPr>
      <dsp:spPr>
        <a:xfrm rot="5400000">
          <a:off x="-176124" y="177513"/>
          <a:ext cx="1174164" cy="821915"/>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1</a:t>
          </a:r>
          <a:endParaRPr lang="en-US" sz="2100" kern="1200" dirty="0"/>
        </a:p>
      </dsp:txBody>
      <dsp:txXfrm rot="-5400000">
        <a:off x="1" y="412347"/>
        <a:ext cx="821915" cy="352249"/>
      </dsp:txXfrm>
    </dsp:sp>
    <dsp:sp modelId="{B07357FA-3AD7-45B2-873C-F7411ABE1AB7}">
      <dsp:nvSpPr>
        <dsp:cNvPr id="0" name=""/>
        <dsp:cNvSpPr/>
      </dsp:nvSpPr>
      <dsp:spPr>
        <a:xfrm rot="5400000">
          <a:off x="4144154" y="-3320850"/>
          <a:ext cx="763207" cy="7407684"/>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iOS Structure</a:t>
          </a:r>
        </a:p>
      </dsp:txBody>
      <dsp:txXfrm rot="-5400000">
        <a:off x="821916" y="38645"/>
        <a:ext cx="7370427" cy="688693"/>
      </dsp:txXfrm>
    </dsp:sp>
    <dsp:sp modelId="{6EADA821-A023-4149-84FA-7E56FE18D484}">
      <dsp:nvSpPr>
        <dsp:cNvPr id="0" name=""/>
        <dsp:cNvSpPr/>
      </dsp:nvSpPr>
      <dsp:spPr>
        <a:xfrm rot="5400000">
          <a:off x="-176124" y="1203894"/>
          <a:ext cx="1174164" cy="821915"/>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2</a:t>
          </a:r>
          <a:endParaRPr lang="en-US" sz="2100" kern="1200" dirty="0"/>
        </a:p>
      </dsp:txBody>
      <dsp:txXfrm rot="-5400000">
        <a:off x="1" y="1438728"/>
        <a:ext cx="821915" cy="352249"/>
      </dsp:txXfrm>
    </dsp:sp>
    <dsp:sp modelId="{F746FC6B-C49F-4C75-B0B5-0E8200D317B7}">
      <dsp:nvSpPr>
        <dsp:cNvPr id="0" name=""/>
        <dsp:cNvSpPr/>
      </dsp:nvSpPr>
      <dsp:spPr>
        <a:xfrm rot="5400000">
          <a:off x="4144154" y="-2294468"/>
          <a:ext cx="763207" cy="7407684"/>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smtClean="0"/>
            <a:t>Android Structure</a:t>
          </a:r>
          <a:endParaRPr lang="en-US" sz="2000" kern="1200" dirty="0"/>
        </a:p>
      </dsp:txBody>
      <dsp:txXfrm rot="-5400000">
        <a:off x="821916" y="1065027"/>
        <a:ext cx="7370427" cy="688693"/>
      </dsp:txXfrm>
    </dsp:sp>
    <dsp:sp modelId="{2D24FD2B-D7B6-4A54-B907-4ADA0FC73F78}">
      <dsp:nvSpPr>
        <dsp:cNvPr id="0" name=""/>
        <dsp:cNvSpPr/>
      </dsp:nvSpPr>
      <dsp:spPr>
        <a:xfrm rot="5400000">
          <a:off x="-176124" y="2230276"/>
          <a:ext cx="1174164" cy="821915"/>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3</a:t>
          </a:r>
          <a:endParaRPr lang="en-US" sz="2100" kern="1200" dirty="0"/>
        </a:p>
      </dsp:txBody>
      <dsp:txXfrm rot="-5400000">
        <a:off x="1" y="2465110"/>
        <a:ext cx="821915" cy="352249"/>
      </dsp:txXfrm>
    </dsp:sp>
    <dsp:sp modelId="{4CF64321-1F4E-4ECB-91EF-26FB9FA5D709}">
      <dsp:nvSpPr>
        <dsp:cNvPr id="0" name=""/>
        <dsp:cNvSpPr/>
      </dsp:nvSpPr>
      <dsp:spPr>
        <a:xfrm rot="5400000">
          <a:off x="4144154" y="-1268086"/>
          <a:ext cx="763207" cy="7407684"/>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Mobile Application Risk</a:t>
          </a:r>
          <a:endParaRPr lang="en-US" sz="2000" kern="1200" dirty="0"/>
        </a:p>
      </dsp:txBody>
      <dsp:txXfrm rot="-5400000">
        <a:off x="821916" y="2091409"/>
        <a:ext cx="7370427" cy="688693"/>
      </dsp:txXfrm>
    </dsp:sp>
    <dsp:sp modelId="{3BCA6C4B-9173-4A2B-967E-D73CE476BB4E}">
      <dsp:nvSpPr>
        <dsp:cNvPr id="0" name=""/>
        <dsp:cNvSpPr/>
      </dsp:nvSpPr>
      <dsp:spPr>
        <a:xfrm rot="5400000">
          <a:off x="-176124" y="3256658"/>
          <a:ext cx="1174164" cy="821915"/>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4</a:t>
          </a:r>
          <a:endParaRPr lang="en-US" sz="2100" kern="1200" dirty="0"/>
        </a:p>
      </dsp:txBody>
      <dsp:txXfrm rot="-5400000">
        <a:off x="1" y="3491492"/>
        <a:ext cx="821915" cy="352249"/>
      </dsp:txXfrm>
    </dsp:sp>
    <dsp:sp modelId="{8466A05C-F235-4502-BCA3-80A08D405F52}">
      <dsp:nvSpPr>
        <dsp:cNvPr id="0" name=""/>
        <dsp:cNvSpPr/>
      </dsp:nvSpPr>
      <dsp:spPr>
        <a:xfrm rot="5400000">
          <a:off x="4144154" y="-241704"/>
          <a:ext cx="763207" cy="740768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Code Review</a:t>
          </a:r>
          <a:endParaRPr lang="en-US" sz="2000" kern="1200" dirty="0"/>
        </a:p>
      </dsp:txBody>
      <dsp:txXfrm rot="-5400000">
        <a:off x="821916" y="3117791"/>
        <a:ext cx="7370427" cy="6886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46A940-0B55-4A74-A322-77202D9E85AF}" type="datetimeFigureOut">
              <a:rPr lang="en-US" smtClean="0"/>
              <a:t>7/29/2015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BF48E-ACAD-46A4-A213-B7748B250B16}" type="slidenum">
              <a:rPr lang="en-US" smtClean="0"/>
              <a:t>‹#›</a:t>
            </a:fld>
            <a:endParaRPr lang="en-US"/>
          </a:p>
        </p:txBody>
      </p:sp>
    </p:spTree>
    <p:extLst>
      <p:ext uri="{BB962C8B-B14F-4D97-AF65-F5344CB8AC3E}">
        <p14:creationId xmlns:p14="http://schemas.microsoft.com/office/powerpoint/2010/main" val="110137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2602C84-0126-4A1D-A4B5-4B8BF37DFF6A}" type="slidenum">
              <a:rPr lang="en-US" smtClean="0"/>
              <a:pPr/>
              <a:t>30</a:t>
            </a:fld>
            <a:endParaRPr lang="en-US" dirty="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02062DB8-4733-400B-84CD-00F09288AC6E}" type="slidenum">
              <a:rPr lang="en-US" smtClean="0"/>
              <a:pPr/>
              <a:t>32</a:t>
            </a:fld>
            <a:endParaRPr lang="en-US" dirty="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lnSpc>
                <a:spcPct val="80000"/>
              </a:lnSpc>
            </a:pPr>
            <a:endParaRPr lang="en-US" sz="12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fontAlgn="base">
              <a:spcBef>
                <a:spcPct val="0"/>
              </a:spcBef>
              <a:spcAft>
                <a:spcPct val="0"/>
              </a:spcAft>
            </a:pPr>
            <a:fld id="{5FBDBF35-321D-4052-9637-12D2D83271D7}" type="slidenum">
              <a:rPr lang="en-US">
                <a:solidFill>
                  <a:prstClr val="black"/>
                </a:solidFill>
                <a:latin typeface="Arial" charset="0"/>
              </a:rPr>
              <a:pPr algn="r" rtl="0" fontAlgn="base">
                <a:spcBef>
                  <a:spcPct val="0"/>
                </a:spcBef>
                <a:spcAft>
                  <a:spcPct val="0"/>
                </a:spcAft>
              </a:pPr>
              <a:t>64</a:t>
            </a:fld>
            <a:endParaRPr lang="en-US" dirty="0">
              <a:solidFill>
                <a:prstClr val="black"/>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35875" y="2112961"/>
            <a:ext cx="6327088" cy="2716213"/>
          </a:xfrm>
        </p:spPr>
        <p:txBody>
          <a:bodyPr anchor="t"/>
          <a:lstStyle>
            <a:lvl1pPr>
              <a:defRPr sz="4000" b="0" i="0" spc="-100" baseline="0">
                <a:solidFill>
                  <a:schemeClr val="tx1"/>
                </a:solidFill>
              </a:defRPr>
            </a:lvl1pPr>
          </a:lstStyle>
          <a:p>
            <a:r>
              <a:rPr lang="en-US" smtClean="0"/>
              <a:t>Click to edit Master title style</a:t>
            </a:r>
            <a:endParaRPr lang="en-US" dirty="0"/>
          </a:p>
        </p:txBody>
      </p:sp>
      <p:pic>
        <p:nvPicPr>
          <p:cNvPr id="9" name="Picture 8" descr="Icon (256x).png"/>
          <p:cNvPicPr/>
          <p:nvPr/>
        </p:nvPicPr>
        <p:blipFill>
          <a:blip r:embed="rId2" cstate="print"/>
          <a:stretch>
            <a:fillRect/>
          </a:stretch>
        </p:blipFill>
        <p:spPr>
          <a:xfrm>
            <a:off x="559558" y="2018732"/>
            <a:ext cx="1692322" cy="1692322"/>
          </a:xfrm>
          <a:prstGeom prst="rect">
            <a:avLst/>
          </a:prstGeom>
        </p:spPr>
      </p:pic>
      <p:sp>
        <p:nvSpPr>
          <p:cNvPr id="19" name="Subtitle 2"/>
          <p:cNvSpPr>
            <a:spLocks noGrp="1"/>
          </p:cNvSpPr>
          <p:nvPr>
            <p:ph type="subTitle" idx="1"/>
          </p:nvPr>
        </p:nvSpPr>
        <p:spPr>
          <a:xfrm>
            <a:off x="2135875" y="4896133"/>
            <a:ext cx="632708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rtlCol="0"/>
          <a:lstStyle>
            <a:lvl1pPr>
              <a:defRPr/>
            </a:lvl1pPr>
          </a:lstStyle>
          <a:p>
            <a:r>
              <a:rPr lang="en-US" smtClean="0"/>
              <a:t>Click to edit Master title style</a:t>
            </a:r>
            <a:endParaRPr lang="en-US" dirty="0"/>
          </a:p>
        </p:txBody>
      </p:sp>
      <p:sp>
        <p:nvSpPr>
          <p:cNvPr id="3" name="Rectangle 2"/>
          <p:cNvSpPr>
            <a:spLocks noGrp="1"/>
          </p:cNvSpPr>
          <p:nvPr>
            <p:ph type="body" idx="1"/>
          </p:nvPr>
        </p:nvSpPr>
        <p:spPr/>
        <p:txBody>
          <a:bodyPr rtlCol="0"/>
          <a:lstStyle>
            <a:lvl1pPr>
              <a:defRPr/>
            </a:lvl1pPr>
            <a:lvl2pPr>
              <a:defRPr/>
            </a:lvl2pPr>
            <a:lvl3pPr>
              <a:defRPr/>
            </a:lvl3pPr>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trips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563" y="2810112"/>
            <a:ext cx="8026400" cy="1362075"/>
          </a:xfrm>
        </p:spPr>
        <p:txBody>
          <a:bodyPr anchor="ctr"/>
          <a:lstStyle>
            <a:lvl1pPr algn="ctr">
              <a:defRPr lang="en-US" sz="4800" b="0" kern="1200" spc="-150" dirty="0">
                <a:ln w="3175">
                  <a:noFill/>
                </a:ln>
                <a:gradFill>
                  <a:gsLst>
                    <a:gs pos="36000">
                      <a:schemeClr val="accent4"/>
                    </a:gs>
                    <a:gs pos="86000">
                      <a:schemeClr val="accent1"/>
                    </a:gs>
                  </a:gsLst>
                  <a:lin ang="5400000" scaled="0"/>
                </a:gradFill>
                <a:effectLst>
                  <a:outerShdw blurRad="50800" dist="38100" dir="2700000" algn="tl" rotWithShape="0">
                    <a:prstClr val="black">
                      <a:alpha val="40000"/>
                    </a:prstClr>
                  </a:outerShdw>
                </a:effectLst>
                <a:latin typeface="Segoe UI" pitchFamily="34" charset="0"/>
                <a:ea typeface="+mn-ea"/>
                <a:cs typeface="Segoe UI" pitchFamily="34" charset="0"/>
              </a:defRPr>
            </a:lvl1pPr>
          </a:lstStyle>
          <a:p>
            <a:pPr marL="0" lvl="0" algn="l" defTabSz="914363" rtl="0" eaLnBrk="1" fontAlgn="auto" latinLnBrk="0" hangingPunct="1">
              <a:lnSpc>
                <a:spcPct val="90000"/>
              </a:lnSpc>
              <a:spcAft>
                <a:spcPts val="0"/>
              </a:spcAft>
            </a:pPr>
            <a:r>
              <a:rPr lang="en-US" dirty="0" smtClean="0"/>
              <a:t>Click to edit section title</a:t>
            </a:r>
            <a:endParaRPr lang="en-US" dirty="0"/>
          </a:p>
        </p:txBody>
      </p:sp>
      <p:sp>
        <p:nvSpPr>
          <p:cNvPr id="4" name="Date Placeholder 3"/>
          <p:cNvSpPr>
            <a:spLocks noGrp="1"/>
          </p:cNvSpPr>
          <p:nvPr>
            <p:ph type="dt" sz="half" idx="10"/>
          </p:nvPr>
        </p:nvSpPr>
        <p:spPr/>
        <p:txBody>
          <a:bodyPr/>
          <a:lstStyle/>
          <a:p>
            <a:fld id="{DE232201-B8D7-452C-8AB1-80042270467A}"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FAC4-E079-4448-9245-6C3E5C5934AA}" type="slidenum">
              <a:rPr lang="en-US" smtClean="0"/>
              <a:t>‹#›</a:t>
            </a:fld>
            <a:endParaRPr lang="en-US"/>
          </a:p>
        </p:txBody>
      </p:sp>
      <p:grpSp>
        <p:nvGrpSpPr>
          <p:cNvPr id="3" name="Group 12"/>
          <p:cNvGrpSpPr/>
          <p:nvPr/>
        </p:nvGrpSpPr>
        <p:grpSpPr>
          <a:xfrm>
            <a:off x="0" y="2409886"/>
            <a:ext cx="9144000" cy="2162114"/>
            <a:chOff x="0" y="1635125"/>
            <a:chExt cx="9144000" cy="2162114"/>
          </a:xfrm>
        </p:grpSpPr>
        <p:pic>
          <p:nvPicPr>
            <p:cNvPr id="8"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a:off x="0" y="3566795"/>
              <a:ext cx="9144000" cy="230444"/>
            </a:xfrm>
            <a:prstGeom prst="rect">
              <a:avLst/>
            </a:prstGeom>
            <a:noFill/>
          </p:spPr>
        </p:pic>
        <p:pic>
          <p:nvPicPr>
            <p:cNvPr id="9"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flipV="1">
              <a:off x="0" y="1635125"/>
              <a:ext cx="9144000" cy="230444"/>
            </a:xfrm>
            <a:prstGeom prst="rect">
              <a:avLst/>
            </a:prstGeom>
            <a:noFill/>
          </p:spPr>
        </p:pic>
      </p:grpSp>
      <p:pic>
        <p:nvPicPr>
          <p:cNvPr id="10" name="Picture 9" descr="Icon (256x).png"/>
          <p:cNvPicPr/>
          <p:nvPr/>
        </p:nvPicPr>
        <p:blipFill>
          <a:blip r:embed="rId3" cstate="print"/>
          <a:stretch>
            <a:fillRect/>
          </a:stretch>
        </p:blipFill>
        <p:spPr>
          <a:xfrm>
            <a:off x="8193024" y="0"/>
            <a:ext cx="874776" cy="8382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anchor="t"/>
          <a:lstStyle>
            <a:lvl1pPr algn="l" defTabSz="914400" rtl="0" eaLnBrk="1" latinLnBrk="0" hangingPunct="1">
              <a:lnSpc>
                <a:spcPct val="100000"/>
              </a:lnSpc>
              <a:spcBef>
                <a:spcPct val="0"/>
              </a:spcBef>
              <a:buNone/>
              <a:defRPr lang="en-US" sz="3600" b="0" kern="1200" spc="-100" normalizeH="0" baseline="0" dirty="0">
                <a:solidFill>
                  <a:schemeClr val="accent1"/>
                </a:solidFill>
                <a:effectLst/>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49263" y="1598613"/>
            <a:ext cx="8229600" cy="4256420"/>
          </a:xfrm>
        </p:spPr>
        <p:txBody>
          <a:bodyPr/>
          <a:lstStyle>
            <a:lvl1pPr>
              <a:spcBef>
                <a:spcPts val="12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32201-B8D7-452C-8AB1-80042270467A}"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FAC4-E079-4448-9245-6C3E5C5934AA}" type="slidenum">
              <a:rPr lang="en-US" smtClean="0"/>
              <a:t>‹#›</a:t>
            </a:fld>
            <a:endParaRPr lang="en-US"/>
          </a:p>
        </p:txBody>
      </p:sp>
      <p:pic>
        <p:nvPicPr>
          <p:cNvPr id="7" name="Picture 6"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232201-B8D7-452C-8AB1-80042270467A}" type="datetimeFigureOut">
              <a:rPr lang="en-US" smtClean="0"/>
              <a:t>7/29/2015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2FAC4-E079-4448-9245-6C3E5C5934AA}" type="slidenum">
              <a:rPr lang="en-US" smtClean="0"/>
              <a:t>‹#›</a:t>
            </a:fld>
            <a:endParaRPr lang="en-US"/>
          </a:p>
        </p:txBody>
      </p:sp>
      <p:pic>
        <p:nvPicPr>
          <p:cNvPr id="6" name="Picture 5"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32201-B8D7-452C-8AB1-80042270467A}" type="datetimeFigureOut">
              <a:rPr lang="en-US" smtClean="0"/>
              <a:t>7/29/2015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2FAC4-E079-4448-9245-6C3E5C5934AA}" type="slidenum">
              <a:rPr lang="en-US" smtClean="0"/>
              <a:t>‹#›</a:t>
            </a:fld>
            <a:endParaRPr lang="en-US"/>
          </a:p>
        </p:txBody>
      </p:sp>
      <p:pic>
        <p:nvPicPr>
          <p:cNvPr id="5" name="Picture 4"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232201-B8D7-452C-8AB1-80042270467A}" type="datetimeFigureOut">
              <a:rPr lang="en-US" smtClean="0"/>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2FAC4-E079-4448-9245-6C3E5C5934AA}" type="slidenum">
              <a:rPr lang="en-US" smtClean="0"/>
              <a:t>‹#›</a:t>
            </a:fld>
            <a:endParaRPr lang="en-US"/>
          </a:p>
        </p:txBody>
      </p:sp>
      <p:pic>
        <p:nvPicPr>
          <p:cNvPr id="8" name="Picture 7"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94815"/>
          </a:xfrm>
        </p:spPr>
        <p:txBody>
          <a:bodyPr anchor="t"/>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08138"/>
            <a:ext cx="4040188" cy="388937"/>
          </a:xfrm>
        </p:spPr>
        <p:txBody>
          <a:bodyPr anchor="t">
            <a:normAutofit/>
          </a:bodyPr>
          <a:lstStyle>
            <a:lvl1pPr marL="0" indent="0">
              <a:buNone/>
              <a:defRPr sz="1800" b="1">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7962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608138"/>
            <a:ext cx="4041775" cy="388937"/>
          </a:xfrm>
        </p:spPr>
        <p:txBody>
          <a:bodyPr anchor="t">
            <a:normAutofit/>
          </a:bodyPr>
          <a:lstStyle>
            <a:lvl1pPr marL="0" indent="0">
              <a:buNone/>
              <a:defRPr sz="1800" b="1">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7962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232201-B8D7-452C-8AB1-80042270467A}" type="datetimeFigureOut">
              <a:rPr lang="en-US" smtClean="0"/>
              <a:t>7/29/2015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2FAC4-E079-4448-9245-6C3E5C5934AA}" type="slidenum">
              <a:rPr lang="en-US" smtClean="0"/>
              <a:t>‹#›</a:t>
            </a:fld>
            <a:endParaRPr lang="en-US"/>
          </a:p>
        </p:txBody>
      </p:sp>
      <p:pic>
        <p:nvPicPr>
          <p:cNvPr id="10" name="Picture 9"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32201-B8D7-452C-8AB1-80042270467A}" type="datetimeFigureOut">
              <a:rPr lang="en-US" smtClean="0"/>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2FAC4-E079-4448-9245-6C3E5C5934AA}" type="slidenum">
              <a:rPr lang="en-US" smtClean="0"/>
              <a:t>‹#›</a:t>
            </a:fld>
            <a:endParaRPr lang="en-US"/>
          </a:p>
        </p:txBody>
      </p:sp>
      <p:pic>
        <p:nvPicPr>
          <p:cNvPr id="8" name="Picture 7"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Rectangle 1"/>
          <p:cNvSpPr>
            <a:spLocks noGrp="1"/>
          </p:cNvSpPr>
          <p:nvPr>
            <p:ph type="title"/>
          </p:nvPr>
        </p:nvSpPr>
        <p:spPr/>
        <p:txBody>
          <a:bodyPr rtlCol="0"/>
          <a:lstStyle>
            <a:lvl1pPr>
              <a:defRPr/>
            </a:lvl1pPr>
          </a:lstStyle>
          <a:p>
            <a:r>
              <a:rPr lang="en-US" smtClean="0"/>
              <a:t>Click to edit Master title style</a:t>
            </a:r>
            <a:endParaRPr lang="en-US" dirty="0"/>
          </a:p>
        </p:txBody>
      </p:sp>
      <p:sp>
        <p:nvSpPr>
          <p:cNvPr id="3" name="Rectangle 2"/>
          <p:cNvSpPr>
            <a:spLocks noGrp="1"/>
          </p:cNvSpPr>
          <p:nvPr>
            <p:ph type="tbl" idx="1"/>
          </p:nvPr>
        </p:nvSpPr>
        <p:spPr/>
        <p:txBody>
          <a:bodyPr rtlCol="0"/>
          <a:lstStyle>
            <a:lvl1pPr>
              <a:defRPr/>
            </a:lvl1pPr>
          </a:lstStyle>
          <a:p>
            <a:pPr lvl="0"/>
            <a:r>
              <a:rPr lang="en-US" noProof="0" smtClean="0"/>
              <a:t>Click icon to add table</a:t>
            </a:r>
            <a:endParaRPr lang="en-US" noProof="0" dirty="0"/>
          </a:p>
        </p:txBody>
      </p:sp>
    </p:spTree>
  </p:cSld>
  <p:clrMapOvr>
    <a:masterClrMapping/>
  </p:clrMapOvr>
  <p:transition>
    <p:strips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93763"/>
            <a:ext cx="823753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449262" y="1596788"/>
            <a:ext cx="8237537" cy="184665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32201-B8D7-452C-8AB1-80042270467A}" type="datetimeFigureOut">
              <a:rPr lang="en-US" smtClean="0"/>
              <a:t>7/29/2015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2FAC4-E079-4448-9245-6C3E5C5934AA}" type="slidenum">
              <a:rPr lang="en-US" smtClean="0"/>
              <a:t>‹#›</a:t>
            </a:fld>
            <a:endParaRPr lang="en-US"/>
          </a:p>
        </p:txBody>
      </p:sp>
      <p:pic>
        <p:nvPicPr>
          <p:cNvPr id="11" name="Picture 10" descr="Bottom Mosaic - Green.jpg"/>
          <p:cNvPicPr preferRelativeResize="0"/>
          <p:nvPr/>
        </p:nvPicPr>
        <p:blipFill>
          <a:blip r:embed="rId12" cstate="print"/>
          <a:stretch>
            <a:fillRect/>
          </a:stretch>
        </p:blipFill>
        <p:spPr bwMode="auto">
          <a:xfrm>
            <a:off x="5040" y="8198"/>
            <a:ext cx="9144000" cy="8412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2" r:id="rId9"/>
    <p:sldLayoutId id="2147483674" r:id="rId10"/>
  </p:sldLayoutIdLst>
  <p:timing>
    <p:tnLst>
      <p:par>
        <p:cTn id="1" dur="indefinite" restart="never" nodeType="tmRoot"/>
      </p:par>
    </p:tnLst>
  </p:timing>
  <p:txStyles>
    <p:titleStyle>
      <a:lvl1pPr algn="l" defTabSz="914400" rtl="0" eaLnBrk="1" latinLnBrk="0" hangingPunct="1">
        <a:spcBef>
          <a:spcPct val="0"/>
        </a:spcBef>
        <a:buNone/>
        <a:defRPr sz="3600" b="0" kern="1200" spc="-100" normalizeH="0" baseline="0">
          <a:solidFill>
            <a:schemeClr val="accent1"/>
          </a:solidFill>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130000"/>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wmf"/><Relationship Id="rId5" Type="http://schemas.openxmlformats.org/officeDocument/2006/relationships/image" Target="../media/image10.gif"/><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1.wmf"/><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875" y="2112961"/>
            <a:ext cx="6327088" cy="1846659"/>
          </a:xfrm>
        </p:spPr>
        <p:txBody>
          <a:bodyPr/>
          <a:lstStyle/>
          <a:p>
            <a:r>
              <a:rPr lang="en-US" dirty="0"/>
              <a:t>Code Review Training Course.</a:t>
            </a:r>
            <a:br>
              <a:rPr lang="en-US" dirty="0"/>
            </a:br>
            <a:r>
              <a:rPr lang="en-US" dirty="0"/>
              <a:t>Part </a:t>
            </a:r>
            <a:r>
              <a:rPr lang="en-US" dirty="0" smtClean="0"/>
              <a:t>5b:</a:t>
            </a:r>
            <a:r>
              <a:rPr lang="en-US" dirty="0"/>
              <a:t/>
            </a:r>
            <a:br>
              <a:rPr lang="en-US" dirty="0"/>
            </a:br>
            <a:r>
              <a:rPr lang="en-US" smtClean="0"/>
              <a:t>Mobile Application</a:t>
            </a:r>
            <a:endParaRPr lang="en-US" dirty="0"/>
          </a:p>
        </p:txBody>
      </p:sp>
      <p:sp>
        <p:nvSpPr>
          <p:cNvPr id="3" name="Subtitle 2"/>
          <p:cNvSpPr>
            <a:spLocks noGrp="1"/>
          </p:cNvSpPr>
          <p:nvPr>
            <p:ph type="subTitle" idx="1"/>
          </p:nvPr>
        </p:nvSpPr>
        <p:spPr>
          <a:xfrm>
            <a:off x="2135875" y="4896133"/>
            <a:ext cx="6327088" cy="812530"/>
          </a:xfrm>
        </p:spPr>
        <p:txBody>
          <a:bodyPr/>
          <a:lstStyle/>
          <a:p>
            <a:pPr algn="r"/>
            <a:r>
              <a:rPr lang="en-US" dirty="0"/>
              <a:t>For VIB only</a:t>
            </a:r>
          </a:p>
          <a:p>
            <a:pPr algn="r"/>
            <a:r>
              <a:rPr lang="en-US" dirty="0"/>
              <a:t>namhabach@gmail.com</a:t>
            </a:r>
          </a:p>
        </p:txBody>
      </p:sp>
    </p:spTree>
    <p:extLst>
      <p:ext uri="{BB962C8B-B14F-4D97-AF65-F5344CB8AC3E}">
        <p14:creationId xmlns:p14="http://schemas.microsoft.com/office/powerpoint/2010/main" val="1517894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3121817"/>
            <a:ext cx="8026400" cy="738664"/>
          </a:xfrm>
        </p:spPr>
        <p:txBody>
          <a:bodyPr/>
          <a:lstStyle/>
          <a:p>
            <a:r>
              <a:rPr lang="en-US" dirty="0"/>
              <a:t>Android</a:t>
            </a:r>
          </a:p>
        </p:txBody>
      </p:sp>
    </p:spTree>
    <p:extLst>
      <p:ext uri="{BB962C8B-B14F-4D97-AF65-F5344CB8AC3E}">
        <p14:creationId xmlns:p14="http://schemas.microsoft.com/office/powerpoint/2010/main" val="33569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a:lstStyle/>
          <a:p>
            <a:r>
              <a:rPr lang="en-US" dirty="0"/>
              <a:t>Android </a:t>
            </a:r>
            <a:r>
              <a:rPr lang="en-US" dirty="0" smtClean="0"/>
              <a:t>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524000"/>
            <a:ext cx="6934200" cy="4604621"/>
          </a:xfrm>
        </p:spPr>
      </p:pic>
    </p:spTree>
    <p:extLst>
      <p:ext uri="{BB962C8B-B14F-4D97-AF65-F5344CB8AC3E}">
        <p14:creationId xmlns:p14="http://schemas.microsoft.com/office/powerpoint/2010/main" val="549884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a:t>
            </a:r>
          </a:p>
        </p:txBody>
      </p:sp>
      <p:sp>
        <p:nvSpPr>
          <p:cNvPr id="3" name="Content Placeholder 2"/>
          <p:cNvSpPr>
            <a:spLocks noGrp="1"/>
          </p:cNvSpPr>
          <p:nvPr>
            <p:ph idx="1"/>
          </p:nvPr>
        </p:nvSpPr>
        <p:spPr>
          <a:xfrm>
            <a:off x="449263" y="1598613"/>
            <a:ext cx="8229600" cy="3354765"/>
          </a:xfrm>
        </p:spPr>
        <p:txBody>
          <a:bodyPr/>
          <a:lstStyle/>
          <a:p>
            <a:r>
              <a:rPr lang="en-US" dirty="0" smtClean="0"/>
              <a:t>Store </a:t>
            </a:r>
            <a:r>
              <a:rPr lang="en-US" dirty="0"/>
              <a:t>- Android </a:t>
            </a:r>
            <a:r>
              <a:rPr lang="en-US" dirty="0" smtClean="0"/>
              <a:t>Market</a:t>
            </a:r>
            <a:endParaRPr lang="en-US" dirty="0"/>
          </a:p>
          <a:p>
            <a:r>
              <a:rPr lang="en-US" dirty="0" smtClean="0"/>
              <a:t>UI </a:t>
            </a:r>
            <a:r>
              <a:rPr lang="en-US" dirty="0"/>
              <a:t>– Java Application </a:t>
            </a:r>
            <a:r>
              <a:rPr lang="en-US" dirty="0" smtClean="0"/>
              <a:t>Framework</a:t>
            </a:r>
            <a:endParaRPr lang="en-US" dirty="0"/>
          </a:p>
          <a:p>
            <a:r>
              <a:rPr lang="en-US" dirty="0" smtClean="0"/>
              <a:t>Browser </a:t>
            </a:r>
            <a:r>
              <a:rPr lang="en-US" dirty="0"/>
              <a:t>– </a:t>
            </a:r>
            <a:r>
              <a:rPr lang="en-US" dirty="0" err="1" smtClean="0"/>
              <a:t>Webkit</a:t>
            </a:r>
            <a:endParaRPr lang="en-US" dirty="0"/>
          </a:p>
          <a:p>
            <a:r>
              <a:rPr lang="en-US" dirty="0" smtClean="0"/>
              <a:t>Graphics </a:t>
            </a:r>
            <a:r>
              <a:rPr lang="en-US" dirty="0"/>
              <a:t>– </a:t>
            </a:r>
            <a:r>
              <a:rPr lang="en-US" dirty="0" smtClean="0"/>
              <a:t>OpenGL</a:t>
            </a:r>
            <a:endParaRPr lang="en-US" dirty="0"/>
          </a:p>
          <a:p>
            <a:r>
              <a:rPr lang="en-US" dirty="0" smtClean="0"/>
              <a:t>Language </a:t>
            </a:r>
            <a:r>
              <a:rPr lang="en-US" dirty="0"/>
              <a:t>– </a:t>
            </a:r>
            <a:r>
              <a:rPr lang="en-US" dirty="0" smtClean="0"/>
              <a:t>Java</a:t>
            </a:r>
            <a:endParaRPr lang="en-US" dirty="0"/>
          </a:p>
          <a:p>
            <a:r>
              <a:rPr lang="en-US" dirty="0" smtClean="0"/>
              <a:t>VM </a:t>
            </a:r>
            <a:r>
              <a:rPr lang="en-US" dirty="0"/>
              <a:t>– </a:t>
            </a:r>
            <a:r>
              <a:rPr lang="en-US" dirty="0" err="1"/>
              <a:t>Dalvik</a:t>
            </a:r>
            <a:r>
              <a:rPr lang="en-US" dirty="0"/>
              <a:t> VM</a:t>
            </a:r>
            <a:br>
              <a:rPr lang="en-US" dirty="0"/>
            </a:br>
            <a:endParaRPr lang="en-US" dirty="0"/>
          </a:p>
        </p:txBody>
      </p:sp>
    </p:spTree>
    <p:extLst>
      <p:ext uri="{BB962C8B-B14F-4D97-AF65-F5344CB8AC3E}">
        <p14:creationId xmlns:p14="http://schemas.microsoft.com/office/powerpoint/2010/main" val="5988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3121817"/>
            <a:ext cx="8026400" cy="738664"/>
          </a:xfrm>
        </p:spPr>
        <p:txBody>
          <a:bodyPr/>
          <a:lstStyle/>
          <a:p>
            <a:r>
              <a:rPr lang="en-US" dirty="0" smtClean="0"/>
              <a:t>Mobile Application Risk</a:t>
            </a:r>
            <a:endParaRPr lang="en-US" dirty="0"/>
          </a:p>
        </p:txBody>
      </p:sp>
    </p:spTree>
    <p:extLst>
      <p:ext uri="{BB962C8B-B14F-4D97-AF65-F5344CB8AC3E}">
        <p14:creationId xmlns:p14="http://schemas.microsoft.com/office/powerpoint/2010/main" val="338285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Application Risk</a:t>
            </a:r>
          </a:p>
        </p:txBody>
      </p:sp>
      <p:sp>
        <p:nvSpPr>
          <p:cNvPr id="3" name="Content Placeholder 2"/>
          <p:cNvSpPr>
            <a:spLocks noGrp="1"/>
          </p:cNvSpPr>
          <p:nvPr>
            <p:ph idx="1"/>
          </p:nvPr>
        </p:nvSpPr>
        <p:spPr>
          <a:xfrm>
            <a:off x="449263" y="1598613"/>
            <a:ext cx="8229600" cy="4247317"/>
          </a:xfrm>
        </p:spPr>
        <p:txBody>
          <a:bodyPr/>
          <a:lstStyle/>
          <a:p>
            <a:r>
              <a:rPr lang="en-US" dirty="0"/>
              <a:t>Insecure </a:t>
            </a:r>
            <a:r>
              <a:rPr lang="en-US" dirty="0" smtClean="0"/>
              <a:t>Storage</a:t>
            </a:r>
          </a:p>
          <a:p>
            <a:r>
              <a:rPr lang="en-US" dirty="0"/>
              <a:t>Insecure Network Communication</a:t>
            </a:r>
            <a:endParaRPr lang="en-US" dirty="0" smtClean="0"/>
          </a:p>
          <a:p>
            <a:r>
              <a:rPr lang="en-US" dirty="0" smtClean="0"/>
              <a:t>PII </a:t>
            </a:r>
            <a:r>
              <a:rPr lang="en-US" dirty="0"/>
              <a:t>Information </a:t>
            </a:r>
            <a:r>
              <a:rPr lang="en-US" dirty="0" smtClean="0"/>
              <a:t>Leakage</a:t>
            </a:r>
          </a:p>
          <a:p>
            <a:r>
              <a:rPr lang="en-US" dirty="0"/>
              <a:t>Hardcoded </a:t>
            </a:r>
            <a:r>
              <a:rPr lang="en-US" dirty="0" smtClean="0"/>
              <a:t>Secrets</a:t>
            </a:r>
          </a:p>
          <a:p>
            <a:r>
              <a:rPr lang="en-US" dirty="0"/>
              <a:t>Language Specific Issues</a:t>
            </a:r>
            <a:endParaRPr lang="en-US" dirty="0" smtClean="0"/>
          </a:p>
          <a:p>
            <a:r>
              <a:rPr lang="en-US" dirty="0"/>
              <a:t>SQL Injection in Local </a:t>
            </a:r>
            <a:r>
              <a:rPr lang="en-US" dirty="0" smtClean="0"/>
              <a:t>database</a:t>
            </a:r>
          </a:p>
          <a:p>
            <a:r>
              <a:rPr lang="en-US" dirty="0"/>
              <a:t>Logical Issues</a:t>
            </a:r>
            <a:br>
              <a:rPr lang="en-US" dirty="0"/>
            </a:br>
            <a:r>
              <a:rPr lang="en-US" dirty="0"/>
              <a:t/>
            </a:r>
            <a:br>
              <a:rPr lang="en-US" dirty="0"/>
            </a:br>
            <a:endParaRPr lang="en-US" dirty="0"/>
          </a:p>
        </p:txBody>
      </p:sp>
    </p:spTree>
    <p:extLst>
      <p:ext uri="{BB962C8B-B14F-4D97-AF65-F5344CB8AC3E}">
        <p14:creationId xmlns:p14="http://schemas.microsoft.com/office/powerpoint/2010/main" val="111785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3121817"/>
            <a:ext cx="8026400" cy="738664"/>
          </a:xfrm>
        </p:spPr>
        <p:txBody>
          <a:bodyPr/>
          <a:lstStyle/>
          <a:p>
            <a:r>
              <a:rPr lang="en-US" dirty="0"/>
              <a:t>Insecure Storage</a:t>
            </a:r>
          </a:p>
        </p:txBody>
      </p:sp>
    </p:spTree>
    <p:extLst>
      <p:ext uri="{BB962C8B-B14F-4D97-AF65-F5344CB8AC3E}">
        <p14:creationId xmlns:p14="http://schemas.microsoft.com/office/powerpoint/2010/main" val="2918382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Insecure Storage</a:t>
            </a:r>
          </a:p>
        </p:txBody>
      </p:sp>
      <p:sp>
        <p:nvSpPr>
          <p:cNvPr id="3" name="Content Placeholder 2"/>
          <p:cNvSpPr>
            <a:spLocks noGrp="1"/>
          </p:cNvSpPr>
          <p:nvPr>
            <p:ph idx="1"/>
          </p:nvPr>
        </p:nvSpPr>
        <p:spPr>
          <a:xfrm>
            <a:off x="449263" y="1598613"/>
            <a:ext cx="8229600" cy="3108543"/>
          </a:xfrm>
        </p:spPr>
        <p:txBody>
          <a:bodyPr/>
          <a:lstStyle/>
          <a:p>
            <a:r>
              <a:rPr lang="en-US" dirty="0" smtClean="0"/>
              <a:t>Why </a:t>
            </a:r>
            <a:r>
              <a:rPr lang="en-US" dirty="0"/>
              <a:t>application needs to store </a:t>
            </a:r>
            <a:r>
              <a:rPr lang="en-US" dirty="0" smtClean="0"/>
              <a:t>data</a:t>
            </a:r>
          </a:p>
          <a:p>
            <a:pPr lvl="1"/>
            <a:r>
              <a:rPr lang="en-US" dirty="0" smtClean="0"/>
              <a:t>Ease </a:t>
            </a:r>
            <a:r>
              <a:rPr lang="en-US" dirty="0"/>
              <a:t>of use for the user</a:t>
            </a:r>
          </a:p>
          <a:p>
            <a:pPr lvl="1"/>
            <a:r>
              <a:rPr lang="en-US" dirty="0" smtClean="0"/>
              <a:t>Popularity</a:t>
            </a:r>
            <a:endParaRPr lang="en-US" dirty="0"/>
          </a:p>
          <a:p>
            <a:pPr lvl="1"/>
            <a:r>
              <a:rPr lang="en-US" dirty="0" smtClean="0"/>
              <a:t>Competition</a:t>
            </a:r>
            <a:endParaRPr lang="en-US" dirty="0"/>
          </a:p>
          <a:p>
            <a:pPr lvl="1"/>
            <a:r>
              <a:rPr lang="en-US" dirty="0" smtClean="0"/>
              <a:t>Activity </a:t>
            </a:r>
            <a:r>
              <a:rPr lang="en-US" dirty="0"/>
              <a:t>with single click</a:t>
            </a:r>
          </a:p>
          <a:p>
            <a:pPr lvl="1"/>
            <a:r>
              <a:rPr lang="en-US" dirty="0" smtClean="0"/>
              <a:t>Decrease </a:t>
            </a:r>
            <a:r>
              <a:rPr lang="en-US" dirty="0"/>
              <a:t>Transaction time</a:t>
            </a:r>
          </a:p>
          <a:p>
            <a:pPr lvl="1"/>
            <a:r>
              <a:rPr lang="en-US" dirty="0" smtClean="0"/>
              <a:t>Post/Get </a:t>
            </a:r>
            <a:r>
              <a:rPr lang="en-US" dirty="0"/>
              <a:t>information to/from Social Sites</a:t>
            </a:r>
          </a:p>
          <a:p>
            <a:r>
              <a:rPr lang="en-US" dirty="0" smtClean="0"/>
              <a:t>9 </a:t>
            </a:r>
            <a:r>
              <a:rPr lang="en-US" dirty="0"/>
              <a:t>out of 10 applications have this vulnerability</a:t>
            </a:r>
          </a:p>
        </p:txBody>
      </p:sp>
    </p:spTree>
    <p:extLst>
      <p:ext uri="{BB962C8B-B14F-4D97-AF65-F5344CB8AC3E}">
        <p14:creationId xmlns:p14="http://schemas.microsoft.com/office/powerpoint/2010/main" val="1196432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Insecure Storage</a:t>
            </a:r>
          </a:p>
        </p:txBody>
      </p:sp>
      <p:sp>
        <p:nvSpPr>
          <p:cNvPr id="3" name="Content Placeholder 2"/>
          <p:cNvSpPr>
            <a:spLocks noGrp="1"/>
          </p:cNvSpPr>
          <p:nvPr>
            <p:ph idx="1"/>
          </p:nvPr>
        </p:nvSpPr>
        <p:spPr>
          <a:xfrm>
            <a:off x="449263" y="1598613"/>
            <a:ext cx="8229600" cy="1846659"/>
          </a:xfrm>
        </p:spPr>
        <p:txBody>
          <a:bodyPr/>
          <a:lstStyle/>
          <a:p>
            <a:r>
              <a:rPr lang="en-US" dirty="0"/>
              <a:t>How attacker can gain access</a:t>
            </a:r>
          </a:p>
          <a:p>
            <a:pPr lvl="1"/>
            <a:r>
              <a:rPr lang="en-US" dirty="0" err="1" smtClean="0"/>
              <a:t>Wifi</a:t>
            </a:r>
            <a:endParaRPr lang="en-US" dirty="0"/>
          </a:p>
          <a:p>
            <a:pPr lvl="1"/>
            <a:r>
              <a:rPr lang="en-US" dirty="0" smtClean="0"/>
              <a:t>Default </a:t>
            </a:r>
            <a:r>
              <a:rPr lang="en-US" dirty="0"/>
              <a:t>password after jail breaking</a:t>
            </a:r>
          </a:p>
          <a:p>
            <a:pPr lvl="1"/>
            <a:r>
              <a:rPr lang="en-US" dirty="0" smtClean="0"/>
              <a:t>Physical </a:t>
            </a:r>
            <a:r>
              <a:rPr lang="en-US" dirty="0"/>
              <a:t>Theft</a:t>
            </a:r>
          </a:p>
          <a:p>
            <a:pPr lvl="1"/>
            <a:r>
              <a:rPr lang="en-US" dirty="0" smtClean="0"/>
              <a:t>Temporary </a:t>
            </a:r>
            <a:r>
              <a:rPr lang="en-US" dirty="0"/>
              <a:t>access to device</a:t>
            </a:r>
          </a:p>
        </p:txBody>
      </p:sp>
    </p:spTree>
    <p:extLst>
      <p:ext uri="{BB962C8B-B14F-4D97-AF65-F5344CB8AC3E}">
        <p14:creationId xmlns:p14="http://schemas.microsoft.com/office/powerpoint/2010/main" val="123026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Insecure Storage</a:t>
            </a:r>
          </a:p>
        </p:txBody>
      </p:sp>
      <p:sp>
        <p:nvSpPr>
          <p:cNvPr id="3" name="Content Placeholder 2"/>
          <p:cNvSpPr>
            <a:spLocks noGrp="1"/>
          </p:cNvSpPr>
          <p:nvPr>
            <p:ph idx="1"/>
          </p:nvPr>
        </p:nvSpPr>
        <p:spPr>
          <a:xfrm>
            <a:off x="449263" y="1598613"/>
            <a:ext cx="8229600" cy="3323987"/>
          </a:xfrm>
        </p:spPr>
        <p:txBody>
          <a:bodyPr/>
          <a:lstStyle/>
          <a:p>
            <a:r>
              <a:rPr lang="en-US" dirty="0"/>
              <a:t>What information we usually find</a:t>
            </a:r>
          </a:p>
          <a:p>
            <a:pPr lvl="1"/>
            <a:r>
              <a:rPr lang="en-US" dirty="0" smtClean="0"/>
              <a:t>Authentication </a:t>
            </a:r>
            <a:r>
              <a:rPr lang="en-US" dirty="0"/>
              <a:t>Credentials</a:t>
            </a:r>
          </a:p>
          <a:p>
            <a:pPr lvl="1"/>
            <a:r>
              <a:rPr lang="en-US" dirty="0" smtClean="0"/>
              <a:t>Authorization </a:t>
            </a:r>
            <a:r>
              <a:rPr lang="en-US" dirty="0"/>
              <a:t>tokens</a:t>
            </a:r>
          </a:p>
          <a:p>
            <a:pPr lvl="1"/>
            <a:r>
              <a:rPr lang="en-US" dirty="0" smtClean="0"/>
              <a:t>Financial </a:t>
            </a:r>
            <a:r>
              <a:rPr lang="en-US" dirty="0"/>
              <a:t>Statements</a:t>
            </a:r>
          </a:p>
          <a:p>
            <a:pPr lvl="1"/>
            <a:r>
              <a:rPr lang="en-US" dirty="0" smtClean="0"/>
              <a:t>Credit </a:t>
            </a:r>
            <a:r>
              <a:rPr lang="en-US" dirty="0"/>
              <a:t>card numbers</a:t>
            </a:r>
          </a:p>
          <a:p>
            <a:pPr lvl="1"/>
            <a:r>
              <a:rPr lang="en-US" dirty="0" smtClean="0"/>
              <a:t>Owner’s </a:t>
            </a:r>
            <a:r>
              <a:rPr lang="en-US" dirty="0"/>
              <a:t>Information – Physical Address, Name,</a:t>
            </a:r>
          </a:p>
          <a:p>
            <a:pPr lvl="1"/>
            <a:r>
              <a:rPr lang="en-US" dirty="0"/>
              <a:t>Phone number</a:t>
            </a:r>
          </a:p>
          <a:p>
            <a:pPr lvl="1"/>
            <a:r>
              <a:rPr lang="en-US" dirty="0" smtClean="0"/>
              <a:t>Social </a:t>
            </a:r>
            <a:r>
              <a:rPr lang="en-US" dirty="0"/>
              <a:t>Engineering Sites profile/</a:t>
            </a:r>
            <a:r>
              <a:rPr lang="en-US" dirty="0" err="1"/>
              <a:t>habbits</a:t>
            </a:r>
            <a:endParaRPr lang="en-US" dirty="0"/>
          </a:p>
          <a:p>
            <a:pPr lvl="1"/>
            <a:r>
              <a:rPr lang="en-US" dirty="0" smtClean="0"/>
              <a:t>SQL </a:t>
            </a:r>
            <a:r>
              <a:rPr lang="en-US" dirty="0"/>
              <a:t>Queries</a:t>
            </a:r>
          </a:p>
        </p:txBody>
      </p:sp>
    </p:spTree>
    <p:extLst>
      <p:ext uri="{BB962C8B-B14F-4D97-AF65-F5344CB8AC3E}">
        <p14:creationId xmlns:p14="http://schemas.microsoft.com/office/powerpoint/2010/main" val="411091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a:lstStyle/>
          <a:p>
            <a:r>
              <a:rPr lang="nl-NL" b="1" dirty="0" smtClean="0"/>
              <a:t>Code Review</a:t>
            </a:r>
            <a:endParaRPr lang="en-US" dirty="0"/>
          </a:p>
        </p:txBody>
      </p:sp>
      <p:sp>
        <p:nvSpPr>
          <p:cNvPr id="3" name="Content Placeholder 2"/>
          <p:cNvSpPr>
            <a:spLocks noGrp="1"/>
          </p:cNvSpPr>
          <p:nvPr>
            <p:ph idx="1"/>
          </p:nvPr>
        </p:nvSpPr>
        <p:spPr>
          <a:xfrm>
            <a:off x="449263" y="1598613"/>
            <a:ext cx="8229600" cy="2893100"/>
          </a:xfrm>
        </p:spPr>
        <p:txBody>
          <a:bodyPr/>
          <a:lstStyle/>
          <a:p>
            <a:r>
              <a:rPr lang="en-US" dirty="0" smtClean="0"/>
              <a:t>Android</a:t>
            </a:r>
          </a:p>
          <a:p>
            <a:pPr lvl="1"/>
            <a:r>
              <a:rPr lang="en-US" dirty="0" smtClean="0"/>
              <a:t>Don`t </a:t>
            </a:r>
            <a:r>
              <a:rPr lang="en-US" dirty="0"/>
              <a:t>use world readable </a:t>
            </a:r>
            <a:r>
              <a:rPr lang="en-US" dirty="0" smtClean="0"/>
              <a:t>and writeable permission</a:t>
            </a:r>
          </a:p>
          <a:p>
            <a:pPr lvl="1"/>
            <a:r>
              <a:rPr lang="en-US" dirty="0"/>
              <a:t>MODE_PRIVATE</a:t>
            </a:r>
            <a:endParaRPr lang="en-US" dirty="0" smtClean="0"/>
          </a:p>
          <a:p>
            <a:r>
              <a:rPr lang="en-US" dirty="0" err="1" smtClean="0"/>
              <a:t>iOS</a:t>
            </a:r>
            <a:endParaRPr lang="en-US" dirty="0" smtClean="0"/>
          </a:p>
          <a:p>
            <a:pPr lvl="1"/>
            <a:r>
              <a:rPr lang="en-US" dirty="0" smtClean="0"/>
              <a:t>Use Keychain</a:t>
            </a:r>
          </a:p>
          <a:p>
            <a:pPr lvl="1"/>
            <a:r>
              <a:rPr lang="en-US" dirty="0" smtClean="0"/>
              <a:t>Save in correct folder: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04626310"/>
              </p:ext>
            </p:extLst>
          </p:nvPr>
        </p:nvGraphicFramePr>
        <p:xfrm>
          <a:off x="838200" y="4038600"/>
          <a:ext cx="7620000" cy="2151063"/>
        </p:xfrm>
        <a:graphic>
          <a:graphicData uri="http://schemas.openxmlformats.org/drawingml/2006/table">
            <a:tbl>
              <a:tblPr firstRow="1" firstCol="1" bandRow="1">
                <a:tableStyleId>{D27102A9-8310-4765-A935-A1911B00CA55}</a:tableStyleId>
              </a:tblPr>
              <a:tblGrid>
                <a:gridCol w="1752600"/>
                <a:gridCol w="5867400"/>
              </a:tblGrid>
              <a:tr h="645319">
                <a:tc>
                  <a:txBody>
                    <a:bodyPr/>
                    <a:lstStyle/>
                    <a:p>
                      <a:pPr marL="0" marR="0">
                        <a:spcBef>
                          <a:spcPts val="0"/>
                        </a:spcBef>
                        <a:spcAft>
                          <a:spcPts val="0"/>
                        </a:spcAft>
                      </a:pPr>
                      <a:r>
                        <a:rPr lang="en-US" sz="1200" dirty="0" err="1">
                          <a:effectLst/>
                        </a:rPr>
                        <a:t>Application.app</a:t>
                      </a:r>
                      <a:r>
                        <a:rPr lang="en-US" sz="1200" dirty="0">
                          <a:effectLst/>
                        </a:rPr>
                        <a:t> </a:t>
                      </a:r>
                      <a:endParaRPr lang="en-US" sz="1100" dirty="0">
                        <a:solidFill>
                          <a:srgbClr val="000000"/>
                        </a:solidFill>
                        <a:effectLst/>
                        <a:latin typeface="Courier New"/>
                        <a:ea typeface="Times New Roman"/>
                      </a:endParaRPr>
                    </a:p>
                  </a:txBody>
                  <a:tcPr marL="63909" marR="63909" marT="0" marB="0"/>
                </a:tc>
                <a:tc>
                  <a:txBody>
                    <a:bodyPr/>
                    <a:lstStyle/>
                    <a:p>
                      <a:pPr marL="0" marR="0" algn="just">
                        <a:spcBef>
                          <a:spcPts val="0"/>
                        </a:spcBef>
                        <a:spcAft>
                          <a:spcPts val="0"/>
                        </a:spcAft>
                      </a:pPr>
                      <a:r>
                        <a:rPr lang="en-US" sz="1200" b="0" dirty="0" err="1">
                          <a:effectLst/>
                        </a:rPr>
                        <a:t>Lưu</a:t>
                      </a:r>
                      <a:r>
                        <a:rPr lang="en-US" sz="1200" b="0" dirty="0">
                          <a:effectLst/>
                        </a:rPr>
                        <a:t> </a:t>
                      </a:r>
                      <a:r>
                        <a:rPr lang="en-US" sz="1200" b="0" dirty="0" err="1">
                          <a:effectLst/>
                        </a:rPr>
                        <a:t>trữ</a:t>
                      </a:r>
                      <a:r>
                        <a:rPr lang="en-US" sz="1200" b="0" dirty="0">
                          <a:effectLst/>
                        </a:rPr>
                        <a:t> </a:t>
                      </a:r>
                      <a:r>
                        <a:rPr lang="en-US" sz="1200" b="0" dirty="0" err="1">
                          <a:effectLst/>
                        </a:rPr>
                        <a:t>các</a:t>
                      </a:r>
                      <a:r>
                        <a:rPr lang="en-US" sz="1200" b="0" dirty="0">
                          <a:effectLst/>
                        </a:rPr>
                        <a:t> </a:t>
                      </a:r>
                      <a:r>
                        <a:rPr lang="en-US" sz="1200" b="0" dirty="0" err="1">
                          <a:effectLst/>
                        </a:rPr>
                        <a:t>nội</a:t>
                      </a:r>
                      <a:r>
                        <a:rPr lang="en-US" sz="1200" b="0" dirty="0">
                          <a:effectLst/>
                        </a:rPr>
                        <a:t> dung </a:t>
                      </a:r>
                      <a:r>
                        <a:rPr lang="en-US" sz="1200" b="0" dirty="0" err="1">
                          <a:effectLst/>
                        </a:rPr>
                        <a:t>cố</a:t>
                      </a:r>
                      <a:r>
                        <a:rPr lang="en-US" sz="1200" b="0" dirty="0">
                          <a:effectLst/>
                        </a:rPr>
                        <a:t> </a:t>
                      </a:r>
                      <a:r>
                        <a:rPr lang="en-US" sz="1200" b="0" dirty="0" err="1">
                          <a:effectLst/>
                        </a:rPr>
                        <a:t>định</a:t>
                      </a:r>
                      <a:r>
                        <a:rPr lang="en-US" sz="1200" b="0" dirty="0">
                          <a:effectLst/>
                        </a:rPr>
                        <a:t> </a:t>
                      </a:r>
                      <a:r>
                        <a:rPr lang="en-US" sz="1200" b="0" dirty="0" err="1">
                          <a:effectLst/>
                        </a:rPr>
                        <a:t>của</a:t>
                      </a:r>
                      <a:r>
                        <a:rPr lang="en-US" sz="1200" b="0" dirty="0">
                          <a:effectLst/>
                        </a:rPr>
                        <a:t> </a:t>
                      </a:r>
                      <a:r>
                        <a:rPr lang="en-US" sz="1200" b="0" dirty="0" err="1">
                          <a:effectLst/>
                        </a:rPr>
                        <a:t>ứng</a:t>
                      </a:r>
                      <a:r>
                        <a:rPr lang="en-US" sz="1200" b="0" dirty="0">
                          <a:effectLst/>
                        </a:rPr>
                        <a:t> </a:t>
                      </a:r>
                      <a:r>
                        <a:rPr lang="en-US" sz="1200" b="0" dirty="0" err="1">
                          <a:effectLst/>
                        </a:rPr>
                        <a:t>dụng</a:t>
                      </a:r>
                      <a:r>
                        <a:rPr lang="en-US" sz="1200" b="0" dirty="0">
                          <a:effectLst/>
                        </a:rPr>
                        <a:t> </a:t>
                      </a:r>
                      <a:r>
                        <a:rPr lang="en-US" sz="1200" b="0" dirty="0" err="1">
                          <a:effectLst/>
                        </a:rPr>
                        <a:t>và</a:t>
                      </a:r>
                      <a:r>
                        <a:rPr lang="en-US" sz="1200" b="0" dirty="0">
                          <a:effectLst/>
                        </a:rPr>
                        <a:t> </a:t>
                      </a:r>
                      <a:r>
                        <a:rPr lang="en-US" sz="1200" b="0" dirty="0" err="1">
                          <a:effectLst/>
                        </a:rPr>
                        <a:t>mã</a:t>
                      </a:r>
                      <a:r>
                        <a:rPr lang="en-US" sz="1200" b="0" dirty="0">
                          <a:effectLst/>
                        </a:rPr>
                        <a:t> </a:t>
                      </a:r>
                      <a:r>
                        <a:rPr lang="en-US" sz="1200" b="0" dirty="0" err="1">
                          <a:effectLst/>
                        </a:rPr>
                        <a:t>thực</a:t>
                      </a:r>
                      <a:r>
                        <a:rPr lang="en-US" sz="1200" b="0" dirty="0">
                          <a:effectLst/>
                        </a:rPr>
                        <a:t> </a:t>
                      </a:r>
                      <a:r>
                        <a:rPr lang="en-US" sz="1200" b="0" dirty="0" err="1">
                          <a:effectLst/>
                        </a:rPr>
                        <a:t>thi</a:t>
                      </a:r>
                      <a:r>
                        <a:rPr lang="en-US" sz="1200" b="0" dirty="0">
                          <a:effectLst/>
                        </a:rPr>
                        <a:t> </a:t>
                      </a:r>
                      <a:r>
                        <a:rPr lang="en-US" sz="1200" b="0" dirty="0" err="1">
                          <a:effectLst/>
                        </a:rPr>
                        <a:t>của</a:t>
                      </a:r>
                      <a:r>
                        <a:rPr lang="en-US" sz="1200" b="0" dirty="0">
                          <a:effectLst/>
                        </a:rPr>
                        <a:t> </a:t>
                      </a:r>
                      <a:r>
                        <a:rPr lang="en-US" sz="1200" b="0" dirty="0" err="1">
                          <a:effectLst/>
                        </a:rPr>
                        <a:t>ứng</a:t>
                      </a:r>
                      <a:r>
                        <a:rPr lang="en-US" sz="1200" b="0" dirty="0">
                          <a:effectLst/>
                        </a:rPr>
                        <a:t> </a:t>
                      </a:r>
                      <a:r>
                        <a:rPr lang="en-US" sz="1200" b="0" dirty="0" err="1">
                          <a:effectLst/>
                        </a:rPr>
                        <a:t>dụng</a:t>
                      </a:r>
                      <a:r>
                        <a:rPr lang="en-US" sz="1200" b="0" dirty="0">
                          <a:effectLst/>
                        </a:rPr>
                        <a:t>. </a:t>
                      </a:r>
                      <a:r>
                        <a:rPr lang="en-US" sz="1200" b="0" dirty="0" err="1">
                          <a:effectLst/>
                        </a:rPr>
                        <a:t>Các</a:t>
                      </a:r>
                      <a:r>
                        <a:rPr lang="en-US" sz="1200" b="0" dirty="0">
                          <a:effectLst/>
                        </a:rPr>
                        <a:t> </a:t>
                      </a:r>
                      <a:r>
                        <a:rPr lang="en-US" sz="1200" b="0" dirty="0" err="1">
                          <a:effectLst/>
                        </a:rPr>
                        <a:t>nội</a:t>
                      </a:r>
                      <a:r>
                        <a:rPr lang="en-US" sz="1200" b="0" dirty="0">
                          <a:effectLst/>
                        </a:rPr>
                        <a:t> dung </a:t>
                      </a:r>
                      <a:r>
                        <a:rPr lang="en-US" sz="1200" b="0" dirty="0" err="1">
                          <a:effectLst/>
                        </a:rPr>
                        <a:t>này</a:t>
                      </a:r>
                      <a:r>
                        <a:rPr lang="en-US" sz="1200" b="0" dirty="0">
                          <a:effectLst/>
                        </a:rPr>
                        <a:t> </a:t>
                      </a:r>
                      <a:r>
                        <a:rPr lang="en-US" sz="1200" b="0" dirty="0" err="1">
                          <a:effectLst/>
                        </a:rPr>
                        <a:t>được</a:t>
                      </a:r>
                      <a:r>
                        <a:rPr lang="en-US" sz="1200" b="0" dirty="0">
                          <a:effectLst/>
                        </a:rPr>
                        <a:t> </a:t>
                      </a:r>
                      <a:r>
                        <a:rPr lang="en-US" sz="1200" b="0" dirty="0" err="1">
                          <a:effectLst/>
                        </a:rPr>
                        <a:t>ký</a:t>
                      </a:r>
                      <a:r>
                        <a:rPr lang="en-US" sz="1200" b="0" dirty="0">
                          <a:effectLst/>
                        </a:rPr>
                        <a:t> </a:t>
                      </a:r>
                      <a:r>
                        <a:rPr lang="en-US" sz="1200" b="0" dirty="0" err="1">
                          <a:effectLst/>
                        </a:rPr>
                        <a:t>và</a:t>
                      </a:r>
                      <a:r>
                        <a:rPr lang="en-US" sz="1200" b="0" dirty="0">
                          <a:effectLst/>
                        </a:rPr>
                        <a:t> </a:t>
                      </a:r>
                      <a:r>
                        <a:rPr lang="en-US" sz="1200" b="0" dirty="0" err="1">
                          <a:effectLst/>
                        </a:rPr>
                        <a:t>kiểm</a:t>
                      </a:r>
                      <a:r>
                        <a:rPr lang="en-US" sz="1200" b="0" dirty="0">
                          <a:effectLst/>
                        </a:rPr>
                        <a:t> </a:t>
                      </a:r>
                      <a:r>
                        <a:rPr lang="en-US" sz="1200" b="0" dirty="0" err="1">
                          <a:effectLst/>
                        </a:rPr>
                        <a:t>tra</a:t>
                      </a:r>
                      <a:r>
                        <a:rPr lang="en-US" sz="1200" b="0" dirty="0">
                          <a:effectLst/>
                        </a:rPr>
                        <a:t> </a:t>
                      </a:r>
                      <a:r>
                        <a:rPr lang="en-US" sz="1200" b="0" dirty="0" err="1">
                          <a:effectLst/>
                        </a:rPr>
                        <a:t>khi</a:t>
                      </a:r>
                      <a:r>
                        <a:rPr lang="en-US" sz="1200" b="0" dirty="0">
                          <a:effectLst/>
                        </a:rPr>
                        <a:t> </a:t>
                      </a:r>
                      <a:r>
                        <a:rPr lang="en-US" sz="1200" b="0" dirty="0" err="1">
                          <a:effectLst/>
                        </a:rPr>
                        <a:t>thực</a:t>
                      </a:r>
                      <a:r>
                        <a:rPr lang="en-US" sz="1200" b="0" dirty="0">
                          <a:effectLst/>
                        </a:rPr>
                        <a:t> </a:t>
                      </a:r>
                      <a:r>
                        <a:rPr lang="en-US" sz="1200" b="0" dirty="0" err="1">
                          <a:effectLst/>
                        </a:rPr>
                        <a:t>thi</a:t>
                      </a:r>
                      <a:endParaRPr lang="en-US" sz="1100" b="0" dirty="0">
                        <a:solidFill>
                          <a:srgbClr val="000000"/>
                        </a:solidFill>
                        <a:effectLst/>
                        <a:latin typeface="Courier New"/>
                        <a:ea typeface="Times New Roman"/>
                      </a:endParaRPr>
                    </a:p>
                  </a:txBody>
                  <a:tcPr marL="63909" marR="63909" marT="0" marB="0"/>
                </a:tc>
              </a:tr>
              <a:tr h="645319">
                <a:tc>
                  <a:txBody>
                    <a:bodyPr/>
                    <a:lstStyle/>
                    <a:p>
                      <a:pPr marL="0" marR="0">
                        <a:spcBef>
                          <a:spcPts val="0"/>
                        </a:spcBef>
                        <a:spcAft>
                          <a:spcPts val="0"/>
                        </a:spcAft>
                      </a:pPr>
                      <a:r>
                        <a:rPr lang="en-US" sz="1200" dirty="0">
                          <a:effectLst/>
                        </a:rPr>
                        <a:t>Documents </a:t>
                      </a:r>
                      <a:endParaRPr lang="en-US" sz="1100" dirty="0">
                        <a:solidFill>
                          <a:srgbClr val="000000"/>
                        </a:solidFill>
                        <a:effectLst/>
                        <a:latin typeface="Courier New"/>
                        <a:ea typeface="Times New Roman"/>
                      </a:endParaRPr>
                    </a:p>
                  </a:txBody>
                  <a:tcPr marL="63909" marR="63909" marT="0" marB="0"/>
                </a:tc>
                <a:tc>
                  <a:txBody>
                    <a:bodyPr/>
                    <a:lstStyle/>
                    <a:p>
                      <a:pPr marL="0" marR="0" algn="just">
                        <a:spcBef>
                          <a:spcPts val="0"/>
                        </a:spcBef>
                        <a:spcAft>
                          <a:spcPts val="0"/>
                        </a:spcAft>
                      </a:pPr>
                      <a:r>
                        <a:rPr lang="en-US" sz="1200" dirty="0" err="1">
                          <a:effectLst/>
                        </a:rPr>
                        <a:t>Là</a:t>
                      </a:r>
                      <a:r>
                        <a:rPr lang="en-US" sz="1200" dirty="0">
                          <a:effectLst/>
                        </a:rPr>
                        <a:t> </a:t>
                      </a:r>
                      <a:r>
                        <a:rPr lang="en-US" sz="1200" dirty="0" err="1">
                          <a:effectLst/>
                        </a:rPr>
                        <a:t>nơi</a:t>
                      </a:r>
                      <a:r>
                        <a:rPr lang="en-US" sz="1200" dirty="0">
                          <a:effectLst/>
                        </a:rPr>
                        <a:t> </a:t>
                      </a:r>
                      <a:r>
                        <a:rPr lang="en-US" sz="1200" dirty="0" err="1">
                          <a:effectLst/>
                        </a:rPr>
                        <a:t>lưu</a:t>
                      </a:r>
                      <a:r>
                        <a:rPr lang="en-US" sz="1200" dirty="0">
                          <a:effectLst/>
                        </a:rPr>
                        <a:t> </a:t>
                      </a:r>
                      <a:r>
                        <a:rPr lang="en-US" sz="1200" dirty="0" err="1">
                          <a:effectLst/>
                        </a:rPr>
                        <a:t>trữ</a:t>
                      </a:r>
                      <a:r>
                        <a:rPr lang="en-US" sz="1200" dirty="0">
                          <a:effectLst/>
                        </a:rPr>
                        <a:t> </a:t>
                      </a:r>
                      <a:r>
                        <a:rPr lang="en-US" sz="1200" dirty="0" err="1">
                          <a:effectLst/>
                        </a:rPr>
                        <a:t>các</a:t>
                      </a:r>
                      <a:r>
                        <a:rPr lang="en-US" sz="1200" dirty="0">
                          <a:effectLst/>
                        </a:rPr>
                        <a:t> </a:t>
                      </a:r>
                      <a:r>
                        <a:rPr lang="en-US" sz="1200" dirty="0" err="1">
                          <a:effectLst/>
                        </a:rPr>
                        <a:t>dữ</a:t>
                      </a:r>
                      <a:r>
                        <a:rPr lang="en-US" sz="1200" dirty="0">
                          <a:effectLst/>
                        </a:rPr>
                        <a:t> </a:t>
                      </a:r>
                      <a:r>
                        <a:rPr lang="en-US" sz="1200" dirty="0" err="1">
                          <a:effectLst/>
                        </a:rPr>
                        <a:t>liệu</a:t>
                      </a:r>
                      <a:r>
                        <a:rPr lang="en-US" sz="1200" dirty="0">
                          <a:effectLst/>
                        </a:rPr>
                        <a:t> </a:t>
                      </a:r>
                      <a:r>
                        <a:rPr lang="en-US" sz="1200" dirty="0" err="1">
                          <a:effectLst/>
                        </a:rPr>
                        <a:t>thường</a:t>
                      </a:r>
                      <a:r>
                        <a:rPr lang="en-US" sz="1200" dirty="0">
                          <a:effectLst/>
                        </a:rPr>
                        <a:t> </a:t>
                      </a:r>
                      <a:r>
                        <a:rPr lang="en-US" sz="1200" dirty="0" err="1">
                          <a:effectLst/>
                        </a:rPr>
                        <a:t>xuyên</a:t>
                      </a:r>
                      <a:r>
                        <a:rPr lang="en-US" sz="1200" dirty="0">
                          <a:effectLst/>
                        </a:rPr>
                        <a:t> </a:t>
                      </a:r>
                      <a:r>
                        <a:rPr lang="en-US" sz="1200" dirty="0" err="1">
                          <a:effectLst/>
                        </a:rPr>
                        <a:t>cho</a:t>
                      </a:r>
                      <a:r>
                        <a:rPr lang="en-US" sz="1200" dirty="0">
                          <a:effectLst/>
                        </a:rPr>
                        <a:t> </a:t>
                      </a:r>
                      <a:r>
                        <a:rPr lang="en-US" sz="1200" dirty="0" err="1">
                          <a:effectLst/>
                        </a:rPr>
                        <a:t>ứng</a:t>
                      </a:r>
                      <a:r>
                        <a:rPr lang="en-US" sz="1200" dirty="0">
                          <a:effectLst/>
                        </a:rPr>
                        <a:t> </a:t>
                      </a:r>
                      <a:r>
                        <a:rPr lang="en-US" sz="1200" dirty="0" err="1">
                          <a:effectLst/>
                        </a:rPr>
                        <a:t>dụng</a:t>
                      </a:r>
                      <a:r>
                        <a:rPr lang="en-US" sz="1200" dirty="0">
                          <a:effectLst/>
                        </a:rPr>
                        <a:t>; </a:t>
                      </a:r>
                      <a:r>
                        <a:rPr lang="en-US" sz="1200" dirty="0" err="1">
                          <a:effectLst/>
                        </a:rPr>
                        <a:t>dữ</a:t>
                      </a:r>
                      <a:r>
                        <a:rPr lang="en-US" sz="1200" dirty="0">
                          <a:effectLst/>
                        </a:rPr>
                        <a:t> </a:t>
                      </a:r>
                      <a:r>
                        <a:rPr lang="en-US" sz="1200" dirty="0" err="1">
                          <a:effectLst/>
                        </a:rPr>
                        <a:t>liệu</a:t>
                      </a:r>
                      <a:r>
                        <a:rPr lang="en-US" sz="1200" dirty="0">
                          <a:effectLst/>
                        </a:rPr>
                        <a:t> </a:t>
                      </a:r>
                      <a:r>
                        <a:rPr lang="en-US" sz="1200" dirty="0" err="1">
                          <a:effectLst/>
                        </a:rPr>
                        <a:t>trong</a:t>
                      </a:r>
                      <a:r>
                        <a:rPr lang="en-US" sz="1200" dirty="0">
                          <a:effectLst/>
                        </a:rPr>
                        <a:t> </a:t>
                      </a:r>
                      <a:r>
                        <a:rPr lang="en-US" sz="1200" dirty="0" err="1">
                          <a:effectLst/>
                        </a:rPr>
                        <a:t>thư</a:t>
                      </a:r>
                      <a:r>
                        <a:rPr lang="en-US" sz="1200" dirty="0">
                          <a:effectLst/>
                        </a:rPr>
                        <a:t> </a:t>
                      </a:r>
                      <a:r>
                        <a:rPr lang="en-US" sz="1200" dirty="0" err="1">
                          <a:effectLst/>
                        </a:rPr>
                        <a:t>mục</a:t>
                      </a:r>
                      <a:r>
                        <a:rPr lang="en-US" sz="1200" dirty="0">
                          <a:effectLst/>
                        </a:rPr>
                        <a:t> </a:t>
                      </a:r>
                      <a:r>
                        <a:rPr lang="en-US" sz="1200" dirty="0" err="1">
                          <a:effectLst/>
                        </a:rPr>
                        <a:t>này</a:t>
                      </a:r>
                      <a:r>
                        <a:rPr lang="en-US" sz="1200" dirty="0">
                          <a:effectLst/>
                        </a:rPr>
                        <a:t> </a:t>
                      </a:r>
                      <a:r>
                        <a:rPr lang="en-US" sz="1200" dirty="0" err="1">
                          <a:effectLst/>
                        </a:rPr>
                        <a:t>được</a:t>
                      </a:r>
                      <a:r>
                        <a:rPr lang="en-US" sz="1200" dirty="0">
                          <a:effectLst/>
                        </a:rPr>
                        <a:t> </a:t>
                      </a:r>
                      <a:r>
                        <a:rPr lang="en-US" sz="1200" dirty="0" err="1">
                          <a:effectLst/>
                        </a:rPr>
                        <a:t>đồng</a:t>
                      </a:r>
                      <a:r>
                        <a:rPr lang="en-US" sz="1200" dirty="0">
                          <a:effectLst/>
                        </a:rPr>
                        <a:t> </a:t>
                      </a:r>
                      <a:r>
                        <a:rPr lang="en-US" sz="1200" dirty="0" err="1">
                          <a:effectLst/>
                        </a:rPr>
                        <a:t>bộ</a:t>
                      </a:r>
                      <a:r>
                        <a:rPr lang="en-US" sz="1200" dirty="0">
                          <a:effectLst/>
                        </a:rPr>
                        <a:t> </a:t>
                      </a:r>
                      <a:r>
                        <a:rPr lang="en-US" sz="1200" dirty="0" err="1">
                          <a:effectLst/>
                        </a:rPr>
                        <a:t>và</a:t>
                      </a:r>
                      <a:r>
                        <a:rPr lang="en-US" sz="1200" dirty="0">
                          <a:effectLst/>
                        </a:rPr>
                        <a:t> </a:t>
                      </a:r>
                      <a:r>
                        <a:rPr lang="en-US" sz="1200" dirty="0" err="1">
                          <a:effectLst/>
                        </a:rPr>
                        <a:t>sao</a:t>
                      </a:r>
                      <a:r>
                        <a:rPr lang="en-US" sz="1200" dirty="0">
                          <a:effectLst/>
                        </a:rPr>
                        <a:t> </a:t>
                      </a:r>
                      <a:r>
                        <a:rPr lang="en-US" sz="1200" dirty="0" err="1">
                          <a:effectLst/>
                        </a:rPr>
                        <a:t>lưu</a:t>
                      </a:r>
                      <a:r>
                        <a:rPr lang="en-US" sz="1200" dirty="0">
                          <a:effectLst/>
                        </a:rPr>
                        <a:t> </a:t>
                      </a:r>
                      <a:r>
                        <a:rPr lang="en-US" sz="1200" dirty="0" err="1">
                          <a:effectLst/>
                        </a:rPr>
                        <a:t>với</a:t>
                      </a:r>
                      <a:r>
                        <a:rPr lang="en-US" sz="1200" dirty="0">
                          <a:effectLst/>
                        </a:rPr>
                        <a:t> iTunes. </a:t>
                      </a:r>
                      <a:endParaRPr lang="en-US" sz="1100" dirty="0">
                        <a:solidFill>
                          <a:srgbClr val="000000"/>
                        </a:solidFill>
                        <a:effectLst/>
                        <a:latin typeface="Courier New"/>
                        <a:ea typeface="Times New Roman"/>
                      </a:endParaRPr>
                    </a:p>
                  </a:txBody>
                  <a:tcPr marL="63909" marR="63909" marT="0" marB="0"/>
                </a:tc>
              </a:tr>
              <a:tr h="645319">
                <a:tc>
                  <a:txBody>
                    <a:bodyPr/>
                    <a:lstStyle/>
                    <a:p>
                      <a:pPr marL="0" marR="0">
                        <a:spcBef>
                          <a:spcPts val="0"/>
                        </a:spcBef>
                        <a:spcAft>
                          <a:spcPts val="0"/>
                        </a:spcAft>
                      </a:pPr>
                      <a:r>
                        <a:rPr lang="en-US" sz="1200">
                          <a:effectLst/>
                        </a:rPr>
                        <a:t>Library </a:t>
                      </a:r>
                      <a:endParaRPr lang="en-US" sz="1100">
                        <a:solidFill>
                          <a:srgbClr val="000000"/>
                        </a:solidFill>
                        <a:effectLst/>
                        <a:latin typeface="Courier New"/>
                        <a:ea typeface="Times New Roman"/>
                      </a:endParaRPr>
                    </a:p>
                  </a:txBody>
                  <a:tcPr marL="63909" marR="63909" marT="0" marB="0"/>
                </a:tc>
                <a:tc>
                  <a:txBody>
                    <a:bodyPr/>
                    <a:lstStyle/>
                    <a:p>
                      <a:pPr marL="0" marR="0" algn="just">
                        <a:spcBef>
                          <a:spcPts val="0"/>
                        </a:spcBef>
                        <a:spcAft>
                          <a:spcPts val="0"/>
                        </a:spcAft>
                      </a:pPr>
                      <a:r>
                        <a:rPr lang="en-US" sz="1200" dirty="0" err="1">
                          <a:effectLst/>
                        </a:rPr>
                        <a:t>Thư</a:t>
                      </a:r>
                      <a:r>
                        <a:rPr lang="en-US" sz="1200" dirty="0">
                          <a:effectLst/>
                        </a:rPr>
                        <a:t> </a:t>
                      </a:r>
                      <a:r>
                        <a:rPr lang="en-US" sz="1200" dirty="0" err="1">
                          <a:effectLst/>
                        </a:rPr>
                        <a:t>mục</a:t>
                      </a:r>
                      <a:r>
                        <a:rPr lang="en-US" sz="1200" dirty="0">
                          <a:effectLst/>
                        </a:rPr>
                        <a:t> </a:t>
                      </a:r>
                      <a:r>
                        <a:rPr lang="en-US" sz="1200" dirty="0" err="1">
                          <a:effectLst/>
                        </a:rPr>
                        <a:t>này</a:t>
                      </a:r>
                      <a:r>
                        <a:rPr lang="en-US" sz="1200" dirty="0">
                          <a:effectLst/>
                        </a:rPr>
                        <a:t> </a:t>
                      </a:r>
                      <a:r>
                        <a:rPr lang="en-US" sz="1200" dirty="0" err="1">
                          <a:effectLst/>
                        </a:rPr>
                        <a:t>chứa</a:t>
                      </a:r>
                      <a:r>
                        <a:rPr lang="en-US" sz="1200" dirty="0">
                          <a:effectLst/>
                        </a:rPr>
                        <a:t> </a:t>
                      </a:r>
                      <a:r>
                        <a:rPr lang="en-US" sz="1200" dirty="0" err="1">
                          <a:effectLst/>
                        </a:rPr>
                        <a:t>các</a:t>
                      </a:r>
                      <a:r>
                        <a:rPr lang="en-US" sz="1200" dirty="0">
                          <a:effectLst/>
                        </a:rPr>
                        <a:t> </a:t>
                      </a:r>
                      <a:r>
                        <a:rPr lang="en-US" sz="1200" dirty="0" err="1">
                          <a:effectLst/>
                        </a:rPr>
                        <a:t>dữ</a:t>
                      </a:r>
                      <a:r>
                        <a:rPr lang="en-US" sz="1200" dirty="0">
                          <a:effectLst/>
                        </a:rPr>
                        <a:t> </a:t>
                      </a:r>
                      <a:r>
                        <a:rPr lang="en-US" sz="1200" dirty="0" err="1">
                          <a:effectLst/>
                        </a:rPr>
                        <a:t>liệu</a:t>
                      </a:r>
                      <a:r>
                        <a:rPr lang="en-US" sz="1200" dirty="0">
                          <a:effectLst/>
                        </a:rPr>
                        <a:t> </a:t>
                      </a:r>
                      <a:r>
                        <a:rPr lang="en-US" sz="1200" dirty="0" err="1">
                          <a:effectLst/>
                        </a:rPr>
                        <a:t>hỗ</a:t>
                      </a:r>
                      <a:r>
                        <a:rPr lang="en-US" sz="1200" dirty="0">
                          <a:effectLst/>
                        </a:rPr>
                        <a:t> </a:t>
                      </a:r>
                      <a:r>
                        <a:rPr lang="en-US" sz="1200" dirty="0" err="1">
                          <a:effectLst/>
                        </a:rPr>
                        <a:t>trợ</a:t>
                      </a:r>
                      <a:r>
                        <a:rPr lang="en-US" sz="1200" dirty="0">
                          <a:effectLst/>
                        </a:rPr>
                        <a:t> </a:t>
                      </a:r>
                      <a:r>
                        <a:rPr lang="en-US" sz="1200" dirty="0" err="1">
                          <a:effectLst/>
                        </a:rPr>
                        <a:t>cho</a:t>
                      </a:r>
                      <a:r>
                        <a:rPr lang="en-US" sz="1200" dirty="0">
                          <a:effectLst/>
                        </a:rPr>
                        <a:t> </a:t>
                      </a:r>
                      <a:r>
                        <a:rPr lang="en-US" sz="1200" dirty="0" err="1">
                          <a:effectLst/>
                        </a:rPr>
                        <a:t>ứng</a:t>
                      </a:r>
                      <a:r>
                        <a:rPr lang="en-US" sz="1200" dirty="0">
                          <a:effectLst/>
                        </a:rPr>
                        <a:t> </a:t>
                      </a:r>
                      <a:r>
                        <a:rPr lang="en-US" sz="1200" dirty="0" err="1">
                          <a:effectLst/>
                        </a:rPr>
                        <a:t>dụng</a:t>
                      </a:r>
                      <a:r>
                        <a:rPr lang="en-US" sz="1200" dirty="0">
                          <a:effectLst/>
                        </a:rPr>
                        <a:t> </a:t>
                      </a:r>
                      <a:r>
                        <a:rPr lang="en-US" sz="1200" dirty="0" err="1">
                          <a:effectLst/>
                        </a:rPr>
                        <a:t>thực</a:t>
                      </a:r>
                      <a:r>
                        <a:rPr lang="en-US" sz="1200" dirty="0">
                          <a:effectLst/>
                        </a:rPr>
                        <a:t> </a:t>
                      </a:r>
                      <a:r>
                        <a:rPr lang="en-US" sz="1200" dirty="0" err="1">
                          <a:effectLst/>
                        </a:rPr>
                        <a:t>thi</a:t>
                      </a:r>
                      <a:r>
                        <a:rPr lang="en-US" sz="1200" dirty="0">
                          <a:effectLst/>
                        </a:rPr>
                        <a:t> </a:t>
                      </a:r>
                      <a:r>
                        <a:rPr lang="en-US" sz="1200" dirty="0" err="1">
                          <a:effectLst/>
                        </a:rPr>
                        <a:t>như</a:t>
                      </a:r>
                      <a:r>
                        <a:rPr lang="en-US" sz="1200" dirty="0">
                          <a:effectLst/>
                        </a:rPr>
                        <a:t> file </a:t>
                      </a:r>
                      <a:r>
                        <a:rPr lang="en-US" sz="1200" dirty="0" err="1">
                          <a:effectLst/>
                        </a:rPr>
                        <a:t>cấu</a:t>
                      </a:r>
                      <a:r>
                        <a:rPr lang="en-US" sz="1200" dirty="0">
                          <a:effectLst/>
                        </a:rPr>
                        <a:t> </a:t>
                      </a:r>
                      <a:r>
                        <a:rPr lang="en-US" sz="1200" dirty="0" err="1">
                          <a:effectLst/>
                        </a:rPr>
                        <a:t>hình</a:t>
                      </a:r>
                      <a:r>
                        <a:rPr lang="en-US" sz="1200" dirty="0">
                          <a:effectLst/>
                        </a:rPr>
                        <a:t>, </a:t>
                      </a:r>
                      <a:r>
                        <a:rPr lang="en-US" sz="1200" dirty="0" err="1">
                          <a:effectLst/>
                        </a:rPr>
                        <a:t>tham</a:t>
                      </a:r>
                      <a:r>
                        <a:rPr lang="en-US" sz="1200" dirty="0">
                          <a:effectLst/>
                        </a:rPr>
                        <a:t> </a:t>
                      </a:r>
                      <a:r>
                        <a:rPr lang="en-US" sz="1200" dirty="0" err="1">
                          <a:effectLst/>
                        </a:rPr>
                        <a:t>chiếu</a:t>
                      </a:r>
                      <a:r>
                        <a:rPr lang="en-US" sz="1200" dirty="0">
                          <a:effectLst/>
                        </a:rPr>
                        <a:t>, </a:t>
                      </a:r>
                      <a:r>
                        <a:rPr lang="en-US" sz="1200" dirty="0" err="1">
                          <a:effectLst/>
                        </a:rPr>
                        <a:t>dữ</a:t>
                      </a:r>
                      <a:r>
                        <a:rPr lang="en-US" sz="1200" dirty="0">
                          <a:effectLst/>
                        </a:rPr>
                        <a:t> </a:t>
                      </a:r>
                      <a:r>
                        <a:rPr lang="en-US" sz="1200" dirty="0" err="1">
                          <a:effectLst/>
                        </a:rPr>
                        <a:t>liệu</a:t>
                      </a:r>
                      <a:r>
                        <a:rPr lang="en-US" sz="1200" dirty="0">
                          <a:effectLst/>
                        </a:rPr>
                        <a:t> cache, cookies. </a:t>
                      </a:r>
                      <a:endParaRPr lang="en-US" sz="1100" dirty="0">
                        <a:solidFill>
                          <a:srgbClr val="000000"/>
                        </a:solidFill>
                        <a:effectLst/>
                        <a:latin typeface="Courier New"/>
                        <a:ea typeface="Times New Roman"/>
                      </a:endParaRPr>
                    </a:p>
                  </a:txBody>
                  <a:tcPr marL="63909" marR="63909" marT="0" marB="0"/>
                </a:tc>
              </a:tr>
              <a:tr h="215106">
                <a:tc>
                  <a:txBody>
                    <a:bodyPr/>
                    <a:lstStyle/>
                    <a:p>
                      <a:pPr marL="0" marR="0">
                        <a:spcBef>
                          <a:spcPts val="0"/>
                        </a:spcBef>
                        <a:spcAft>
                          <a:spcPts val="0"/>
                        </a:spcAft>
                      </a:pPr>
                      <a:r>
                        <a:rPr lang="en-US" sz="1200">
                          <a:effectLst/>
                        </a:rPr>
                        <a:t>tmp </a:t>
                      </a:r>
                      <a:endParaRPr lang="en-US" sz="1100">
                        <a:solidFill>
                          <a:srgbClr val="000000"/>
                        </a:solidFill>
                        <a:effectLst/>
                        <a:latin typeface="Courier New"/>
                        <a:ea typeface="Times New Roman"/>
                      </a:endParaRPr>
                    </a:p>
                  </a:txBody>
                  <a:tcPr marL="63909" marR="63909" marT="0" marB="0"/>
                </a:tc>
                <a:tc>
                  <a:txBody>
                    <a:bodyPr/>
                    <a:lstStyle/>
                    <a:p>
                      <a:pPr marL="0" marR="0" algn="just">
                        <a:spcBef>
                          <a:spcPts val="0"/>
                        </a:spcBef>
                        <a:spcAft>
                          <a:spcPts val="0"/>
                        </a:spcAft>
                      </a:pPr>
                      <a:r>
                        <a:rPr lang="fr-FR" sz="1200" dirty="0" err="1">
                          <a:effectLst/>
                        </a:rPr>
                        <a:t>Lưu</a:t>
                      </a:r>
                      <a:r>
                        <a:rPr lang="fr-FR" sz="1200" dirty="0">
                          <a:effectLst/>
                        </a:rPr>
                        <a:t> </a:t>
                      </a:r>
                      <a:r>
                        <a:rPr lang="fr-FR" sz="1200" dirty="0" err="1">
                          <a:effectLst/>
                        </a:rPr>
                        <a:t>trữ</a:t>
                      </a:r>
                      <a:r>
                        <a:rPr lang="fr-FR" sz="1200" dirty="0">
                          <a:effectLst/>
                        </a:rPr>
                        <a:t> </a:t>
                      </a:r>
                      <a:r>
                        <a:rPr lang="fr-FR" sz="1200" dirty="0" err="1">
                          <a:effectLst/>
                        </a:rPr>
                        <a:t>các</a:t>
                      </a:r>
                      <a:r>
                        <a:rPr lang="fr-FR" sz="1200" dirty="0">
                          <a:effectLst/>
                        </a:rPr>
                        <a:t> file </a:t>
                      </a:r>
                      <a:r>
                        <a:rPr lang="fr-FR" sz="1200" dirty="0" err="1">
                          <a:effectLst/>
                        </a:rPr>
                        <a:t>tạm</a:t>
                      </a:r>
                      <a:r>
                        <a:rPr lang="fr-FR" sz="1200" dirty="0">
                          <a:effectLst/>
                        </a:rPr>
                        <a:t>. </a:t>
                      </a:r>
                      <a:endParaRPr lang="en-US" sz="1100" dirty="0">
                        <a:solidFill>
                          <a:srgbClr val="000000"/>
                        </a:solidFill>
                        <a:effectLst/>
                        <a:latin typeface="Courier New"/>
                        <a:ea typeface="Times New Roman"/>
                      </a:endParaRPr>
                    </a:p>
                  </a:txBody>
                  <a:tcPr marL="63909" marR="63909" marT="0" marB="0"/>
                </a:tc>
              </a:tr>
            </a:tbl>
          </a:graphicData>
        </a:graphic>
      </p:graphicFrame>
    </p:spTree>
    <p:extLst>
      <p:ext uri="{BB962C8B-B14F-4D97-AF65-F5344CB8AC3E}">
        <p14:creationId xmlns:p14="http://schemas.microsoft.com/office/powerpoint/2010/main" val="170775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9756528"/>
              </p:ext>
            </p:extLst>
          </p:nvPr>
        </p:nvGraphicFramePr>
        <p:xfrm>
          <a:off x="449263" y="1598613"/>
          <a:ext cx="8229600" cy="4256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9713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Androi</a:t>
            </a:r>
            <a:r>
              <a:rPr lang="en-US" dirty="0" smtClean="0"/>
              <a:t> </a:t>
            </a:r>
            <a:r>
              <a:rPr lang="en-US" dirty="0"/>
              <a:t>- </a:t>
            </a:r>
            <a:r>
              <a:rPr lang="en-US" dirty="0" smtClean="0"/>
              <a:t>World </a:t>
            </a:r>
            <a:r>
              <a:rPr lang="en-US" dirty="0"/>
              <a:t>readable </a:t>
            </a:r>
          </a:p>
        </p:txBody>
      </p:sp>
      <p:sp>
        <p:nvSpPr>
          <p:cNvPr id="3" name="Content Placeholder 2"/>
          <p:cNvSpPr>
            <a:spLocks noGrp="1"/>
          </p:cNvSpPr>
          <p:nvPr>
            <p:ph idx="1"/>
          </p:nvPr>
        </p:nvSpPr>
        <p:spPr/>
        <p:txBody>
          <a:bodyPr/>
          <a:lstStyle/>
          <a:p>
            <a:endParaRPr lang="en-US"/>
          </a:p>
        </p:txBody>
      </p:sp>
      <p:pic>
        <p:nvPicPr>
          <p:cNvPr id="8194" name="Picture 2" descr="sha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7063619"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69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 Use Correct Level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0389332"/>
              </p:ext>
            </p:extLst>
          </p:nvPr>
        </p:nvGraphicFramePr>
        <p:xfrm>
          <a:off x="381000" y="1835639"/>
          <a:ext cx="8229598" cy="3955561"/>
        </p:xfrm>
        <a:graphic>
          <a:graphicData uri="http://schemas.openxmlformats.org/drawingml/2006/table">
            <a:tbl>
              <a:tblPr firstRow="1" firstCol="1" bandRow="1">
                <a:tableStyleId>{D27102A9-8310-4765-A935-A1911B00CA55}</a:tableStyleId>
              </a:tblPr>
              <a:tblGrid>
                <a:gridCol w="1461482"/>
                <a:gridCol w="4253516"/>
                <a:gridCol w="1447800"/>
                <a:gridCol w="1066800"/>
              </a:tblGrid>
              <a:tr h="763587">
                <a:tc>
                  <a:txBody>
                    <a:bodyPr/>
                    <a:lstStyle/>
                    <a:p>
                      <a:pPr marL="0" marR="0">
                        <a:lnSpc>
                          <a:spcPct val="115000"/>
                        </a:lnSpc>
                        <a:spcBef>
                          <a:spcPts val="0"/>
                        </a:spcBef>
                        <a:spcAft>
                          <a:spcPts val="0"/>
                        </a:spcAft>
                      </a:pPr>
                      <a:r>
                        <a:rPr lang="en-US" sz="900" dirty="0">
                          <a:effectLst/>
                        </a:rPr>
                        <a:t>No Protection</a:t>
                      </a:r>
                      <a:endParaRPr lang="en-US" sz="800" dirty="0">
                        <a:effectLst/>
                        <a:latin typeface="Calibri"/>
                        <a:ea typeface="Calibri"/>
                        <a:cs typeface="Times New Roman"/>
                      </a:endParaRPr>
                    </a:p>
                  </a:txBody>
                  <a:tcPr marL="49273" marR="49273" marT="0" marB="0"/>
                </a:tc>
                <a:tc>
                  <a:txBody>
                    <a:bodyPr/>
                    <a:lstStyle/>
                    <a:p>
                      <a:pPr marL="0" marR="0" algn="just">
                        <a:lnSpc>
                          <a:spcPct val="115000"/>
                        </a:lnSpc>
                        <a:spcBef>
                          <a:spcPts val="0"/>
                        </a:spcBef>
                        <a:spcAft>
                          <a:spcPts val="1000"/>
                        </a:spcAft>
                      </a:pPr>
                      <a:r>
                        <a:rPr lang="en-US" sz="900" dirty="0">
                          <a:effectLst/>
                        </a:rPr>
                        <a:t>File </a:t>
                      </a:r>
                      <a:r>
                        <a:rPr lang="en-US" sz="900" dirty="0" err="1">
                          <a:effectLst/>
                        </a:rPr>
                        <a:t>không</a:t>
                      </a:r>
                      <a:r>
                        <a:rPr lang="en-US" sz="900" dirty="0">
                          <a:effectLst/>
                        </a:rPr>
                        <a:t> </a:t>
                      </a:r>
                      <a:r>
                        <a:rPr lang="en-US" sz="900" dirty="0" err="1">
                          <a:effectLst/>
                        </a:rPr>
                        <a:t>mã</a:t>
                      </a:r>
                      <a:r>
                        <a:rPr lang="en-US" sz="900" dirty="0">
                          <a:effectLst/>
                        </a:rPr>
                        <a:t> </a:t>
                      </a:r>
                      <a:r>
                        <a:rPr lang="en-US" sz="900" dirty="0" err="1">
                          <a:effectLst/>
                        </a:rPr>
                        <a:t>hóa</a:t>
                      </a:r>
                      <a:r>
                        <a:rPr lang="en-US" sz="900" dirty="0">
                          <a:effectLst/>
                        </a:rPr>
                        <a:t>. </a:t>
                      </a:r>
                      <a:r>
                        <a:rPr lang="en-US" sz="900" dirty="0" err="1">
                          <a:effectLst/>
                        </a:rPr>
                        <a:t>Dùng</a:t>
                      </a:r>
                      <a:r>
                        <a:rPr lang="en-US" sz="900" dirty="0">
                          <a:effectLst/>
                        </a:rPr>
                        <a:t> </a:t>
                      </a:r>
                      <a:r>
                        <a:rPr lang="en-US" sz="900" dirty="0" err="1">
                          <a:effectLst/>
                        </a:rPr>
                        <a:t>lưu</a:t>
                      </a:r>
                      <a:r>
                        <a:rPr lang="en-US" sz="900" dirty="0">
                          <a:effectLst/>
                        </a:rPr>
                        <a:t> </a:t>
                      </a:r>
                      <a:r>
                        <a:rPr lang="en-US" sz="900" dirty="0" err="1">
                          <a:effectLst/>
                        </a:rPr>
                        <a:t>trữ</a:t>
                      </a:r>
                      <a:r>
                        <a:rPr lang="en-US" sz="900" dirty="0">
                          <a:effectLst/>
                        </a:rPr>
                        <a:t> </a:t>
                      </a:r>
                      <a:r>
                        <a:rPr lang="en-US" sz="900" dirty="0" err="1">
                          <a:effectLst/>
                        </a:rPr>
                        <a:t>những</a:t>
                      </a:r>
                      <a:r>
                        <a:rPr lang="en-US" sz="900" dirty="0">
                          <a:effectLst/>
                        </a:rPr>
                        <a:t> </a:t>
                      </a:r>
                      <a:r>
                        <a:rPr lang="en-US" sz="900" dirty="0" err="1">
                          <a:effectLst/>
                        </a:rPr>
                        <a:t>dữ</a:t>
                      </a:r>
                      <a:r>
                        <a:rPr lang="en-US" sz="900" dirty="0">
                          <a:effectLst/>
                        </a:rPr>
                        <a:t> </a:t>
                      </a:r>
                      <a:r>
                        <a:rPr lang="en-US" sz="900" dirty="0" err="1">
                          <a:effectLst/>
                        </a:rPr>
                        <a:t>liệu</a:t>
                      </a:r>
                      <a:r>
                        <a:rPr lang="en-US" sz="900" dirty="0">
                          <a:effectLst/>
                        </a:rPr>
                        <a:t> </a:t>
                      </a:r>
                      <a:r>
                        <a:rPr lang="en-US" sz="900" dirty="0" err="1">
                          <a:effectLst/>
                        </a:rPr>
                        <a:t>tạm</a:t>
                      </a:r>
                      <a:r>
                        <a:rPr lang="en-US" sz="900" dirty="0">
                          <a:effectLst/>
                        </a:rPr>
                        <a:t>, </a:t>
                      </a:r>
                      <a:r>
                        <a:rPr lang="en-US" sz="900" dirty="0" err="1">
                          <a:effectLst/>
                        </a:rPr>
                        <a:t>không</a:t>
                      </a:r>
                      <a:r>
                        <a:rPr lang="en-US" sz="900" dirty="0">
                          <a:effectLst/>
                        </a:rPr>
                        <a:t> </a:t>
                      </a:r>
                      <a:r>
                        <a:rPr lang="en-US" sz="900" dirty="0" err="1">
                          <a:effectLst/>
                        </a:rPr>
                        <a:t>quan</a:t>
                      </a:r>
                      <a:r>
                        <a:rPr lang="en-US" sz="900" dirty="0">
                          <a:effectLst/>
                        </a:rPr>
                        <a:t> </a:t>
                      </a:r>
                      <a:r>
                        <a:rPr lang="en-US" sz="900" dirty="0" err="1">
                          <a:effectLst/>
                        </a:rPr>
                        <a:t>trọng</a:t>
                      </a:r>
                      <a:r>
                        <a:rPr lang="en-US" sz="900" dirty="0">
                          <a:effectLst/>
                        </a:rPr>
                        <a:t>.</a:t>
                      </a:r>
                      <a:endParaRPr lang="en-US" sz="800" dirty="0">
                        <a:effectLst/>
                        <a:latin typeface="Calibri"/>
                        <a:ea typeface="Calibri"/>
                        <a:cs typeface="Times New Roman"/>
                      </a:endParaRPr>
                    </a:p>
                  </a:txBody>
                  <a:tcPr marL="49273" marR="49273" marT="0" marB="0"/>
                </a:tc>
                <a:tc>
                  <a:txBody>
                    <a:bodyPr/>
                    <a:lstStyle/>
                    <a:p>
                      <a:pPr marL="0" marR="0">
                        <a:spcBef>
                          <a:spcPts val="0"/>
                        </a:spcBef>
                        <a:spcAft>
                          <a:spcPts val="0"/>
                        </a:spcAft>
                      </a:pPr>
                      <a:r>
                        <a:rPr lang="en-US" sz="900">
                          <a:effectLst/>
                        </a:rPr>
                        <a:t>NSDataWritingFileProtectionNone </a:t>
                      </a:r>
                      <a:endParaRPr lang="en-US" sz="900">
                        <a:solidFill>
                          <a:srgbClr val="000000"/>
                        </a:solidFill>
                        <a:effectLst/>
                        <a:latin typeface="Courier New"/>
                        <a:ea typeface="Times New Roman"/>
                      </a:endParaRPr>
                    </a:p>
                  </a:txBody>
                  <a:tcPr marL="49273" marR="49273" marT="0" marB="0"/>
                </a:tc>
                <a:tc>
                  <a:txBody>
                    <a:bodyPr/>
                    <a:lstStyle/>
                    <a:p>
                      <a:pPr marL="0" marR="0">
                        <a:spcBef>
                          <a:spcPts val="0"/>
                        </a:spcBef>
                        <a:spcAft>
                          <a:spcPts val="0"/>
                        </a:spcAft>
                      </a:pPr>
                      <a:r>
                        <a:rPr lang="en-US" sz="900" dirty="0" err="1">
                          <a:effectLst/>
                        </a:rPr>
                        <a:t>NSFileProtectionNone</a:t>
                      </a:r>
                      <a:r>
                        <a:rPr lang="en-US" sz="900" dirty="0">
                          <a:effectLst/>
                        </a:rPr>
                        <a:t> </a:t>
                      </a:r>
                      <a:endParaRPr lang="en-US" sz="900" dirty="0">
                        <a:solidFill>
                          <a:srgbClr val="000000"/>
                        </a:solidFill>
                        <a:effectLst/>
                        <a:latin typeface="Courier New"/>
                        <a:ea typeface="Times New Roman"/>
                      </a:endParaRPr>
                    </a:p>
                  </a:txBody>
                  <a:tcPr marL="49273" marR="49273" marT="0" marB="0"/>
                </a:tc>
              </a:tr>
              <a:tr h="1066800">
                <a:tc>
                  <a:txBody>
                    <a:bodyPr/>
                    <a:lstStyle/>
                    <a:p>
                      <a:pPr marL="0" marR="0">
                        <a:lnSpc>
                          <a:spcPct val="115000"/>
                        </a:lnSpc>
                        <a:spcBef>
                          <a:spcPts val="0"/>
                        </a:spcBef>
                        <a:spcAft>
                          <a:spcPts val="0"/>
                        </a:spcAft>
                      </a:pPr>
                      <a:r>
                        <a:rPr lang="en-US" sz="900">
                          <a:effectLst/>
                        </a:rPr>
                        <a:t>Complete Protection</a:t>
                      </a:r>
                      <a:endParaRPr lang="en-US" sz="800">
                        <a:effectLst/>
                        <a:latin typeface="Calibri"/>
                        <a:ea typeface="Calibri"/>
                        <a:cs typeface="Times New Roman"/>
                      </a:endParaRPr>
                    </a:p>
                  </a:txBody>
                  <a:tcPr marL="49273" marR="49273" marT="0" marB="0"/>
                </a:tc>
                <a:tc>
                  <a:txBody>
                    <a:bodyPr/>
                    <a:lstStyle/>
                    <a:p>
                      <a:pPr marL="0" marR="0" algn="just">
                        <a:lnSpc>
                          <a:spcPct val="115000"/>
                        </a:lnSpc>
                        <a:spcBef>
                          <a:spcPts val="0"/>
                        </a:spcBef>
                        <a:spcAft>
                          <a:spcPts val="1000"/>
                        </a:spcAft>
                      </a:pPr>
                      <a:r>
                        <a:rPr lang="en-US" sz="900">
                          <a:effectLst/>
                        </a:rPr>
                        <a:t>File được mã hóa và không thể truy cập khi thiết bị ở trạng thái lock. Dùng lưu trữ các dạng dữ liệu cần bảo vệ cao, khi lock máy thì không cho phép truy cập dữ liệu</a:t>
                      </a:r>
                      <a:endParaRPr lang="en-US" sz="800">
                        <a:effectLst/>
                        <a:latin typeface="Calibri"/>
                        <a:ea typeface="Calibri"/>
                        <a:cs typeface="Times New Roman"/>
                      </a:endParaRPr>
                    </a:p>
                  </a:txBody>
                  <a:tcPr marL="49273" marR="49273" marT="0" marB="0"/>
                </a:tc>
                <a:tc>
                  <a:txBody>
                    <a:bodyPr/>
                    <a:lstStyle/>
                    <a:p>
                      <a:pPr marL="0" marR="0">
                        <a:spcBef>
                          <a:spcPts val="0"/>
                        </a:spcBef>
                        <a:spcAft>
                          <a:spcPts val="0"/>
                        </a:spcAft>
                      </a:pPr>
                      <a:r>
                        <a:rPr lang="en-US" sz="900">
                          <a:effectLst/>
                        </a:rPr>
                        <a:t>NSDataWritingFileProtectionComplete </a:t>
                      </a:r>
                      <a:endParaRPr lang="en-US" sz="900">
                        <a:solidFill>
                          <a:srgbClr val="000000"/>
                        </a:solidFill>
                        <a:effectLst/>
                        <a:latin typeface="Courier New"/>
                        <a:ea typeface="Times New Roman"/>
                      </a:endParaRPr>
                    </a:p>
                  </a:txBody>
                  <a:tcPr marL="49273" marR="49273" marT="0" marB="0"/>
                </a:tc>
                <a:tc>
                  <a:txBody>
                    <a:bodyPr/>
                    <a:lstStyle/>
                    <a:p>
                      <a:pPr marL="0" marR="0">
                        <a:spcBef>
                          <a:spcPts val="0"/>
                        </a:spcBef>
                        <a:spcAft>
                          <a:spcPts val="0"/>
                        </a:spcAft>
                      </a:pPr>
                      <a:r>
                        <a:rPr lang="en-US" sz="900">
                          <a:effectLst/>
                        </a:rPr>
                        <a:t>NSFileProtectionComplete </a:t>
                      </a:r>
                      <a:endParaRPr lang="en-US" sz="900">
                        <a:solidFill>
                          <a:srgbClr val="000000"/>
                        </a:solidFill>
                        <a:effectLst/>
                        <a:latin typeface="Courier New"/>
                        <a:ea typeface="Times New Roman"/>
                      </a:endParaRPr>
                    </a:p>
                  </a:txBody>
                  <a:tcPr marL="49273" marR="49273" marT="0" marB="0"/>
                </a:tc>
              </a:tr>
              <a:tr h="1143000">
                <a:tc>
                  <a:txBody>
                    <a:bodyPr/>
                    <a:lstStyle/>
                    <a:p>
                      <a:pPr marL="0" marR="0">
                        <a:lnSpc>
                          <a:spcPct val="115000"/>
                        </a:lnSpc>
                        <a:spcBef>
                          <a:spcPts val="0"/>
                        </a:spcBef>
                        <a:spcAft>
                          <a:spcPts val="0"/>
                        </a:spcAft>
                      </a:pPr>
                      <a:r>
                        <a:rPr lang="en-US" sz="900" dirty="0">
                          <a:effectLst/>
                        </a:rPr>
                        <a:t>Complete Unless Open</a:t>
                      </a:r>
                      <a:endParaRPr lang="en-US" sz="800" dirty="0">
                        <a:effectLst/>
                        <a:latin typeface="Calibri"/>
                        <a:ea typeface="Calibri"/>
                        <a:cs typeface="Times New Roman"/>
                      </a:endParaRPr>
                    </a:p>
                  </a:txBody>
                  <a:tcPr marL="49273" marR="49273" marT="0" marB="0"/>
                </a:tc>
                <a:tc>
                  <a:txBody>
                    <a:bodyPr/>
                    <a:lstStyle/>
                    <a:p>
                      <a:pPr marL="0" marR="0" algn="just">
                        <a:lnSpc>
                          <a:spcPct val="115000"/>
                        </a:lnSpc>
                        <a:spcBef>
                          <a:spcPts val="0"/>
                        </a:spcBef>
                        <a:spcAft>
                          <a:spcPts val="1000"/>
                        </a:spcAft>
                      </a:pPr>
                      <a:r>
                        <a:rPr lang="en-US" sz="900" dirty="0">
                          <a:effectLst/>
                        </a:rPr>
                        <a:t>File </a:t>
                      </a:r>
                      <a:r>
                        <a:rPr lang="en-US" sz="900" dirty="0" err="1">
                          <a:effectLst/>
                        </a:rPr>
                        <a:t>được</a:t>
                      </a:r>
                      <a:r>
                        <a:rPr lang="en-US" sz="900" dirty="0">
                          <a:effectLst/>
                        </a:rPr>
                        <a:t> </a:t>
                      </a:r>
                      <a:r>
                        <a:rPr lang="en-US" sz="900" dirty="0" err="1">
                          <a:effectLst/>
                        </a:rPr>
                        <a:t>mã</a:t>
                      </a:r>
                      <a:r>
                        <a:rPr lang="en-US" sz="900" dirty="0">
                          <a:effectLst/>
                        </a:rPr>
                        <a:t> </a:t>
                      </a:r>
                      <a:r>
                        <a:rPr lang="en-US" sz="900" dirty="0" err="1">
                          <a:effectLst/>
                        </a:rPr>
                        <a:t>hóa</a:t>
                      </a:r>
                      <a:r>
                        <a:rPr lang="en-US" sz="900" dirty="0">
                          <a:effectLst/>
                        </a:rPr>
                        <a:t>. </a:t>
                      </a:r>
                      <a:r>
                        <a:rPr lang="en-US" sz="900" dirty="0" err="1">
                          <a:effectLst/>
                        </a:rPr>
                        <a:t>Khi</a:t>
                      </a:r>
                      <a:r>
                        <a:rPr lang="en-US" sz="900" dirty="0">
                          <a:effectLst/>
                        </a:rPr>
                        <a:t> file </a:t>
                      </a:r>
                      <a:r>
                        <a:rPr lang="en-US" sz="900" dirty="0" err="1">
                          <a:effectLst/>
                        </a:rPr>
                        <a:t>đang</a:t>
                      </a:r>
                      <a:r>
                        <a:rPr lang="en-US" sz="900" dirty="0">
                          <a:effectLst/>
                        </a:rPr>
                        <a:t> </a:t>
                      </a:r>
                      <a:r>
                        <a:rPr lang="en-US" sz="900" dirty="0" err="1">
                          <a:effectLst/>
                        </a:rPr>
                        <a:t>được</a:t>
                      </a:r>
                      <a:r>
                        <a:rPr lang="en-US" sz="900" dirty="0">
                          <a:effectLst/>
                        </a:rPr>
                        <a:t> </a:t>
                      </a:r>
                      <a:r>
                        <a:rPr lang="en-US" sz="900" dirty="0" err="1">
                          <a:effectLst/>
                        </a:rPr>
                        <a:t>mở</a:t>
                      </a:r>
                      <a:r>
                        <a:rPr lang="en-US" sz="900" dirty="0">
                          <a:effectLst/>
                        </a:rPr>
                        <a:t> </a:t>
                      </a:r>
                      <a:r>
                        <a:rPr lang="en-US" sz="900" dirty="0" err="1">
                          <a:effectLst/>
                        </a:rPr>
                        <a:t>bởi</a:t>
                      </a:r>
                      <a:r>
                        <a:rPr lang="en-US" sz="900" dirty="0">
                          <a:effectLst/>
                        </a:rPr>
                        <a:t> </a:t>
                      </a:r>
                      <a:r>
                        <a:rPr lang="en-US" sz="900" dirty="0" err="1">
                          <a:effectLst/>
                        </a:rPr>
                        <a:t>một</a:t>
                      </a:r>
                      <a:r>
                        <a:rPr lang="en-US" sz="900" dirty="0">
                          <a:effectLst/>
                        </a:rPr>
                        <a:t> </a:t>
                      </a:r>
                      <a:r>
                        <a:rPr lang="en-US" sz="900" dirty="0" err="1">
                          <a:effectLst/>
                        </a:rPr>
                        <a:t>ứng</a:t>
                      </a:r>
                      <a:r>
                        <a:rPr lang="en-US" sz="900" dirty="0">
                          <a:effectLst/>
                        </a:rPr>
                        <a:t> </a:t>
                      </a:r>
                      <a:r>
                        <a:rPr lang="en-US" sz="900" dirty="0" err="1">
                          <a:effectLst/>
                        </a:rPr>
                        <a:t>dụng</a:t>
                      </a:r>
                      <a:r>
                        <a:rPr lang="en-US" sz="900" dirty="0">
                          <a:effectLst/>
                        </a:rPr>
                        <a:t> </a:t>
                      </a:r>
                      <a:r>
                        <a:rPr lang="en-US" sz="900" dirty="0" err="1">
                          <a:effectLst/>
                        </a:rPr>
                        <a:t>mà</a:t>
                      </a:r>
                      <a:r>
                        <a:rPr lang="en-US" sz="900" dirty="0">
                          <a:effectLst/>
                        </a:rPr>
                        <a:t> </a:t>
                      </a:r>
                      <a:r>
                        <a:rPr lang="en-US" sz="900" dirty="0" err="1">
                          <a:effectLst/>
                        </a:rPr>
                        <a:t>thiết</a:t>
                      </a:r>
                      <a:r>
                        <a:rPr lang="en-US" sz="900" dirty="0">
                          <a:effectLst/>
                        </a:rPr>
                        <a:t> </a:t>
                      </a:r>
                      <a:r>
                        <a:rPr lang="en-US" sz="900" dirty="0" err="1">
                          <a:effectLst/>
                        </a:rPr>
                        <a:t>bị</a:t>
                      </a:r>
                      <a:r>
                        <a:rPr lang="en-US" sz="900" dirty="0">
                          <a:effectLst/>
                        </a:rPr>
                        <a:t> </a:t>
                      </a:r>
                      <a:r>
                        <a:rPr lang="en-US" sz="900" dirty="0" err="1">
                          <a:effectLst/>
                        </a:rPr>
                        <a:t>chuyển</a:t>
                      </a:r>
                      <a:r>
                        <a:rPr lang="en-US" sz="900" dirty="0">
                          <a:effectLst/>
                        </a:rPr>
                        <a:t> sang </a:t>
                      </a:r>
                      <a:r>
                        <a:rPr lang="en-US" sz="900" dirty="0" err="1">
                          <a:effectLst/>
                        </a:rPr>
                        <a:t>trạng</a:t>
                      </a:r>
                      <a:r>
                        <a:rPr lang="en-US" sz="900" dirty="0">
                          <a:effectLst/>
                        </a:rPr>
                        <a:t> </a:t>
                      </a:r>
                      <a:r>
                        <a:rPr lang="en-US" sz="900" dirty="0" err="1">
                          <a:effectLst/>
                        </a:rPr>
                        <a:t>thái</a:t>
                      </a:r>
                      <a:r>
                        <a:rPr lang="en-US" sz="900" dirty="0">
                          <a:effectLst/>
                        </a:rPr>
                        <a:t> lock </a:t>
                      </a:r>
                      <a:r>
                        <a:rPr lang="en-US" sz="900" dirty="0" err="1">
                          <a:effectLst/>
                        </a:rPr>
                        <a:t>thì</a:t>
                      </a:r>
                      <a:r>
                        <a:rPr lang="en-US" sz="900" dirty="0">
                          <a:effectLst/>
                        </a:rPr>
                        <a:t> </a:t>
                      </a:r>
                      <a:r>
                        <a:rPr lang="en-US" sz="900" dirty="0" err="1">
                          <a:effectLst/>
                        </a:rPr>
                        <a:t>chỉ</a:t>
                      </a:r>
                      <a:r>
                        <a:rPr lang="en-US" sz="900" dirty="0">
                          <a:effectLst/>
                        </a:rPr>
                        <a:t> </a:t>
                      </a:r>
                      <a:r>
                        <a:rPr lang="en-US" sz="900" dirty="0" err="1">
                          <a:effectLst/>
                        </a:rPr>
                        <a:t>ứng</a:t>
                      </a:r>
                      <a:r>
                        <a:rPr lang="en-US" sz="900" dirty="0">
                          <a:effectLst/>
                        </a:rPr>
                        <a:t> </a:t>
                      </a:r>
                      <a:r>
                        <a:rPr lang="en-US" sz="900" dirty="0" err="1">
                          <a:effectLst/>
                        </a:rPr>
                        <a:t>dụng</a:t>
                      </a:r>
                      <a:r>
                        <a:rPr lang="en-US" sz="900" dirty="0">
                          <a:effectLst/>
                        </a:rPr>
                        <a:t> </a:t>
                      </a:r>
                      <a:r>
                        <a:rPr lang="en-US" sz="900" dirty="0" err="1">
                          <a:effectLst/>
                        </a:rPr>
                        <a:t>đó</a:t>
                      </a:r>
                      <a:r>
                        <a:rPr lang="en-US" sz="900" dirty="0">
                          <a:effectLst/>
                        </a:rPr>
                        <a:t> </a:t>
                      </a:r>
                      <a:r>
                        <a:rPr lang="en-US" sz="900" dirty="0" err="1">
                          <a:effectLst/>
                        </a:rPr>
                        <a:t>được</a:t>
                      </a:r>
                      <a:r>
                        <a:rPr lang="en-US" sz="900" dirty="0">
                          <a:effectLst/>
                        </a:rPr>
                        <a:t> </a:t>
                      </a:r>
                      <a:r>
                        <a:rPr lang="en-US" sz="900" dirty="0" err="1">
                          <a:effectLst/>
                        </a:rPr>
                        <a:t>tiếp</a:t>
                      </a:r>
                      <a:r>
                        <a:rPr lang="en-US" sz="900" dirty="0">
                          <a:effectLst/>
                        </a:rPr>
                        <a:t> </a:t>
                      </a:r>
                      <a:r>
                        <a:rPr lang="en-US" sz="900" dirty="0" err="1">
                          <a:effectLst/>
                        </a:rPr>
                        <a:t>tục</a:t>
                      </a:r>
                      <a:r>
                        <a:rPr lang="en-US" sz="900" dirty="0">
                          <a:effectLst/>
                        </a:rPr>
                        <a:t> </a:t>
                      </a:r>
                      <a:r>
                        <a:rPr lang="en-US" sz="900" dirty="0" err="1">
                          <a:effectLst/>
                        </a:rPr>
                        <a:t>thao</a:t>
                      </a:r>
                      <a:r>
                        <a:rPr lang="en-US" sz="900" dirty="0">
                          <a:effectLst/>
                        </a:rPr>
                        <a:t> </a:t>
                      </a:r>
                      <a:r>
                        <a:rPr lang="en-US" sz="900" dirty="0" err="1">
                          <a:effectLst/>
                        </a:rPr>
                        <a:t>tác</a:t>
                      </a:r>
                      <a:r>
                        <a:rPr lang="en-US" sz="900" dirty="0">
                          <a:effectLst/>
                        </a:rPr>
                        <a:t> </a:t>
                      </a:r>
                      <a:r>
                        <a:rPr lang="en-US" sz="900" dirty="0" err="1">
                          <a:effectLst/>
                        </a:rPr>
                        <a:t>với</a:t>
                      </a:r>
                      <a:r>
                        <a:rPr lang="en-US" sz="900" dirty="0">
                          <a:effectLst/>
                        </a:rPr>
                        <a:t> file </a:t>
                      </a:r>
                      <a:r>
                        <a:rPr lang="en-US" sz="900" dirty="0" err="1">
                          <a:effectLst/>
                        </a:rPr>
                        <a:t>cho</a:t>
                      </a:r>
                      <a:r>
                        <a:rPr lang="en-US" sz="900" dirty="0">
                          <a:effectLst/>
                        </a:rPr>
                        <a:t> </a:t>
                      </a:r>
                      <a:r>
                        <a:rPr lang="en-US" sz="900" dirty="0" err="1">
                          <a:effectLst/>
                        </a:rPr>
                        <a:t>đến</a:t>
                      </a:r>
                      <a:r>
                        <a:rPr lang="en-US" sz="900" dirty="0">
                          <a:effectLst/>
                        </a:rPr>
                        <a:t> </a:t>
                      </a:r>
                      <a:r>
                        <a:rPr lang="en-US" sz="900" dirty="0" err="1">
                          <a:effectLst/>
                        </a:rPr>
                        <a:t>khi</a:t>
                      </a:r>
                      <a:r>
                        <a:rPr lang="en-US" sz="900" dirty="0">
                          <a:effectLst/>
                        </a:rPr>
                        <a:t> </a:t>
                      </a:r>
                      <a:r>
                        <a:rPr lang="en-US" sz="900" dirty="0" err="1">
                          <a:effectLst/>
                        </a:rPr>
                        <a:t>đóng</a:t>
                      </a:r>
                      <a:r>
                        <a:rPr lang="en-US" sz="900" dirty="0">
                          <a:effectLst/>
                        </a:rPr>
                        <a:t>, </a:t>
                      </a:r>
                      <a:r>
                        <a:rPr lang="en-US" sz="900" dirty="0" err="1">
                          <a:effectLst/>
                        </a:rPr>
                        <a:t>còn</a:t>
                      </a:r>
                      <a:r>
                        <a:rPr lang="en-US" sz="900" dirty="0">
                          <a:effectLst/>
                        </a:rPr>
                        <a:t> </a:t>
                      </a:r>
                      <a:r>
                        <a:rPr lang="en-US" sz="900" dirty="0" err="1">
                          <a:effectLst/>
                        </a:rPr>
                        <a:t>các</a:t>
                      </a:r>
                      <a:r>
                        <a:rPr lang="en-US" sz="900" dirty="0">
                          <a:effectLst/>
                        </a:rPr>
                        <a:t> </a:t>
                      </a:r>
                      <a:r>
                        <a:rPr lang="en-US" sz="900" dirty="0" err="1">
                          <a:effectLst/>
                        </a:rPr>
                        <a:t>ứng</a:t>
                      </a:r>
                      <a:r>
                        <a:rPr lang="en-US" sz="900" dirty="0">
                          <a:effectLst/>
                        </a:rPr>
                        <a:t> </a:t>
                      </a:r>
                      <a:r>
                        <a:rPr lang="en-US" sz="900" dirty="0" err="1">
                          <a:effectLst/>
                        </a:rPr>
                        <a:t>dụng</a:t>
                      </a:r>
                      <a:r>
                        <a:rPr lang="en-US" sz="900" dirty="0">
                          <a:effectLst/>
                        </a:rPr>
                        <a:t> </a:t>
                      </a:r>
                      <a:r>
                        <a:rPr lang="en-US" sz="900" dirty="0" err="1">
                          <a:effectLst/>
                        </a:rPr>
                        <a:t>khác</a:t>
                      </a:r>
                      <a:r>
                        <a:rPr lang="en-US" sz="900" dirty="0">
                          <a:effectLst/>
                        </a:rPr>
                        <a:t> </a:t>
                      </a:r>
                      <a:r>
                        <a:rPr lang="en-US" sz="900" dirty="0" err="1">
                          <a:effectLst/>
                        </a:rPr>
                        <a:t>không</a:t>
                      </a:r>
                      <a:r>
                        <a:rPr lang="en-US" sz="900" dirty="0">
                          <a:effectLst/>
                        </a:rPr>
                        <a:t> </a:t>
                      </a:r>
                      <a:r>
                        <a:rPr lang="en-US" sz="900" dirty="0" err="1">
                          <a:effectLst/>
                        </a:rPr>
                        <a:t>thể</a:t>
                      </a:r>
                      <a:r>
                        <a:rPr lang="en-US" sz="900" dirty="0">
                          <a:effectLst/>
                        </a:rPr>
                        <a:t> </a:t>
                      </a:r>
                      <a:r>
                        <a:rPr lang="en-US" sz="900" dirty="0" err="1">
                          <a:effectLst/>
                        </a:rPr>
                        <a:t>truy</a:t>
                      </a:r>
                      <a:r>
                        <a:rPr lang="en-US" sz="900" dirty="0">
                          <a:effectLst/>
                        </a:rPr>
                        <a:t> </a:t>
                      </a:r>
                      <a:r>
                        <a:rPr lang="en-US" sz="900" dirty="0" err="1">
                          <a:effectLst/>
                        </a:rPr>
                        <a:t>cập</a:t>
                      </a:r>
                      <a:r>
                        <a:rPr lang="en-US" sz="900" dirty="0">
                          <a:effectLst/>
                        </a:rPr>
                        <a:t> </a:t>
                      </a:r>
                      <a:r>
                        <a:rPr lang="en-US" sz="900" dirty="0" err="1">
                          <a:effectLst/>
                        </a:rPr>
                        <a:t>đến</a:t>
                      </a:r>
                      <a:r>
                        <a:rPr lang="en-US" sz="900" dirty="0">
                          <a:effectLst/>
                        </a:rPr>
                        <a:t> file. </a:t>
                      </a:r>
                      <a:r>
                        <a:rPr lang="en-US" sz="900" dirty="0" err="1">
                          <a:effectLst/>
                        </a:rPr>
                        <a:t>Giống</a:t>
                      </a:r>
                      <a:r>
                        <a:rPr lang="en-US" sz="900" dirty="0">
                          <a:effectLst/>
                        </a:rPr>
                        <a:t> </a:t>
                      </a:r>
                      <a:r>
                        <a:rPr lang="en-US" sz="900" dirty="0" err="1">
                          <a:effectLst/>
                        </a:rPr>
                        <a:t>dạng</a:t>
                      </a:r>
                      <a:r>
                        <a:rPr lang="en-US" sz="900" dirty="0">
                          <a:effectLst/>
                        </a:rPr>
                        <a:t> Complete Protection, </a:t>
                      </a:r>
                      <a:r>
                        <a:rPr lang="en-US" sz="900" dirty="0" err="1">
                          <a:effectLst/>
                        </a:rPr>
                        <a:t>tuy</a:t>
                      </a:r>
                      <a:r>
                        <a:rPr lang="en-US" sz="900" dirty="0">
                          <a:effectLst/>
                        </a:rPr>
                        <a:t> </a:t>
                      </a:r>
                      <a:r>
                        <a:rPr lang="en-US" sz="900" dirty="0" err="1">
                          <a:effectLst/>
                        </a:rPr>
                        <a:t>nhiên</a:t>
                      </a:r>
                      <a:r>
                        <a:rPr lang="en-US" sz="900" dirty="0">
                          <a:effectLst/>
                        </a:rPr>
                        <a:t> </a:t>
                      </a:r>
                      <a:r>
                        <a:rPr lang="en-US" sz="900" dirty="0" err="1">
                          <a:effectLst/>
                        </a:rPr>
                        <a:t>cho</a:t>
                      </a:r>
                      <a:r>
                        <a:rPr lang="en-US" sz="900" dirty="0">
                          <a:effectLst/>
                        </a:rPr>
                        <a:t> </a:t>
                      </a:r>
                      <a:r>
                        <a:rPr lang="en-US" sz="900" dirty="0" err="1">
                          <a:effectLst/>
                        </a:rPr>
                        <a:t>phép</a:t>
                      </a:r>
                      <a:r>
                        <a:rPr lang="en-US" sz="900" dirty="0">
                          <a:effectLst/>
                        </a:rPr>
                        <a:t> </a:t>
                      </a:r>
                      <a:r>
                        <a:rPr lang="en-US" sz="900" dirty="0" err="1">
                          <a:effectLst/>
                        </a:rPr>
                        <a:t>các</a:t>
                      </a:r>
                      <a:r>
                        <a:rPr lang="en-US" sz="900" dirty="0">
                          <a:effectLst/>
                        </a:rPr>
                        <a:t> </a:t>
                      </a:r>
                      <a:r>
                        <a:rPr lang="en-US" sz="900" dirty="0" err="1">
                          <a:effectLst/>
                        </a:rPr>
                        <a:t>ứng</a:t>
                      </a:r>
                      <a:r>
                        <a:rPr lang="en-US" sz="900" dirty="0">
                          <a:effectLst/>
                        </a:rPr>
                        <a:t> </a:t>
                      </a:r>
                      <a:r>
                        <a:rPr lang="en-US" sz="900" dirty="0" err="1">
                          <a:effectLst/>
                        </a:rPr>
                        <a:t>dụng</a:t>
                      </a:r>
                      <a:r>
                        <a:rPr lang="en-US" sz="900" dirty="0">
                          <a:effectLst/>
                        </a:rPr>
                        <a:t> </a:t>
                      </a:r>
                      <a:r>
                        <a:rPr lang="en-US" sz="900" dirty="0" err="1">
                          <a:effectLst/>
                        </a:rPr>
                        <a:t>đang</a:t>
                      </a:r>
                      <a:r>
                        <a:rPr lang="en-US" sz="900" dirty="0">
                          <a:effectLst/>
                        </a:rPr>
                        <a:t> </a:t>
                      </a:r>
                      <a:r>
                        <a:rPr lang="en-US" sz="900" dirty="0" err="1">
                          <a:effectLst/>
                        </a:rPr>
                        <a:t>thao</a:t>
                      </a:r>
                      <a:r>
                        <a:rPr lang="en-US" sz="900" dirty="0">
                          <a:effectLst/>
                        </a:rPr>
                        <a:t> </a:t>
                      </a:r>
                      <a:r>
                        <a:rPr lang="en-US" sz="900" dirty="0" err="1">
                          <a:effectLst/>
                        </a:rPr>
                        <a:t>tác</a:t>
                      </a:r>
                      <a:r>
                        <a:rPr lang="en-US" sz="900" dirty="0">
                          <a:effectLst/>
                        </a:rPr>
                        <a:t> </a:t>
                      </a:r>
                      <a:r>
                        <a:rPr lang="en-US" sz="900" dirty="0" err="1">
                          <a:effectLst/>
                        </a:rPr>
                        <a:t>với</a:t>
                      </a:r>
                      <a:r>
                        <a:rPr lang="en-US" sz="900" dirty="0">
                          <a:effectLst/>
                        </a:rPr>
                        <a:t> file </a:t>
                      </a:r>
                      <a:r>
                        <a:rPr lang="en-US" sz="900" dirty="0" err="1">
                          <a:effectLst/>
                        </a:rPr>
                        <a:t>được</a:t>
                      </a:r>
                      <a:r>
                        <a:rPr lang="en-US" sz="900" dirty="0">
                          <a:effectLst/>
                        </a:rPr>
                        <a:t> </a:t>
                      </a:r>
                      <a:r>
                        <a:rPr lang="en-US" sz="900" dirty="0" err="1">
                          <a:effectLst/>
                        </a:rPr>
                        <a:t>thực</a:t>
                      </a:r>
                      <a:r>
                        <a:rPr lang="en-US" sz="900" dirty="0">
                          <a:effectLst/>
                        </a:rPr>
                        <a:t> </a:t>
                      </a:r>
                      <a:r>
                        <a:rPr lang="en-US" sz="900" dirty="0" err="1">
                          <a:effectLst/>
                        </a:rPr>
                        <a:t>thi</a:t>
                      </a:r>
                      <a:r>
                        <a:rPr lang="en-US" sz="900" dirty="0">
                          <a:effectLst/>
                        </a:rPr>
                        <a:t> </a:t>
                      </a:r>
                      <a:r>
                        <a:rPr lang="en-US" sz="900" dirty="0" err="1">
                          <a:effectLst/>
                        </a:rPr>
                        <a:t>tiếp</a:t>
                      </a:r>
                      <a:r>
                        <a:rPr lang="en-US" sz="900" dirty="0">
                          <a:effectLst/>
                        </a:rPr>
                        <a:t> , </a:t>
                      </a:r>
                      <a:r>
                        <a:rPr lang="en-US" sz="900" dirty="0" err="1">
                          <a:effectLst/>
                        </a:rPr>
                        <a:t>phù</a:t>
                      </a:r>
                      <a:r>
                        <a:rPr lang="en-US" sz="900" dirty="0">
                          <a:effectLst/>
                        </a:rPr>
                        <a:t> </a:t>
                      </a:r>
                      <a:r>
                        <a:rPr lang="en-US" sz="900" dirty="0" err="1">
                          <a:effectLst/>
                        </a:rPr>
                        <a:t>hợp</a:t>
                      </a:r>
                      <a:r>
                        <a:rPr lang="en-US" sz="900" dirty="0">
                          <a:effectLst/>
                        </a:rPr>
                        <a:t> </a:t>
                      </a:r>
                      <a:r>
                        <a:rPr lang="en-US" sz="900" dirty="0" err="1">
                          <a:effectLst/>
                        </a:rPr>
                        <a:t>với</a:t>
                      </a:r>
                      <a:r>
                        <a:rPr lang="en-US" sz="900" dirty="0">
                          <a:effectLst/>
                        </a:rPr>
                        <a:t> </a:t>
                      </a:r>
                      <a:r>
                        <a:rPr lang="en-US" sz="900" dirty="0" err="1">
                          <a:effectLst/>
                        </a:rPr>
                        <a:t>các</a:t>
                      </a:r>
                      <a:r>
                        <a:rPr lang="en-US" sz="900" dirty="0">
                          <a:effectLst/>
                        </a:rPr>
                        <a:t> </a:t>
                      </a:r>
                      <a:r>
                        <a:rPr lang="en-US" sz="900" dirty="0" err="1">
                          <a:effectLst/>
                        </a:rPr>
                        <a:t>trường</a:t>
                      </a:r>
                      <a:r>
                        <a:rPr lang="en-US" sz="900" dirty="0">
                          <a:effectLst/>
                        </a:rPr>
                        <a:t> </a:t>
                      </a:r>
                      <a:r>
                        <a:rPr lang="en-US" sz="900" dirty="0" err="1">
                          <a:effectLst/>
                        </a:rPr>
                        <a:t>hợp</a:t>
                      </a:r>
                      <a:r>
                        <a:rPr lang="en-US" sz="900" dirty="0">
                          <a:effectLst/>
                        </a:rPr>
                        <a:t> </a:t>
                      </a:r>
                      <a:r>
                        <a:rPr lang="en-US" sz="900" dirty="0" err="1">
                          <a:effectLst/>
                        </a:rPr>
                        <a:t>như</a:t>
                      </a:r>
                      <a:r>
                        <a:rPr lang="en-US" sz="900" dirty="0">
                          <a:effectLst/>
                        </a:rPr>
                        <a:t> </a:t>
                      </a:r>
                      <a:r>
                        <a:rPr lang="en-US" sz="900" dirty="0" err="1">
                          <a:effectLst/>
                        </a:rPr>
                        <a:t>đang</a:t>
                      </a:r>
                      <a:r>
                        <a:rPr lang="en-US" sz="900" dirty="0">
                          <a:effectLst/>
                        </a:rPr>
                        <a:t> download.</a:t>
                      </a:r>
                      <a:endParaRPr lang="en-US" sz="800" dirty="0">
                        <a:effectLst/>
                        <a:latin typeface="Calibri"/>
                        <a:ea typeface="Calibri"/>
                        <a:cs typeface="Times New Roman"/>
                      </a:endParaRPr>
                    </a:p>
                  </a:txBody>
                  <a:tcPr marL="49273" marR="49273" marT="0" marB="0"/>
                </a:tc>
                <a:tc>
                  <a:txBody>
                    <a:bodyPr/>
                    <a:lstStyle/>
                    <a:p>
                      <a:pPr marL="0" marR="0">
                        <a:spcBef>
                          <a:spcPts val="0"/>
                        </a:spcBef>
                        <a:spcAft>
                          <a:spcPts val="0"/>
                        </a:spcAft>
                      </a:pPr>
                      <a:r>
                        <a:rPr lang="en-US" sz="900">
                          <a:effectLst/>
                        </a:rPr>
                        <a:t>NSDataWritingFileProtectionCompleteUnlessOpen </a:t>
                      </a:r>
                      <a:endParaRPr lang="en-US" sz="900">
                        <a:solidFill>
                          <a:srgbClr val="000000"/>
                        </a:solidFill>
                        <a:effectLst/>
                        <a:latin typeface="Courier New"/>
                        <a:ea typeface="Times New Roman"/>
                      </a:endParaRPr>
                    </a:p>
                  </a:txBody>
                  <a:tcPr marL="49273" marR="49273" marT="0" marB="0"/>
                </a:tc>
                <a:tc>
                  <a:txBody>
                    <a:bodyPr/>
                    <a:lstStyle/>
                    <a:p>
                      <a:pPr marL="0" marR="0">
                        <a:spcBef>
                          <a:spcPts val="0"/>
                        </a:spcBef>
                        <a:spcAft>
                          <a:spcPts val="0"/>
                        </a:spcAft>
                      </a:pPr>
                      <a:r>
                        <a:rPr lang="en-US" sz="900" dirty="0" err="1">
                          <a:effectLst/>
                        </a:rPr>
                        <a:t>NSFileProtectionCompleteUnlessOpen</a:t>
                      </a:r>
                      <a:r>
                        <a:rPr lang="en-US" sz="900" dirty="0">
                          <a:effectLst/>
                        </a:rPr>
                        <a:t> </a:t>
                      </a:r>
                      <a:endParaRPr lang="en-US" sz="900" dirty="0">
                        <a:solidFill>
                          <a:srgbClr val="000000"/>
                        </a:solidFill>
                        <a:effectLst/>
                        <a:latin typeface="Courier New"/>
                        <a:ea typeface="Times New Roman"/>
                      </a:endParaRPr>
                    </a:p>
                  </a:txBody>
                  <a:tcPr marL="49273" marR="49273" marT="0" marB="0"/>
                </a:tc>
              </a:tr>
              <a:tr h="982174">
                <a:tc>
                  <a:txBody>
                    <a:bodyPr/>
                    <a:lstStyle/>
                    <a:p>
                      <a:pPr marL="0" marR="0">
                        <a:lnSpc>
                          <a:spcPct val="115000"/>
                        </a:lnSpc>
                        <a:spcBef>
                          <a:spcPts val="0"/>
                        </a:spcBef>
                        <a:spcAft>
                          <a:spcPts val="0"/>
                        </a:spcAft>
                      </a:pPr>
                      <a:r>
                        <a:rPr lang="en-US" sz="900">
                          <a:effectLst/>
                        </a:rPr>
                        <a:t>Complete Until First User Authentication</a:t>
                      </a:r>
                      <a:endParaRPr lang="en-US" sz="800">
                        <a:effectLst/>
                        <a:latin typeface="Calibri"/>
                        <a:ea typeface="Calibri"/>
                        <a:cs typeface="Times New Roman"/>
                      </a:endParaRPr>
                    </a:p>
                  </a:txBody>
                  <a:tcPr marL="49273" marR="49273" marT="0" marB="0"/>
                </a:tc>
                <a:tc>
                  <a:txBody>
                    <a:bodyPr/>
                    <a:lstStyle/>
                    <a:p>
                      <a:pPr marL="0" marR="0" algn="just">
                        <a:lnSpc>
                          <a:spcPct val="115000"/>
                        </a:lnSpc>
                        <a:spcBef>
                          <a:spcPts val="0"/>
                        </a:spcBef>
                        <a:spcAft>
                          <a:spcPts val="1000"/>
                        </a:spcAft>
                      </a:pPr>
                      <a:r>
                        <a:rPr lang="en-US" sz="900">
                          <a:effectLst/>
                        </a:rPr>
                        <a:t>File được mã hóa và không thể truy cập cho đến khi lần đầu unlock thiết bị sau khi khởi động máy. Dùng để bảo vệ dữ liệu khỏi các kiểu tấn công cần khởi động lại máy.</a:t>
                      </a:r>
                      <a:endParaRPr lang="en-US" sz="800">
                        <a:effectLst/>
                        <a:latin typeface="Calibri"/>
                        <a:ea typeface="Calibri"/>
                        <a:cs typeface="Times New Roman"/>
                      </a:endParaRPr>
                    </a:p>
                  </a:txBody>
                  <a:tcPr marL="49273" marR="49273" marT="0" marB="0"/>
                </a:tc>
                <a:tc>
                  <a:txBody>
                    <a:bodyPr/>
                    <a:lstStyle/>
                    <a:p>
                      <a:pPr marL="0" marR="0">
                        <a:spcBef>
                          <a:spcPts val="0"/>
                        </a:spcBef>
                        <a:spcAft>
                          <a:spcPts val="0"/>
                        </a:spcAft>
                      </a:pPr>
                      <a:r>
                        <a:rPr lang="en-US" sz="900">
                          <a:effectLst/>
                        </a:rPr>
                        <a:t>NSDataWritingFileProtectionCompleteUntilFirstUserAuthentication </a:t>
                      </a:r>
                      <a:endParaRPr lang="en-US" sz="900">
                        <a:solidFill>
                          <a:srgbClr val="000000"/>
                        </a:solidFill>
                        <a:effectLst/>
                        <a:latin typeface="Courier New"/>
                        <a:ea typeface="Times New Roman"/>
                      </a:endParaRPr>
                    </a:p>
                  </a:txBody>
                  <a:tcPr marL="49273" marR="49273" marT="0" marB="0"/>
                </a:tc>
                <a:tc>
                  <a:txBody>
                    <a:bodyPr/>
                    <a:lstStyle/>
                    <a:p>
                      <a:pPr marL="0" marR="0">
                        <a:spcBef>
                          <a:spcPts val="0"/>
                        </a:spcBef>
                        <a:spcAft>
                          <a:spcPts val="0"/>
                        </a:spcAft>
                      </a:pPr>
                      <a:r>
                        <a:rPr lang="en-US" sz="900" dirty="0" err="1">
                          <a:effectLst/>
                        </a:rPr>
                        <a:t>NSFileProtectionCompleteUntilFirstUserAuthentication</a:t>
                      </a:r>
                      <a:r>
                        <a:rPr lang="en-US" sz="900" dirty="0">
                          <a:effectLst/>
                        </a:rPr>
                        <a:t> </a:t>
                      </a:r>
                      <a:endParaRPr lang="en-US" sz="900" dirty="0">
                        <a:solidFill>
                          <a:srgbClr val="000000"/>
                        </a:solidFill>
                        <a:effectLst/>
                        <a:latin typeface="Courier New"/>
                        <a:ea typeface="Times New Roman"/>
                      </a:endParaRPr>
                    </a:p>
                  </a:txBody>
                  <a:tcPr marL="49273" marR="49273" marT="0" marB="0"/>
                </a:tc>
              </a:tr>
            </a:tbl>
          </a:graphicData>
        </a:graphic>
      </p:graphicFrame>
    </p:spTree>
    <p:extLst>
      <p:ext uri="{BB962C8B-B14F-4D97-AF65-F5344CB8AC3E}">
        <p14:creationId xmlns:p14="http://schemas.microsoft.com/office/powerpoint/2010/main" val="656753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2752486"/>
            <a:ext cx="8026400" cy="1477328"/>
          </a:xfrm>
        </p:spPr>
        <p:txBody>
          <a:bodyPr/>
          <a:lstStyle/>
          <a:p>
            <a:r>
              <a:rPr lang="en-US" dirty="0"/>
              <a:t>Insecure Network Communication</a:t>
            </a:r>
          </a:p>
        </p:txBody>
      </p:sp>
    </p:spTree>
    <p:extLst>
      <p:ext uri="{BB962C8B-B14F-4D97-AF65-F5344CB8AC3E}">
        <p14:creationId xmlns:p14="http://schemas.microsoft.com/office/powerpoint/2010/main" val="3501639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Insecure Network Communication</a:t>
            </a:r>
          </a:p>
        </p:txBody>
      </p:sp>
      <p:sp>
        <p:nvSpPr>
          <p:cNvPr id="3" name="Content Placeholder 2"/>
          <p:cNvSpPr>
            <a:spLocks noGrp="1"/>
          </p:cNvSpPr>
          <p:nvPr>
            <p:ph idx="1"/>
          </p:nvPr>
        </p:nvSpPr>
        <p:spPr>
          <a:xfrm>
            <a:off x="449263" y="1598613"/>
            <a:ext cx="8229600" cy="3570208"/>
          </a:xfrm>
        </p:spPr>
        <p:txBody>
          <a:bodyPr/>
          <a:lstStyle/>
          <a:p>
            <a:r>
              <a:rPr lang="en-US" dirty="0"/>
              <a:t>Important to encrypt data in the transmission</a:t>
            </a:r>
          </a:p>
          <a:p>
            <a:r>
              <a:rPr lang="en-US" dirty="0" smtClean="0"/>
              <a:t>Easy </a:t>
            </a:r>
            <a:r>
              <a:rPr lang="en-US" dirty="0"/>
              <a:t>to perform </a:t>
            </a:r>
            <a:r>
              <a:rPr lang="en-US" dirty="0" err="1"/>
              <a:t>MiM</a:t>
            </a:r>
            <a:r>
              <a:rPr lang="en-US" dirty="0"/>
              <a:t> attacks as </a:t>
            </a:r>
            <a:r>
              <a:rPr lang="en-US" dirty="0" smtClean="0"/>
              <a:t>Mobile devices </a:t>
            </a:r>
            <a:r>
              <a:rPr lang="en-US" dirty="0"/>
              <a:t>uses untrusted network </a:t>
            </a:r>
            <a:r>
              <a:rPr lang="en-US" dirty="0" err="1" smtClean="0"/>
              <a:t>i.e</a:t>
            </a:r>
            <a:r>
              <a:rPr lang="en-US" dirty="0" smtClean="0"/>
              <a:t> open/Public </a:t>
            </a:r>
            <a:r>
              <a:rPr lang="en-US" dirty="0" err="1"/>
              <a:t>WiFi</a:t>
            </a:r>
            <a:r>
              <a:rPr lang="en-US" dirty="0"/>
              <a:t>, </a:t>
            </a:r>
            <a:r>
              <a:rPr lang="en-US" dirty="0" err="1"/>
              <a:t>HotSpot</a:t>
            </a:r>
            <a:r>
              <a:rPr lang="en-US" dirty="0"/>
              <a:t>, Carrier’s Network</a:t>
            </a:r>
          </a:p>
          <a:p>
            <a:r>
              <a:rPr lang="en-US" dirty="0" smtClean="0"/>
              <a:t>Application </a:t>
            </a:r>
            <a:r>
              <a:rPr lang="en-US" dirty="0"/>
              <a:t>deals with sensitive data i.e.</a:t>
            </a:r>
          </a:p>
          <a:p>
            <a:pPr lvl="1"/>
            <a:r>
              <a:rPr lang="en-US" dirty="0" smtClean="0"/>
              <a:t>Authentication </a:t>
            </a:r>
            <a:r>
              <a:rPr lang="en-US" dirty="0"/>
              <a:t>credentials</a:t>
            </a:r>
          </a:p>
          <a:p>
            <a:pPr lvl="1"/>
            <a:r>
              <a:rPr lang="en-US" dirty="0" smtClean="0"/>
              <a:t>Authorization </a:t>
            </a:r>
            <a:r>
              <a:rPr lang="en-US" dirty="0"/>
              <a:t>token</a:t>
            </a:r>
          </a:p>
          <a:p>
            <a:pPr lvl="1"/>
            <a:r>
              <a:rPr lang="en-US" dirty="0" smtClean="0"/>
              <a:t>PII </a:t>
            </a:r>
            <a:r>
              <a:rPr lang="en-US" dirty="0"/>
              <a:t>Information (Privacy Violation) (Owner </a:t>
            </a:r>
            <a:r>
              <a:rPr lang="en-US" dirty="0" smtClean="0"/>
              <a:t>Name, Phone </a:t>
            </a:r>
            <a:r>
              <a:rPr lang="en-US" dirty="0"/>
              <a:t>number, UDID</a:t>
            </a:r>
          </a:p>
        </p:txBody>
      </p:sp>
    </p:spTree>
    <p:extLst>
      <p:ext uri="{BB962C8B-B14F-4D97-AF65-F5344CB8AC3E}">
        <p14:creationId xmlns:p14="http://schemas.microsoft.com/office/powerpoint/2010/main" val="4074691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Insecure Network Channel</a:t>
            </a:r>
          </a:p>
        </p:txBody>
      </p:sp>
      <p:sp>
        <p:nvSpPr>
          <p:cNvPr id="3" name="Content Placeholder 2"/>
          <p:cNvSpPr>
            <a:spLocks noGrp="1"/>
          </p:cNvSpPr>
          <p:nvPr>
            <p:ph idx="1"/>
          </p:nvPr>
        </p:nvSpPr>
        <p:spPr>
          <a:xfrm>
            <a:off x="449263" y="1598613"/>
            <a:ext cx="8229600" cy="2523768"/>
          </a:xfrm>
        </p:spPr>
        <p:txBody>
          <a:bodyPr/>
          <a:lstStyle/>
          <a:p>
            <a:r>
              <a:rPr lang="en-US" dirty="0" smtClean="0"/>
              <a:t>Can </a:t>
            </a:r>
            <a:r>
              <a:rPr lang="en-US" dirty="0"/>
              <a:t>sniff the traffic to get an access </a:t>
            </a:r>
            <a:r>
              <a:rPr lang="en-US" dirty="0" smtClean="0"/>
              <a:t>to sensitive </a:t>
            </a:r>
            <a:r>
              <a:rPr lang="en-US" dirty="0"/>
              <a:t>data</a:t>
            </a:r>
          </a:p>
          <a:p>
            <a:r>
              <a:rPr lang="en-US" dirty="0" smtClean="0"/>
              <a:t>SSL </a:t>
            </a:r>
            <a:r>
              <a:rPr lang="en-US" dirty="0"/>
              <a:t>is the best way to secure </a:t>
            </a:r>
            <a:r>
              <a:rPr lang="en-US" dirty="0" smtClean="0"/>
              <a:t>communication channel</a:t>
            </a:r>
            <a:endParaRPr lang="en-US" dirty="0"/>
          </a:p>
          <a:p>
            <a:r>
              <a:rPr lang="en-US" dirty="0" smtClean="0"/>
              <a:t>Common </a:t>
            </a:r>
            <a:r>
              <a:rPr lang="en-US" dirty="0"/>
              <a:t>Issues</a:t>
            </a:r>
          </a:p>
          <a:p>
            <a:pPr lvl="1"/>
            <a:r>
              <a:rPr lang="en-US" dirty="0" smtClean="0"/>
              <a:t>Does </a:t>
            </a:r>
            <a:r>
              <a:rPr lang="en-US" dirty="0"/>
              <a:t>not deprecate HTTP requests</a:t>
            </a:r>
          </a:p>
          <a:p>
            <a:pPr lvl="1"/>
            <a:r>
              <a:rPr lang="en-US" dirty="0" smtClean="0"/>
              <a:t>Allowing </a:t>
            </a:r>
            <a:r>
              <a:rPr lang="en-US" dirty="0"/>
              <a:t>invalid certificates</a:t>
            </a:r>
          </a:p>
          <a:p>
            <a:pPr lvl="1"/>
            <a:r>
              <a:rPr lang="en-US" dirty="0" smtClean="0"/>
              <a:t>Sensitive </a:t>
            </a:r>
            <a:r>
              <a:rPr lang="en-US" dirty="0"/>
              <a:t>information in GET requests</a:t>
            </a:r>
          </a:p>
        </p:txBody>
      </p:sp>
    </p:spTree>
    <p:extLst>
      <p:ext uri="{BB962C8B-B14F-4D97-AF65-F5344CB8AC3E}">
        <p14:creationId xmlns:p14="http://schemas.microsoft.com/office/powerpoint/2010/main" val="1934380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PII Information Leakage</a:t>
            </a:r>
          </a:p>
        </p:txBody>
      </p:sp>
      <p:sp>
        <p:nvSpPr>
          <p:cNvPr id="3" name="Content Placeholder 2"/>
          <p:cNvSpPr>
            <a:spLocks noGrp="1"/>
          </p:cNvSpPr>
          <p:nvPr>
            <p:ph idx="1"/>
          </p:nvPr>
        </p:nvSpPr>
        <p:spPr>
          <a:xfrm>
            <a:off x="449263" y="1598613"/>
            <a:ext cx="8229600" cy="2893100"/>
          </a:xfrm>
        </p:spPr>
        <p:txBody>
          <a:bodyPr/>
          <a:lstStyle/>
          <a:p>
            <a:r>
              <a:rPr lang="en-US" dirty="0" smtClean="0"/>
              <a:t>Application </a:t>
            </a:r>
            <a:r>
              <a:rPr lang="en-US" dirty="0"/>
              <a:t>usually have access to </a:t>
            </a:r>
            <a:r>
              <a:rPr lang="en-US" dirty="0" smtClean="0"/>
              <a:t>user’s private </a:t>
            </a:r>
            <a:r>
              <a:rPr lang="en-US" dirty="0"/>
              <a:t>information i.e. Owner </a:t>
            </a:r>
            <a:r>
              <a:rPr lang="en-US" dirty="0" smtClean="0"/>
              <a:t>Name, Location</a:t>
            </a:r>
            <a:r>
              <a:rPr lang="en-US" dirty="0"/>
              <a:t>, Physical Address, </a:t>
            </a:r>
            <a:r>
              <a:rPr lang="en-US" dirty="0" err="1"/>
              <a:t>AppID</a:t>
            </a:r>
            <a:r>
              <a:rPr lang="en-US" dirty="0"/>
              <a:t>, </a:t>
            </a:r>
            <a:r>
              <a:rPr lang="en-US" dirty="0" smtClean="0"/>
              <a:t>Phone Number</a:t>
            </a:r>
            <a:endParaRPr lang="en-US" dirty="0"/>
          </a:p>
          <a:p>
            <a:r>
              <a:rPr lang="en-US" dirty="0" smtClean="0"/>
              <a:t>This </a:t>
            </a:r>
            <a:r>
              <a:rPr lang="en-US" dirty="0"/>
              <a:t>information needs to be handled </a:t>
            </a:r>
            <a:r>
              <a:rPr lang="en-US" dirty="0" smtClean="0"/>
              <a:t>very carefully </a:t>
            </a:r>
            <a:r>
              <a:rPr lang="en-US" dirty="0"/>
              <a:t>as per the law in some countries</a:t>
            </a:r>
          </a:p>
          <a:p>
            <a:r>
              <a:rPr lang="en-US" dirty="0" smtClean="0"/>
              <a:t>Storing </a:t>
            </a:r>
            <a:r>
              <a:rPr lang="en-US" dirty="0"/>
              <a:t>this information in plain text is </a:t>
            </a:r>
            <a:r>
              <a:rPr lang="en-US" dirty="0" smtClean="0"/>
              <a:t>not allowed </a:t>
            </a:r>
            <a:r>
              <a:rPr lang="en-US" dirty="0"/>
              <a:t>in some countries</a:t>
            </a:r>
          </a:p>
        </p:txBody>
      </p:sp>
    </p:spTree>
    <p:extLst>
      <p:ext uri="{BB962C8B-B14F-4D97-AF65-F5344CB8AC3E}">
        <p14:creationId xmlns:p14="http://schemas.microsoft.com/office/powerpoint/2010/main" val="2955247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3121817"/>
            <a:ext cx="8026400" cy="738664"/>
          </a:xfrm>
        </p:spPr>
        <p:txBody>
          <a:bodyPr/>
          <a:lstStyle/>
          <a:p>
            <a:r>
              <a:rPr lang="en-US" dirty="0"/>
              <a:t>Hardcoded Secrets</a:t>
            </a:r>
          </a:p>
        </p:txBody>
      </p:sp>
    </p:spTree>
    <p:extLst>
      <p:ext uri="{BB962C8B-B14F-4D97-AF65-F5344CB8AC3E}">
        <p14:creationId xmlns:p14="http://schemas.microsoft.com/office/powerpoint/2010/main" val="2091620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Hardcoded Secrets</a:t>
            </a:r>
          </a:p>
        </p:txBody>
      </p:sp>
      <p:sp>
        <p:nvSpPr>
          <p:cNvPr id="3" name="Content Placeholder 2"/>
          <p:cNvSpPr>
            <a:spLocks noGrp="1"/>
          </p:cNvSpPr>
          <p:nvPr>
            <p:ph idx="1"/>
          </p:nvPr>
        </p:nvSpPr>
        <p:spPr>
          <a:xfrm>
            <a:off x="449263" y="1598613"/>
            <a:ext cx="8229600" cy="1631216"/>
          </a:xfrm>
        </p:spPr>
        <p:txBody>
          <a:bodyPr/>
          <a:lstStyle/>
          <a:p>
            <a:r>
              <a:rPr lang="en-US" dirty="0" smtClean="0"/>
              <a:t>Easiest </a:t>
            </a:r>
            <a:r>
              <a:rPr lang="en-US" dirty="0"/>
              <a:t>way for developer to solve </a:t>
            </a:r>
            <a:r>
              <a:rPr lang="en-US" dirty="0" smtClean="0"/>
              <a:t>complex issues/functionality</a:t>
            </a:r>
            <a:endParaRPr lang="en-US" dirty="0"/>
          </a:p>
          <a:p>
            <a:r>
              <a:rPr lang="en-US" dirty="0" smtClean="0"/>
              <a:t>Attacker </a:t>
            </a:r>
            <a:r>
              <a:rPr lang="en-US" dirty="0"/>
              <a:t>can get this information by </a:t>
            </a:r>
            <a:r>
              <a:rPr lang="en-US" dirty="0" smtClean="0"/>
              <a:t>either reverse </a:t>
            </a:r>
            <a:r>
              <a:rPr lang="en-US" dirty="0"/>
              <a:t>engineering application or </a:t>
            </a:r>
            <a:r>
              <a:rPr lang="en-US" dirty="0" smtClean="0"/>
              <a:t>by checking </a:t>
            </a:r>
            <a:r>
              <a:rPr lang="en-US" dirty="0"/>
              <a:t>local storage</a:t>
            </a:r>
          </a:p>
        </p:txBody>
      </p:sp>
    </p:spTree>
    <p:extLst>
      <p:ext uri="{BB962C8B-B14F-4D97-AF65-F5344CB8AC3E}">
        <p14:creationId xmlns:p14="http://schemas.microsoft.com/office/powerpoint/2010/main" val="1759786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3121817"/>
            <a:ext cx="8026400" cy="738664"/>
          </a:xfrm>
        </p:spPr>
        <p:txBody>
          <a:bodyPr/>
          <a:lstStyle/>
          <a:p>
            <a:r>
              <a:rPr lang="en-US" dirty="0"/>
              <a:t>Language Specific Issues</a:t>
            </a:r>
          </a:p>
        </p:txBody>
      </p:sp>
    </p:spTree>
    <p:extLst>
      <p:ext uri="{BB962C8B-B14F-4D97-AF65-F5344CB8AC3E}">
        <p14:creationId xmlns:p14="http://schemas.microsoft.com/office/powerpoint/2010/main" val="1491029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Specific Issues</a:t>
            </a:r>
          </a:p>
        </p:txBody>
      </p:sp>
      <p:sp>
        <p:nvSpPr>
          <p:cNvPr id="3" name="Content Placeholder 2"/>
          <p:cNvSpPr>
            <a:spLocks noGrp="1"/>
          </p:cNvSpPr>
          <p:nvPr>
            <p:ph idx="1"/>
          </p:nvPr>
        </p:nvSpPr>
        <p:spPr>
          <a:xfrm>
            <a:off x="449263" y="1598613"/>
            <a:ext cx="8229600" cy="1631216"/>
          </a:xfrm>
        </p:spPr>
        <p:txBody>
          <a:bodyPr/>
          <a:lstStyle/>
          <a:p>
            <a:r>
              <a:rPr lang="en-US" dirty="0" smtClean="0"/>
              <a:t>Application </a:t>
            </a:r>
            <a:r>
              <a:rPr lang="en-US" dirty="0"/>
              <a:t>in iOS are developed in </a:t>
            </a:r>
            <a:r>
              <a:rPr lang="en-US" dirty="0" smtClean="0"/>
              <a:t>Objective C </a:t>
            </a:r>
            <a:r>
              <a:rPr lang="en-US" dirty="0"/>
              <a:t>language which is derived from classic </a:t>
            </a:r>
            <a:r>
              <a:rPr lang="en-US" dirty="0" smtClean="0"/>
              <a:t>C language</a:t>
            </a:r>
            <a:endParaRPr lang="en-US" dirty="0"/>
          </a:p>
          <a:p>
            <a:r>
              <a:rPr lang="en-US" dirty="0" smtClean="0"/>
              <a:t>Along </a:t>
            </a:r>
            <a:r>
              <a:rPr lang="en-US" dirty="0"/>
              <a:t>with this derivation, it also </a:t>
            </a:r>
            <a:r>
              <a:rPr lang="en-US" dirty="0" smtClean="0"/>
              <a:t>derives security </a:t>
            </a:r>
            <a:r>
              <a:rPr lang="en-US" dirty="0"/>
              <a:t>issues in C language i.e. </a:t>
            </a:r>
            <a:r>
              <a:rPr lang="en-US" dirty="0" smtClean="0"/>
              <a:t>overflow attacks</a:t>
            </a:r>
            <a:endParaRPr lang="en-US" dirty="0"/>
          </a:p>
        </p:txBody>
      </p:sp>
    </p:spTree>
    <p:extLst>
      <p:ext uri="{BB962C8B-B14F-4D97-AF65-F5344CB8AC3E}">
        <p14:creationId xmlns:p14="http://schemas.microsoft.com/office/powerpoint/2010/main" val="385461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3121817"/>
            <a:ext cx="8026400" cy="738664"/>
          </a:xfrm>
        </p:spPr>
        <p:txBody>
          <a:bodyPr/>
          <a:lstStyle/>
          <a:p>
            <a:r>
              <a:rPr lang="en-US" dirty="0"/>
              <a:t>iOS Structure</a:t>
            </a:r>
          </a:p>
        </p:txBody>
      </p:sp>
    </p:spTree>
    <p:extLst>
      <p:ext uri="{BB962C8B-B14F-4D97-AF65-F5344CB8AC3E}">
        <p14:creationId xmlns:p14="http://schemas.microsoft.com/office/powerpoint/2010/main" val="2109529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lvl="0"/>
            <a:r>
              <a:rPr lang="en-US" smtClean="0"/>
              <a:t>What Are Buffer Overflows (BOs)?</a:t>
            </a:r>
            <a:endParaRPr lang="en-US" dirty="0"/>
          </a:p>
        </p:txBody>
      </p:sp>
      <p:sp>
        <p:nvSpPr>
          <p:cNvPr id="9" name="Content Placeholder 8"/>
          <p:cNvSpPr>
            <a:spLocks noGrp="1"/>
          </p:cNvSpPr>
          <p:nvPr>
            <p:ph idx="1"/>
          </p:nvPr>
        </p:nvSpPr>
        <p:spPr>
          <a:xfrm>
            <a:off x="449263" y="1598613"/>
            <a:ext cx="8229600" cy="3570208"/>
          </a:xfrm>
        </p:spPr>
        <p:txBody>
          <a:bodyPr/>
          <a:lstStyle/>
          <a:p>
            <a:pPr lvl="0"/>
            <a:r>
              <a:rPr lang="en-US" dirty="0" smtClean="0"/>
              <a:t>External data is larger than the destination</a:t>
            </a:r>
          </a:p>
          <a:p>
            <a:pPr lvl="0"/>
            <a:r>
              <a:rPr lang="en-US" dirty="0" smtClean="0"/>
              <a:t>Overflowing the destination tramples some sensitive, </a:t>
            </a:r>
            <a:br>
              <a:rPr lang="en-US" dirty="0" smtClean="0"/>
            </a:br>
            <a:r>
              <a:rPr lang="en-US" dirty="0" smtClean="0"/>
              <a:t>in-memory construct that determines execution flow</a:t>
            </a:r>
          </a:p>
          <a:p>
            <a:pPr lvl="1"/>
            <a:r>
              <a:rPr lang="en-US" dirty="0" smtClean="0"/>
              <a:t>Causing the application to change execution flow </a:t>
            </a:r>
          </a:p>
          <a:p>
            <a:pPr lvl="1"/>
            <a:r>
              <a:rPr lang="en-US" dirty="0" smtClean="0"/>
              <a:t>To the attacker’s code that is included in the data</a:t>
            </a:r>
          </a:p>
          <a:p>
            <a:pPr lvl="0"/>
            <a:r>
              <a:rPr lang="en-US" dirty="0" smtClean="0"/>
              <a:t>Cause: Trusting input</a:t>
            </a:r>
          </a:p>
          <a:p>
            <a:pPr lvl="0"/>
            <a:r>
              <a:rPr lang="en-US" dirty="0" smtClean="0"/>
              <a:t>C/C++ code the most common victim</a:t>
            </a:r>
          </a:p>
          <a:p>
            <a:pPr lvl="0"/>
            <a:r>
              <a:rPr lang="en-US" dirty="0" smtClean="0"/>
              <a:t>Direct access to memory</a:t>
            </a:r>
          </a:p>
        </p:txBody>
      </p:sp>
    </p:spTree>
    <p:extLst>
      <p:ext uri="{BB962C8B-B14F-4D97-AF65-F5344CB8AC3E}">
        <p14:creationId xmlns:p14="http://schemas.microsoft.com/office/powerpoint/2010/main" val="874449922"/>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5420291" y="4371976"/>
            <a:ext cx="3024160" cy="1536698"/>
            <a:chOff x="6766354" y="5129542"/>
            <a:chExt cx="2727895" cy="1386154"/>
          </a:xfrm>
          <a:scene3d>
            <a:camera prst="orthographicFront">
              <a:rot lat="0" lon="0" rev="0"/>
            </a:camera>
            <a:lightRig rig="balanced" dir="t">
              <a:rot lat="0" lon="0" rev="8700000"/>
            </a:lightRig>
          </a:scene3d>
        </p:grpSpPr>
        <p:sp>
          <p:nvSpPr>
            <p:cNvPr id="66" name="Rounded Rectangle 65"/>
            <p:cNvSpPr/>
            <p:nvPr/>
          </p:nvSpPr>
          <p:spPr>
            <a:xfrm>
              <a:off x="6766354" y="5129542"/>
              <a:ext cx="2710710" cy="1386154"/>
            </a:xfrm>
            <a:prstGeom prst="round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7620" tIns="7620" rIns="7620" bIns="7620" numCol="1" spcCol="1270" anchor="ctr" anchorCtr="0">
              <a:noAutofit/>
            </a:bodyPr>
            <a:lstStyle/>
            <a:p>
              <a:pPr marL="91440" lvl="0" algn="l" defTabSz="533400">
                <a:lnSpc>
                  <a:spcPct val="100000"/>
                </a:lnSpc>
                <a:spcBef>
                  <a:spcPct val="0"/>
                </a:spcBef>
                <a:spcAft>
                  <a:spcPts val="0"/>
                </a:spcAft>
              </a:pPr>
              <a:r>
                <a:rPr lang="en-US" sz="1200" b="1" kern="1200" dirty="0" smtClean="0">
                  <a:solidFill>
                    <a:schemeClr val="bg1"/>
                  </a:solidFill>
                  <a:latin typeface="Courier New" pitchFamily="49" charset="0"/>
                </a:rPr>
                <a:t>void func(char *p, int i) {</a:t>
              </a:r>
            </a:p>
            <a:p>
              <a:pPr marL="91440" lvl="0" algn="l" defTabSz="533400">
                <a:lnSpc>
                  <a:spcPct val="100000"/>
                </a:lnSpc>
                <a:spcBef>
                  <a:spcPct val="0"/>
                </a:spcBef>
                <a:spcAft>
                  <a:spcPts val="0"/>
                </a:spcAft>
              </a:pPr>
              <a:r>
                <a:rPr lang="en-US" sz="1200" b="1" kern="1200" dirty="0" smtClean="0">
                  <a:solidFill>
                    <a:schemeClr val="bg1"/>
                  </a:solidFill>
                  <a:latin typeface="Courier New" pitchFamily="49" charset="0"/>
                </a:rPr>
                <a:t>int j = 0;</a:t>
              </a:r>
            </a:p>
            <a:p>
              <a:pPr marL="91440" lvl="0" algn="l" defTabSz="533400">
                <a:lnSpc>
                  <a:spcPct val="100000"/>
                </a:lnSpc>
                <a:spcBef>
                  <a:spcPct val="0"/>
                </a:spcBef>
                <a:spcAft>
                  <a:spcPts val="0"/>
                </a:spcAft>
              </a:pPr>
              <a:r>
                <a:rPr lang="en-US" sz="1200" b="1" kern="1200" dirty="0" smtClean="0">
                  <a:solidFill>
                    <a:schemeClr val="bg1"/>
                  </a:solidFill>
                  <a:latin typeface="Courier New" pitchFamily="49" charset="0"/>
                </a:rPr>
                <a:t>CFoo foo;</a:t>
              </a:r>
            </a:p>
            <a:p>
              <a:pPr marL="91440" lvl="0" algn="l" defTabSz="533400">
                <a:lnSpc>
                  <a:spcPct val="100000"/>
                </a:lnSpc>
                <a:spcBef>
                  <a:spcPct val="0"/>
                </a:spcBef>
                <a:spcAft>
                  <a:spcPts val="0"/>
                </a:spcAft>
              </a:pPr>
              <a:r>
                <a:rPr lang="en-US" sz="1200" b="1" kern="1200" dirty="0" smtClean="0">
                  <a:solidFill>
                    <a:schemeClr val="bg1"/>
                  </a:solidFill>
                  <a:latin typeface="Courier New" pitchFamily="49" charset="0"/>
                </a:rPr>
                <a:t>int (*fp)(int) = &amp;func;</a:t>
              </a:r>
            </a:p>
            <a:p>
              <a:pPr marL="91440" lvl="0" algn="l" defTabSz="533400">
                <a:lnSpc>
                  <a:spcPct val="100000"/>
                </a:lnSpc>
                <a:spcBef>
                  <a:spcPct val="0"/>
                </a:spcBef>
                <a:spcAft>
                  <a:spcPts val="0"/>
                </a:spcAft>
              </a:pPr>
              <a:r>
                <a:rPr lang="en-US" sz="1200" b="1" kern="1200" dirty="0" smtClean="0">
                  <a:solidFill>
                    <a:schemeClr val="bg1"/>
                  </a:solidFill>
                  <a:latin typeface="Courier New" pitchFamily="49" charset="0"/>
                </a:rPr>
                <a:t>char b[128];</a:t>
              </a:r>
              <a:br>
                <a:rPr lang="en-US" sz="1200" b="1" kern="1200" dirty="0" smtClean="0">
                  <a:solidFill>
                    <a:schemeClr val="bg1"/>
                  </a:solidFill>
                  <a:latin typeface="Courier New" pitchFamily="49" charset="0"/>
                </a:rPr>
              </a:br>
              <a:r>
                <a:rPr lang="en-US" sz="1200" b="1" kern="1200" dirty="0" smtClean="0">
                  <a:solidFill>
                    <a:schemeClr val="bg1"/>
                  </a:solidFill>
                  <a:latin typeface="Courier New" pitchFamily="49" charset="0"/>
                </a:rPr>
                <a:t>  strcpy(b,p);</a:t>
              </a:r>
            </a:p>
            <a:p>
              <a:pPr marL="91440" lvl="0" algn="l" defTabSz="533400">
                <a:lnSpc>
                  <a:spcPct val="100000"/>
                </a:lnSpc>
                <a:spcBef>
                  <a:spcPct val="0"/>
                </a:spcBef>
                <a:spcAft>
                  <a:spcPts val="0"/>
                </a:spcAft>
              </a:pPr>
              <a:r>
                <a:rPr lang="en-US" sz="1200" b="1" kern="1200" dirty="0" smtClean="0">
                  <a:solidFill>
                    <a:schemeClr val="bg1"/>
                  </a:solidFill>
                  <a:latin typeface="Courier New" pitchFamily="49" charset="0"/>
                </a:rPr>
                <a:t>}</a:t>
              </a:r>
              <a:endParaRPr lang="en-US" sz="1200" b="1" kern="1200" dirty="0">
                <a:solidFill>
                  <a:schemeClr val="bg1"/>
                </a:solidFill>
              </a:endParaRPr>
            </a:p>
          </p:txBody>
        </p:sp>
        <p:sp>
          <p:nvSpPr>
            <p:cNvPr id="67" name="Rounded Rectangle 66"/>
            <p:cNvSpPr/>
            <p:nvPr/>
          </p:nvSpPr>
          <p:spPr>
            <a:xfrm>
              <a:off x="6783539" y="5129542"/>
              <a:ext cx="2710710" cy="1386154"/>
            </a:xfrm>
            <a:prstGeom prst="roundRect">
              <a:avLst/>
            </a:prstGeom>
            <a:ln>
              <a:noFill/>
            </a:ln>
            <a:effectLst>
              <a:outerShdw blurRad="44450" dist="27940" dir="5400000" algn="ctr">
                <a:srgbClr val="000000">
                  <a:alpha val="32000"/>
                </a:srgbClr>
              </a:outerShdw>
            </a:effectLst>
            <a:sp3d>
              <a:bevelT w="190500" h="38100"/>
            </a:sp3d>
          </p:spPr>
          <p:style>
            <a:lnRef idx="0">
              <a:scrgbClr r="0" g="0" b="0"/>
            </a:lnRef>
            <a:fillRef idx="3">
              <a:schemeClr val="accent3">
                <a:hueOff val="0"/>
                <a:satOff val="0"/>
                <a:lumOff val="0"/>
                <a:alphaOff val="0"/>
              </a:schemeClr>
            </a:fillRef>
            <a:effectRef idx="3">
              <a:scrgbClr r="0" g="0" b="0"/>
            </a:effectRef>
            <a:fontRef idx="minor">
              <a:schemeClr val="lt1"/>
            </a:fontRef>
          </p:style>
        </p:sp>
      </p:grpSp>
      <p:sp>
        <p:nvSpPr>
          <p:cNvPr id="883715" name="Rectangle 3"/>
          <p:cNvSpPr>
            <a:spLocks noGrp="1" noChangeArrowheads="1"/>
          </p:cNvSpPr>
          <p:nvPr>
            <p:ph type="title"/>
          </p:nvPr>
        </p:nvSpPr>
        <p:spPr/>
        <p:txBody>
          <a:bodyPr/>
          <a:lstStyle/>
          <a:p>
            <a:r>
              <a:rPr lang="en-US" smtClean="0"/>
              <a:t>Stack Buffer Overflows at Work</a:t>
            </a:r>
            <a:endParaRPr lang="en-US" dirty="0" smtClean="0"/>
          </a:p>
        </p:txBody>
      </p:sp>
      <p:grpSp>
        <p:nvGrpSpPr>
          <p:cNvPr id="59" name="Group 58"/>
          <p:cNvGrpSpPr/>
          <p:nvPr/>
        </p:nvGrpSpPr>
        <p:grpSpPr>
          <a:xfrm>
            <a:off x="3500438" y="3264562"/>
            <a:ext cx="1204944" cy="654791"/>
            <a:chOff x="5098342" y="2171718"/>
            <a:chExt cx="1204944" cy="654791"/>
          </a:xfrm>
          <a:scene3d>
            <a:camera prst="orthographicFront">
              <a:rot lat="0" lon="0" rev="0"/>
            </a:camera>
            <a:lightRig rig="balanced" dir="t">
              <a:rot lat="0" lon="0" rev="8700000"/>
            </a:lightRig>
          </a:scene3d>
        </p:grpSpPr>
        <p:sp>
          <p:nvSpPr>
            <p:cNvPr id="61" name="Rectangle 60"/>
            <p:cNvSpPr/>
            <p:nvPr/>
          </p:nvSpPr>
          <p:spPr>
            <a:xfrm>
              <a:off x="5098342" y="2171718"/>
              <a:ext cx="1204944" cy="654791"/>
            </a:xfrm>
            <a:prstGeom prst="roundRect">
              <a:avLst/>
            </a:prstGeom>
            <a:ln/>
          </p:spPr>
          <p:style>
            <a:lnRef idx="1">
              <a:schemeClr val="accent1"/>
            </a:lnRef>
            <a:fillRef idx="3">
              <a:schemeClr val="accent1"/>
            </a:fillRef>
            <a:effectRef idx="2">
              <a:schemeClr val="accent1"/>
            </a:effectRef>
            <a:fontRef idx="minor">
              <a:schemeClr val="lt1"/>
            </a:fontRef>
          </p:style>
        </p:sp>
        <p:sp>
          <p:nvSpPr>
            <p:cNvPr id="62" name="Rectangle 61"/>
            <p:cNvSpPr/>
            <p:nvPr/>
          </p:nvSpPr>
          <p:spPr>
            <a:xfrm>
              <a:off x="5098342" y="2171718"/>
              <a:ext cx="1204944" cy="654791"/>
            </a:xfrm>
            <a:prstGeom prst="roundRect">
              <a:avLst/>
            </a:prstGeom>
            <a:ln/>
          </p:spPr>
          <p:style>
            <a:lnRef idx="1">
              <a:schemeClr val="accent1"/>
            </a:lnRef>
            <a:fillRef idx="3">
              <a:schemeClr val="accent1"/>
            </a:fillRef>
            <a:effectRef idx="2">
              <a:schemeClr val="accent1"/>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600" dirty="0" smtClean="0">
                  <a:solidFill>
                    <a:schemeClr val="accent3">
                      <a:lumMod val="60000"/>
                      <a:lumOff val="40000"/>
                    </a:schemeClr>
                  </a:solidFill>
                  <a:latin typeface="Trebuchet MS" pitchFamily="34" charset="0"/>
                </a:rPr>
                <a:t>EBP</a:t>
              </a:r>
              <a:endParaRPr lang="en-US" sz="1600" kern="1200" dirty="0">
                <a:solidFill>
                  <a:schemeClr val="accent3">
                    <a:lumMod val="60000"/>
                    <a:lumOff val="40000"/>
                  </a:schemeClr>
                </a:solidFill>
              </a:endParaRPr>
            </a:p>
          </p:txBody>
        </p:sp>
      </p:grpSp>
      <p:cxnSp>
        <p:nvCxnSpPr>
          <p:cNvPr id="63" name="Straight Connector 62"/>
          <p:cNvCxnSpPr/>
          <p:nvPr/>
        </p:nvCxnSpPr>
        <p:spPr>
          <a:xfrm rot="5400000" flipH="1" flipV="1">
            <a:off x="477672" y="4517409"/>
            <a:ext cx="2265528" cy="27296"/>
          </a:xfrm>
          <a:prstGeom prst="line">
            <a:avLst/>
          </a:prstGeom>
          <a:ln w="254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2137939" y="4530490"/>
            <a:ext cx="1280860" cy="3431"/>
          </a:xfrm>
          <a:prstGeom prst="line">
            <a:avLst/>
          </a:prstGeom>
          <a:ln w="25400" cap="rnd">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967398" y="3268545"/>
            <a:ext cx="1204944" cy="654791"/>
            <a:chOff x="3993" y="2171718"/>
            <a:chExt cx="1204944" cy="654791"/>
          </a:xfrm>
          <a:scene3d>
            <a:camera prst="orthographicFront">
              <a:rot lat="0" lon="0" rev="0"/>
            </a:camera>
            <a:lightRig rig="balanced" dir="t">
              <a:rot lat="0" lon="0" rev="8700000"/>
            </a:lightRig>
          </a:scene3d>
        </p:grpSpPr>
        <p:sp>
          <p:nvSpPr>
            <p:cNvPr id="69" name="Rectangle 68"/>
            <p:cNvSpPr/>
            <p:nvPr/>
          </p:nvSpPr>
          <p:spPr>
            <a:xfrm>
              <a:off x="3993" y="2171718"/>
              <a:ext cx="1204944" cy="654791"/>
            </a:xfrm>
            <a:prstGeom prst="roundRect">
              <a:avLst/>
            </a:prstGeom>
            <a:ln/>
          </p:spPr>
          <p:style>
            <a:lnRef idx="1">
              <a:schemeClr val="accent1"/>
            </a:lnRef>
            <a:fillRef idx="3">
              <a:schemeClr val="accent1"/>
            </a:fillRef>
            <a:effectRef idx="2">
              <a:schemeClr val="accent1"/>
            </a:effectRef>
            <a:fontRef idx="minor">
              <a:schemeClr val="lt1"/>
            </a:fontRef>
          </p:style>
        </p:sp>
        <p:sp>
          <p:nvSpPr>
            <p:cNvPr id="71" name="Rectangle 70"/>
            <p:cNvSpPr/>
            <p:nvPr/>
          </p:nvSpPr>
          <p:spPr>
            <a:xfrm>
              <a:off x="3993" y="2171718"/>
              <a:ext cx="1204944" cy="654791"/>
            </a:xfrm>
            <a:prstGeom prst="roundRect">
              <a:avLst/>
            </a:prstGeom>
            <a:ln/>
          </p:spPr>
          <p:style>
            <a:lnRef idx="1">
              <a:schemeClr val="accent1"/>
            </a:lnRef>
            <a:fillRef idx="3">
              <a:schemeClr val="accent1"/>
            </a:fillRef>
            <a:effectRef idx="2">
              <a:schemeClr val="accent1"/>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600" kern="1200" dirty="0" smtClean="0">
                  <a:solidFill>
                    <a:schemeClr val="accent3">
                      <a:lumMod val="60000"/>
                      <a:lumOff val="40000"/>
                    </a:schemeClr>
                  </a:solidFill>
                  <a:latin typeface="Trebuchet MS" pitchFamily="34" charset="0"/>
                </a:rPr>
                <a:t>Buffers</a:t>
              </a:r>
              <a:endParaRPr lang="en-US" sz="1600" kern="1200" dirty="0">
                <a:solidFill>
                  <a:schemeClr val="accent3">
                    <a:lumMod val="60000"/>
                    <a:lumOff val="40000"/>
                  </a:schemeClr>
                </a:solidFill>
                <a:latin typeface="Trebuchet MS" pitchFamily="34" charset="0"/>
              </a:endParaRPr>
            </a:p>
          </p:txBody>
        </p:sp>
      </p:grpSp>
      <p:grpSp>
        <p:nvGrpSpPr>
          <p:cNvPr id="72" name="Group 71"/>
          <p:cNvGrpSpPr/>
          <p:nvPr/>
        </p:nvGrpSpPr>
        <p:grpSpPr>
          <a:xfrm>
            <a:off x="2232236" y="3269442"/>
            <a:ext cx="1204944" cy="654791"/>
            <a:chOff x="1277580" y="2171718"/>
            <a:chExt cx="1204944" cy="654791"/>
          </a:xfrm>
          <a:scene3d>
            <a:camera prst="orthographicFront">
              <a:rot lat="0" lon="0" rev="0"/>
            </a:camera>
            <a:lightRig rig="balanced" dir="t">
              <a:rot lat="0" lon="0" rev="8700000"/>
            </a:lightRig>
          </a:scene3d>
        </p:grpSpPr>
        <p:sp>
          <p:nvSpPr>
            <p:cNvPr id="73" name="Rectangle 72"/>
            <p:cNvSpPr/>
            <p:nvPr/>
          </p:nvSpPr>
          <p:spPr>
            <a:xfrm>
              <a:off x="1277580" y="2171718"/>
              <a:ext cx="1204944" cy="654791"/>
            </a:xfrm>
            <a:prstGeom prst="roundRect">
              <a:avLst/>
            </a:prstGeom>
            <a:ln/>
          </p:spPr>
          <p:style>
            <a:lnRef idx="1">
              <a:schemeClr val="accent1"/>
            </a:lnRef>
            <a:fillRef idx="3">
              <a:schemeClr val="accent1"/>
            </a:fillRef>
            <a:effectRef idx="2">
              <a:schemeClr val="accent1"/>
            </a:effectRef>
            <a:fontRef idx="minor">
              <a:schemeClr val="lt1"/>
            </a:fontRef>
          </p:style>
        </p:sp>
        <p:sp>
          <p:nvSpPr>
            <p:cNvPr id="74" name="Rectangle 73"/>
            <p:cNvSpPr/>
            <p:nvPr/>
          </p:nvSpPr>
          <p:spPr>
            <a:xfrm>
              <a:off x="1277580" y="2171718"/>
              <a:ext cx="1204944" cy="654791"/>
            </a:xfrm>
            <a:prstGeom prst="roundRect">
              <a:avLst/>
            </a:prstGeom>
            <a:ln/>
          </p:spPr>
          <p:style>
            <a:lnRef idx="1">
              <a:schemeClr val="accent1"/>
            </a:lnRef>
            <a:fillRef idx="3">
              <a:schemeClr val="accent1"/>
            </a:fillRef>
            <a:effectRef idx="2">
              <a:schemeClr val="accent1"/>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600" kern="1200" dirty="0" smtClean="0">
                  <a:solidFill>
                    <a:schemeClr val="accent3">
                      <a:lumMod val="60000"/>
                      <a:lumOff val="40000"/>
                    </a:schemeClr>
                  </a:solidFill>
                  <a:latin typeface="Trebuchet MS" pitchFamily="34" charset="0"/>
                </a:rPr>
                <a:t>Other vars</a:t>
              </a:r>
              <a:endParaRPr lang="en-US" sz="1600" kern="1200" dirty="0">
                <a:solidFill>
                  <a:schemeClr val="accent3">
                    <a:lumMod val="60000"/>
                    <a:lumOff val="40000"/>
                  </a:schemeClr>
                </a:solidFill>
                <a:latin typeface="Trebuchet MS" pitchFamily="34" charset="0"/>
              </a:endParaRPr>
            </a:p>
          </p:txBody>
        </p:sp>
      </p:grpSp>
      <p:grpSp>
        <p:nvGrpSpPr>
          <p:cNvPr id="76" name="Group 75"/>
          <p:cNvGrpSpPr/>
          <p:nvPr/>
        </p:nvGrpSpPr>
        <p:grpSpPr>
          <a:xfrm>
            <a:off x="4773047" y="3268280"/>
            <a:ext cx="1204944" cy="654791"/>
            <a:chOff x="3824754" y="2171718"/>
            <a:chExt cx="1204944" cy="654791"/>
          </a:xfrm>
          <a:scene3d>
            <a:camera prst="orthographicFront">
              <a:rot lat="0" lon="0" rev="0"/>
            </a:camera>
            <a:lightRig rig="balanced" dir="t">
              <a:rot lat="0" lon="0" rev="8700000"/>
            </a:lightRig>
          </a:scene3d>
        </p:grpSpPr>
        <p:sp>
          <p:nvSpPr>
            <p:cNvPr id="78" name="Rectangle 77"/>
            <p:cNvSpPr/>
            <p:nvPr/>
          </p:nvSpPr>
          <p:spPr>
            <a:xfrm>
              <a:off x="3824754" y="2171718"/>
              <a:ext cx="1204944" cy="654791"/>
            </a:xfrm>
            <a:prstGeom prst="roundRect">
              <a:avLst/>
            </a:prstGeom>
            <a:ln/>
          </p:spPr>
          <p:style>
            <a:lnRef idx="1">
              <a:schemeClr val="accent1"/>
            </a:lnRef>
            <a:fillRef idx="3">
              <a:schemeClr val="accent1"/>
            </a:fillRef>
            <a:effectRef idx="2">
              <a:schemeClr val="accent1"/>
            </a:effectRef>
            <a:fontRef idx="minor">
              <a:schemeClr val="lt1"/>
            </a:fontRef>
          </p:style>
        </p:sp>
        <p:sp>
          <p:nvSpPr>
            <p:cNvPr id="79" name="Rectangle 78"/>
            <p:cNvSpPr/>
            <p:nvPr/>
          </p:nvSpPr>
          <p:spPr>
            <a:xfrm>
              <a:off x="3824754" y="2171718"/>
              <a:ext cx="1204944" cy="654791"/>
            </a:xfrm>
            <a:prstGeom prst="roundRect">
              <a:avLst/>
            </a:prstGeom>
            <a:ln/>
          </p:spPr>
          <p:style>
            <a:lnRef idx="1">
              <a:schemeClr val="accent1"/>
            </a:lnRef>
            <a:fillRef idx="3">
              <a:schemeClr val="accent1"/>
            </a:fillRef>
            <a:effectRef idx="2">
              <a:schemeClr val="accent1"/>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600" kern="1200" dirty="0" smtClean="0">
                  <a:solidFill>
                    <a:schemeClr val="accent3">
                      <a:lumMod val="60000"/>
                      <a:lumOff val="40000"/>
                    </a:schemeClr>
                  </a:solidFill>
                  <a:effectLst>
                    <a:outerShdw blurRad="38100" dist="38100" dir="2700000" algn="tl">
                      <a:srgbClr val="000000">
                        <a:alpha val="43137"/>
                      </a:srgbClr>
                    </a:outerShdw>
                  </a:effectLst>
                  <a:latin typeface="Trebuchet MS" pitchFamily="34" charset="0"/>
                </a:rPr>
                <a:t>EIP</a:t>
              </a:r>
              <a:endParaRPr lang="en-US" sz="1600" kern="1200" dirty="0">
                <a:solidFill>
                  <a:schemeClr val="accent3">
                    <a:lumMod val="60000"/>
                    <a:lumOff val="40000"/>
                  </a:schemeClr>
                </a:solidFill>
                <a:effectLst>
                  <a:outerShdw blurRad="38100" dist="38100" dir="2700000" algn="tl">
                    <a:srgbClr val="000000">
                      <a:alpha val="43137"/>
                    </a:srgbClr>
                  </a:outerShdw>
                </a:effectLst>
              </a:endParaRPr>
            </a:p>
          </p:txBody>
        </p:sp>
      </p:grpSp>
      <p:grpSp>
        <p:nvGrpSpPr>
          <p:cNvPr id="83" name="Group 82"/>
          <p:cNvGrpSpPr/>
          <p:nvPr/>
        </p:nvGrpSpPr>
        <p:grpSpPr>
          <a:xfrm>
            <a:off x="6046635" y="3268280"/>
            <a:ext cx="1204944" cy="654791"/>
            <a:chOff x="5098342" y="2171718"/>
            <a:chExt cx="1204944" cy="654791"/>
          </a:xfrm>
          <a:scene3d>
            <a:camera prst="orthographicFront">
              <a:rot lat="0" lon="0" rev="0"/>
            </a:camera>
            <a:lightRig rig="balanced" dir="t">
              <a:rot lat="0" lon="0" rev="8700000"/>
            </a:lightRig>
          </a:scene3d>
        </p:grpSpPr>
        <p:sp>
          <p:nvSpPr>
            <p:cNvPr id="93" name="Rectangle 92"/>
            <p:cNvSpPr/>
            <p:nvPr/>
          </p:nvSpPr>
          <p:spPr>
            <a:xfrm>
              <a:off x="5098342" y="2171718"/>
              <a:ext cx="1204944" cy="654791"/>
            </a:xfrm>
            <a:prstGeom prst="rect">
              <a:avLst/>
            </a:prstGeom>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600" kern="1200" dirty="0" smtClean="0">
                  <a:solidFill>
                    <a:schemeClr val="accent3">
                      <a:lumMod val="60000"/>
                      <a:lumOff val="40000"/>
                    </a:schemeClr>
                  </a:solidFill>
                  <a:latin typeface="Trebuchet MS" pitchFamily="34" charset="0"/>
                </a:rPr>
                <a:t>Args</a:t>
              </a:r>
              <a:endParaRPr lang="en-US" sz="1600" kern="1200" dirty="0">
                <a:solidFill>
                  <a:schemeClr val="accent3">
                    <a:lumMod val="60000"/>
                    <a:lumOff val="40000"/>
                  </a:schemeClr>
                </a:solidFill>
              </a:endParaRPr>
            </a:p>
          </p:txBody>
        </p:sp>
        <p:sp>
          <p:nvSpPr>
            <p:cNvPr id="90" name="Rounded Rectangle 89"/>
            <p:cNvSpPr/>
            <p:nvPr/>
          </p:nvSpPr>
          <p:spPr>
            <a:xfrm>
              <a:off x="5098342" y="2171718"/>
              <a:ext cx="1204944" cy="654791"/>
            </a:xfrm>
            <a:prstGeom prst="roundRect">
              <a:avLst/>
            </a:prstGeom>
            <a:ln/>
          </p:spPr>
          <p:style>
            <a:lnRef idx="1">
              <a:schemeClr val="accent1"/>
            </a:lnRef>
            <a:fillRef idx="3">
              <a:schemeClr val="accent1"/>
            </a:fillRef>
            <a:effectRef idx="2">
              <a:schemeClr val="accent1"/>
            </a:effectRef>
            <a:fontRef idx="minor">
              <a:schemeClr val="lt1"/>
            </a:fontRef>
          </p:style>
        </p:sp>
      </p:grpSp>
      <p:sp>
        <p:nvSpPr>
          <p:cNvPr id="101" name="Text Box 15"/>
          <p:cNvSpPr txBox="1">
            <a:spLocks noChangeArrowheads="1"/>
          </p:cNvSpPr>
          <p:nvPr/>
        </p:nvSpPr>
        <p:spPr bwMode="auto">
          <a:xfrm>
            <a:off x="654050" y="1933575"/>
            <a:ext cx="184150" cy="336550"/>
          </a:xfrm>
          <a:prstGeom prst="rect">
            <a:avLst/>
          </a:prstGeom>
          <a:noFill/>
          <a:ln w="9525">
            <a:noFill/>
            <a:miter lim="800000"/>
            <a:headEnd/>
            <a:tailEnd/>
          </a:ln>
        </p:spPr>
        <p:txBody>
          <a:bodyPr wrap="none">
            <a:spAutoFit/>
          </a:bodyPr>
          <a:lstStyle/>
          <a:p>
            <a:pPr algn="l" eaLnBrk="1" hangingPunct="1"/>
            <a:endParaRPr lang="en-US" sz="1600" b="0" dirty="0">
              <a:latin typeface="Lucida Sans Unicode" pitchFamily="34" charset="0"/>
            </a:endParaRPr>
          </a:p>
        </p:txBody>
      </p:sp>
      <p:grpSp>
        <p:nvGrpSpPr>
          <p:cNvPr id="102" name="Group 65"/>
          <p:cNvGrpSpPr>
            <a:grpSpLocks/>
          </p:cNvGrpSpPr>
          <p:nvPr/>
        </p:nvGrpSpPr>
        <p:grpSpPr bwMode="auto">
          <a:xfrm>
            <a:off x="455684" y="4564504"/>
            <a:ext cx="1949450" cy="1971676"/>
            <a:chOff x="758" y="2359"/>
            <a:chExt cx="1228" cy="1242"/>
          </a:xfrm>
        </p:grpSpPr>
        <p:pic>
          <p:nvPicPr>
            <p:cNvPr id="104" name="Picture 66" descr="3lfv_4yn[1]"/>
            <p:cNvPicPr>
              <a:picLocks noChangeAspect="1" noChangeArrowheads="1"/>
            </p:cNvPicPr>
            <p:nvPr/>
          </p:nvPicPr>
          <p:blipFill>
            <a:blip r:embed="rId3" cstate="print"/>
            <a:srcRect/>
            <a:stretch>
              <a:fillRect/>
            </a:stretch>
          </p:blipFill>
          <p:spPr bwMode="auto">
            <a:xfrm>
              <a:off x="758" y="2359"/>
              <a:ext cx="1031" cy="868"/>
            </a:xfrm>
            <a:prstGeom prst="rect">
              <a:avLst/>
            </a:prstGeom>
            <a:noFill/>
            <a:ln w="9525">
              <a:noFill/>
              <a:miter lim="800000"/>
              <a:headEnd/>
              <a:tailEnd/>
            </a:ln>
          </p:spPr>
        </p:pic>
        <p:sp>
          <p:nvSpPr>
            <p:cNvPr id="105" name="Text Box 67"/>
            <p:cNvSpPr txBox="1">
              <a:spLocks noChangeArrowheads="1"/>
            </p:cNvSpPr>
            <p:nvPr/>
          </p:nvSpPr>
          <p:spPr bwMode="auto">
            <a:xfrm rot="20987400">
              <a:off x="868" y="3155"/>
              <a:ext cx="1118" cy="446"/>
            </a:xfrm>
            <a:prstGeom prst="rect">
              <a:avLst/>
            </a:prstGeom>
            <a:noFill/>
            <a:ln w="12700" cap="sq">
              <a:noFill/>
              <a:miter lim="800000"/>
              <a:headEnd type="none" w="sm" len="sm"/>
              <a:tailEnd type="none" w="sm" len="sm"/>
            </a:ln>
            <a:effectLst/>
          </p:spPr>
          <p:txBody>
            <a:bodyPr wrap="square">
              <a:spAutoFit/>
            </a:bodyPr>
            <a:lstStyle/>
            <a:p>
              <a:pPr algn="l" eaLnBrk="1" hangingPunct="1">
                <a:defRPr/>
              </a:pPr>
              <a:r>
                <a:rPr lang="en-US" sz="4000" b="0" dirty="0">
                  <a:solidFill>
                    <a:srgbClr val="FF3300"/>
                  </a:solidFill>
                  <a:effectLst>
                    <a:outerShdw blurRad="38100" dist="38100" dir="2700000" algn="tl">
                      <a:srgbClr val="000000"/>
                    </a:outerShdw>
                  </a:effectLst>
                  <a:latin typeface="Impact" pitchFamily="34" charset="0"/>
                </a:rPr>
                <a:t>0wn3d!</a:t>
              </a:r>
            </a:p>
          </p:txBody>
        </p:sp>
      </p:grpSp>
      <p:sp>
        <p:nvSpPr>
          <p:cNvPr id="106" name="Rounded Rectangle 105"/>
          <p:cNvSpPr/>
          <p:nvPr/>
        </p:nvSpPr>
        <p:spPr>
          <a:xfrm>
            <a:off x="3743861" y="6003983"/>
            <a:ext cx="4399475" cy="43994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08" name="Text Box 87"/>
          <p:cNvSpPr txBox="1">
            <a:spLocks noChangeArrowheads="1"/>
          </p:cNvSpPr>
          <p:nvPr/>
        </p:nvSpPr>
        <p:spPr bwMode="auto">
          <a:xfrm>
            <a:off x="3763632" y="6062452"/>
            <a:ext cx="4352926" cy="292388"/>
          </a:xfrm>
          <a:prstGeom prst="rect">
            <a:avLst/>
          </a:prstGeom>
          <a:noFill/>
          <a:ln w="12700">
            <a:noFill/>
            <a:miter lim="800000"/>
            <a:headEnd type="none" w="sm" len="sm"/>
            <a:tailEnd type="none" w="sm" len="sm"/>
          </a:ln>
        </p:spPr>
        <p:txBody>
          <a:bodyPr wrap="square">
            <a:spAutoFit/>
          </a:bodyPr>
          <a:lstStyle/>
          <a:p>
            <a:r>
              <a:rPr lang="en-US" sz="1300" dirty="0">
                <a:solidFill>
                  <a:schemeClr val="lt1"/>
                </a:solidFill>
                <a:latin typeface="Segoe UI" pitchFamily="34" charset="0"/>
                <a:cs typeface="Segoe UI" pitchFamily="34" charset="0"/>
              </a:rPr>
              <a:t>Bad things happen if *p </a:t>
            </a:r>
            <a:r>
              <a:rPr lang="en-US" sz="1300" dirty="0" smtClean="0">
                <a:solidFill>
                  <a:schemeClr val="lt1"/>
                </a:solidFill>
                <a:latin typeface="Segoe UI" pitchFamily="34" charset="0"/>
                <a:cs typeface="Segoe UI" pitchFamily="34" charset="0"/>
              </a:rPr>
              <a:t>points </a:t>
            </a:r>
            <a:r>
              <a:rPr lang="en-US" sz="1300" dirty="0">
                <a:solidFill>
                  <a:schemeClr val="lt1"/>
                </a:solidFill>
                <a:latin typeface="Segoe UI" pitchFamily="34" charset="0"/>
                <a:cs typeface="Segoe UI" pitchFamily="34" charset="0"/>
              </a:rPr>
              <a:t>to data longer than b</a:t>
            </a:r>
          </a:p>
        </p:txBody>
      </p:sp>
      <p:cxnSp>
        <p:nvCxnSpPr>
          <p:cNvPr id="112" name="Straight Connector 111"/>
          <p:cNvCxnSpPr/>
          <p:nvPr/>
        </p:nvCxnSpPr>
        <p:spPr>
          <a:xfrm>
            <a:off x="2755247" y="5185849"/>
            <a:ext cx="2351325" cy="5129"/>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4896366" y="5199106"/>
            <a:ext cx="469557" cy="6176"/>
          </a:xfrm>
          <a:prstGeom prst="line">
            <a:avLst/>
          </a:prstGeom>
          <a:ln w="25400" cap="rnd">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140411" y="4930346"/>
            <a:ext cx="339811" cy="1588"/>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165124" y="5436973"/>
            <a:ext cx="302741" cy="6178"/>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nvGrpSpPr>
          <p:cNvPr id="120" name="Group 123"/>
          <p:cNvGrpSpPr/>
          <p:nvPr/>
        </p:nvGrpSpPr>
        <p:grpSpPr>
          <a:xfrm>
            <a:off x="6394069" y="3967151"/>
            <a:ext cx="1353396" cy="564078"/>
            <a:chOff x="6394069" y="3967151"/>
            <a:chExt cx="1353396" cy="564078"/>
          </a:xfrm>
        </p:grpSpPr>
        <p:grpSp>
          <p:nvGrpSpPr>
            <p:cNvPr id="124" name="Group 119"/>
            <p:cNvGrpSpPr/>
            <p:nvPr/>
          </p:nvGrpSpPr>
          <p:grpSpPr>
            <a:xfrm>
              <a:off x="6406738" y="3967151"/>
              <a:ext cx="1335974" cy="315492"/>
              <a:chOff x="6406738" y="3967151"/>
              <a:chExt cx="1335974" cy="315492"/>
            </a:xfrm>
          </p:grpSpPr>
          <p:cxnSp>
            <p:nvCxnSpPr>
              <p:cNvPr id="131" name="Straight Connector 130"/>
              <p:cNvCxnSpPr/>
              <p:nvPr/>
            </p:nvCxnSpPr>
            <p:spPr>
              <a:xfrm rot="5400000">
                <a:off x="6667995" y="4120737"/>
                <a:ext cx="308759" cy="1588"/>
              </a:xfrm>
              <a:prstGeom prst="line">
                <a:avLst/>
              </a:prstGeom>
              <a:ln w="25400" cap="rnd">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06738" y="4281055"/>
                <a:ext cx="1335974" cy="1588"/>
              </a:xfrm>
              <a:prstGeom prst="line">
                <a:avLst/>
              </a:prstGeom>
              <a:ln w="25400" cap="rnd">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cxnSp>
          <p:nvCxnSpPr>
            <p:cNvPr id="127" name="Straight Connector 126"/>
            <p:cNvCxnSpPr/>
            <p:nvPr/>
          </p:nvCxnSpPr>
          <p:spPr>
            <a:xfrm rot="5400000">
              <a:off x="6270172" y="4405745"/>
              <a:ext cx="249381" cy="1588"/>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7621980" y="4397829"/>
              <a:ext cx="249381" cy="1588"/>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7229367" y="2970841"/>
            <a:ext cx="1319680" cy="1806659"/>
            <a:chOff x="7229367" y="2970841"/>
            <a:chExt cx="1319680" cy="1806659"/>
          </a:xfrm>
        </p:grpSpPr>
        <p:sp>
          <p:nvSpPr>
            <p:cNvPr id="134" name="Striped Right Arrow 133"/>
            <p:cNvSpPr/>
            <p:nvPr/>
          </p:nvSpPr>
          <p:spPr>
            <a:xfrm rot="7621426">
              <a:off x="6711663" y="3944025"/>
              <a:ext cx="1351179" cy="315772"/>
            </a:xfrm>
            <a:prstGeom prst="stripedRightArrow">
              <a:avLst>
                <a:gd name="adj1" fmla="val 62936"/>
                <a:gd name="adj2" fmla="val 50000"/>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5" name="Picture 38" descr="Funny Guy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634647" y="2970841"/>
              <a:ext cx="914400" cy="914400"/>
            </a:xfrm>
            <a:prstGeom prst="rect">
              <a:avLst/>
            </a:prstGeom>
            <a:noFill/>
            <a:ln w="9525">
              <a:noFill/>
              <a:miter lim="800000"/>
              <a:headEnd/>
              <a:tailEnd/>
            </a:ln>
          </p:spPr>
        </p:pic>
      </p:grpSp>
      <p:grpSp>
        <p:nvGrpSpPr>
          <p:cNvPr id="136" name="Group 135"/>
          <p:cNvGrpSpPr/>
          <p:nvPr/>
        </p:nvGrpSpPr>
        <p:grpSpPr>
          <a:xfrm>
            <a:off x="6736365" y="5383084"/>
            <a:ext cx="2269612" cy="794631"/>
            <a:chOff x="6736365" y="5383084"/>
            <a:chExt cx="2269612" cy="794631"/>
          </a:xfrm>
        </p:grpSpPr>
        <p:sp>
          <p:nvSpPr>
            <p:cNvPr id="137" name="Striped Right Arrow 136"/>
            <p:cNvSpPr/>
            <p:nvPr/>
          </p:nvSpPr>
          <p:spPr>
            <a:xfrm rot="11482143">
              <a:off x="6736365" y="5383084"/>
              <a:ext cx="1651216" cy="405844"/>
            </a:xfrm>
            <a:prstGeom prst="striped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8" name="Picture 35" descr="smash"/>
            <p:cNvPicPr>
              <a:picLocks noChangeAspect="1" noChangeArrowheads="1" noCrop="1"/>
            </p:cNvPicPr>
            <p:nvPr/>
          </p:nvPicPr>
          <p:blipFill>
            <a:blip r:embed="rId5" cstate="print"/>
            <a:srcRect/>
            <a:stretch>
              <a:fillRect/>
            </a:stretch>
          </p:blipFill>
          <p:spPr bwMode="auto">
            <a:xfrm>
              <a:off x="8100204" y="5433591"/>
              <a:ext cx="905773" cy="744124"/>
            </a:xfrm>
            <a:prstGeom prst="rect">
              <a:avLst/>
            </a:prstGeom>
            <a:noFill/>
            <a:ln w="9525">
              <a:noFill/>
              <a:miter lim="800000"/>
              <a:headEnd/>
              <a:tailEnd/>
            </a:ln>
          </p:spPr>
        </p:pic>
      </p:grpSp>
      <p:sp>
        <p:nvSpPr>
          <p:cNvPr id="139" name="Circular Arrow 138"/>
          <p:cNvSpPr/>
          <p:nvPr/>
        </p:nvSpPr>
        <p:spPr>
          <a:xfrm rot="10800000">
            <a:off x="819147" y="2828925"/>
            <a:ext cx="2653827" cy="1702132"/>
          </a:xfrm>
          <a:prstGeom prst="circular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endParaRPr>
          </a:p>
        </p:txBody>
      </p:sp>
      <p:sp>
        <p:nvSpPr>
          <p:cNvPr id="140" name="Circular Arrow 139"/>
          <p:cNvSpPr/>
          <p:nvPr/>
        </p:nvSpPr>
        <p:spPr>
          <a:xfrm rot="21245922" flipH="1">
            <a:off x="430543" y="2264543"/>
            <a:ext cx="4494215" cy="2438400"/>
          </a:xfrm>
          <a:prstGeom prst="circularArrow">
            <a:avLst>
              <a:gd name="adj1" fmla="val 7466"/>
              <a:gd name="adj2" fmla="val 754918"/>
              <a:gd name="adj3" fmla="val 20371429"/>
              <a:gd name="adj4" fmla="val 10605379"/>
              <a:gd name="adj5" fmla="val 12482"/>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endParaRPr>
          </a:p>
        </p:txBody>
      </p:sp>
      <p:grpSp>
        <p:nvGrpSpPr>
          <p:cNvPr id="141" name="Group 140"/>
          <p:cNvGrpSpPr/>
          <p:nvPr/>
        </p:nvGrpSpPr>
        <p:grpSpPr>
          <a:xfrm>
            <a:off x="805570" y="3116199"/>
            <a:ext cx="5001868" cy="1143792"/>
            <a:chOff x="805570" y="3116199"/>
            <a:chExt cx="5001868" cy="1143792"/>
          </a:xfrm>
        </p:grpSpPr>
        <p:grpSp>
          <p:nvGrpSpPr>
            <p:cNvPr id="142" name="Group 68"/>
            <p:cNvGrpSpPr>
              <a:grpSpLocks/>
            </p:cNvGrpSpPr>
            <p:nvPr/>
          </p:nvGrpSpPr>
          <p:grpSpPr bwMode="auto">
            <a:xfrm flipV="1">
              <a:off x="1119806" y="3116190"/>
              <a:ext cx="4687632" cy="1143793"/>
              <a:chOff x="347" y="3767"/>
              <a:chExt cx="2672" cy="437"/>
            </a:xfrm>
          </p:grpSpPr>
          <p:sp>
            <p:nvSpPr>
              <p:cNvPr id="154" name="Rectangle 69"/>
              <p:cNvSpPr>
                <a:spLocks noChangeArrowheads="1"/>
              </p:cNvSpPr>
              <p:nvPr/>
            </p:nvSpPr>
            <p:spPr bwMode="auto">
              <a:xfrm>
                <a:off x="347" y="3918"/>
                <a:ext cx="2672" cy="192"/>
              </a:xfrm>
              <a:prstGeom prst="rect">
                <a:avLst/>
              </a:prstGeom>
              <a:solidFill>
                <a:schemeClr val="hlink">
                  <a:alpha val="45000"/>
                </a:schemeClr>
              </a:solidFill>
              <a:ln w="9525">
                <a:noFill/>
                <a:miter lim="800000"/>
                <a:headEnd/>
                <a:tailEnd/>
              </a:ln>
              <a:effectLst/>
            </p:spPr>
            <p:txBody>
              <a:bodyPr wrap="none" anchor="ctr"/>
              <a:lstStyle/>
              <a:p>
                <a:pPr>
                  <a:defRPr/>
                </a:pPr>
                <a:endParaRPr lang="en-US" dirty="0"/>
              </a:p>
            </p:txBody>
          </p:sp>
          <p:pic>
            <p:nvPicPr>
              <p:cNvPr id="155" name="Picture 70" descr="ci4faj1_[1]"/>
              <p:cNvPicPr>
                <a:picLocks noChangeAspect="1" noChangeArrowheads="1"/>
              </p:cNvPicPr>
              <p:nvPr/>
            </p:nvPicPr>
            <p:blipFill>
              <a:blip r:embed="rId6" cstate="print"/>
              <a:srcRect/>
              <a:stretch>
                <a:fillRect/>
              </a:stretch>
            </p:blipFill>
            <p:spPr bwMode="auto">
              <a:xfrm>
                <a:off x="1365" y="3814"/>
                <a:ext cx="278" cy="255"/>
              </a:xfrm>
              <a:prstGeom prst="rect">
                <a:avLst/>
              </a:prstGeom>
              <a:noFill/>
              <a:ln w="9525">
                <a:noFill/>
                <a:miter lim="800000"/>
                <a:headEnd/>
                <a:tailEnd/>
              </a:ln>
            </p:spPr>
          </p:pic>
          <p:pic>
            <p:nvPicPr>
              <p:cNvPr id="156" name="Picture 75" descr="ci4faj1_[1]"/>
              <p:cNvPicPr>
                <a:picLocks noChangeAspect="1" noChangeArrowheads="1"/>
              </p:cNvPicPr>
              <p:nvPr/>
            </p:nvPicPr>
            <p:blipFill>
              <a:blip r:embed="rId6" cstate="print"/>
              <a:srcRect/>
              <a:stretch>
                <a:fillRect/>
              </a:stretch>
            </p:blipFill>
            <p:spPr bwMode="auto">
              <a:xfrm>
                <a:off x="2068" y="3767"/>
                <a:ext cx="842" cy="437"/>
              </a:xfrm>
              <a:prstGeom prst="rect">
                <a:avLst/>
              </a:prstGeom>
              <a:noFill/>
              <a:ln w="9525">
                <a:noFill/>
                <a:miter lim="800000"/>
                <a:headEnd/>
                <a:tailEnd/>
              </a:ln>
            </p:spPr>
          </p:pic>
        </p:grpSp>
        <p:grpSp>
          <p:nvGrpSpPr>
            <p:cNvPr id="143" name="Group 77"/>
            <p:cNvGrpSpPr/>
            <p:nvPr/>
          </p:nvGrpSpPr>
          <p:grpSpPr>
            <a:xfrm flipV="1">
              <a:off x="2196198" y="3136136"/>
              <a:ext cx="1397000" cy="976281"/>
              <a:chOff x="3460031" y="1220128"/>
              <a:chExt cx="1397000" cy="592137"/>
            </a:xfrm>
          </p:grpSpPr>
          <p:pic>
            <p:nvPicPr>
              <p:cNvPr id="149" name="Picture 70" descr="ci4faj1_[1]"/>
              <p:cNvPicPr>
                <a:picLocks noChangeAspect="1" noChangeArrowheads="1"/>
              </p:cNvPicPr>
              <p:nvPr/>
            </p:nvPicPr>
            <p:blipFill>
              <a:blip r:embed="rId6" cstate="print"/>
              <a:srcRect/>
              <a:stretch>
                <a:fillRect/>
              </a:stretch>
            </p:blipFill>
            <p:spPr bwMode="auto">
              <a:xfrm>
                <a:off x="3460031" y="1239178"/>
                <a:ext cx="441325" cy="404812"/>
              </a:xfrm>
              <a:prstGeom prst="rect">
                <a:avLst/>
              </a:prstGeom>
              <a:noFill/>
              <a:ln w="9525">
                <a:noFill/>
                <a:miter lim="800000"/>
                <a:headEnd/>
                <a:tailEnd/>
              </a:ln>
            </p:spPr>
          </p:pic>
          <p:pic>
            <p:nvPicPr>
              <p:cNvPr id="150" name="Picture 71" descr="ci4faj1_[1]"/>
              <p:cNvPicPr>
                <a:picLocks noChangeAspect="1" noChangeArrowheads="1"/>
              </p:cNvPicPr>
              <p:nvPr/>
            </p:nvPicPr>
            <p:blipFill>
              <a:blip r:embed="rId6" cstate="print"/>
              <a:srcRect/>
              <a:stretch>
                <a:fillRect/>
              </a:stretch>
            </p:blipFill>
            <p:spPr bwMode="auto">
              <a:xfrm>
                <a:off x="3696569" y="1361416"/>
                <a:ext cx="441325" cy="404812"/>
              </a:xfrm>
              <a:prstGeom prst="rect">
                <a:avLst/>
              </a:prstGeom>
              <a:noFill/>
              <a:ln w="9525">
                <a:noFill/>
                <a:miter lim="800000"/>
                <a:headEnd/>
                <a:tailEnd/>
              </a:ln>
            </p:spPr>
          </p:pic>
          <p:pic>
            <p:nvPicPr>
              <p:cNvPr id="151" name="Picture 72" descr="ci4faj1_[1]"/>
              <p:cNvPicPr>
                <a:picLocks noChangeAspect="1" noChangeArrowheads="1"/>
              </p:cNvPicPr>
              <p:nvPr/>
            </p:nvPicPr>
            <p:blipFill>
              <a:blip r:embed="rId6" cstate="print"/>
              <a:srcRect/>
              <a:stretch>
                <a:fillRect/>
              </a:stretch>
            </p:blipFill>
            <p:spPr bwMode="auto">
              <a:xfrm>
                <a:off x="3985494" y="1220128"/>
                <a:ext cx="441325" cy="404812"/>
              </a:xfrm>
              <a:prstGeom prst="rect">
                <a:avLst/>
              </a:prstGeom>
              <a:noFill/>
              <a:ln w="9525">
                <a:noFill/>
                <a:miter lim="800000"/>
                <a:headEnd/>
                <a:tailEnd/>
              </a:ln>
            </p:spPr>
          </p:pic>
          <p:pic>
            <p:nvPicPr>
              <p:cNvPr id="152" name="Picture 73" descr="ci4faj1_[1]"/>
              <p:cNvPicPr>
                <a:picLocks noChangeAspect="1" noChangeArrowheads="1"/>
              </p:cNvPicPr>
              <p:nvPr/>
            </p:nvPicPr>
            <p:blipFill>
              <a:blip r:embed="rId6" cstate="print"/>
              <a:srcRect/>
              <a:stretch>
                <a:fillRect/>
              </a:stretch>
            </p:blipFill>
            <p:spPr bwMode="auto">
              <a:xfrm>
                <a:off x="4415706" y="1407453"/>
                <a:ext cx="441325" cy="404812"/>
              </a:xfrm>
              <a:prstGeom prst="rect">
                <a:avLst/>
              </a:prstGeom>
              <a:noFill/>
              <a:ln w="9525">
                <a:noFill/>
                <a:miter lim="800000"/>
                <a:headEnd/>
                <a:tailEnd/>
              </a:ln>
            </p:spPr>
          </p:pic>
          <p:pic>
            <p:nvPicPr>
              <p:cNvPr id="153" name="Picture 74" descr="ci4faj1_[1]"/>
              <p:cNvPicPr>
                <a:picLocks noChangeAspect="1" noChangeArrowheads="1"/>
              </p:cNvPicPr>
              <p:nvPr/>
            </p:nvPicPr>
            <p:blipFill>
              <a:blip r:embed="rId6" cstate="print"/>
              <a:srcRect/>
              <a:stretch>
                <a:fillRect/>
              </a:stretch>
            </p:blipFill>
            <p:spPr bwMode="auto">
              <a:xfrm>
                <a:off x="4261719" y="1293153"/>
                <a:ext cx="441325" cy="404812"/>
              </a:xfrm>
              <a:prstGeom prst="rect">
                <a:avLst/>
              </a:prstGeom>
              <a:noFill/>
              <a:ln w="9525">
                <a:noFill/>
                <a:miter lim="800000"/>
                <a:headEnd/>
                <a:tailEnd/>
              </a:ln>
            </p:spPr>
          </p:pic>
        </p:grpSp>
        <p:grpSp>
          <p:nvGrpSpPr>
            <p:cNvPr id="144" name="Group 76"/>
            <p:cNvGrpSpPr>
              <a:grpSpLocks/>
            </p:cNvGrpSpPr>
            <p:nvPr/>
          </p:nvGrpSpPr>
          <p:grpSpPr bwMode="auto">
            <a:xfrm>
              <a:off x="805570" y="3203296"/>
              <a:ext cx="1582738" cy="665162"/>
              <a:chOff x="437" y="1296"/>
              <a:chExt cx="997" cy="419"/>
            </a:xfrm>
            <a:noFill/>
          </p:grpSpPr>
          <p:pic>
            <p:nvPicPr>
              <p:cNvPr id="145" name="Picture 77" descr="acvzqhey[1]"/>
              <p:cNvPicPr>
                <a:picLocks noChangeAspect="1" noChangeArrowheads="1"/>
              </p:cNvPicPr>
              <p:nvPr/>
            </p:nvPicPr>
            <p:blipFill>
              <a:blip r:embed="rId7" cstate="print"/>
              <a:srcRect/>
              <a:stretch>
                <a:fillRect/>
              </a:stretch>
            </p:blipFill>
            <p:spPr bwMode="auto">
              <a:xfrm>
                <a:off x="437" y="1296"/>
                <a:ext cx="300" cy="419"/>
              </a:xfrm>
              <a:prstGeom prst="rect">
                <a:avLst/>
              </a:prstGeom>
              <a:grpFill/>
              <a:ln w="9525">
                <a:noFill/>
                <a:miter lim="800000"/>
                <a:headEnd/>
                <a:tailEnd/>
              </a:ln>
            </p:spPr>
          </p:pic>
          <p:pic>
            <p:nvPicPr>
              <p:cNvPr id="146" name="Picture 78" descr="acvzqhey[1]"/>
              <p:cNvPicPr>
                <a:picLocks noChangeAspect="1" noChangeArrowheads="1"/>
              </p:cNvPicPr>
              <p:nvPr/>
            </p:nvPicPr>
            <p:blipFill>
              <a:blip r:embed="rId7" cstate="print"/>
              <a:srcRect/>
              <a:stretch>
                <a:fillRect/>
              </a:stretch>
            </p:blipFill>
            <p:spPr bwMode="auto">
              <a:xfrm>
                <a:off x="670" y="1296"/>
                <a:ext cx="300" cy="419"/>
              </a:xfrm>
              <a:prstGeom prst="rect">
                <a:avLst/>
              </a:prstGeom>
              <a:grpFill/>
              <a:ln w="9525">
                <a:noFill/>
                <a:miter lim="800000"/>
                <a:headEnd/>
                <a:tailEnd/>
              </a:ln>
            </p:spPr>
          </p:pic>
          <p:pic>
            <p:nvPicPr>
              <p:cNvPr id="147" name="Picture 79" descr="acvzqhey[1]"/>
              <p:cNvPicPr>
                <a:picLocks noChangeAspect="1" noChangeArrowheads="1"/>
              </p:cNvPicPr>
              <p:nvPr/>
            </p:nvPicPr>
            <p:blipFill>
              <a:blip r:embed="rId7" cstate="print"/>
              <a:srcRect/>
              <a:stretch>
                <a:fillRect/>
              </a:stretch>
            </p:blipFill>
            <p:spPr bwMode="auto">
              <a:xfrm>
                <a:off x="902" y="1296"/>
                <a:ext cx="300" cy="419"/>
              </a:xfrm>
              <a:prstGeom prst="rect">
                <a:avLst/>
              </a:prstGeom>
              <a:grpFill/>
              <a:ln w="9525">
                <a:noFill/>
                <a:miter lim="800000"/>
                <a:headEnd/>
                <a:tailEnd/>
              </a:ln>
            </p:spPr>
          </p:pic>
          <p:pic>
            <p:nvPicPr>
              <p:cNvPr id="148" name="Picture 80" descr="acvzqhey[1]"/>
              <p:cNvPicPr>
                <a:picLocks noChangeAspect="1" noChangeArrowheads="1"/>
              </p:cNvPicPr>
              <p:nvPr/>
            </p:nvPicPr>
            <p:blipFill>
              <a:blip r:embed="rId7" cstate="print"/>
              <a:srcRect/>
              <a:stretch>
                <a:fillRect/>
              </a:stretch>
            </p:blipFill>
            <p:spPr bwMode="auto">
              <a:xfrm>
                <a:off x="1134" y="1296"/>
                <a:ext cx="300" cy="419"/>
              </a:xfrm>
              <a:prstGeom prst="rect">
                <a:avLst/>
              </a:prstGeom>
              <a:grpFill/>
              <a:ln w="9525">
                <a:noFill/>
                <a:miter lim="800000"/>
                <a:headEnd/>
                <a:tailEnd/>
              </a:ln>
            </p:spPr>
          </p:pic>
        </p:grpSp>
      </p:grpSp>
      <p:cxnSp>
        <p:nvCxnSpPr>
          <p:cNvPr id="157" name="Straight Connector 156"/>
          <p:cNvCxnSpPr/>
          <p:nvPr/>
        </p:nvCxnSpPr>
        <p:spPr>
          <a:xfrm rot="10800000">
            <a:off x="1625498" y="5667905"/>
            <a:ext cx="3985407" cy="10217"/>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pic>
        <p:nvPicPr>
          <p:cNvPr id="158" name="Picture 64" descr="x3caxuzv[1]"/>
          <p:cNvPicPr>
            <a:picLocks noChangeAspect="1" noChangeArrowheads="1"/>
          </p:cNvPicPr>
          <p:nvPr/>
        </p:nvPicPr>
        <p:blipFill>
          <a:blip r:embed="rId8" cstate="print"/>
          <a:srcRect/>
          <a:stretch>
            <a:fillRect/>
          </a:stretch>
        </p:blipFill>
        <p:spPr bwMode="auto">
          <a:xfrm>
            <a:off x="5405197" y="1611222"/>
            <a:ext cx="608012" cy="608012"/>
          </a:xfrm>
          <a:prstGeom prst="rect">
            <a:avLst/>
          </a:prstGeom>
          <a:noFill/>
          <a:ln w="9525">
            <a:noFill/>
            <a:miter lim="800000"/>
            <a:headEnd/>
            <a:tailEnd/>
          </a:ln>
        </p:spPr>
      </p:pic>
      <p:grpSp>
        <p:nvGrpSpPr>
          <p:cNvPr id="159" name="Group 158"/>
          <p:cNvGrpSpPr/>
          <p:nvPr/>
        </p:nvGrpSpPr>
        <p:grpSpPr>
          <a:xfrm>
            <a:off x="2303396" y="1597056"/>
            <a:ext cx="4264672" cy="1540861"/>
            <a:chOff x="2303396" y="1597056"/>
            <a:chExt cx="4264672" cy="1540861"/>
          </a:xfrm>
        </p:grpSpPr>
        <p:sp>
          <p:nvSpPr>
            <p:cNvPr id="162" name="Rounded Rectangle 161"/>
            <p:cNvSpPr/>
            <p:nvPr/>
          </p:nvSpPr>
          <p:spPr>
            <a:xfrm>
              <a:off x="2303396" y="2465417"/>
              <a:ext cx="1707326" cy="6725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lvl="0"/>
              <a:r>
                <a:rPr lang="en-US" sz="1300" dirty="0" smtClean="0">
                  <a:latin typeface="Segoe UI" pitchFamily="34" charset="0"/>
                  <a:cs typeface="Segoe UI" pitchFamily="34" charset="0"/>
                </a:rPr>
                <a:t>Function return address</a:t>
              </a:r>
            </a:p>
          </p:txBody>
        </p:sp>
        <p:sp>
          <p:nvSpPr>
            <p:cNvPr id="161" name="Rounded Rectangle 160"/>
            <p:cNvSpPr/>
            <p:nvPr/>
          </p:nvSpPr>
          <p:spPr>
            <a:xfrm>
              <a:off x="4860742" y="2465045"/>
              <a:ext cx="1707326" cy="6725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lvl="0"/>
              <a:r>
                <a:rPr lang="en-US" sz="1200" dirty="0" smtClean="0">
                  <a:latin typeface="Segoe UI" pitchFamily="34" charset="0"/>
                  <a:cs typeface="Segoe UI" pitchFamily="34" charset="0"/>
                </a:rPr>
                <a:t>Exception Handlers</a:t>
              </a:r>
            </a:p>
            <a:p>
              <a:pPr lvl="0"/>
              <a:r>
                <a:rPr lang="en-US" sz="1200" dirty="0" smtClean="0">
                  <a:latin typeface="Segoe UI" pitchFamily="34" charset="0"/>
                  <a:cs typeface="Segoe UI" pitchFamily="34" charset="0"/>
                </a:rPr>
                <a:t>Function Pointers</a:t>
              </a:r>
            </a:p>
            <a:p>
              <a:pPr lvl="0"/>
              <a:r>
                <a:rPr lang="en-US" sz="1200" dirty="0" smtClean="0">
                  <a:latin typeface="Segoe UI" pitchFamily="34" charset="0"/>
                  <a:cs typeface="Segoe UI" pitchFamily="34" charset="0"/>
                </a:rPr>
                <a:t>Virtual Methods</a:t>
              </a:r>
            </a:p>
          </p:txBody>
        </p:sp>
        <p:grpSp>
          <p:nvGrpSpPr>
            <p:cNvPr id="160" name="Group 45"/>
            <p:cNvGrpSpPr/>
            <p:nvPr/>
          </p:nvGrpSpPr>
          <p:grpSpPr>
            <a:xfrm>
              <a:off x="3767805" y="1597056"/>
              <a:ext cx="1372658" cy="702520"/>
              <a:chOff x="2297360" y="524439"/>
              <a:chExt cx="1204945" cy="649626"/>
            </a:xfrm>
          </p:grpSpPr>
          <p:sp>
            <p:nvSpPr>
              <p:cNvPr id="165" name="Rectangle 46"/>
              <p:cNvSpPr/>
              <p:nvPr/>
            </p:nvSpPr>
            <p:spPr>
              <a:xfrm>
                <a:off x="2297360" y="552574"/>
                <a:ext cx="1204944" cy="621491"/>
              </a:xfrm>
              <a:prstGeom prst="roundRect">
                <a:avLst/>
              </a:prstGeom>
            </p:spPr>
            <p:style>
              <a:lnRef idx="1">
                <a:schemeClr val="accent1"/>
              </a:lnRef>
              <a:fillRef idx="3">
                <a:schemeClr val="accent1"/>
              </a:fillRef>
              <a:effectRef idx="2">
                <a:schemeClr val="accent1"/>
              </a:effectRef>
              <a:fontRef idx="minor">
                <a:schemeClr val="lt1"/>
              </a:fontRef>
            </p:style>
          </p:sp>
          <p:sp>
            <p:nvSpPr>
              <p:cNvPr id="166" name="Rectangle 47"/>
              <p:cNvSpPr/>
              <p:nvPr/>
            </p:nvSpPr>
            <p:spPr>
              <a:xfrm>
                <a:off x="2297360" y="524439"/>
                <a:ext cx="1204945" cy="6214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400" kern="1200" dirty="0" smtClean="0">
                    <a:solidFill>
                      <a:srgbClr val="FFC000"/>
                    </a:solidFill>
                    <a:latin typeface="Segoe UI" pitchFamily="34" charset="0"/>
                    <a:cs typeface="Segoe UI" pitchFamily="34" charset="0"/>
                  </a:rPr>
                  <a:t>All determine execution flow</a:t>
                </a:r>
                <a:endParaRPr lang="en-US" sz="1400" kern="1200" dirty="0">
                  <a:solidFill>
                    <a:srgbClr val="FFC000"/>
                  </a:solidFill>
                  <a:latin typeface="Segoe UI" pitchFamily="34" charset="0"/>
                  <a:cs typeface="Segoe UI" pitchFamily="34" charset="0"/>
                </a:endParaRPr>
              </a:p>
            </p:txBody>
          </p:sp>
        </p:grpSp>
        <p:cxnSp>
          <p:nvCxnSpPr>
            <p:cNvPr id="163" name="Shape 162"/>
            <p:cNvCxnSpPr/>
            <p:nvPr/>
          </p:nvCxnSpPr>
          <p:spPr>
            <a:xfrm rot="16200000" flipH="1">
              <a:off x="4406579" y="2347131"/>
              <a:ext cx="501719" cy="406608"/>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4" name="Shape 163"/>
            <p:cNvCxnSpPr/>
            <p:nvPr/>
          </p:nvCxnSpPr>
          <p:spPr>
            <a:xfrm rot="5400000">
              <a:off x="3981383" y="2328915"/>
              <a:ext cx="502091" cy="443412"/>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04108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blinds(horizontal)">
                                      <p:cBhvr>
                                        <p:cTn id="7" dur="500"/>
                                        <p:tgtEl>
                                          <p:spTgt spid="159"/>
                                        </p:tgtEl>
                                      </p:cBhvr>
                                    </p:animEffect>
                                  </p:childTnLst>
                                </p:cTn>
                              </p:par>
                            </p:childTnLst>
                          </p:cTn>
                        </p:par>
                        <p:par>
                          <p:cTn id="8" fill="hold">
                            <p:stCondLst>
                              <p:cond delay="500"/>
                            </p:stCondLst>
                            <p:childTnLst>
                              <p:par>
                                <p:cTn id="9" presetID="3" presetClass="entr" presetSubtype="10" fill="hold" nodeType="afterEffect">
                                  <p:stCondLst>
                                    <p:cond delay="500"/>
                                  </p:stCondLst>
                                  <p:childTnLst>
                                    <p:set>
                                      <p:cBhvr>
                                        <p:cTn id="10" dur="1" fill="hold">
                                          <p:stCondLst>
                                            <p:cond delay="0"/>
                                          </p:stCondLst>
                                        </p:cTn>
                                        <p:tgtEl>
                                          <p:spTgt spid="158"/>
                                        </p:tgtEl>
                                        <p:attrNameLst>
                                          <p:attrName>style.visibility</p:attrName>
                                        </p:attrNameLst>
                                      </p:cBhvr>
                                      <p:to>
                                        <p:strVal val="visible"/>
                                      </p:to>
                                    </p:set>
                                    <p:animEffect transition="in" filter="blinds(horizontal)">
                                      <p:cBhvr>
                                        <p:cTn id="11" dur="500"/>
                                        <p:tgtEl>
                                          <p:spTgt spid="15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dissolve">
                                      <p:cBhvr>
                                        <p:cTn id="16" dur="500"/>
                                        <p:tgtEl>
                                          <p:spTgt spid="13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0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1"/>
                                        </p:tgtEl>
                                        <p:attrNameLst>
                                          <p:attrName>style.visibility</p:attrName>
                                        </p:attrNameLst>
                                      </p:cBhvr>
                                      <p:to>
                                        <p:strVal val="visible"/>
                                      </p:to>
                                    </p:set>
                                    <p:animEffect transition="in" filter="wipe(left)">
                                      <p:cBhvr>
                                        <p:cTn id="28" dur="3000"/>
                                        <p:tgtEl>
                                          <p:spTgt spid="141"/>
                                        </p:tgtEl>
                                      </p:cBhvr>
                                    </p:animEffect>
                                  </p:childTnLst>
                                </p:cTn>
                              </p:par>
                            </p:childTnLst>
                          </p:cTn>
                        </p:par>
                        <p:par>
                          <p:cTn id="29" fill="hold">
                            <p:stCondLst>
                              <p:cond delay="3000"/>
                            </p:stCondLst>
                            <p:childTnLst>
                              <p:par>
                                <p:cTn id="30" presetID="22" presetClass="entr" presetSubtype="2" fill="hold" grpId="0" nodeType="after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wipe(right)">
                                      <p:cBhvr>
                                        <p:cTn id="32" dur="500"/>
                                        <p:tgtEl>
                                          <p:spTgt spid="140"/>
                                        </p:tgtEl>
                                      </p:cBhvr>
                                    </p:animEffect>
                                  </p:childTnLst>
                                </p:cTn>
                              </p:par>
                            </p:childTnLst>
                          </p:cTn>
                        </p:par>
                        <p:par>
                          <p:cTn id="33" fill="hold">
                            <p:stCondLst>
                              <p:cond delay="3500"/>
                            </p:stCondLst>
                            <p:childTnLst>
                              <p:par>
                                <p:cTn id="34" presetID="22" presetClass="entr" presetSubtype="2"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wipe(right)">
                                      <p:cBhvr>
                                        <p:cTn id="36"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1452775" y="2539053"/>
            <a:ext cx="1543050" cy="73342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Rectangle 17"/>
          <p:cNvSpPr>
            <a:spLocks noChangeArrowheads="1"/>
          </p:cNvSpPr>
          <p:nvPr/>
        </p:nvSpPr>
        <p:spPr bwMode="auto">
          <a:xfrm>
            <a:off x="1433885" y="2530002"/>
            <a:ext cx="1568450" cy="712788"/>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r>
              <a:rPr lang="en-US" sz="2000" b="0" dirty="0">
                <a:solidFill>
                  <a:schemeClr val="accent3">
                    <a:lumMod val="60000"/>
                    <a:lumOff val="40000"/>
                  </a:schemeClr>
                </a:solidFill>
                <a:effectLst>
                  <a:outerShdw blurRad="38100" dist="38100" dir="2700000" algn="tl">
                    <a:srgbClr val="000000">
                      <a:alpha val="43137"/>
                    </a:srgbClr>
                  </a:outerShdw>
                </a:effectLst>
                <a:latin typeface="Segoe" pitchFamily="34" charset="0"/>
              </a:rPr>
              <a:t>Heap Block</a:t>
            </a:r>
          </a:p>
        </p:txBody>
      </p:sp>
      <p:sp>
        <p:nvSpPr>
          <p:cNvPr id="475138" name="Rectangle 2"/>
          <p:cNvSpPr>
            <a:spLocks noGrp="1" noChangeArrowheads="1"/>
          </p:cNvSpPr>
          <p:nvPr>
            <p:ph type="title"/>
          </p:nvPr>
        </p:nvSpPr>
        <p:spPr/>
        <p:txBody>
          <a:bodyPr/>
          <a:lstStyle/>
          <a:p>
            <a:r>
              <a:rPr lang="en-US" dirty="0" smtClean="0"/>
              <a:t>Heap Overflows at Work</a:t>
            </a:r>
          </a:p>
        </p:txBody>
      </p:sp>
      <p:sp>
        <p:nvSpPr>
          <p:cNvPr id="36" name="Rounded Rectangle 35"/>
          <p:cNvSpPr/>
          <p:nvPr/>
        </p:nvSpPr>
        <p:spPr>
          <a:xfrm>
            <a:off x="4706870" y="2540941"/>
            <a:ext cx="1543050" cy="73342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17"/>
          <p:cNvSpPr>
            <a:spLocks noChangeArrowheads="1"/>
          </p:cNvSpPr>
          <p:nvPr/>
        </p:nvSpPr>
        <p:spPr bwMode="auto">
          <a:xfrm>
            <a:off x="4669970" y="2543999"/>
            <a:ext cx="1486921" cy="712788"/>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r>
              <a:rPr lang="en-US" sz="2000" b="0" dirty="0" smtClean="0">
                <a:solidFill>
                  <a:srgbClr val="FFFF00"/>
                </a:solidFill>
                <a:effectLst>
                  <a:outerShdw blurRad="38100" dist="38100" dir="2700000" algn="tl">
                    <a:srgbClr val="000000">
                      <a:alpha val="43137"/>
                    </a:srgbClr>
                  </a:outerShdw>
                </a:effectLst>
                <a:latin typeface="Segoe" pitchFamily="34" charset="0"/>
              </a:rPr>
              <a:t>  </a:t>
            </a:r>
            <a:r>
              <a:rPr lang="en-US" sz="2000" b="0" dirty="0" smtClean="0">
                <a:solidFill>
                  <a:schemeClr val="accent3">
                    <a:lumMod val="60000"/>
                    <a:lumOff val="40000"/>
                  </a:schemeClr>
                </a:solidFill>
                <a:effectLst>
                  <a:outerShdw blurRad="38100" dist="38100" dir="2700000" algn="tl">
                    <a:srgbClr val="000000">
                      <a:alpha val="43137"/>
                    </a:srgbClr>
                  </a:outerShdw>
                </a:effectLst>
                <a:latin typeface="Segoe" pitchFamily="34" charset="0"/>
              </a:rPr>
              <a:t>Heap </a:t>
            </a:r>
            <a:r>
              <a:rPr lang="en-US" sz="2000" b="0" dirty="0">
                <a:solidFill>
                  <a:schemeClr val="accent3">
                    <a:lumMod val="60000"/>
                    <a:lumOff val="40000"/>
                  </a:schemeClr>
                </a:solidFill>
                <a:effectLst>
                  <a:outerShdw blurRad="38100" dist="38100" dir="2700000" algn="tl">
                    <a:srgbClr val="000000">
                      <a:alpha val="43137"/>
                    </a:srgbClr>
                  </a:outerShdw>
                </a:effectLst>
                <a:latin typeface="Segoe" pitchFamily="34" charset="0"/>
              </a:rPr>
              <a:t>Block</a:t>
            </a:r>
          </a:p>
        </p:txBody>
      </p:sp>
      <p:sp>
        <p:nvSpPr>
          <p:cNvPr id="39" name="Rounded Rectangle 38"/>
          <p:cNvSpPr/>
          <p:nvPr/>
        </p:nvSpPr>
        <p:spPr>
          <a:xfrm>
            <a:off x="3079578" y="2543175"/>
            <a:ext cx="1543050" cy="73342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Rectangle 17"/>
          <p:cNvSpPr>
            <a:spLocks noChangeArrowheads="1"/>
          </p:cNvSpPr>
          <p:nvPr/>
        </p:nvSpPr>
        <p:spPr bwMode="auto">
          <a:xfrm>
            <a:off x="3082585" y="2546146"/>
            <a:ext cx="1470365" cy="712788"/>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r>
              <a:rPr lang="en-US" sz="2000" b="0" dirty="0">
                <a:solidFill>
                  <a:schemeClr val="accent3">
                    <a:lumMod val="60000"/>
                    <a:lumOff val="40000"/>
                  </a:schemeClr>
                </a:solidFill>
                <a:effectLst>
                  <a:outerShdw blurRad="38100" dist="38100" dir="2700000" algn="tl">
                    <a:srgbClr val="000000">
                      <a:alpha val="43137"/>
                    </a:srgbClr>
                  </a:outerShdw>
                </a:effectLst>
                <a:latin typeface="Segoe" pitchFamily="34" charset="0"/>
              </a:rPr>
              <a:t>Heap Block</a:t>
            </a:r>
          </a:p>
        </p:txBody>
      </p:sp>
      <p:grpSp>
        <p:nvGrpSpPr>
          <p:cNvPr id="47" name="Group 46"/>
          <p:cNvGrpSpPr/>
          <p:nvPr/>
        </p:nvGrpSpPr>
        <p:grpSpPr>
          <a:xfrm>
            <a:off x="3219793" y="1402124"/>
            <a:ext cx="3201988" cy="1084997"/>
            <a:chOff x="3232150" y="1052530"/>
            <a:chExt cx="3201988" cy="1084997"/>
          </a:xfrm>
        </p:grpSpPr>
        <p:sp>
          <p:nvSpPr>
            <p:cNvPr id="52" name="Text Box 46"/>
            <p:cNvSpPr txBox="1">
              <a:spLocks noChangeArrowheads="1"/>
            </p:cNvSpPr>
            <p:nvPr/>
          </p:nvSpPr>
          <p:spPr bwMode="auto">
            <a:xfrm>
              <a:off x="3232150" y="1306530"/>
              <a:ext cx="2083327" cy="830997"/>
            </a:xfrm>
            <a:prstGeom prst="rect">
              <a:avLst/>
            </a:prstGeom>
            <a:noFill/>
            <a:ln w="9525">
              <a:noFill/>
              <a:miter lim="800000"/>
              <a:headEnd/>
              <a:tailEnd/>
            </a:ln>
            <a:effectLst/>
          </p:spPr>
          <p:txBody>
            <a:bodyPr wrap="none">
              <a:spAutoFit/>
            </a:bodyPr>
            <a:lstStyle/>
            <a:p>
              <a:pPr algn="l" eaLnBrk="1" hangingPunct="1">
                <a:defRPr/>
              </a:pPr>
              <a:r>
                <a:rPr lang="en-US" sz="1600" b="0" dirty="0">
                  <a:solidFill>
                    <a:schemeClr val="accent1"/>
                  </a:solidFill>
                  <a:latin typeface="Segoe" pitchFamily="34" charset="0"/>
                </a:rPr>
                <a:t>Write a DWORD</a:t>
              </a:r>
            </a:p>
            <a:p>
              <a:pPr algn="l" eaLnBrk="1" hangingPunct="1">
                <a:defRPr/>
              </a:pPr>
              <a:r>
                <a:rPr lang="en-US" sz="1600" b="0" dirty="0">
                  <a:solidFill>
                    <a:schemeClr val="accent1"/>
                  </a:solidFill>
                  <a:latin typeface="Segoe" pitchFamily="34" charset="0"/>
                </a:rPr>
                <a:t>anywhere in memory</a:t>
              </a:r>
            </a:p>
            <a:p>
              <a:pPr algn="l" eaLnBrk="1" hangingPunct="1">
                <a:defRPr/>
              </a:pPr>
              <a:r>
                <a:rPr lang="en-US" sz="1600" b="0" dirty="0">
                  <a:solidFill>
                    <a:schemeClr val="accent1"/>
                  </a:solidFill>
                  <a:latin typeface="Segoe" pitchFamily="34" charset="0"/>
                </a:rPr>
                <a:t>when block is free()’d</a:t>
              </a:r>
            </a:p>
          </p:txBody>
        </p:sp>
        <p:grpSp>
          <p:nvGrpSpPr>
            <p:cNvPr id="53" name="Group 50"/>
            <p:cNvGrpSpPr>
              <a:grpSpLocks/>
            </p:cNvGrpSpPr>
            <p:nvPr/>
          </p:nvGrpSpPr>
          <p:grpSpPr bwMode="auto">
            <a:xfrm>
              <a:off x="5187950" y="1052530"/>
              <a:ext cx="1246188" cy="698500"/>
              <a:chOff x="2539" y="3256"/>
              <a:chExt cx="785" cy="440"/>
            </a:xfrm>
          </p:grpSpPr>
          <p:pic>
            <p:nvPicPr>
              <p:cNvPr id="54" name="Picture 48" descr="3lfv_4yn[1]"/>
              <p:cNvPicPr>
                <a:picLocks noChangeAspect="1" noChangeArrowheads="1"/>
              </p:cNvPicPr>
              <p:nvPr/>
            </p:nvPicPr>
            <p:blipFill>
              <a:blip r:embed="rId3" cstate="print"/>
              <a:srcRect/>
              <a:stretch>
                <a:fillRect/>
              </a:stretch>
            </p:blipFill>
            <p:spPr bwMode="auto">
              <a:xfrm>
                <a:off x="2539" y="3256"/>
                <a:ext cx="380" cy="320"/>
              </a:xfrm>
              <a:prstGeom prst="rect">
                <a:avLst/>
              </a:prstGeom>
              <a:noFill/>
              <a:ln w="9525">
                <a:noFill/>
                <a:miter lim="800000"/>
                <a:headEnd/>
                <a:tailEnd/>
              </a:ln>
            </p:spPr>
          </p:pic>
          <p:sp>
            <p:nvSpPr>
              <p:cNvPr id="55" name="Text Box 49"/>
              <p:cNvSpPr txBox="1">
                <a:spLocks noChangeArrowheads="1"/>
              </p:cNvSpPr>
              <p:nvPr/>
            </p:nvSpPr>
            <p:spPr bwMode="auto">
              <a:xfrm rot="20682600">
                <a:off x="2720" y="3446"/>
                <a:ext cx="604" cy="250"/>
              </a:xfrm>
              <a:prstGeom prst="rect">
                <a:avLst/>
              </a:prstGeom>
              <a:noFill/>
              <a:ln w="12700" cap="sq">
                <a:noFill/>
                <a:miter lim="800000"/>
                <a:headEnd type="none" w="sm" len="sm"/>
                <a:tailEnd type="none" w="sm" len="sm"/>
              </a:ln>
              <a:effectLst/>
            </p:spPr>
            <p:txBody>
              <a:bodyPr wrap="none">
                <a:spAutoFit/>
              </a:bodyPr>
              <a:lstStyle/>
              <a:p>
                <a:pPr algn="l" eaLnBrk="1" hangingPunct="1">
                  <a:defRPr/>
                </a:pPr>
                <a:r>
                  <a:rPr lang="en-US" sz="2000" b="0" dirty="0">
                    <a:solidFill>
                      <a:srgbClr val="FF3300"/>
                    </a:solidFill>
                    <a:effectLst>
                      <a:outerShdw blurRad="38100" dist="38100" dir="2700000" algn="tl">
                        <a:srgbClr val="000000"/>
                      </a:outerShdw>
                    </a:effectLst>
                    <a:latin typeface="Impact" pitchFamily="34" charset="0"/>
                  </a:rPr>
                  <a:t>0wn3d!</a:t>
                </a:r>
              </a:p>
            </p:txBody>
          </p:sp>
        </p:grpSp>
      </p:grpSp>
      <p:pic>
        <p:nvPicPr>
          <p:cNvPr id="56" name="Picture 35" descr="x3caxuzv[1]"/>
          <p:cNvPicPr>
            <a:picLocks noChangeAspect="1" noChangeArrowheads="1"/>
          </p:cNvPicPr>
          <p:nvPr/>
        </p:nvPicPr>
        <p:blipFill>
          <a:blip r:embed="rId4" cstate="print"/>
          <a:srcRect/>
          <a:stretch>
            <a:fillRect/>
          </a:stretch>
        </p:blipFill>
        <p:spPr bwMode="auto">
          <a:xfrm>
            <a:off x="3384550" y="5478480"/>
            <a:ext cx="608013" cy="608013"/>
          </a:xfrm>
          <a:prstGeom prst="rect">
            <a:avLst/>
          </a:prstGeom>
          <a:noFill/>
          <a:ln w="9525">
            <a:noFill/>
            <a:miter lim="800000"/>
            <a:headEnd/>
            <a:tailEnd/>
          </a:ln>
        </p:spPr>
      </p:pic>
      <p:grpSp>
        <p:nvGrpSpPr>
          <p:cNvPr id="57" name="Group 56"/>
          <p:cNvGrpSpPr/>
          <p:nvPr/>
        </p:nvGrpSpPr>
        <p:grpSpPr>
          <a:xfrm>
            <a:off x="4591049" y="5476875"/>
            <a:ext cx="1695451" cy="914400"/>
            <a:chOff x="4591049" y="5114925"/>
            <a:chExt cx="1695451" cy="914400"/>
          </a:xfrm>
        </p:grpSpPr>
        <p:sp>
          <p:nvSpPr>
            <p:cNvPr id="58" name="Rounded Rectangle 57"/>
            <p:cNvSpPr/>
            <p:nvPr/>
          </p:nvSpPr>
          <p:spPr>
            <a:xfrm>
              <a:off x="4591049" y="5114925"/>
              <a:ext cx="1695451" cy="9144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Text Box 62"/>
            <p:cNvSpPr txBox="1">
              <a:spLocks noChangeArrowheads="1"/>
            </p:cNvSpPr>
            <p:nvPr/>
          </p:nvSpPr>
          <p:spPr bwMode="auto">
            <a:xfrm>
              <a:off x="4648200" y="5147619"/>
              <a:ext cx="1564852" cy="830997"/>
            </a:xfrm>
            <a:prstGeom prst="rect">
              <a:avLst/>
            </a:prstGeom>
            <a:noFill/>
            <a:ln w="12700" cap="sq">
              <a:noFill/>
              <a:miter lim="800000"/>
              <a:headEnd type="none" w="sm" len="sm"/>
              <a:tailEnd type="none" w="sm" len="sm"/>
            </a:ln>
          </p:spPr>
          <p:txBody>
            <a:bodyPr wrap="none">
              <a:spAutoFit/>
            </a:bodyPr>
            <a:lstStyle/>
            <a:p>
              <a:pPr algn="l" eaLnBrk="1" hangingPunct="1"/>
              <a:r>
                <a:rPr lang="en-US" sz="1600" dirty="0">
                  <a:solidFill>
                    <a:srgbClr val="FFC000"/>
                  </a:solidFill>
                  <a:effectLst>
                    <a:outerShdw blurRad="38100" dist="38100" dir="2700000" algn="tl">
                      <a:srgbClr val="000000">
                        <a:alpha val="43137"/>
                      </a:srgbClr>
                    </a:outerShdw>
                  </a:effectLst>
                  <a:latin typeface="Segoe" pitchFamily="34" charset="0"/>
                </a:rPr>
                <a:t>On </a:t>
              </a:r>
              <a:r>
                <a:rPr lang="en-US" sz="1600" dirty="0" smtClean="0">
                  <a:solidFill>
                    <a:srgbClr val="FFC000"/>
                  </a:solidFill>
                  <a:effectLst>
                    <a:outerShdw blurRad="38100" dist="38100" dir="2700000" algn="tl">
                      <a:srgbClr val="000000">
                        <a:alpha val="43137"/>
                      </a:srgbClr>
                    </a:outerShdw>
                  </a:effectLst>
                  <a:latin typeface="Segoe" pitchFamily="34" charset="0"/>
                </a:rPr>
                <a:t>block </a:t>
              </a:r>
              <a:r>
                <a:rPr lang="en-US" sz="1600" dirty="0">
                  <a:solidFill>
                    <a:srgbClr val="FFC000"/>
                  </a:solidFill>
                  <a:effectLst>
                    <a:outerShdw blurRad="38100" dist="38100" dir="2700000" algn="tl">
                      <a:srgbClr val="000000">
                        <a:alpha val="43137"/>
                      </a:srgbClr>
                    </a:outerShdw>
                  </a:effectLst>
                  <a:latin typeface="Segoe" pitchFamily="34" charset="0"/>
                </a:rPr>
                <a:t>f</a:t>
              </a:r>
              <a:r>
                <a:rPr lang="en-US" sz="1600" dirty="0" smtClean="0">
                  <a:solidFill>
                    <a:srgbClr val="FFC000"/>
                  </a:solidFill>
                  <a:effectLst>
                    <a:outerShdw blurRad="38100" dist="38100" dir="2700000" algn="tl">
                      <a:srgbClr val="000000">
                        <a:alpha val="43137"/>
                      </a:srgbClr>
                    </a:outerShdw>
                  </a:effectLst>
                  <a:latin typeface="Segoe" pitchFamily="34" charset="0"/>
                </a:rPr>
                <a:t>ree</a:t>
              </a:r>
              <a:r>
                <a:rPr lang="en-US" sz="1600" dirty="0">
                  <a:solidFill>
                    <a:srgbClr val="FFC000"/>
                  </a:solidFill>
                  <a:effectLst>
                    <a:outerShdw blurRad="38100" dist="38100" dir="2700000" algn="tl">
                      <a:srgbClr val="000000">
                        <a:alpha val="43137"/>
                      </a:srgbClr>
                    </a:outerShdw>
                  </a:effectLst>
                  <a:latin typeface="Segoe" pitchFamily="34" charset="0"/>
                </a:rPr>
                <a:t>:</a:t>
              </a:r>
            </a:p>
            <a:p>
              <a:pPr algn="l" eaLnBrk="1" hangingPunct="1"/>
              <a:r>
                <a:rPr lang="en-US" sz="1600" b="0" dirty="0">
                  <a:solidFill>
                    <a:srgbClr val="FFC000"/>
                  </a:solidFill>
                  <a:effectLst>
                    <a:outerShdw blurRad="38100" dist="38100" dir="2700000" algn="tl">
                      <a:srgbClr val="000000">
                        <a:alpha val="43137"/>
                      </a:srgbClr>
                    </a:outerShdw>
                  </a:effectLst>
                  <a:latin typeface="Segoe" pitchFamily="34" charset="0"/>
                </a:rPr>
                <a:t>D1 </a:t>
              </a:r>
              <a:r>
                <a:rPr lang="en-US" sz="1600" b="0" dirty="0">
                  <a:solidFill>
                    <a:srgbClr val="FFC000"/>
                  </a:solidFill>
                  <a:effectLst>
                    <a:outerShdw blurRad="38100" dist="38100" dir="2700000" algn="tl">
                      <a:srgbClr val="000000">
                        <a:alpha val="43137"/>
                      </a:srgbClr>
                    </a:outerShdw>
                  </a:effectLst>
                  <a:latin typeface="Segoe" pitchFamily="34" charset="0"/>
                  <a:sym typeface="Wingdings" pitchFamily="2" charset="2"/>
                </a:rPr>
                <a:t> [A1]</a:t>
              </a:r>
              <a:br>
                <a:rPr lang="en-US" sz="1600" b="0" dirty="0">
                  <a:solidFill>
                    <a:srgbClr val="FFC000"/>
                  </a:solidFill>
                  <a:effectLst>
                    <a:outerShdw blurRad="38100" dist="38100" dir="2700000" algn="tl">
                      <a:srgbClr val="000000">
                        <a:alpha val="43137"/>
                      </a:srgbClr>
                    </a:outerShdw>
                  </a:effectLst>
                  <a:latin typeface="Segoe" pitchFamily="34" charset="0"/>
                  <a:sym typeface="Wingdings" pitchFamily="2" charset="2"/>
                </a:rPr>
              </a:br>
              <a:r>
                <a:rPr lang="en-US" sz="1600" b="0" dirty="0">
                  <a:solidFill>
                    <a:srgbClr val="FFC000"/>
                  </a:solidFill>
                  <a:effectLst>
                    <a:outerShdw blurRad="38100" dist="38100" dir="2700000" algn="tl">
                      <a:srgbClr val="000000">
                        <a:alpha val="43137"/>
                      </a:srgbClr>
                    </a:outerShdw>
                  </a:effectLst>
                  <a:latin typeface="Segoe" pitchFamily="34" charset="0"/>
                  <a:sym typeface="Wingdings" pitchFamily="2" charset="2"/>
                </a:rPr>
                <a:t>D2  [A2]</a:t>
              </a:r>
              <a:endParaRPr lang="en-US" sz="1600" b="0" dirty="0">
                <a:solidFill>
                  <a:srgbClr val="FFC000"/>
                </a:solidFill>
                <a:effectLst>
                  <a:outerShdw blurRad="38100" dist="38100" dir="2700000" algn="tl">
                    <a:srgbClr val="000000">
                      <a:alpha val="43137"/>
                    </a:srgbClr>
                  </a:outerShdw>
                </a:effectLst>
                <a:latin typeface="Segoe" pitchFamily="34" charset="0"/>
              </a:endParaRPr>
            </a:p>
          </p:txBody>
        </p:sp>
      </p:grpSp>
      <p:grpSp>
        <p:nvGrpSpPr>
          <p:cNvPr id="61" name="Group 60"/>
          <p:cNvGrpSpPr/>
          <p:nvPr/>
        </p:nvGrpSpPr>
        <p:grpSpPr>
          <a:xfrm>
            <a:off x="1591702" y="2550336"/>
            <a:ext cx="2729550" cy="667430"/>
            <a:chOff x="1528550" y="2191827"/>
            <a:chExt cx="2729550" cy="667430"/>
          </a:xfrm>
        </p:grpSpPr>
        <p:sp>
          <p:nvSpPr>
            <p:cNvPr id="64" name="Rectangle 63"/>
            <p:cNvSpPr/>
            <p:nvPr/>
          </p:nvSpPr>
          <p:spPr>
            <a:xfrm>
              <a:off x="1528550" y="2384854"/>
              <a:ext cx="2429302" cy="317403"/>
            </a:xfrm>
            <a:prstGeom prst="rect">
              <a:avLst/>
            </a:prstGeom>
            <a:solidFill>
              <a:srgbClr val="0070C0">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pitchFamily="34" charset="0"/>
              </a:endParaRPr>
            </a:p>
          </p:txBody>
        </p:sp>
        <p:pic>
          <p:nvPicPr>
            <p:cNvPr id="65" name="Picture 74" descr="ci4faj1_[1]"/>
            <p:cNvPicPr>
              <a:picLocks noChangeAspect="1" noChangeArrowheads="1"/>
            </p:cNvPicPr>
            <p:nvPr/>
          </p:nvPicPr>
          <p:blipFill>
            <a:blip r:embed="rId5" cstate="print"/>
            <a:srcRect/>
            <a:stretch>
              <a:fillRect/>
            </a:stretch>
          </p:blipFill>
          <p:spPr bwMode="auto">
            <a:xfrm flipV="1">
              <a:off x="3652977" y="2191827"/>
              <a:ext cx="605123" cy="667430"/>
            </a:xfrm>
            <a:prstGeom prst="rect">
              <a:avLst/>
            </a:prstGeom>
            <a:noFill/>
            <a:ln w="9525">
              <a:noFill/>
              <a:miter lim="800000"/>
              <a:headEnd/>
              <a:tailEnd/>
            </a:ln>
          </p:spPr>
        </p:pic>
      </p:grpSp>
      <p:grpSp>
        <p:nvGrpSpPr>
          <p:cNvPr id="66" name="Group 65"/>
          <p:cNvGrpSpPr/>
          <p:nvPr/>
        </p:nvGrpSpPr>
        <p:grpSpPr>
          <a:xfrm>
            <a:off x="987569" y="3253431"/>
            <a:ext cx="6858898" cy="2949177"/>
            <a:chOff x="987569" y="2891481"/>
            <a:chExt cx="6858898" cy="2949177"/>
          </a:xfrm>
        </p:grpSpPr>
        <p:grpSp>
          <p:nvGrpSpPr>
            <p:cNvPr id="67" name="Group 86"/>
            <p:cNvGrpSpPr/>
            <p:nvPr/>
          </p:nvGrpSpPr>
          <p:grpSpPr>
            <a:xfrm>
              <a:off x="987569" y="2891481"/>
              <a:ext cx="6858898" cy="2949177"/>
              <a:chOff x="987569" y="2891481"/>
              <a:chExt cx="6858898" cy="2949177"/>
            </a:xfrm>
          </p:grpSpPr>
          <p:cxnSp>
            <p:nvCxnSpPr>
              <p:cNvPr id="71" name="Straight Connector 70"/>
              <p:cNvCxnSpPr/>
              <p:nvPr/>
            </p:nvCxnSpPr>
            <p:spPr>
              <a:xfrm rot="5400000">
                <a:off x="1878743" y="3101548"/>
                <a:ext cx="1420510" cy="102509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633784" y="2891481"/>
                <a:ext cx="3110041" cy="136619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2045741" y="4244444"/>
                <a:ext cx="5800726" cy="73342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Text Box 33"/>
              <p:cNvSpPr txBox="1">
                <a:spLocks noChangeArrowheads="1"/>
              </p:cNvSpPr>
              <p:nvPr/>
            </p:nvSpPr>
            <p:spPr bwMode="auto">
              <a:xfrm>
                <a:off x="987569" y="5255883"/>
                <a:ext cx="1162498" cy="584775"/>
              </a:xfrm>
              <a:prstGeom prst="rect">
                <a:avLst/>
              </a:prstGeom>
              <a:noFill/>
              <a:ln w="9525">
                <a:noFill/>
                <a:miter lim="800000"/>
                <a:headEnd/>
                <a:tailEnd/>
              </a:ln>
              <a:effectLst/>
            </p:spPr>
            <p:txBody>
              <a:bodyPr wrap="none">
                <a:spAutoFit/>
              </a:bodyPr>
              <a:lstStyle/>
              <a:p>
                <a:pPr algn="l" eaLnBrk="1" hangingPunct="1">
                  <a:defRPr/>
                </a:pPr>
                <a:r>
                  <a:rPr lang="en-US" sz="1600" b="0" dirty="0" smtClean="0">
                    <a:solidFill>
                      <a:schemeClr val="accent1"/>
                    </a:solidFill>
                    <a:latin typeface="Segoe" pitchFamily="34" charset="0"/>
                  </a:rPr>
                  <a:t>Pointer </a:t>
                </a:r>
                <a:r>
                  <a:rPr lang="en-US" sz="1600" b="0" dirty="0">
                    <a:solidFill>
                      <a:schemeClr val="accent1"/>
                    </a:solidFill>
                    <a:latin typeface="Segoe" pitchFamily="34" charset="0"/>
                  </a:rPr>
                  <a:t>to </a:t>
                </a:r>
                <a:br>
                  <a:rPr lang="en-US" sz="1600" b="0" dirty="0">
                    <a:solidFill>
                      <a:schemeClr val="accent1"/>
                    </a:solidFill>
                    <a:latin typeface="Segoe" pitchFamily="34" charset="0"/>
                  </a:rPr>
                </a:br>
                <a:r>
                  <a:rPr lang="en-US" sz="1600" b="0" dirty="0">
                    <a:solidFill>
                      <a:schemeClr val="accent1"/>
                    </a:solidFill>
                    <a:latin typeface="Segoe" pitchFamily="34" charset="0"/>
                  </a:rPr>
                  <a:t>next block</a:t>
                </a:r>
              </a:p>
            </p:txBody>
          </p:sp>
          <p:sp>
            <p:nvSpPr>
              <p:cNvPr id="75" name="Text Box 34"/>
              <p:cNvSpPr txBox="1">
                <a:spLocks noChangeArrowheads="1"/>
              </p:cNvSpPr>
              <p:nvPr/>
            </p:nvSpPr>
            <p:spPr bwMode="auto">
              <a:xfrm>
                <a:off x="4267294" y="3395822"/>
                <a:ext cx="1181734" cy="584775"/>
              </a:xfrm>
              <a:prstGeom prst="rect">
                <a:avLst/>
              </a:prstGeom>
              <a:noFill/>
              <a:ln w="9525">
                <a:noFill/>
                <a:miter lim="800000"/>
                <a:headEnd/>
                <a:tailEnd/>
              </a:ln>
              <a:effectLst/>
            </p:spPr>
            <p:txBody>
              <a:bodyPr wrap="none">
                <a:spAutoFit/>
              </a:bodyPr>
              <a:lstStyle/>
              <a:p>
                <a:pPr algn="l" eaLnBrk="1" hangingPunct="1">
                  <a:defRPr/>
                </a:pPr>
                <a:r>
                  <a:rPr lang="en-US" sz="1600" b="0" dirty="0" smtClean="0">
                    <a:solidFill>
                      <a:schemeClr val="accent1"/>
                    </a:solidFill>
                    <a:latin typeface="Segoe" pitchFamily="34" charset="0"/>
                  </a:rPr>
                  <a:t>Pointer </a:t>
                </a:r>
                <a:r>
                  <a:rPr lang="en-US" sz="1600" b="0" dirty="0">
                    <a:solidFill>
                      <a:schemeClr val="accent1"/>
                    </a:solidFill>
                    <a:latin typeface="Segoe" pitchFamily="34" charset="0"/>
                  </a:rPr>
                  <a:t>to </a:t>
                </a:r>
                <a:br>
                  <a:rPr lang="en-US" sz="1600" b="0" dirty="0">
                    <a:solidFill>
                      <a:schemeClr val="accent1"/>
                    </a:solidFill>
                    <a:latin typeface="Segoe" pitchFamily="34" charset="0"/>
                  </a:rPr>
                </a:br>
                <a:r>
                  <a:rPr lang="en-US" sz="1600" b="0" dirty="0">
                    <a:solidFill>
                      <a:schemeClr val="accent1"/>
                    </a:solidFill>
                    <a:latin typeface="Segoe" pitchFamily="34" charset="0"/>
                  </a:rPr>
                  <a:t>prior block</a:t>
                </a:r>
              </a:p>
            </p:txBody>
          </p:sp>
          <p:sp>
            <p:nvSpPr>
              <p:cNvPr id="76" name="Rectangle 21"/>
              <p:cNvSpPr>
                <a:spLocks noChangeArrowheads="1"/>
              </p:cNvSpPr>
              <p:nvPr/>
            </p:nvSpPr>
            <p:spPr bwMode="auto">
              <a:xfrm>
                <a:off x="2858542" y="4267281"/>
                <a:ext cx="381000" cy="668328"/>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eaLnBrk="1" hangingPunct="1"/>
                <a:endParaRPr lang="en-US" sz="2200" b="0" dirty="0">
                  <a:solidFill>
                    <a:srgbClr val="FFFF00"/>
                  </a:solidFill>
                  <a:latin typeface="Lucida Sans Unicode" pitchFamily="34" charset="0"/>
                </a:endParaRPr>
              </a:p>
            </p:txBody>
          </p:sp>
          <p:sp>
            <p:nvSpPr>
              <p:cNvPr id="77" name="Rectangle 22"/>
              <p:cNvSpPr>
                <a:spLocks noChangeArrowheads="1"/>
              </p:cNvSpPr>
              <p:nvPr/>
            </p:nvSpPr>
            <p:spPr bwMode="auto">
              <a:xfrm>
                <a:off x="3239542" y="4267281"/>
                <a:ext cx="381000" cy="668328"/>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eaLnBrk="1" hangingPunct="1"/>
                <a:endParaRPr lang="en-US" sz="2200" b="0" dirty="0">
                  <a:solidFill>
                    <a:srgbClr val="FFFF00"/>
                  </a:solidFill>
                  <a:latin typeface="Lucida Sans Unicode" pitchFamily="34" charset="0"/>
                </a:endParaRPr>
              </a:p>
            </p:txBody>
          </p:sp>
          <p:sp>
            <p:nvSpPr>
              <p:cNvPr id="78" name="Rectangle 23"/>
              <p:cNvSpPr>
                <a:spLocks noChangeArrowheads="1"/>
              </p:cNvSpPr>
              <p:nvPr/>
            </p:nvSpPr>
            <p:spPr bwMode="auto">
              <a:xfrm>
                <a:off x="3620542" y="4267281"/>
                <a:ext cx="381000" cy="668328"/>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en-US" sz="2200" b="0" dirty="0">
                  <a:solidFill>
                    <a:srgbClr val="FFFF00"/>
                  </a:solidFill>
                  <a:latin typeface="Lucida Sans Unicode" pitchFamily="34" charset="0"/>
                </a:endParaRPr>
              </a:p>
            </p:txBody>
          </p:sp>
          <p:sp>
            <p:nvSpPr>
              <p:cNvPr id="79" name="Rectangle 24"/>
              <p:cNvSpPr>
                <a:spLocks noChangeArrowheads="1"/>
              </p:cNvSpPr>
              <p:nvPr/>
            </p:nvSpPr>
            <p:spPr bwMode="auto">
              <a:xfrm>
                <a:off x="4001542" y="4267281"/>
                <a:ext cx="381000" cy="668328"/>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en-US" sz="2200" b="0" dirty="0">
                  <a:solidFill>
                    <a:srgbClr val="FFFF00"/>
                  </a:solidFill>
                  <a:latin typeface="Lucida Sans Unicode" pitchFamily="34" charset="0"/>
                </a:endParaRPr>
              </a:p>
            </p:txBody>
          </p:sp>
          <p:sp>
            <p:nvSpPr>
              <p:cNvPr id="80" name="Text Box 55"/>
              <p:cNvSpPr txBox="1">
                <a:spLocks noChangeArrowheads="1"/>
              </p:cNvSpPr>
              <p:nvPr/>
            </p:nvSpPr>
            <p:spPr bwMode="auto">
              <a:xfrm>
                <a:off x="2847430" y="4394824"/>
                <a:ext cx="394660" cy="338554"/>
              </a:xfrm>
              <a:prstGeom prst="rect">
                <a:avLst/>
              </a:prstGeom>
              <a:noFill/>
              <a:ln w="15875" algn="ctr">
                <a:noFill/>
                <a:miter lim="800000"/>
                <a:headEnd/>
                <a:tailEnd type="none" w="lg" len="lg"/>
              </a:ln>
              <a:effectLst/>
            </p:spPr>
            <p:txBody>
              <a:bodyPr wrap="none">
                <a:spAutoFit/>
              </a:bodyPr>
              <a:lstStyle/>
              <a:p>
                <a:pPr>
                  <a:defRPr/>
                </a:pPr>
                <a:r>
                  <a:rPr lang="en-US" sz="1600" dirty="0">
                    <a:latin typeface="Trebuchet MS" pitchFamily="34" charset="0"/>
                  </a:rPr>
                  <a:t>A</a:t>
                </a:r>
                <a:r>
                  <a:rPr lang="en-US" sz="1600" baseline="-25000" dirty="0">
                    <a:latin typeface="Trebuchet MS" pitchFamily="34" charset="0"/>
                  </a:rPr>
                  <a:t>1</a:t>
                </a:r>
              </a:p>
            </p:txBody>
          </p:sp>
          <p:sp>
            <p:nvSpPr>
              <p:cNvPr id="81" name="Text Box 56"/>
              <p:cNvSpPr txBox="1">
                <a:spLocks noChangeArrowheads="1"/>
              </p:cNvSpPr>
              <p:nvPr/>
            </p:nvSpPr>
            <p:spPr bwMode="auto">
              <a:xfrm>
                <a:off x="3268117" y="4394824"/>
                <a:ext cx="396262" cy="338554"/>
              </a:xfrm>
              <a:prstGeom prst="rect">
                <a:avLst/>
              </a:prstGeom>
              <a:noFill/>
              <a:ln w="15875" algn="ctr">
                <a:noFill/>
                <a:miter lim="800000"/>
                <a:headEnd/>
                <a:tailEnd type="none" w="lg" len="lg"/>
              </a:ln>
              <a:effectLst/>
            </p:spPr>
            <p:txBody>
              <a:bodyPr wrap="none">
                <a:spAutoFit/>
              </a:bodyPr>
              <a:lstStyle/>
              <a:p>
                <a:pPr>
                  <a:defRPr/>
                </a:pPr>
                <a:r>
                  <a:rPr lang="en-US" sz="1600" dirty="0">
                    <a:latin typeface="Trebuchet MS" pitchFamily="34" charset="0"/>
                  </a:rPr>
                  <a:t>D</a:t>
                </a:r>
                <a:r>
                  <a:rPr lang="en-US" sz="1600" baseline="-25000" dirty="0">
                    <a:latin typeface="Trebuchet MS" pitchFamily="34" charset="0"/>
                  </a:rPr>
                  <a:t>1</a:t>
                </a:r>
              </a:p>
            </p:txBody>
          </p:sp>
          <p:sp>
            <p:nvSpPr>
              <p:cNvPr id="82" name="Text Box 57"/>
              <p:cNvSpPr txBox="1">
                <a:spLocks noChangeArrowheads="1"/>
              </p:cNvSpPr>
              <p:nvPr/>
            </p:nvSpPr>
            <p:spPr bwMode="auto">
              <a:xfrm>
                <a:off x="3588792" y="4388870"/>
                <a:ext cx="394660" cy="338554"/>
              </a:xfrm>
              <a:prstGeom prst="rect">
                <a:avLst/>
              </a:prstGeom>
              <a:noFill/>
              <a:ln w="15875" algn="ctr">
                <a:noFill/>
                <a:miter lim="800000"/>
                <a:headEnd/>
                <a:tailEnd type="none" w="lg" len="lg"/>
              </a:ln>
              <a:effectLst/>
            </p:spPr>
            <p:txBody>
              <a:bodyPr wrap="none">
                <a:spAutoFit/>
              </a:bodyPr>
              <a:lstStyle/>
              <a:p>
                <a:pPr>
                  <a:defRPr/>
                </a:pPr>
                <a:r>
                  <a:rPr lang="en-US" sz="1600" dirty="0">
                    <a:latin typeface="Trebuchet MS" pitchFamily="34" charset="0"/>
                  </a:rPr>
                  <a:t>A</a:t>
                </a:r>
                <a:r>
                  <a:rPr lang="en-US" sz="1600" baseline="-25000" dirty="0">
                    <a:latin typeface="Trebuchet MS" pitchFamily="34" charset="0"/>
                  </a:rPr>
                  <a:t>2</a:t>
                </a:r>
              </a:p>
            </p:txBody>
          </p:sp>
          <p:sp>
            <p:nvSpPr>
              <p:cNvPr id="83" name="Text Box 58"/>
              <p:cNvSpPr txBox="1">
                <a:spLocks noChangeArrowheads="1"/>
              </p:cNvSpPr>
              <p:nvPr/>
            </p:nvSpPr>
            <p:spPr bwMode="auto">
              <a:xfrm>
                <a:off x="4009480" y="4388870"/>
                <a:ext cx="396262" cy="338554"/>
              </a:xfrm>
              <a:prstGeom prst="rect">
                <a:avLst/>
              </a:prstGeom>
              <a:noFill/>
              <a:ln w="15875" algn="ctr">
                <a:noFill/>
                <a:miter lim="800000"/>
                <a:headEnd/>
                <a:tailEnd type="none" w="lg" len="lg"/>
              </a:ln>
              <a:effectLst/>
            </p:spPr>
            <p:txBody>
              <a:bodyPr wrap="none">
                <a:spAutoFit/>
              </a:bodyPr>
              <a:lstStyle/>
              <a:p>
                <a:pPr>
                  <a:defRPr/>
                </a:pPr>
                <a:r>
                  <a:rPr lang="en-US" sz="1600" dirty="0">
                    <a:latin typeface="Trebuchet MS" pitchFamily="34" charset="0"/>
                  </a:rPr>
                  <a:t>D</a:t>
                </a:r>
                <a:r>
                  <a:rPr lang="en-US" sz="1600" baseline="-25000" dirty="0">
                    <a:latin typeface="Trebuchet MS" pitchFamily="34" charset="0"/>
                  </a:rPr>
                  <a:t>2</a:t>
                </a:r>
              </a:p>
            </p:txBody>
          </p:sp>
          <p:cxnSp>
            <p:nvCxnSpPr>
              <p:cNvPr id="84" name="AutoShape 30"/>
              <p:cNvCxnSpPr>
                <a:cxnSpLocks noChangeShapeType="1"/>
              </p:cNvCxnSpPr>
              <p:nvPr/>
            </p:nvCxnSpPr>
            <p:spPr bwMode="auto">
              <a:xfrm rot="5400000">
                <a:off x="2261435" y="4574776"/>
                <a:ext cx="785918" cy="1143000"/>
              </a:xfrm>
              <a:prstGeom prst="curvedConnector2">
                <a:avLst/>
              </a:prstGeom>
              <a:noFill/>
              <a:ln w="38100">
                <a:solidFill>
                  <a:schemeClr val="accent1"/>
                </a:solidFill>
                <a:prstDash val="sysDash"/>
                <a:round/>
                <a:headEnd/>
                <a:tailEnd type="triangle" w="med" len="med"/>
              </a:ln>
            </p:spPr>
          </p:cxnSp>
          <p:cxnSp>
            <p:nvCxnSpPr>
              <p:cNvPr id="85" name="AutoShape 32"/>
              <p:cNvCxnSpPr>
                <a:cxnSpLocks noChangeShapeType="1"/>
              </p:cNvCxnSpPr>
              <p:nvPr/>
            </p:nvCxnSpPr>
            <p:spPr bwMode="auto">
              <a:xfrm rot="5400000" flipH="1" flipV="1">
                <a:off x="3666488" y="4009617"/>
                <a:ext cx="922213" cy="279400"/>
              </a:xfrm>
              <a:prstGeom prst="curvedConnector2">
                <a:avLst/>
              </a:prstGeom>
              <a:noFill/>
              <a:ln w="38100">
                <a:solidFill>
                  <a:schemeClr val="accent1"/>
                </a:solidFill>
                <a:prstDash val="sysDash"/>
                <a:round/>
                <a:headEnd/>
                <a:tailEnd type="triangle" w="med" len="med"/>
              </a:ln>
            </p:spPr>
          </p:cxnSp>
          <p:sp>
            <p:nvSpPr>
              <p:cNvPr id="86" name="Oval 26"/>
              <p:cNvSpPr>
                <a:spLocks noChangeArrowheads="1"/>
              </p:cNvSpPr>
              <p:nvPr/>
            </p:nvSpPr>
            <p:spPr bwMode="auto">
              <a:xfrm>
                <a:off x="3916797" y="4567991"/>
                <a:ext cx="152400" cy="142894"/>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effectLst>
                    <a:outerShdw blurRad="38100" dist="38100" dir="2700000" algn="tl">
                      <a:srgbClr val="000000"/>
                    </a:outerShdw>
                  </a:effectLst>
                </a:endParaRPr>
              </a:p>
            </p:txBody>
          </p:sp>
        </p:grpSp>
        <p:sp>
          <p:nvSpPr>
            <p:cNvPr id="70" name="Oval 26"/>
            <p:cNvSpPr>
              <a:spLocks noChangeArrowheads="1"/>
            </p:cNvSpPr>
            <p:nvPr/>
          </p:nvSpPr>
          <p:spPr bwMode="auto">
            <a:xfrm>
              <a:off x="3150173" y="4605543"/>
              <a:ext cx="152400" cy="142894"/>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effectLst>
                  <a:outerShdw blurRad="38100" dist="38100" dir="2700000" algn="tl">
                    <a:srgbClr val="000000"/>
                  </a:outerShdw>
                </a:effectLst>
              </a:endParaRPr>
            </a:p>
          </p:txBody>
        </p:sp>
      </p:grpSp>
    </p:spTree>
    <p:extLst>
      <p:ext uri="{BB962C8B-B14F-4D97-AF65-F5344CB8AC3E}">
        <p14:creationId xmlns:p14="http://schemas.microsoft.com/office/powerpoint/2010/main" val="12820503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left)">
                                      <p:cBhvr>
                                        <p:cTn id="20" dur="500"/>
                                        <p:tgtEl>
                                          <p:spTgt spid="6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Content Placeholder 2"/>
          <p:cNvSpPr>
            <a:spLocks noGrp="1"/>
          </p:cNvSpPr>
          <p:nvPr>
            <p:ph idx="1"/>
          </p:nvPr>
        </p:nvSpPr>
        <p:spPr>
          <a:xfrm>
            <a:off x="449263" y="1598613"/>
            <a:ext cx="8229600" cy="1415772"/>
          </a:xfrm>
        </p:spPr>
        <p:txBody>
          <a:bodyPr/>
          <a:lstStyle/>
          <a:p>
            <a:r>
              <a:rPr lang="en-US" dirty="0" smtClean="0"/>
              <a:t>Input Validation</a:t>
            </a:r>
          </a:p>
          <a:p>
            <a:r>
              <a:rPr lang="en-US" dirty="0" smtClean="0"/>
              <a:t>Use C-</a:t>
            </a:r>
            <a:r>
              <a:rPr lang="en-US" dirty="0" err="1" smtClean="0"/>
              <a:t>obj</a:t>
            </a:r>
            <a:r>
              <a:rPr lang="en-US" dirty="0" smtClean="0"/>
              <a:t> function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72767845"/>
              </p:ext>
            </p:extLst>
          </p:nvPr>
        </p:nvGraphicFramePr>
        <p:xfrm>
          <a:off x="1219200" y="2667000"/>
          <a:ext cx="7010400" cy="3352800"/>
        </p:xfrm>
        <a:graphic>
          <a:graphicData uri="http://schemas.openxmlformats.org/drawingml/2006/table">
            <a:tbl>
              <a:tblPr firstRow="1" firstCol="1" bandRow="1">
                <a:tableStyleId>{D27102A9-8310-4765-A935-A1911B00CA55}</a:tableStyleId>
              </a:tblPr>
              <a:tblGrid>
                <a:gridCol w="3541429"/>
                <a:gridCol w="3468971"/>
              </a:tblGrid>
              <a:tr h="419100">
                <a:tc>
                  <a:txBody>
                    <a:bodyPr/>
                    <a:lstStyle/>
                    <a:p>
                      <a:pPr marL="0" marR="0" algn="ctr">
                        <a:lnSpc>
                          <a:spcPct val="115000"/>
                        </a:lnSpc>
                        <a:spcBef>
                          <a:spcPts val="0"/>
                        </a:spcBef>
                        <a:spcAft>
                          <a:spcPts val="600"/>
                        </a:spcAft>
                      </a:pPr>
                      <a:r>
                        <a:rPr lang="en-US" sz="1300" dirty="0" smtClean="0">
                          <a:effectLst/>
                        </a:rPr>
                        <a:t>C</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600"/>
                        </a:spcAft>
                      </a:pPr>
                      <a:r>
                        <a:rPr lang="en-US" sz="1300" dirty="0" smtClean="0">
                          <a:effectLst/>
                        </a:rPr>
                        <a:t>C-</a:t>
                      </a:r>
                      <a:r>
                        <a:rPr lang="en-US" sz="1300" dirty="0" err="1" smtClean="0">
                          <a:effectLst/>
                        </a:rPr>
                        <a:t>Obj</a:t>
                      </a:r>
                      <a:endParaRPr lang="en-US" sz="1100" dirty="0">
                        <a:effectLst/>
                        <a:latin typeface="Calibri"/>
                        <a:ea typeface="Calibri"/>
                        <a:cs typeface="Times New Roman"/>
                      </a:endParaRPr>
                    </a:p>
                  </a:txBody>
                  <a:tcPr marL="68580" marR="68580" marT="0" marB="0"/>
                </a:tc>
              </a:tr>
              <a:tr h="419100">
                <a:tc>
                  <a:txBody>
                    <a:bodyPr/>
                    <a:lstStyle/>
                    <a:p>
                      <a:pPr marL="0" marR="0">
                        <a:lnSpc>
                          <a:spcPct val="115000"/>
                        </a:lnSpc>
                        <a:spcBef>
                          <a:spcPts val="0"/>
                        </a:spcBef>
                        <a:spcAft>
                          <a:spcPts val="600"/>
                        </a:spcAft>
                      </a:pPr>
                      <a:r>
                        <a:rPr lang="en-US" sz="1300">
                          <a:effectLst/>
                        </a:rPr>
                        <a:t>strcat</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300">
                          <a:effectLst/>
                        </a:rPr>
                        <a:t>strlcat</a:t>
                      </a:r>
                      <a:endParaRPr lang="en-US" sz="1100">
                        <a:effectLst/>
                        <a:latin typeface="Calibri"/>
                        <a:ea typeface="Calibri"/>
                        <a:cs typeface="Times New Roman"/>
                      </a:endParaRPr>
                    </a:p>
                  </a:txBody>
                  <a:tcPr marL="68580" marR="68580" marT="0" marB="0"/>
                </a:tc>
              </a:tr>
              <a:tr h="419100">
                <a:tc>
                  <a:txBody>
                    <a:bodyPr/>
                    <a:lstStyle/>
                    <a:p>
                      <a:pPr marL="0" marR="0">
                        <a:lnSpc>
                          <a:spcPct val="115000"/>
                        </a:lnSpc>
                        <a:spcBef>
                          <a:spcPts val="0"/>
                        </a:spcBef>
                        <a:spcAft>
                          <a:spcPts val="600"/>
                        </a:spcAft>
                      </a:pPr>
                      <a:r>
                        <a:rPr lang="en-US" sz="1300">
                          <a:effectLst/>
                        </a:rPr>
                        <a:t>strcpy</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300">
                          <a:effectLst/>
                        </a:rPr>
                        <a:t>strlcpy</a:t>
                      </a:r>
                      <a:endParaRPr lang="en-US" sz="1100">
                        <a:effectLst/>
                        <a:latin typeface="Calibri"/>
                        <a:ea typeface="Calibri"/>
                        <a:cs typeface="Times New Roman"/>
                      </a:endParaRPr>
                    </a:p>
                  </a:txBody>
                  <a:tcPr marL="68580" marR="68580" marT="0" marB="0"/>
                </a:tc>
              </a:tr>
              <a:tr h="419100">
                <a:tc>
                  <a:txBody>
                    <a:bodyPr/>
                    <a:lstStyle/>
                    <a:p>
                      <a:pPr marL="0" marR="0">
                        <a:lnSpc>
                          <a:spcPct val="115000"/>
                        </a:lnSpc>
                        <a:spcBef>
                          <a:spcPts val="0"/>
                        </a:spcBef>
                        <a:spcAft>
                          <a:spcPts val="600"/>
                        </a:spcAft>
                      </a:pPr>
                      <a:r>
                        <a:rPr lang="en-US" sz="1300" dirty="0" err="1">
                          <a:effectLst/>
                        </a:rPr>
                        <a:t>strncat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300">
                          <a:effectLst/>
                        </a:rPr>
                        <a:t>strlcat</a:t>
                      </a:r>
                      <a:endParaRPr lang="en-US" sz="1100">
                        <a:effectLst/>
                        <a:latin typeface="Calibri"/>
                        <a:ea typeface="Calibri"/>
                        <a:cs typeface="Times New Roman"/>
                      </a:endParaRPr>
                    </a:p>
                  </a:txBody>
                  <a:tcPr marL="68580" marR="68580" marT="0" marB="0"/>
                </a:tc>
              </a:tr>
              <a:tr h="419100">
                <a:tc>
                  <a:txBody>
                    <a:bodyPr/>
                    <a:lstStyle/>
                    <a:p>
                      <a:pPr marL="0" marR="0">
                        <a:lnSpc>
                          <a:spcPct val="115000"/>
                        </a:lnSpc>
                        <a:spcBef>
                          <a:spcPts val="0"/>
                        </a:spcBef>
                        <a:spcAft>
                          <a:spcPts val="600"/>
                        </a:spcAft>
                      </a:pPr>
                      <a:r>
                        <a:rPr lang="en-US" sz="1300">
                          <a:effectLst/>
                        </a:rPr>
                        <a:t>strncpy</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300">
                          <a:effectLst/>
                        </a:rPr>
                        <a:t>strlcpy</a:t>
                      </a:r>
                      <a:endParaRPr lang="en-US" sz="1100">
                        <a:effectLst/>
                        <a:latin typeface="Calibri"/>
                        <a:ea typeface="Calibri"/>
                        <a:cs typeface="Times New Roman"/>
                      </a:endParaRPr>
                    </a:p>
                  </a:txBody>
                  <a:tcPr marL="68580" marR="68580" marT="0" marB="0"/>
                </a:tc>
              </a:tr>
              <a:tr h="419100">
                <a:tc>
                  <a:txBody>
                    <a:bodyPr/>
                    <a:lstStyle/>
                    <a:p>
                      <a:pPr marL="0" marR="0">
                        <a:lnSpc>
                          <a:spcPct val="115000"/>
                        </a:lnSpc>
                        <a:spcBef>
                          <a:spcPts val="0"/>
                        </a:spcBef>
                        <a:spcAft>
                          <a:spcPts val="600"/>
                        </a:spcAft>
                      </a:pPr>
                      <a:r>
                        <a:rPr lang="en-US" sz="1300">
                          <a:effectLst/>
                        </a:rPr>
                        <a:t>sprintf</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300">
                          <a:effectLst/>
                        </a:rPr>
                        <a:t>snprintf or asprintf</a:t>
                      </a:r>
                      <a:endParaRPr lang="en-US" sz="1100">
                        <a:effectLst/>
                        <a:latin typeface="Calibri"/>
                        <a:ea typeface="Calibri"/>
                        <a:cs typeface="Times New Roman"/>
                      </a:endParaRPr>
                    </a:p>
                  </a:txBody>
                  <a:tcPr marL="68580" marR="68580" marT="0" marB="0"/>
                </a:tc>
              </a:tr>
              <a:tr h="419100">
                <a:tc>
                  <a:txBody>
                    <a:bodyPr/>
                    <a:lstStyle/>
                    <a:p>
                      <a:pPr marL="0" marR="0">
                        <a:lnSpc>
                          <a:spcPct val="115000"/>
                        </a:lnSpc>
                        <a:spcBef>
                          <a:spcPts val="0"/>
                        </a:spcBef>
                        <a:spcAft>
                          <a:spcPts val="600"/>
                        </a:spcAft>
                      </a:pPr>
                      <a:r>
                        <a:rPr lang="en-US" sz="1300" dirty="0" err="1">
                          <a:effectLst/>
                        </a:rPr>
                        <a:t>vsprintf</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300">
                          <a:effectLst/>
                        </a:rPr>
                        <a:t>vsnprintf or vasprintf</a:t>
                      </a:r>
                      <a:endParaRPr lang="en-US" sz="1100">
                        <a:effectLst/>
                        <a:latin typeface="Calibri"/>
                        <a:ea typeface="Calibri"/>
                        <a:cs typeface="Times New Roman"/>
                      </a:endParaRPr>
                    </a:p>
                  </a:txBody>
                  <a:tcPr marL="68580" marR="68580" marT="0" marB="0"/>
                </a:tc>
              </a:tr>
              <a:tr h="419100">
                <a:tc>
                  <a:txBody>
                    <a:bodyPr/>
                    <a:lstStyle/>
                    <a:p>
                      <a:pPr marL="0" marR="0">
                        <a:lnSpc>
                          <a:spcPct val="115000"/>
                        </a:lnSpc>
                        <a:spcBef>
                          <a:spcPts val="0"/>
                        </a:spcBef>
                        <a:spcAft>
                          <a:spcPts val="600"/>
                        </a:spcAft>
                      </a:pPr>
                      <a:r>
                        <a:rPr lang="en-US" sz="1300">
                          <a:effectLst/>
                        </a:rPr>
                        <a:t>gets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300" dirty="0" err="1">
                          <a:effectLst/>
                        </a:rPr>
                        <a:t>fgets</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38002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3121817"/>
            <a:ext cx="8026400" cy="738664"/>
          </a:xfrm>
        </p:spPr>
        <p:txBody>
          <a:bodyPr/>
          <a:lstStyle/>
          <a:p>
            <a:r>
              <a:rPr lang="en-US" dirty="0" smtClean="0"/>
              <a:t>Injection </a:t>
            </a:r>
            <a:r>
              <a:rPr lang="en-US" dirty="0"/>
              <a:t>in Local database</a:t>
            </a:r>
          </a:p>
        </p:txBody>
      </p:sp>
    </p:spTree>
    <p:extLst>
      <p:ext uri="{BB962C8B-B14F-4D97-AF65-F5344CB8AC3E}">
        <p14:creationId xmlns:p14="http://schemas.microsoft.com/office/powerpoint/2010/main" val="3807824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a:lstStyle/>
          <a:p>
            <a:r>
              <a:rPr lang="en-US" dirty="0"/>
              <a:t>SQL Injection in Local </a:t>
            </a:r>
            <a:r>
              <a:rPr lang="en-US" dirty="0" smtClean="0"/>
              <a:t>database</a:t>
            </a:r>
            <a:endParaRPr lang="en-US" dirty="0"/>
          </a:p>
        </p:txBody>
      </p:sp>
      <p:sp>
        <p:nvSpPr>
          <p:cNvPr id="3" name="Content Placeholder 2"/>
          <p:cNvSpPr>
            <a:spLocks noGrp="1"/>
          </p:cNvSpPr>
          <p:nvPr>
            <p:ph idx="1"/>
          </p:nvPr>
        </p:nvSpPr>
        <p:spPr>
          <a:xfrm>
            <a:off x="449263" y="1598613"/>
            <a:ext cx="8229600" cy="3785652"/>
          </a:xfrm>
        </p:spPr>
        <p:txBody>
          <a:bodyPr/>
          <a:lstStyle/>
          <a:p>
            <a:r>
              <a:rPr lang="en-US" dirty="0" smtClean="0"/>
              <a:t>Most </a:t>
            </a:r>
            <a:r>
              <a:rPr lang="en-US" dirty="0"/>
              <a:t>Mobile platforms uses SQLite </a:t>
            </a:r>
            <a:r>
              <a:rPr lang="en-US" dirty="0" smtClean="0"/>
              <a:t>as database </a:t>
            </a:r>
            <a:r>
              <a:rPr lang="en-US" dirty="0"/>
              <a:t>to store information on the device</a:t>
            </a:r>
          </a:p>
          <a:p>
            <a:r>
              <a:rPr lang="en-US" dirty="0" smtClean="0"/>
              <a:t>Using </a:t>
            </a:r>
            <a:r>
              <a:rPr lang="en-US" dirty="0"/>
              <a:t>any SQLite Database Browser, it </a:t>
            </a:r>
            <a:r>
              <a:rPr lang="en-US" dirty="0" smtClean="0"/>
              <a:t>is possible </a:t>
            </a:r>
            <a:r>
              <a:rPr lang="en-US" dirty="0"/>
              <a:t>to access database logs which </a:t>
            </a:r>
            <a:r>
              <a:rPr lang="en-US" dirty="0" smtClean="0"/>
              <a:t>has queries </a:t>
            </a:r>
            <a:r>
              <a:rPr lang="en-US" dirty="0"/>
              <a:t>and other sensitive </a:t>
            </a:r>
            <a:r>
              <a:rPr lang="en-US" dirty="0" smtClean="0"/>
              <a:t>database information</a:t>
            </a:r>
            <a:endParaRPr lang="en-US" dirty="0"/>
          </a:p>
          <a:p>
            <a:r>
              <a:rPr lang="en-US" dirty="0" smtClean="0"/>
              <a:t>In </a:t>
            </a:r>
            <a:r>
              <a:rPr lang="en-US" dirty="0"/>
              <a:t>case application is not filtering input, </a:t>
            </a:r>
            <a:r>
              <a:rPr lang="en-US" dirty="0" smtClean="0"/>
              <a:t>SQL Injection </a:t>
            </a:r>
            <a:r>
              <a:rPr lang="en-US" dirty="0"/>
              <a:t>on local database is </a:t>
            </a:r>
            <a:r>
              <a:rPr lang="en-US" dirty="0" smtClean="0"/>
              <a:t>possible</a:t>
            </a:r>
          </a:p>
          <a:p>
            <a:r>
              <a:rPr lang="en-US" dirty="0" smtClean="0"/>
              <a:t>Don`t forget: File Inclusion</a:t>
            </a:r>
          </a:p>
          <a:p>
            <a:pPr lvl="1"/>
            <a:r>
              <a:rPr lang="en-US" dirty="0"/>
              <a:t>Filter (%00, \0, </a:t>
            </a:r>
            <a:r>
              <a:rPr lang="en-US" dirty="0" smtClean="0"/>
              <a:t>0x00) when file access</a:t>
            </a:r>
            <a:endParaRPr lang="en-US" dirty="0"/>
          </a:p>
        </p:txBody>
      </p:sp>
    </p:spTree>
    <p:extLst>
      <p:ext uri="{BB962C8B-B14F-4D97-AF65-F5344CB8AC3E}">
        <p14:creationId xmlns:p14="http://schemas.microsoft.com/office/powerpoint/2010/main" val="2293379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Coding ???</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62000" y="2209800"/>
            <a:ext cx="75438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 username = </a:t>
            </a:r>
            <a:r>
              <a:rPr lang="en-US" dirty="0" err="1"/>
              <a:t>Username.getText</a:t>
            </a:r>
            <a:r>
              <a:rPr lang="en-US" dirty="0"/>
              <a:t>().</a:t>
            </a:r>
            <a:r>
              <a:rPr lang="en-US" dirty="0" err="1"/>
              <a:t>toString</a:t>
            </a:r>
            <a:r>
              <a:rPr lang="en-US" dirty="0"/>
              <a:t>();</a:t>
            </a:r>
          </a:p>
          <a:p>
            <a:r>
              <a:rPr lang="en-US" dirty="0"/>
              <a:t>String password = </a:t>
            </a:r>
            <a:r>
              <a:rPr lang="en-US" dirty="0" err="1"/>
              <a:t>Password.getText</a:t>
            </a:r>
            <a:r>
              <a:rPr lang="en-US" dirty="0"/>
              <a:t>().</a:t>
            </a:r>
            <a:r>
              <a:rPr lang="en-US" dirty="0" err="1"/>
              <a:t>toString</a:t>
            </a:r>
            <a:r>
              <a:rPr lang="en-US" dirty="0"/>
              <a:t>();</a:t>
            </a:r>
          </a:p>
          <a:p>
            <a:r>
              <a:rPr lang="en-US" dirty="0" err="1"/>
              <a:t>SQLiteDatabase</a:t>
            </a:r>
            <a:r>
              <a:rPr lang="en-US" dirty="0"/>
              <a:t> </a:t>
            </a:r>
            <a:r>
              <a:rPr lang="en-US" dirty="0" err="1"/>
              <a:t>db</a:t>
            </a:r>
            <a:r>
              <a:rPr lang="en-US" dirty="0"/>
              <a:t> = </a:t>
            </a:r>
            <a:r>
              <a:rPr lang="en-US" dirty="0" err="1"/>
              <a:t>mDbHelper.getWriteableDatabase</a:t>
            </a:r>
            <a:r>
              <a:rPr lang="en-US" dirty="0"/>
              <a:t>();</a:t>
            </a:r>
          </a:p>
          <a:p>
            <a:r>
              <a:rPr lang="en-US" dirty="0"/>
              <a:t>String </a:t>
            </a:r>
            <a:r>
              <a:rPr lang="en-US" dirty="0" err="1"/>
              <a:t>userQuery</a:t>
            </a:r>
            <a:r>
              <a:rPr lang="en-US" dirty="0"/>
              <a:t> = "SELECT * FROM </a:t>
            </a:r>
            <a:r>
              <a:rPr lang="en-US" dirty="0" err="1"/>
              <a:t>useraccounts</a:t>
            </a:r>
            <a:r>
              <a:rPr lang="en-US" dirty="0"/>
              <a:t> WHERE </a:t>
            </a:r>
            <a:r>
              <a:rPr lang="en-US" dirty="0" err="1"/>
              <a:t>user_name</a:t>
            </a:r>
            <a:r>
              <a:rPr lang="en-US" dirty="0"/>
              <a:t> = '" + username + "' and password = '" + password + "'";</a:t>
            </a:r>
          </a:p>
          <a:p>
            <a:r>
              <a:rPr lang="en-US" dirty="0" err="1"/>
              <a:t>SQLiteStatement</a:t>
            </a:r>
            <a:r>
              <a:rPr lang="en-US" dirty="0"/>
              <a:t> </a:t>
            </a:r>
            <a:r>
              <a:rPr lang="en-US" dirty="0" err="1"/>
              <a:t>prepStatement</a:t>
            </a:r>
            <a:r>
              <a:rPr lang="en-US" dirty="0"/>
              <a:t> = </a:t>
            </a:r>
            <a:r>
              <a:rPr lang="en-US" dirty="0" err="1"/>
              <a:t>db.compileStatement</a:t>
            </a:r>
            <a:r>
              <a:rPr lang="en-US" dirty="0"/>
              <a:t>(</a:t>
            </a:r>
            <a:r>
              <a:rPr lang="en-US" dirty="0" err="1"/>
              <a:t>userQuery</a:t>
            </a:r>
            <a:r>
              <a:rPr lang="en-US" dirty="0"/>
              <a:t>);</a:t>
            </a:r>
          </a:p>
        </p:txBody>
      </p:sp>
    </p:spTree>
    <p:extLst>
      <p:ext uri="{BB962C8B-B14F-4D97-AF65-F5344CB8AC3E}">
        <p14:creationId xmlns:p14="http://schemas.microsoft.com/office/powerpoint/2010/main" val="1416739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Coding </a:t>
            </a:r>
            <a:r>
              <a:rPr lang="en-US" dirty="0" smtClean="0"/>
              <a:t>- Android</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914400" y="2209800"/>
            <a:ext cx="73914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t>SQLiteDatabase</a:t>
            </a:r>
            <a:r>
              <a:rPr lang="en-US" sz="2000" dirty="0"/>
              <a:t> </a:t>
            </a:r>
            <a:r>
              <a:rPr lang="en-US" sz="2000" dirty="0" err="1"/>
              <a:t>db</a:t>
            </a:r>
            <a:r>
              <a:rPr lang="en-US" sz="2000" dirty="0"/>
              <a:t> = </a:t>
            </a:r>
            <a:r>
              <a:rPr lang="en-US" sz="2000" dirty="0" err="1"/>
              <a:t>mDbHelper.getWriteableDatabase</a:t>
            </a:r>
            <a:r>
              <a:rPr lang="en-US" sz="2000" dirty="0"/>
              <a:t>();</a:t>
            </a:r>
          </a:p>
          <a:p>
            <a:r>
              <a:rPr lang="en-US" sz="2000" dirty="0"/>
              <a:t>String </a:t>
            </a:r>
            <a:r>
              <a:rPr lang="en-US" sz="2000" dirty="0" err="1"/>
              <a:t>userQuery</a:t>
            </a:r>
            <a:r>
              <a:rPr lang="en-US" sz="2000" dirty="0"/>
              <a:t> = "SELECT * FROM </a:t>
            </a:r>
            <a:r>
              <a:rPr lang="en-US" sz="2000" dirty="0" err="1"/>
              <a:t>useraccounts</a:t>
            </a:r>
            <a:r>
              <a:rPr lang="en-US" sz="2000" dirty="0"/>
              <a:t> WHERE </a:t>
            </a:r>
            <a:r>
              <a:rPr lang="en-US" sz="2000" dirty="0" err="1"/>
              <a:t>user_name</a:t>
            </a:r>
            <a:r>
              <a:rPr lang="en-US" sz="2000" dirty="0"/>
              <a:t> = ? and password = ?";</a:t>
            </a:r>
          </a:p>
          <a:p>
            <a:r>
              <a:rPr lang="en-US" sz="2000" dirty="0" err="1"/>
              <a:t>prepStatement.bindString</a:t>
            </a:r>
            <a:r>
              <a:rPr lang="en-US" sz="2000" dirty="0"/>
              <a:t>(1,Username.getText().</a:t>
            </a:r>
            <a:r>
              <a:rPr lang="en-US" sz="2000" dirty="0" err="1"/>
              <a:t>toString</a:t>
            </a:r>
            <a:r>
              <a:rPr lang="en-US" sz="2000" dirty="0"/>
              <a:t>()("</a:t>
            </a:r>
            <a:r>
              <a:rPr lang="en-US" sz="2000" dirty="0" err="1"/>
              <a:t>user_name</a:t>
            </a:r>
            <a:r>
              <a:rPr lang="en-US" sz="2000" dirty="0"/>
              <a:t>");</a:t>
            </a:r>
          </a:p>
          <a:p>
            <a:r>
              <a:rPr lang="en-US" sz="2000" dirty="0" err="1"/>
              <a:t>prepStatement.bindString</a:t>
            </a:r>
            <a:r>
              <a:rPr lang="en-US" sz="2000" dirty="0"/>
              <a:t>(2,Username.getText().</a:t>
            </a:r>
            <a:r>
              <a:rPr lang="en-US" sz="2000" dirty="0" err="1"/>
              <a:t>toString</a:t>
            </a:r>
            <a:r>
              <a:rPr lang="en-US" sz="2000" dirty="0"/>
              <a:t>()("password"));</a:t>
            </a:r>
          </a:p>
          <a:p>
            <a:r>
              <a:rPr lang="en-US" sz="2000" dirty="0" err="1"/>
              <a:t>SQLiteStatement</a:t>
            </a:r>
            <a:r>
              <a:rPr lang="en-US" sz="2000" dirty="0"/>
              <a:t> </a:t>
            </a:r>
            <a:r>
              <a:rPr lang="en-US" sz="2000" dirty="0" err="1"/>
              <a:t>prepStatement</a:t>
            </a:r>
            <a:r>
              <a:rPr lang="en-US" sz="2000" dirty="0"/>
              <a:t> = </a:t>
            </a:r>
            <a:r>
              <a:rPr lang="en-US" sz="2000" dirty="0" err="1"/>
              <a:t>db.compileStatement</a:t>
            </a:r>
            <a:r>
              <a:rPr lang="en-US" sz="2000" dirty="0"/>
              <a:t>(</a:t>
            </a:r>
            <a:r>
              <a:rPr lang="en-US" sz="2000" dirty="0" err="1"/>
              <a:t>userQuery</a:t>
            </a:r>
            <a:r>
              <a:rPr lang="en-US" sz="2000" dirty="0"/>
              <a:t>);</a:t>
            </a:r>
          </a:p>
        </p:txBody>
      </p:sp>
    </p:spTree>
    <p:extLst>
      <p:ext uri="{BB962C8B-B14F-4D97-AF65-F5344CB8AC3E}">
        <p14:creationId xmlns:p14="http://schemas.microsoft.com/office/powerpoint/2010/main" val="4152717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Coding </a:t>
            </a:r>
            <a:r>
              <a:rPr lang="en-US" dirty="0" smtClean="0"/>
              <a:t>- </a:t>
            </a:r>
            <a:r>
              <a:rPr lang="en-US" dirty="0" err="1" smtClean="0"/>
              <a:t>iOS</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74700" y="1600200"/>
            <a:ext cx="7391400"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sqlite3 *database; </a:t>
            </a:r>
          </a:p>
          <a:p>
            <a:r>
              <a:rPr lang="en-US" dirty="0"/>
              <a:t>sqlite3_stmt *statement; </a:t>
            </a:r>
          </a:p>
          <a:p>
            <a:r>
              <a:rPr lang="en-US" dirty="0"/>
              <a:t>if(sqlite3_open([</a:t>
            </a:r>
            <a:r>
              <a:rPr lang="en-US" dirty="0" err="1"/>
              <a:t>databasePath</a:t>
            </a:r>
            <a:r>
              <a:rPr lang="en-US" dirty="0"/>
              <a:t> UTF8String], &amp;database) == SQLITE_OK) </a:t>
            </a:r>
          </a:p>
          <a:p>
            <a:r>
              <a:rPr lang="en-US" dirty="0"/>
              <a:t>{ </a:t>
            </a:r>
          </a:p>
          <a:p>
            <a:r>
              <a:rPr lang="en-US" dirty="0"/>
              <a:t>	</a:t>
            </a:r>
            <a:r>
              <a:rPr lang="en-US" dirty="0" err="1"/>
              <a:t>const</a:t>
            </a:r>
            <a:r>
              <a:rPr lang="en-US" dirty="0"/>
              <a:t> char *</a:t>
            </a:r>
            <a:r>
              <a:rPr lang="en-US" dirty="0" err="1"/>
              <a:t>insert_stmt</a:t>
            </a:r>
            <a:r>
              <a:rPr lang="en-US" dirty="0"/>
              <a:t> = “INSERT INTO messages VALUES(‘1’, ?, ?, ?)”; </a:t>
            </a:r>
          </a:p>
          <a:p>
            <a:r>
              <a:rPr lang="en-US" dirty="0"/>
              <a:t>	sqlite3_prepare_v2(database, </a:t>
            </a:r>
            <a:r>
              <a:rPr lang="en-US" dirty="0" err="1"/>
              <a:t>insert_stmt</a:t>
            </a:r>
            <a:r>
              <a:rPr lang="en-US" dirty="0"/>
              <a:t>, -1, &amp;statement, NULL); </a:t>
            </a:r>
          </a:p>
          <a:p>
            <a:r>
              <a:rPr lang="en-US" dirty="0"/>
              <a:t>	sqlite3_bind_text(&amp;</a:t>
            </a:r>
            <a:r>
              <a:rPr lang="en-US" dirty="0" err="1"/>
              <a:t>insert_stmt</a:t>
            </a:r>
            <a:r>
              <a:rPr lang="en-US" dirty="0"/>
              <a:t>, 1, [</a:t>
            </a:r>
            <a:r>
              <a:rPr lang="en-US" dirty="0" err="1"/>
              <a:t>msg</a:t>
            </a:r>
            <a:r>
              <a:rPr lang="en-US" dirty="0"/>
              <a:t> UTF8String], -1, SQLITE_TRANSIENT); </a:t>
            </a:r>
          </a:p>
          <a:p>
            <a:r>
              <a:rPr lang="en-US" dirty="0"/>
              <a:t>	sqlite3_bind_text(&amp;</a:t>
            </a:r>
            <a:r>
              <a:rPr lang="en-US" dirty="0" err="1"/>
              <a:t>insert_stmt</a:t>
            </a:r>
            <a:r>
              <a:rPr lang="en-US" dirty="0"/>
              <a:t>, 2, [user UTF8String], -1, SQLITE_TRANSIENT); </a:t>
            </a:r>
          </a:p>
          <a:p>
            <a:r>
              <a:rPr lang="en-US" dirty="0"/>
              <a:t>	sqlite3_bind_text(&amp;</a:t>
            </a:r>
            <a:r>
              <a:rPr lang="en-US" dirty="0" err="1"/>
              <a:t>insert_stmt</a:t>
            </a:r>
            <a:r>
              <a:rPr lang="en-US" dirty="0"/>
              <a:t>, 3, [</a:t>
            </a:r>
            <a:r>
              <a:rPr lang="en-US" dirty="0" err="1"/>
              <a:t>displayname</a:t>
            </a:r>
            <a:r>
              <a:rPr lang="en-US" dirty="0"/>
              <a:t> UTF8String], -1, SQLITE_TRANSIENT); </a:t>
            </a:r>
          </a:p>
          <a:p>
            <a:r>
              <a:rPr lang="en-US" dirty="0"/>
              <a:t>	if (sqlite3_step(statement) == SQLITE_DONE)</a:t>
            </a:r>
          </a:p>
        </p:txBody>
      </p:sp>
    </p:spTree>
    <p:extLst>
      <p:ext uri="{BB962C8B-B14F-4D97-AF65-F5344CB8AC3E}">
        <p14:creationId xmlns:p14="http://schemas.microsoft.com/office/powerpoint/2010/main" val="1253667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2752486"/>
            <a:ext cx="8026400" cy="1477328"/>
          </a:xfrm>
        </p:spPr>
        <p:txBody>
          <a:bodyPr/>
          <a:lstStyle/>
          <a:p>
            <a:r>
              <a:rPr lang="en-US" dirty="0"/>
              <a:t>Information in Common Services</a:t>
            </a:r>
          </a:p>
        </p:txBody>
      </p:sp>
    </p:spTree>
    <p:extLst>
      <p:ext uri="{BB962C8B-B14F-4D97-AF65-F5344CB8AC3E}">
        <p14:creationId xmlns:p14="http://schemas.microsoft.com/office/powerpoint/2010/main" val="246216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iOS in a nutshell</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088" y="1600200"/>
            <a:ext cx="7999512"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368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in Common Services</a:t>
            </a:r>
          </a:p>
        </p:txBody>
      </p:sp>
      <p:sp>
        <p:nvSpPr>
          <p:cNvPr id="3" name="Content Placeholder 2"/>
          <p:cNvSpPr>
            <a:spLocks noGrp="1"/>
          </p:cNvSpPr>
          <p:nvPr>
            <p:ph idx="1"/>
          </p:nvPr>
        </p:nvSpPr>
        <p:spPr>
          <a:xfrm>
            <a:off x="449263" y="1598613"/>
            <a:ext cx="8229600" cy="2523768"/>
          </a:xfrm>
        </p:spPr>
        <p:txBody>
          <a:bodyPr/>
          <a:lstStyle/>
          <a:p>
            <a:r>
              <a:rPr lang="en-US" dirty="0" err="1" smtClean="0"/>
              <a:t>KeyBoard</a:t>
            </a:r>
            <a:r>
              <a:rPr lang="en-US" dirty="0"/>
              <a:t>, Clipboard are shared amongst </a:t>
            </a:r>
            <a:r>
              <a:rPr lang="en-US" dirty="0" smtClean="0"/>
              <a:t>all the </a:t>
            </a:r>
            <a:r>
              <a:rPr lang="en-US" dirty="0"/>
              <a:t>applications.</a:t>
            </a:r>
          </a:p>
          <a:p>
            <a:r>
              <a:rPr lang="en-US" dirty="0" smtClean="0"/>
              <a:t>Information </a:t>
            </a:r>
            <a:r>
              <a:rPr lang="en-US" dirty="0"/>
              <a:t>stored in clipboard can </a:t>
            </a:r>
            <a:r>
              <a:rPr lang="en-US" dirty="0" smtClean="0"/>
              <a:t>be accessed </a:t>
            </a:r>
            <a:r>
              <a:rPr lang="en-US" dirty="0"/>
              <a:t>by all the application</a:t>
            </a:r>
          </a:p>
          <a:p>
            <a:r>
              <a:rPr lang="en-US" dirty="0" smtClean="0"/>
              <a:t>Sensitive </a:t>
            </a:r>
            <a:r>
              <a:rPr lang="en-US" dirty="0"/>
              <a:t>information should not be </a:t>
            </a:r>
            <a:r>
              <a:rPr lang="en-US" dirty="0" smtClean="0"/>
              <a:t>allowed to </a:t>
            </a:r>
            <a:r>
              <a:rPr lang="en-US" dirty="0"/>
              <a:t>copy/paste in the application</a:t>
            </a:r>
          </a:p>
        </p:txBody>
      </p:sp>
    </p:spTree>
    <p:extLst>
      <p:ext uri="{BB962C8B-B14F-4D97-AF65-F5344CB8AC3E}">
        <p14:creationId xmlns:p14="http://schemas.microsoft.com/office/powerpoint/2010/main" val="2695095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a:lstStyle/>
          <a:p>
            <a:r>
              <a:rPr lang="en-US" dirty="0" smtClean="0"/>
              <a:t>Android - Activity</a:t>
            </a:r>
            <a:endParaRPr lang="en-US" dirty="0"/>
          </a:p>
        </p:txBody>
      </p:sp>
      <p:sp>
        <p:nvSpPr>
          <p:cNvPr id="3" name="Content Placeholder 2"/>
          <p:cNvSpPr>
            <a:spLocks noGrp="1"/>
          </p:cNvSpPr>
          <p:nvPr>
            <p:ph idx="1"/>
          </p:nvPr>
        </p:nvSpPr>
        <p:spPr>
          <a:xfrm>
            <a:off x="449263" y="1598613"/>
            <a:ext cx="8229600" cy="892552"/>
          </a:xfrm>
        </p:spPr>
        <p:txBody>
          <a:bodyPr/>
          <a:lstStyle/>
          <a:p>
            <a:r>
              <a:rPr lang="en-US" dirty="0" smtClean="0"/>
              <a:t>Secure Create Activity</a:t>
            </a:r>
          </a:p>
          <a:p>
            <a:endParaRPr lang="en-US" dirty="0"/>
          </a:p>
        </p:txBody>
      </p:sp>
      <p:sp>
        <p:nvSpPr>
          <p:cNvPr id="4" name="Rectangle 3"/>
          <p:cNvSpPr/>
          <p:nvPr/>
        </p:nvSpPr>
        <p:spPr>
          <a:xfrm>
            <a:off x="457200" y="1981200"/>
            <a:ext cx="6172200" cy="449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700" dirty="0"/>
              <a:t>&lt;manifest </a:t>
            </a:r>
            <a:r>
              <a:rPr lang="en-US" sz="1700" dirty="0" err="1"/>
              <a:t>xmlns:android</a:t>
            </a:r>
            <a:r>
              <a:rPr lang="en-US" sz="1700" dirty="0"/>
              <a:t>="http://schemas.android.com/</a:t>
            </a:r>
            <a:r>
              <a:rPr lang="en-US" sz="1700" dirty="0" err="1"/>
              <a:t>apk</a:t>
            </a:r>
            <a:r>
              <a:rPr lang="en-US" sz="1700" dirty="0"/>
              <a:t>/res/android"</a:t>
            </a:r>
          </a:p>
          <a:p>
            <a:r>
              <a:rPr lang="en-US" sz="1700" dirty="0"/>
              <a:t>package="com.example.testapps.test1"&gt;</a:t>
            </a:r>
          </a:p>
          <a:p>
            <a:r>
              <a:rPr lang="en-US" sz="1700" dirty="0"/>
              <a:t>...</a:t>
            </a:r>
          </a:p>
          <a:p>
            <a:r>
              <a:rPr lang="en-US" sz="1700" dirty="0"/>
              <a:t>&lt;activity</a:t>
            </a:r>
          </a:p>
          <a:p>
            <a:r>
              <a:rPr lang="en-US" sz="1700" dirty="0"/>
              <a:t>     </a:t>
            </a:r>
            <a:r>
              <a:rPr lang="en-US" sz="1700" dirty="0" err="1"/>
              <a:t>android:exported</a:t>
            </a:r>
            <a:r>
              <a:rPr lang="en-US" sz="1700" dirty="0"/>
              <a:t>="true"</a:t>
            </a:r>
          </a:p>
          <a:p>
            <a:r>
              <a:rPr lang="en-US" sz="1700" dirty="0"/>
              <a:t>     </a:t>
            </a:r>
            <a:r>
              <a:rPr lang="en-US" sz="1700" dirty="0" err="1"/>
              <a:t>android:name</a:t>
            </a:r>
            <a:r>
              <a:rPr lang="en-US" sz="1700" dirty="0"/>
              <a:t>=".</a:t>
            </a:r>
            <a:r>
              <a:rPr lang="en-US" sz="1700" dirty="0" err="1"/>
              <a:t>User_login</a:t>
            </a:r>
            <a:r>
              <a:rPr lang="en-US" sz="1700" dirty="0"/>
              <a:t>"</a:t>
            </a:r>
          </a:p>
          <a:p>
            <a:r>
              <a:rPr lang="en-US" sz="1700" dirty="0"/>
              <a:t>     </a:t>
            </a:r>
            <a:r>
              <a:rPr lang="en-US" sz="1700" dirty="0" err="1"/>
              <a:t>android:label</a:t>
            </a:r>
            <a:r>
              <a:rPr lang="en-US" sz="1700" dirty="0"/>
              <a:t>="@string/</a:t>
            </a:r>
            <a:r>
              <a:rPr lang="en-US" sz="1700" dirty="0" err="1"/>
              <a:t>title_activity_main</a:t>
            </a:r>
            <a:r>
              <a:rPr lang="en-US" sz="1700" dirty="0"/>
              <a:t>"</a:t>
            </a:r>
          </a:p>
          <a:p>
            <a:r>
              <a:rPr lang="en-US" sz="1700" dirty="0"/>
              <a:t>     </a:t>
            </a:r>
            <a:r>
              <a:rPr lang="en-US" sz="1700" dirty="0" err="1"/>
              <a:t>android:configChanges</a:t>
            </a:r>
            <a:r>
              <a:rPr lang="en-US" sz="1700" dirty="0"/>
              <a:t>="orientation"</a:t>
            </a:r>
          </a:p>
          <a:p>
            <a:r>
              <a:rPr lang="en-US" sz="1700" dirty="0"/>
              <a:t>     </a:t>
            </a:r>
            <a:r>
              <a:rPr lang="en-US" sz="1700" dirty="0" err="1"/>
              <a:t>android:theme</a:t>
            </a:r>
            <a:r>
              <a:rPr lang="en-US" sz="1700" dirty="0"/>
              <a:t>="@</a:t>
            </a:r>
            <a:r>
              <a:rPr lang="en-US" sz="1700" dirty="0" err="1"/>
              <a:t>android:style</a:t>
            </a:r>
            <a:r>
              <a:rPr lang="en-US" sz="1700" dirty="0"/>
              <a:t>/</a:t>
            </a:r>
            <a:r>
              <a:rPr lang="en-US" sz="1700" dirty="0" err="1"/>
              <a:t>Theme.Black</a:t>
            </a:r>
            <a:r>
              <a:rPr lang="en-US" sz="1700" dirty="0"/>
              <a:t>"&gt;</a:t>
            </a:r>
          </a:p>
          <a:p>
            <a:r>
              <a:rPr lang="en-US" sz="1700" dirty="0"/>
              <a:t>&lt;intent-filter&gt;</a:t>
            </a:r>
          </a:p>
          <a:p>
            <a:r>
              <a:rPr lang="en-US" sz="1700" dirty="0"/>
              <a:t>…</a:t>
            </a:r>
          </a:p>
          <a:p>
            <a:r>
              <a:rPr lang="en-US" sz="1700" dirty="0"/>
              <a:t>&lt;/intent-filter&gt;</a:t>
            </a:r>
          </a:p>
          <a:p>
            <a:r>
              <a:rPr lang="en-US" sz="1700" dirty="0"/>
              <a:t>&lt;/activity&gt;</a:t>
            </a:r>
          </a:p>
          <a:p>
            <a:r>
              <a:rPr lang="en-US" sz="1700" dirty="0"/>
              <a:t>...</a:t>
            </a:r>
          </a:p>
          <a:p>
            <a:r>
              <a:rPr lang="en-US" sz="1700" dirty="0"/>
              <a:t>&lt;/manifest&gt;</a:t>
            </a:r>
          </a:p>
        </p:txBody>
      </p:sp>
      <p:sp>
        <p:nvSpPr>
          <p:cNvPr id="5" name="Rectangular Callout 4"/>
          <p:cNvSpPr/>
          <p:nvPr/>
        </p:nvSpPr>
        <p:spPr>
          <a:xfrm>
            <a:off x="7315200" y="1981200"/>
            <a:ext cx="1600200" cy="1066800"/>
          </a:xfrm>
          <a:prstGeom prst="wedgeRectCallout">
            <a:avLst>
              <a:gd name="adj1" fmla="val -90674"/>
              <a:gd name="adj2" fmla="val 1541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Any program can call this Activity</a:t>
            </a:r>
            <a:endParaRPr lang="en-US" dirty="0"/>
          </a:p>
        </p:txBody>
      </p:sp>
    </p:spTree>
    <p:extLst>
      <p:ext uri="{BB962C8B-B14F-4D97-AF65-F5344CB8AC3E}">
        <p14:creationId xmlns:p14="http://schemas.microsoft.com/office/powerpoint/2010/main" val="1506284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a:lstStyle/>
          <a:p>
            <a:r>
              <a:rPr lang="en-US" dirty="0" smtClean="0"/>
              <a:t>Android - Activity</a:t>
            </a:r>
            <a:endParaRPr lang="en-US" dirty="0"/>
          </a:p>
        </p:txBody>
      </p:sp>
      <p:sp>
        <p:nvSpPr>
          <p:cNvPr id="3" name="Content Placeholder 2"/>
          <p:cNvSpPr>
            <a:spLocks noGrp="1"/>
          </p:cNvSpPr>
          <p:nvPr>
            <p:ph idx="1"/>
          </p:nvPr>
        </p:nvSpPr>
        <p:spPr>
          <a:xfrm>
            <a:off x="449263" y="1598613"/>
            <a:ext cx="8229600" cy="1261884"/>
          </a:xfrm>
        </p:spPr>
        <p:txBody>
          <a:bodyPr/>
          <a:lstStyle/>
          <a:p>
            <a:r>
              <a:rPr lang="en-US" dirty="0"/>
              <a:t>Secure Level: </a:t>
            </a:r>
            <a:r>
              <a:rPr lang="en-US" dirty="0" smtClean="0"/>
              <a:t>normal, dangerous, signature,, </a:t>
            </a:r>
            <a:r>
              <a:rPr lang="en-US" dirty="0" err="1" smtClean="0"/>
              <a:t>signatureOrSystem</a:t>
            </a:r>
            <a:endParaRPr lang="en-US" dirty="0" smtClean="0"/>
          </a:p>
          <a:p>
            <a:endParaRPr lang="en-US" dirty="0"/>
          </a:p>
        </p:txBody>
      </p:sp>
      <p:sp>
        <p:nvSpPr>
          <p:cNvPr id="4" name="Rectangle 3"/>
          <p:cNvSpPr/>
          <p:nvPr/>
        </p:nvSpPr>
        <p:spPr>
          <a:xfrm>
            <a:off x="381000" y="2362200"/>
            <a:ext cx="8382000" cy="426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700" b="1" dirty="0" smtClean="0"/>
              <a:t>&lt;permission </a:t>
            </a:r>
            <a:r>
              <a:rPr lang="en-US" sz="1700" b="1" dirty="0" err="1" smtClean="0"/>
              <a:t>android:name</a:t>
            </a:r>
            <a:r>
              <a:rPr lang="en-US" sz="1700" b="1" dirty="0"/>
              <a:t>="com.example.testapps.test1.permission.User_login"</a:t>
            </a:r>
          </a:p>
          <a:p>
            <a:r>
              <a:rPr lang="en-US" sz="1700" b="1" dirty="0"/>
              <a:t>    </a:t>
            </a:r>
            <a:r>
              <a:rPr lang="en-US" sz="1700" b="1" dirty="0" err="1"/>
              <a:t>android:protectionLevel</a:t>
            </a:r>
            <a:r>
              <a:rPr lang="en-US" sz="1700" b="1" dirty="0"/>
              <a:t>="signature"</a:t>
            </a:r>
          </a:p>
          <a:p>
            <a:r>
              <a:rPr lang="en-US" sz="1700" b="1" dirty="0"/>
              <a:t>    </a:t>
            </a:r>
            <a:r>
              <a:rPr lang="en-US" sz="1700" b="1" dirty="0" err="1"/>
              <a:t>android:label</a:t>
            </a:r>
            <a:r>
              <a:rPr lang="en-US" sz="1700" b="1" dirty="0"/>
              <a:t>="@string/</a:t>
            </a:r>
            <a:r>
              <a:rPr lang="en-US" sz="1700" b="1" dirty="0" err="1"/>
              <a:t>permission_label</a:t>
            </a:r>
            <a:r>
              <a:rPr lang="en-US" sz="1700" b="1" dirty="0"/>
              <a:t>"</a:t>
            </a:r>
          </a:p>
          <a:p>
            <a:r>
              <a:rPr lang="en-US" sz="1700" b="1" dirty="0"/>
              <a:t>    </a:t>
            </a:r>
            <a:r>
              <a:rPr lang="en-US" sz="1700" b="1" dirty="0" err="1"/>
              <a:t>android:description</a:t>
            </a:r>
            <a:r>
              <a:rPr lang="en-US" sz="1700" b="1" dirty="0"/>
              <a:t>="@string/</a:t>
            </a:r>
            <a:r>
              <a:rPr lang="en-US" sz="1700" b="1" dirty="0" err="1"/>
              <a:t>permission_desc</a:t>
            </a:r>
            <a:r>
              <a:rPr lang="en-US" sz="1700" b="1" dirty="0"/>
              <a:t>"&gt;</a:t>
            </a:r>
          </a:p>
          <a:p>
            <a:r>
              <a:rPr lang="en-US" sz="1700" b="1" dirty="0"/>
              <a:t>&lt;/permission&gt;</a:t>
            </a:r>
          </a:p>
          <a:p>
            <a:r>
              <a:rPr lang="en-US" sz="1700" dirty="0"/>
              <a:t>…</a:t>
            </a:r>
          </a:p>
          <a:p>
            <a:r>
              <a:rPr lang="en-US" sz="1700" dirty="0"/>
              <a:t>&lt;activity</a:t>
            </a:r>
          </a:p>
          <a:p>
            <a:r>
              <a:rPr lang="en-US" sz="1700" dirty="0" err="1"/>
              <a:t>android:name</a:t>
            </a:r>
            <a:r>
              <a:rPr lang="en-US" sz="1700" dirty="0"/>
              <a:t>=".</a:t>
            </a:r>
            <a:r>
              <a:rPr lang="en-US" sz="1700" dirty="0" err="1"/>
              <a:t>User_login</a:t>
            </a:r>
            <a:r>
              <a:rPr lang="en-US" sz="1700" dirty="0"/>
              <a:t>"</a:t>
            </a:r>
          </a:p>
          <a:p>
            <a:r>
              <a:rPr lang="en-US" sz="1700" dirty="0" err="1"/>
              <a:t>android:label</a:t>
            </a:r>
            <a:r>
              <a:rPr lang="en-US" sz="1700" dirty="0"/>
              <a:t>="@string/</a:t>
            </a:r>
            <a:r>
              <a:rPr lang="en-US" sz="1700" dirty="0" err="1"/>
              <a:t>title_activity_main</a:t>
            </a:r>
            <a:r>
              <a:rPr lang="en-US" sz="1700" dirty="0"/>
              <a:t>"</a:t>
            </a:r>
          </a:p>
          <a:p>
            <a:r>
              <a:rPr lang="en-US" sz="1700" dirty="0" err="1"/>
              <a:t>android:configChanges</a:t>
            </a:r>
            <a:r>
              <a:rPr lang="en-US" sz="1700" dirty="0"/>
              <a:t>="orientation"</a:t>
            </a:r>
          </a:p>
          <a:p>
            <a:r>
              <a:rPr lang="en-US" sz="1700" dirty="0" err="1"/>
              <a:t>android:theme</a:t>
            </a:r>
            <a:r>
              <a:rPr lang="en-US" sz="1700" dirty="0"/>
              <a:t>="@</a:t>
            </a:r>
            <a:r>
              <a:rPr lang="en-US" sz="1700" dirty="0" err="1"/>
              <a:t>android:style</a:t>
            </a:r>
            <a:r>
              <a:rPr lang="en-US" sz="1700" dirty="0"/>
              <a:t>/</a:t>
            </a:r>
            <a:r>
              <a:rPr lang="en-US" sz="1700" dirty="0" err="1"/>
              <a:t>Theme.Black</a:t>
            </a:r>
            <a:r>
              <a:rPr lang="en-US" sz="1700" dirty="0"/>
              <a:t>"</a:t>
            </a:r>
          </a:p>
          <a:p>
            <a:r>
              <a:rPr lang="en-US" sz="1700" b="1" dirty="0" err="1"/>
              <a:t>android:permission</a:t>
            </a:r>
            <a:r>
              <a:rPr lang="en-US" sz="1700" b="1" dirty="0"/>
              <a:t>="com.example.testapps.test1.permission.User_login</a:t>
            </a:r>
            <a:r>
              <a:rPr lang="en-US" sz="1700" dirty="0" smtClean="0"/>
              <a:t>"&gt;</a:t>
            </a:r>
            <a:endParaRPr lang="en-US" sz="1700" dirty="0"/>
          </a:p>
        </p:txBody>
      </p:sp>
    </p:spTree>
    <p:extLst>
      <p:ext uri="{BB962C8B-B14F-4D97-AF65-F5344CB8AC3E}">
        <p14:creationId xmlns:p14="http://schemas.microsoft.com/office/powerpoint/2010/main" val="3571871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 Activity</a:t>
            </a:r>
          </a:p>
        </p:txBody>
      </p:sp>
      <p:sp>
        <p:nvSpPr>
          <p:cNvPr id="3" name="Content Placeholder 2"/>
          <p:cNvSpPr>
            <a:spLocks noGrp="1"/>
          </p:cNvSpPr>
          <p:nvPr>
            <p:ph idx="1"/>
          </p:nvPr>
        </p:nvSpPr>
        <p:spPr>
          <a:xfrm>
            <a:off x="449263" y="1598613"/>
            <a:ext cx="8229600" cy="892552"/>
          </a:xfrm>
        </p:spPr>
        <p:txBody>
          <a:bodyPr/>
          <a:lstStyle/>
          <a:p>
            <a:r>
              <a:rPr lang="en-US" dirty="0"/>
              <a:t>Secure </a:t>
            </a:r>
            <a:r>
              <a:rPr lang="en-US" dirty="0" smtClean="0"/>
              <a:t>Call Activity</a:t>
            </a:r>
            <a:endParaRPr lang="en-US" dirty="0"/>
          </a:p>
          <a:p>
            <a:endParaRPr lang="en-US" dirty="0"/>
          </a:p>
        </p:txBody>
      </p:sp>
      <p:sp>
        <p:nvSpPr>
          <p:cNvPr id="4" name="Rectangle 3"/>
          <p:cNvSpPr/>
          <p:nvPr/>
        </p:nvSpPr>
        <p:spPr>
          <a:xfrm>
            <a:off x="457200" y="2209800"/>
            <a:ext cx="4724400" cy="1600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a:t>
            </a:r>
          </a:p>
          <a:p>
            <a:r>
              <a:rPr lang="en-US" dirty="0"/>
              <a:t>Intent i =  new   Intent(</a:t>
            </a:r>
            <a:r>
              <a:rPr lang="en-US" dirty="0" err="1"/>
              <a:t>Intent.ACTION_DIAL</a:t>
            </a:r>
            <a:r>
              <a:rPr lang="en-US" dirty="0"/>
              <a:t>);</a:t>
            </a:r>
          </a:p>
          <a:p>
            <a:r>
              <a:rPr lang="en-US" dirty="0" err="1"/>
              <a:t>i.setData</a:t>
            </a:r>
            <a:r>
              <a:rPr lang="en-US" dirty="0"/>
              <a:t>(</a:t>
            </a:r>
            <a:r>
              <a:rPr lang="en-US" dirty="0" err="1"/>
              <a:t>Uri.parse</a:t>
            </a:r>
            <a:r>
              <a:rPr lang="en-US" dirty="0"/>
              <a:t>("tel:0986286086"));</a:t>
            </a:r>
          </a:p>
          <a:p>
            <a:r>
              <a:rPr lang="en-US" dirty="0" err="1"/>
              <a:t>startActivity</a:t>
            </a:r>
            <a:r>
              <a:rPr lang="en-US" dirty="0"/>
              <a:t>(i);</a:t>
            </a:r>
          </a:p>
          <a:p>
            <a:r>
              <a:rPr lang="en-US" dirty="0"/>
              <a:t>…</a:t>
            </a:r>
          </a:p>
        </p:txBody>
      </p:sp>
      <p:sp>
        <p:nvSpPr>
          <p:cNvPr id="5" name="Rectangular Callout 4"/>
          <p:cNvSpPr/>
          <p:nvPr/>
        </p:nvSpPr>
        <p:spPr>
          <a:xfrm>
            <a:off x="6172200" y="1143000"/>
            <a:ext cx="2667000" cy="1371600"/>
          </a:xfrm>
          <a:prstGeom prst="wedgeRectCallout">
            <a:avLst>
              <a:gd name="adj1" fmla="val -86230"/>
              <a:gd name="adj2" fmla="val 5681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Hacker call register </a:t>
            </a:r>
            <a:r>
              <a:rPr lang="en-US" dirty="0"/>
              <a:t>intent-filter </a:t>
            </a:r>
            <a:r>
              <a:rPr lang="en-US" dirty="0" smtClean="0"/>
              <a:t>with name “</a:t>
            </a:r>
            <a:r>
              <a:rPr lang="en-US" dirty="0" err="1" smtClean="0"/>
              <a:t>tel</a:t>
            </a:r>
            <a:r>
              <a:rPr lang="en-US" dirty="0" smtClean="0"/>
              <a:t>” </a:t>
            </a:r>
            <a:endParaRPr lang="en-US" dirty="0"/>
          </a:p>
        </p:txBody>
      </p:sp>
      <p:sp>
        <p:nvSpPr>
          <p:cNvPr id="6" name="Rectangle 5"/>
          <p:cNvSpPr/>
          <p:nvPr/>
        </p:nvSpPr>
        <p:spPr>
          <a:xfrm>
            <a:off x="1308100" y="4216400"/>
            <a:ext cx="7315200" cy="2209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a:t>
            </a:r>
          </a:p>
          <a:p>
            <a:r>
              <a:rPr lang="en-US" dirty="0"/>
              <a:t>intent i =  new   Intent(</a:t>
            </a:r>
            <a:r>
              <a:rPr lang="en-US" dirty="0" err="1"/>
              <a:t>Intent.ACTION_VIEW</a:t>
            </a:r>
            <a:r>
              <a:rPr lang="en-US" dirty="0"/>
              <a:t>);</a:t>
            </a:r>
          </a:p>
          <a:p>
            <a:r>
              <a:rPr lang="en-US" dirty="0" err="1"/>
              <a:t>i.setData</a:t>
            </a:r>
            <a:r>
              <a:rPr lang="en-US" dirty="0"/>
              <a:t>(</a:t>
            </a:r>
            <a:r>
              <a:rPr lang="en-US" dirty="0" err="1"/>
              <a:t>Uri.parse</a:t>
            </a:r>
            <a:r>
              <a:rPr lang="en-US" dirty="0"/>
              <a:t>("tel:0986286086"));</a:t>
            </a:r>
          </a:p>
          <a:p>
            <a:r>
              <a:rPr lang="en-US" dirty="0" err="1"/>
              <a:t>i.setComponent</a:t>
            </a:r>
            <a:r>
              <a:rPr lang="en-US" dirty="0"/>
              <a:t>(new </a:t>
            </a:r>
            <a:r>
              <a:rPr lang="en-US" dirty="0" err="1"/>
              <a:t>ComponentName</a:t>
            </a:r>
            <a:r>
              <a:rPr lang="en-US" dirty="0"/>
              <a:t>("</a:t>
            </a:r>
            <a:r>
              <a:rPr lang="en-US" dirty="0" err="1"/>
              <a:t>mycontext</a:t>
            </a:r>
            <a:r>
              <a:rPr lang="en-US" dirty="0"/>
              <a:t>" , "</a:t>
            </a:r>
            <a:r>
              <a:rPr lang="en-US" dirty="0" err="1"/>
              <a:t>trustactivity</a:t>
            </a:r>
            <a:r>
              <a:rPr lang="en-US" dirty="0"/>
              <a:t>"));</a:t>
            </a:r>
          </a:p>
          <a:p>
            <a:r>
              <a:rPr lang="en-US" dirty="0" err="1"/>
              <a:t>startActivity</a:t>
            </a:r>
            <a:r>
              <a:rPr lang="en-US" dirty="0"/>
              <a:t>(i);</a:t>
            </a:r>
          </a:p>
          <a:p>
            <a:r>
              <a:rPr lang="en-US" dirty="0"/>
              <a:t>…</a:t>
            </a:r>
          </a:p>
        </p:txBody>
      </p:sp>
    </p:spTree>
    <p:extLst>
      <p:ext uri="{BB962C8B-B14F-4D97-AF65-F5344CB8AC3E}">
        <p14:creationId xmlns:p14="http://schemas.microsoft.com/office/powerpoint/2010/main" val="1821505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t>
            </a:r>
            <a:r>
              <a:rPr lang="en-US" dirty="0"/>
              <a:t>- Content Provider</a:t>
            </a: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914400" y="2133600"/>
            <a:ext cx="7010400" cy="3657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&lt;manifest </a:t>
            </a:r>
            <a:r>
              <a:rPr lang="en-US" sz="2000" dirty="0" err="1"/>
              <a:t>xmlns:android</a:t>
            </a:r>
            <a:r>
              <a:rPr lang="en-US" sz="2000" dirty="0"/>
              <a:t>="http://schemas.android.com/</a:t>
            </a:r>
            <a:r>
              <a:rPr lang="en-US" sz="2000" dirty="0" err="1"/>
              <a:t>apk</a:t>
            </a:r>
            <a:r>
              <a:rPr lang="en-US" sz="2000" dirty="0"/>
              <a:t>/res/android"</a:t>
            </a:r>
          </a:p>
          <a:p>
            <a:r>
              <a:rPr lang="en-US" sz="2000" dirty="0"/>
              <a:t>package="com.example.testapps.test1"&gt;</a:t>
            </a:r>
          </a:p>
          <a:p>
            <a:r>
              <a:rPr lang="en-US" sz="2000" dirty="0"/>
              <a:t>...</a:t>
            </a:r>
          </a:p>
          <a:p>
            <a:r>
              <a:rPr lang="en-US" sz="2000" dirty="0"/>
              <a:t>&lt;provider android.name="com.example.testapps.test1.MailProvider"</a:t>
            </a:r>
          </a:p>
          <a:p>
            <a:r>
              <a:rPr lang="en-US" sz="2000" dirty="0" err="1"/>
              <a:t>android.authorities</a:t>
            </a:r>
            <a:r>
              <a:rPr lang="en-US" sz="2000" dirty="0"/>
              <a:t>="com.example.testapps.test1.mailprovider" &gt;</a:t>
            </a:r>
          </a:p>
          <a:p>
            <a:r>
              <a:rPr lang="en-US" sz="2000" dirty="0"/>
              <a:t>&lt;/provider&gt;</a:t>
            </a:r>
          </a:p>
          <a:p>
            <a:r>
              <a:rPr lang="en-US" sz="2000" dirty="0"/>
              <a:t>...</a:t>
            </a:r>
          </a:p>
          <a:p>
            <a:r>
              <a:rPr lang="en-US" sz="2000" dirty="0"/>
              <a:t>&lt;/manifest&gt;</a:t>
            </a:r>
          </a:p>
        </p:txBody>
      </p:sp>
    </p:spTree>
    <p:extLst>
      <p:ext uri="{BB962C8B-B14F-4D97-AF65-F5344CB8AC3E}">
        <p14:creationId xmlns:p14="http://schemas.microsoft.com/office/powerpoint/2010/main" val="3795681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 Content  </a:t>
            </a:r>
            <a:r>
              <a:rPr lang="en-US" dirty="0" smtClean="0"/>
              <a:t>Provider</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914400" y="1600200"/>
            <a:ext cx="7010400" cy="419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600" i="1" dirty="0"/>
              <a:t>&lt;manifest </a:t>
            </a:r>
            <a:r>
              <a:rPr lang="en-US" sz="1600" i="1" dirty="0" err="1"/>
              <a:t>xmlns:android</a:t>
            </a:r>
            <a:r>
              <a:rPr lang="en-US" sz="1600" i="1" dirty="0"/>
              <a:t>="http://schemas.android.com/</a:t>
            </a:r>
            <a:r>
              <a:rPr lang="en-US" sz="1600" i="1" dirty="0" err="1"/>
              <a:t>apk</a:t>
            </a:r>
            <a:r>
              <a:rPr lang="en-US" sz="1600" i="1" dirty="0"/>
              <a:t>/res/android"</a:t>
            </a:r>
            <a:endParaRPr lang="en-US" sz="1600" dirty="0"/>
          </a:p>
          <a:p>
            <a:r>
              <a:rPr lang="en-US" sz="1600" i="1" dirty="0"/>
              <a:t>package="com.example.testapps.test1"&gt;</a:t>
            </a:r>
            <a:endParaRPr lang="en-US" sz="1600" dirty="0"/>
          </a:p>
          <a:p>
            <a:r>
              <a:rPr lang="en-US" sz="1600" i="1" dirty="0"/>
              <a:t>...</a:t>
            </a:r>
            <a:endParaRPr lang="en-US" sz="1600" dirty="0"/>
          </a:p>
          <a:p>
            <a:r>
              <a:rPr lang="en-US" sz="1600" i="1" dirty="0"/>
              <a:t>&lt;permission    </a:t>
            </a:r>
            <a:r>
              <a:rPr lang="en-US" sz="1600" i="1" dirty="0" err="1"/>
              <a:t>android:name</a:t>
            </a:r>
            <a:r>
              <a:rPr lang="en-US" sz="1600" i="1" dirty="0"/>
              <a:t>="com.example.testapps.test1.permission.DB_READ"   </a:t>
            </a:r>
            <a:r>
              <a:rPr lang="en-US" sz="1600" i="1" dirty="0" err="1"/>
              <a:t>android:protectionLevel</a:t>
            </a:r>
            <a:r>
              <a:rPr lang="en-US" sz="1600" i="1" dirty="0"/>
              <a:t>="dangerous"…&lt;/permission&gt;&lt;permission    </a:t>
            </a:r>
            <a:r>
              <a:rPr lang="en-US" sz="1600" i="1" dirty="0" err="1"/>
              <a:t>android:name</a:t>
            </a:r>
            <a:r>
              <a:rPr lang="en-US" sz="1600" i="1" dirty="0"/>
              <a:t>="com.example.testapps.test1.permission.DB_WRITE"   </a:t>
            </a:r>
            <a:r>
              <a:rPr lang="en-US" sz="1600" i="1" dirty="0" err="1"/>
              <a:t>android:protectionLevel</a:t>
            </a:r>
            <a:r>
              <a:rPr lang="en-US" sz="1600" i="1" dirty="0"/>
              <a:t>="dangerous"...&lt;/permission&gt;</a:t>
            </a:r>
            <a:r>
              <a:rPr lang="en-US" sz="1600" dirty="0"/>
              <a:t> </a:t>
            </a:r>
            <a:r>
              <a:rPr lang="en-US" sz="1600" i="1" dirty="0"/>
              <a:t>...</a:t>
            </a:r>
            <a:endParaRPr lang="en-US" sz="1600" dirty="0"/>
          </a:p>
          <a:p>
            <a:r>
              <a:rPr lang="en-US" sz="1600" i="1" dirty="0"/>
              <a:t>&lt;provider android.name="com.example.testapps.test1.MailProvider"</a:t>
            </a:r>
            <a:endParaRPr lang="en-US" sz="1600" dirty="0"/>
          </a:p>
          <a:p>
            <a:r>
              <a:rPr lang="en-US" sz="1600" i="1" dirty="0" err="1"/>
              <a:t>android.authorities</a:t>
            </a:r>
            <a:r>
              <a:rPr lang="en-US" sz="1600" i="1" dirty="0"/>
              <a:t>="com.example.testapps.test1.mailprovider"</a:t>
            </a:r>
            <a:endParaRPr lang="en-US" sz="1600" dirty="0"/>
          </a:p>
          <a:p>
            <a:r>
              <a:rPr lang="en-US" sz="1600" i="1" dirty="0" err="1"/>
              <a:t>android.readPermission</a:t>
            </a:r>
            <a:r>
              <a:rPr lang="en-US" sz="1600" i="1" dirty="0"/>
              <a:t>="com.example.testapps.test1.permission.DB_READ"</a:t>
            </a:r>
            <a:endParaRPr lang="en-US" sz="1600" dirty="0"/>
          </a:p>
          <a:p>
            <a:r>
              <a:rPr lang="en-US" sz="1600" i="1" dirty="0" err="1"/>
              <a:t>android.writePermission</a:t>
            </a:r>
            <a:r>
              <a:rPr lang="en-US" sz="1600" i="1" dirty="0"/>
              <a:t>="com.example.testapps.test1.permission.DB_WRITE"&gt;</a:t>
            </a:r>
            <a:endParaRPr lang="en-US" sz="1600" dirty="0"/>
          </a:p>
          <a:p>
            <a:r>
              <a:rPr lang="en-US" sz="1600" i="1" dirty="0"/>
              <a:t>&lt;grant-</a:t>
            </a:r>
            <a:r>
              <a:rPr lang="en-US" sz="1600" i="1" dirty="0" err="1"/>
              <a:t>uri</a:t>
            </a:r>
            <a:r>
              <a:rPr lang="en-US" sz="1600" i="1" dirty="0"/>
              <a:t>-permission </a:t>
            </a:r>
            <a:r>
              <a:rPr lang="en-US" sz="1600" i="1" dirty="0" err="1"/>
              <a:t>android:path</a:t>
            </a:r>
            <a:r>
              <a:rPr lang="en-US" sz="1600" i="1" dirty="0"/>
              <a:t>="/attachments/" /&gt;</a:t>
            </a:r>
            <a:endParaRPr lang="en-US" sz="1600" dirty="0"/>
          </a:p>
          <a:p>
            <a:r>
              <a:rPr lang="en-US" sz="1600" i="1" dirty="0"/>
              <a:t>&lt;/provider&gt;</a:t>
            </a:r>
            <a:endParaRPr lang="en-US" sz="1600" dirty="0"/>
          </a:p>
          <a:p>
            <a:r>
              <a:rPr lang="en-US" sz="1600" i="1" dirty="0"/>
              <a:t>...</a:t>
            </a:r>
            <a:endParaRPr lang="en-US" sz="1600" dirty="0"/>
          </a:p>
          <a:p>
            <a:r>
              <a:rPr lang="en-US" sz="1600" i="1" dirty="0"/>
              <a:t>&lt;/manifest&gt;</a:t>
            </a:r>
            <a:endParaRPr lang="en-US" sz="1600" dirty="0"/>
          </a:p>
        </p:txBody>
      </p:sp>
    </p:spTree>
    <p:extLst>
      <p:ext uri="{BB962C8B-B14F-4D97-AF65-F5344CB8AC3E}">
        <p14:creationId xmlns:p14="http://schemas.microsoft.com/office/powerpoint/2010/main" val="3259028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3121817"/>
            <a:ext cx="8026400" cy="738664"/>
          </a:xfrm>
        </p:spPr>
        <p:txBody>
          <a:bodyPr/>
          <a:lstStyle/>
          <a:p>
            <a:r>
              <a:rPr lang="en-US" dirty="0"/>
              <a:t>Server Side Issues</a:t>
            </a:r>
          </a:p>
        </p:txBody>
      </p:sp>
    </p:spTree>
    <p:extLst>
      <p:ext uri="{BB962C8B-B14F-4D97-AF65-F5344CB8AC3E}">
        <p14:creationId xmlns:p14="http://schemas.microsoft.com/office/powerpoint/2010/main" val="1245691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Issues</a:t>
            </a:r>
          </a:p>
        </p:txBody>
      </p:sp>
      <p:sp>
        <p:nvSpPr>
          <p:cNvPr id="3" name="Content Placeholder 2"/>
          <p:cNvSpPr>
            <a:spLocks noGrp="1"/>
          </p:cNvSpPr>
          <p:nvPr>
            <p:ph idx="1"/>
          </p:nvPr>
        </p:nvSpPr>
        <p:spPr>
          <a:xfrm>
            <a:off x="449263" y="1598613"/>
            <a:ext cx="8229600" cy="2739211"/>
          </a:xfrm>
        </p:spPr>
        <p:txBody>
          <a:bodyPr/>
          <a:lstStyle/>
          <a:p>
            <a:r>
              <a:rPr lang="en-US" dirty="0" smtClean="0"/>
              <a:t>Most </a:t>
            </a:r>
            <a:r>
              <a:rPr lang="en-US" dirty="0"/>
              <a:t>Application makes server side calls </a:t>
            </a:r>
            <a:r>
              <a:rPr lang="en-US" dirty="0" smtClean="0"/>
              <a:t>to either </a:t>
            </a:r>
            <a:r>
              <a:rPr lang="en-US" dirty="0"/>
              <a:t>web services or some </a:t>
            </a:r>
            <a:r>
              <a:rPr lang="en-US" dirty="0" smtClean="0"/>
              <a:t>other component</a:t>
            </a:r>
            <a:r>
              <a:rPr lang="en-US" dirty="0"/>
              <a:t>. Security of server </a:t>
            </a:r>
            <a:r>
              <a:rPr lang="en-US" dirty="0" smtClean="0"/>
              <a:t>side component </a:t>
            </a:r>
            <a:r>
              <a:rPr lang="en-US" dirty="0"/>
              <a:t>is equally important as client side</a:t>
            </a:r>
          </a:p>
          <a:p>
            <a:r>
              <a:rPr lang="en-US" dirty="0" smtClean="0"/>
              <a:t>Controls </a:t>
            </a:r>
            <a:r>
              <a:rPr lang="en-US" dirty="0"/>
              <a:t>to be tested on the server side </a:t>
            </a:r>
            <a:r>
              <a:rPr lang="en-US" dirty="0" smtClean="0"/>
              <a:t>– Security </a:t>
            </a:r>
            <a:r>
              <a:rPr lang="en-US" dirty="0"/>
              <a:t>Control Categories for Server </a:t>
            </a:r>
            <a:r>
              <a:rPr lang="en-US" dirty="0" smtClean="0"/>
              <a:t>Side Application</a:t>
            </a:r>
            <a:r>
              <a:rPr lang="en-US" dirty="0"/>
              <a:t>– Authentication, </a:t>
            </a:r>
            <a:r>
              <a:rPr lang="en-US" dirty="0" smtClean="0"/>
              <a:t>Access Controls/Authorization</a:t>
            </a:r>
            <a:r>
              <a:rPr lang="en-US" dirty="0"/>
              <a:t>, API misuse, </a:t>
            </a:r>
            <a:r>
              <a:rPr lang="en-US" dirty="0" smtClean="0"/>
              <a:t>Path traversal</a:t>
            </a:r>
            <a:r>
              <a:rPr lang="en-US" dirty="0"/>
              <a:t>, Sensitive information leakage,</a:t>
            </a:r>
          </a:p>
        </p:txBody>
      </p:sp>
    </p:spTree>
    <p:extLst>
      <p:ext uri="{BB962C8B-B14F-4D97-AF65-F5344CB8AC3E}">
        <p14:creationId xmlns:p14="http://schemas.microsoft.com/office/powerpoint/2010/main" val="1525234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Issues</a:t>
            </a:r>
          </a:p>
        </p:txBody>
      </p:sp>
      <p:sp>
        <p:nvSpPr>
          <p:cNvPr id="3" name="Content Placeholder 2"/>
          <p:cNvSpPr>
            <a:spLocks noGrp="1"/>
          </p:cNvSpPr>
          <p:nvPr>
            <p:ph idx="1"/>
          </p:nvPr>
        </p:nvSpPr>
        <p:spPr>
          <a:xfrm>
            <a:off x="449263" y="1598613"/>
            <a:ext cx="8229600" cy="2585323"/>
          </a:xfrm>
        </p:spPr>
        <p:txBody>
          <a:bodyPr/>
          <a:lstStyle/>
          <a:p>
            <a:r>
              <a:rPr lang="en-US" dirty="0"/>
              <a:t>Error handling, Session management, </a:t>
            </a:r>
            <a:r>
              <a:rPr lang="en-US" dirty="0" smtClean="0"/>
              <a:t>Protocol abuse</a:t>
            </a:r>
            <a:r>
              <a:rPr lang="en-US" dirty="0"/>
              <a:t>, Input validations, XSS, CSRF, </a:t>
            </a:r>
            <a:r>
              <a:rPr lang="en-US" dirty="0" smtClean="0"/>
              <a:t>Logic bypass</a:t>
            </a:r>
            <a:r>
              <a:rPr lang="en-US" dirty="0"/>
              <a:t>, Insecure crypto, </a:t>
            </a:r>
            <a:r>
              <a:rPr lang="en-US" dirty="0" err="1"/>
              <a:t>DoS</a:t>
            </a:r>
            <a:r>
              <a:rPr lang="en-US" dirty="0"/>
              <a:t>, Malicious </a:t>
            </a:r>
            <a:r>
              <a:rPr lang="en-US" dirty="0" smtClean="0"/>
              <a:t>Code Injection</a:t>
            </a:r>
            <a:r>
              <a:rPr lang="en-US" dirty="0"/>
              <a:t>, SQL injection, XPATH and </a:t>
            </a:r>
            <a:r>
              <a:rPr lang="en-US" dirty="0" smtClean="0"/>
              <a:t>LDAP injections</a:t>
            </a:r>
            <a:r>
              <a:rPr lang="en-US" dirty="0"/>
              <a:t>, OS command injection, </a:t>
            </a:r>
            <a:r>
              <a:rPr lang="en-US" dirty="0" smtClean="0"/>
              <a:t>Parameter manipulations</a:t>
            </a:r>
            <a:r>
              <a:rPr lang="en-US" dirty="0"/>
              <a:t>, </a:t>
            </a:r>
            <a:r>
              <a:rPr lang="en-US" dirty="0" err="1"/>
              <a:t>BruteForce</a:t>
            </a:r>
            <a:r>
              <a:rPr lang="en-US" dirty="0"/>
              <a:t>, Buffer </a:t>
            </a:r>
            <a:r>
              <a:rPr lang="en-US" dirty="0" smtClean="0"/>
              <a:t>Overflow, HTTP </a:t>
            </a:r>
            <a:r>
              <a:rPr lang="en-US" dirty="0"/>
              <a:t>response splitting, HTTP replay, </a:t>
            </a:r>
            <a:r>
              <a:rPr lang="en-US" dirty="0" smtClean="0"/>
              <a:t>XML injection</a:t>
            </a:r>
            <a:r>
              <a:rPr lang="en-US" dirty="0"/>
              <a:t>, Canonicalization, Logging </a:t>
            </a:r>
            <a:r>
              <a:rPr lang="en-US" dirty="0" smtClean="0"/>
              <a:t>and auditing</a:t>
            </a:r>
            <a:r>
              <a:rPr lang="en-US" dirty="0"/>
              <a:t>.</a:t>
            </a:r>
          </a:p>
        </p:txBody>
      </p:sp>
    </p:spTree>
    <p:extLst>
      <p:ext uri="{BB962C8B-B14F-4D97-AF65-F5344CB8AC3E}">
        <p14:creationId xmlns:p14="http://schemas.microsoft.com/office/powerpoint/2010/main" val="3234599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 Prevent XSS - Android</a:t>
            </a:r>
            <a:endParaRPr lang="en-US" dirty="0"/>
          </a:p>
        </p:txBody>
      </p:sp>
      <p:sp>
        <p:nvSpPr>
          <p:cNvPr id="3" name="Content Placeholder 2"/>
          <p:cNvSpPr>
            <a:spLocks noGrp="1"/>
          </p:cNvSpPr>
          <p:nvPr>
            <p:ph idx="1"/>
          </p:nvPr>
        </p:nvSpPr>
        <p:spPr>
          <a:xfrm>
            <a:off x="449263" y="1598613"/>
            <a:ext cx="8229600" cy="1261884"/>
          </a:xfrm>
        </p:spPr>
        <p:txBody>
          <a:bodyPr/>
          <a:lstStyle/>
          <a:p>
            <a:r>
              <a:rPr lang="en-US" dirty="0" smtClean="0"/>
              <a:t>When use </a:t>
            </a:r>
            <a:r>
              <a:rPr lang="en-US" dirty="0" err="1" smtClean="0"/>
              <a:t>Webview</a:t>
            </a:r>
            <a:r>
              <a:rPr lang="en-US" dirty="0" smtClean="0"/>
              <a:t>:</a:t>
            </a:r>
          </a:p>
          <a:p>
            <a:pPr lvl="1"/>
            <a:r>
              <a:rPr lang="en-US" dirty="0" err="1"/>
              <a:t>setJavaScript</a:t>
            </a:r>
            <a:r>
              <a:rPr lang="en-US" dirty="0"/>
              <a:t> </a:t>
            </a:r>
            <a:r>
              <a:rPr lang="en-US" dirty="0" smtClean="0"/>
              <a:t>Enabled(false);</a:t>
            </a:r>
          </a:p>
          <a:p>
            <a:endParaRPr lang="en-US" dirty="0"/>
          </a:p>
        </p:txBody>
      </p:sp>
      <p:sp>
        <p:nvSpPr>
          <p:cNvPr id="4" name="Rectangle 3"/>
          <p:cNvSpPr/>
          <p:nvPr/>
        </p:nvSpPr>
        <p:spPr>
          <a:xfrm>
            <a:off x="685800" y="2819400"/>
            <a:ext cx="7848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t>
            </a:r>
          </a:p>
          <a:p>
            <a:r>
              <a:rPr lang="en-US" sz="2000" dirty="0" err="1"/>
              <a:t>WebView</a:t>
            </a:r>
            <a:r>
              <a:rPr lang="en-US" sz="2000" dirty="0"/>
              <a:t> </a:t>
            </a:r>
            <a:r>
              <a:rPr lang="en-US" sz="2000" dirty="0" err="1"/>
              <a:t>myWebView</a:t>
            </a:r>
            <a:r>
              <a:rPr lang="en-US" sz="2000" dirty="0"/>
              <a:t> = (</a:t>
            </a:r>
            <a:r>
              <a:rPr lang="en-US" sz="2000" dirty="0" err="1"/>
              <a:t>WebView</a:t>
            </a:r>
            <a:r>
              <a:rPr lang="en-US" sz="2000" dirty="0"/>
              <a:t>) </a:t>
            </a:r>
            <a:r>
              <a:rPr lang="en-US" sz="2000" dirty="0" err="1"/>
              <a:t>findViewById</a:t>
            </a:r>
            <a:r>
              <a:rPr lang="en-US" sz="2000" dirty="0"/>
              <a:t>(</a:t>
            </a:r>
            <a:r>
              <a:rPr lang="en-US" sz="2000" dirty="0" err="1"/>
              <a:t>R.id.webview</a:t>
            </a:r>
            <a:r>
              <a:rPr lang="en-US" sz="2000" dirty="0"/>
              <a:t>);</a:t>
            </a:r>
          </a:p>
          <a:p>
            <a:r>
              <a:rPr lang="en-US" sz="2000" dirty="0" err="1"/>
              <a:t>WebSettings</a:t>
            </a:r>
            <a:r>
              <a:rPr lang="en-US" sz="2000" dirty="0"/>
              <a:t> </a:t>
            </a:r>
            <a:r>
              <a:rPr lang="en-US" sz="2000" dirty="0" err="1"/>
              <a:t>webSettings</a:t>
            </a:r>
            <a:r>
              <a:rPr lang="en-US" sz="2000" dirty="0"/>
              <a:t> = </a:t>
            </a:r>
            <a:r>
              <a:rPr lang="en-US" sz="2000" dirty="0" err="1"/>
              <a:t>myWebView.getSettings</a:t>
            </a:r>
            <a:r>
              <a:rPr lang="en-US" sz="2000" dirty="0"/>
              <a:t>();</a:t>
            </a:r>
          </a:p>
          <a:p>
            <a:r>
              <a:rPr lang="en-US" sz="2000" dirty="0" err="1"/>
              <a:t>webSettings.setJavaScriptEnabled</a:t>
            </a:r>
            <a:r>
              <a:rPr lang="en-US" sz="2000" dirty="0"/>
              <a:t>(true);</a:t>
            </a:r>
          </a:p>
          <a:p>
            <a:r>
              <a:rPr lang="en-US" sz="2000" dirty="0" err="1"/>
              <a:t>myWebView.loadUrl</a:t>
            </a:r>
            <a:r>
              <a:rPr lang="en-US" sz="2000" dirty="0"/>
              <a:t>("http://www.malicious.com");</a:t>
            </a:r>
          </a:p>
          <a:p>
            <a:r>
              <a:rPr lang="en-US" sz="2000" dirty="0"/>
              <a:t>…</a:t>
            </a:r>
          </a:p>
        </p:txBody>
      </p:sp>
    </p:spTree>
    <p:extLst>
      <p:ext uri="{BB962C8B-B14F-4D97-AF65-F5344CB8AC3E}">
        <p14:creationId xmlns:p14="http://schemas.microsoft.com/office/powerpoint/2010/main" val="155407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Cocoa Touch Layer</a:t>
            </a:r>
          </a:p>
        </p:txBody>
      </p:sp>
      <p:sp>
        <p:nvSpPr>
          <p:cNvPr id="3" name="Content Placeholder 2"/>
          <p:cNvSpPr>
            <a:spLocks noGrp="1"/>
          </p:cNvSpPr>
          <p:nvPr>
            <p:ph idx="1"/>
          </p:nvPr>
        </p:nvSpPr>
        <p:spPr>
          <a:xfrm>
            <a:off x="449263" y="1598613"/>
            <a:ext cx="8229600" cy="3416320"/>
          </a:xfrm>
        </p:spPr>
        <p:txBody>
          <a:bodyPr/>
          <a:lstStyle/>
          <a:p>
            <a:r>
              <a:rPr lang="en-US" dirty="0"/>
              <a:t>Key framework for building an </a:t>
            </a:r>
            <a:r>
              <a:rPr lang="en-US" dirty="0" smtClean="0"/>
              <a:t>Application</a:t>
            </a:r>
          </a:p>
          <a:p>
            <a:r>
              <a:rPr lang="en-US" dirty="0"/>
              <a:t>Key </a:t>
            </a:r>
            <a:r>
              <a:rPr lang="en-US" dirty="0" err="1" smtClean="0"/>
              <a:t>Functionalit</a:t>
            </a:r>
            <a:endParaRPr lang="en-US" dirty="0" smtClean="0"/>
          </a:p>
          <a:p>
            <a:pPr lvl="1"/>
            <a:r>
              <a:rPr lang="en-US" dirty="0" smtClean="0"/>
              <a:t>Storyboards 			Document </a:t>
            </a:r>
            <a:r>
              <a:rPr lang="en-US" dirty="0"/>
              <a:t>Support</a:t>
            </a:r>
          </a:p>
          <a:p>
            <a:pPr lvl="1"/>
            <a:r>
              <a:rPr lang="en-US" dirty="0" smtClean="0"/>
              <a:t>Multitasking 			Printing</a:t>
            </a:r>
            <a:endParaRPr lang="en-US" dirty="0"/>
          </a:p>
          <a:p>
            <a:pPr lvl="1"/>
            <a:r>
              <a:rPr lang="en-US" dirty="0" smtClean="0"/>
              <a:t>Data </a:t>
            </a:r>
            <a:r>
              <a:rPr lang="en-US" dirty="0"/>
              <a:t>Protection </a:t>
            </a:r>
            <a:r>
              <a:rPr lang="en-US" dirty="0" smtClean="0"/>
              <a:t>			Apple </a:t>
            </a:r>
            <a:r>
              <a:rPr lang="en-US" dirty="0"/>
              <a:t>Push Notification</a:t>
            </a:r>
          </a:p>
          <a:p>
            <a:pPr lvl="1"/>
            <a:r>
              <a:rPr lang="en-US" dirty="0" smtClean="0"/>
              <a:t>Local </a:t>
            </a:r>
            <a:r>
              <a:rPr lang="en-US" dirty="0"/>
              <a:t>Notifications </a:t>
            </a:r>
            <a:r>
              <a:rPr lang="en-US" dirty="0" smtClean="0"/>
              <a:t>		Gesture </a:t>
            </a:r>
            <a:r>
              <a:rPr lang="en-US" dirty="0"/>
              <a:t>Recognizers</a:t>
            </a:r>
          </a:p>
          <a:p>
            <a:pPr lvl="1"/>
            <a:r>
              <a:rPr lang="en-US" dirty="0" smtClean="0"/>
              <a:t>File-Sharing </a:t>
            </a:r>
            <a:r>
              <a:rPr lang="en-US" dirty="0"/>
              <a:t>Support </a:t>
            </a:r>
            <a:r>
              <a:rPr lang="en-US" dirty="0" smtClean="0"/>
              <a:t>		Peer-to-Peer </a:t>
            </a:r>
            <a:r>
              <a:rPr lang="en-US" dirty="0"/>
              <a:t>Services</a:t>
            </a:r>
          </a:p>
          <a:p>
            <a:pPr lvl="1"/>
            <a:r>
              <a:rPr lang="en-US" dirty="0" smtClean="0"/>
              <a:t>Standard </a:t>
            </a:r>
            <a:r>
              <a:rPr lang="en-US" dirty="0"/>
              <a:t>System View </a:t>
            </a:r>
            <a:r>
              <a:rPr lang="en-US" dirty="0" smtClean="0"/>
              <a:t>		External </a:t>
            </a:r>
            <a:r>
              <a:rPr lang="en-US" dirty="0"/>
              <a:t>Display Support</a:t>
            </a:r>
            <a:br>
              <a:rPr lang="en-US" dirty="0"/>
            </a:br>
            <a:endParaRPr lang="en-US" dirty="0"/>
          </a:p>
        </p:txBody>
      </p:sp>
    </p:spTree>
    <p:extLst>
      <p:ext uri="{BB962C8B-B14F-4D97-AF65-F5344CB8AC3E}">
        <p14:creationId xmlns:p14="http://schemas.microsoft.com/office/powerpoint/2010/main" val="1576686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 Prevent XSS - </a:t>
            </a:r>
            <a:r>
              <a:rPr lang="en-US" dirty="0" err="1" smtClean="0"/>
              <a:t>iOS</a:t>
            </a:r>
            <a:endParaRPr lang="en-US" dirty="0"/>
          </a:p>
        </p:txBody>
      </p:sp>
      <p:sp>
        <p:nvSpPr>
          <p:cNvPr id="3" name="Content Placeholder 2"/>
          <p:cNvSpPr>
            <a:spLocks noGrp="1"/>
          </p:cNvSpPr>
          <p:nvPr>
            <p:ph idx="1"/>
          </p:nvPr>
        </p:nvSpPr>
        <p:spPr>
          <a:xfrm>
            <a:off x="449263" y="1598613"/>
            <a:ext cx="8229600" cy="1261884"/>
          </a:xfrm>
        </p:spPr>
        <p:txBody>
          <a:bodyPr/>
          <a:lstStyle/>
          <a:p>
            <a:r>
              <a:rPr lang="en-US" dirty="0" smtClean="0"/>
              <a:t>When use </a:t>
            </a:r>
            <a:r>
              <a:rPr lang="en-US" i="1" dirty="0" err="1"/>
              <a:t>stringByEvaluatingJavaScriptFromString</a:t>
            </a:r>
            <a:r>
              <a:rPr lang="en-US" dirty="0" smtClean="0"/>
              <a:t>:</a:t>
            </a:r>
          </a:p>
          <a:p>
            <a:pPr lvl="1"/>
            <a:r>
              <a:rPr lang="en-US" dirty="0" smtClean="0"/>
              <a:t>Validate input</a:t>
            </a:r>
          </a:p>
          <a:p>
            <a:endParaRPr lang="en-US" dirty="0"/>
          </a:p>
        </p:txBody>
      </p:sp>
    </p:spTree>
    <p:extLst>
      <p:ext uri="{BB962C8B-B14F-4D97-AF65-F5344CB8AC3E}">
        <p14:creationId xmlns:p14="http://schemas.microsoft.com/office/powerpoint/2010/main" val="1572423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 Prevent XSS - </a:t>
            </a:r>
            <a:r>
              <a:rPr lang="en-US" dirty="0" err="1" smtClean="0"/>
              <a:t>iOS</a:t>
            </a:r>
            <a:endParaRPr lang="en-US" dirty="0"/>
          </a:p>
        </p:txBody>
      </p:sp>
      <p:sp>
        <p:nvSpPr>
          <p:cNvPr id="3" name="Content Placeholder 2"/>
          <p:cNvSpPr>
            <a:spLocks noGrp="1"/>
          </p:cNvSpPr>
          <p:nvPr>
            <p:ph idx="1"/>
          </p:nvPr>
        </p:nvSpPr>
        <p:spPr>
          <a:xfrm>
            <a:off x="449263" y="1598613"/>
            <a:ext cx="8229600" cy="1261884"/>
          </a:xfrm>
        </p:spPr>
        <p:txBody>
          <a:bodyPr/>
          <a:lstStyle/>
          <a:p>
            <a:r>
              <a:rPr lang="en-US" dirty="0" smtClean="0"/>
              <a:t>When use </a:t>
            </a:r>
            <a:r>
              <a:rPr lang="en-US" i="1" dirty="0" err="1"/>
              <a:t>stringByEvaluatingJavaScriptFromString</a:t>
            </a:r>
            <a:r>
              <a:rPr lang="en-US" dirty="0" smtClean="0"/>
              <a:t>:</a:t>
            </a:r>
          </a:p>
          <a:p>
            <a:pPr lvl="1"/>
            <a:r>
              <a:rPr lang="en-US" dirty="0" smtClean="0"/>
              <a:t>Validate input</a:t>
            </a:r>
          </a:p>
          <a:p>
            <a:endParaRPr lang="en-US" dirty="0"/>
          </a:p>
        </p:txBody>
      </p:sp>
    </p:spTree>
    <p:extLst>
      <p:ext uri="{BB962C8B-B14F-4D97-AF65-F5344CB8AC3E}">
        <p14:creationId xmlns:p14="http://schemas.microsoft.com/office/powerpoint/2010/main" val="363424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2"/>
            <a:ext cx="8229600" cy="1392237"/>
          </a:xfrm>
        </p:spPr>
        <p:txBody>
          <a:bodyPr/>
          <a:lstStyle/>
          <a:p>
            <a:r>
              <a:rPr lang="en-US" dirty="0" smtClean="0"/>
              <a:t>Code Review – Prevent </a:t>
            </a:r>
            <a:r>
              <a:rPr lang="en-US" dirty="0" err="1" smtClean="0"/>
              <a:t>Tapjacking</a:t>
            </a:r>
            <a:r>
              <a:rPr lang="en-US" dirty="0" smtClean="0"/>
              <a:t>- Android</a:t>
            </a:r>
            <a:endParaRPr lang="en-US" dirty="0"/>
          </a:p>
        </p:txBody>
      </p:sp>
      <p:sp>
        <p:nvSpPr>
          <p:cNvPr id="3" name="Content Placeholder 2"/>
          <p:cNvSpPr>
            <a:spLocks noGrp="1"/>
          </p:cNvSpPr>
          <p:nvPr>
            <p:ph idx="1"/>
          </p:nvPr>
        </p:nvSpPr>
        <p:spPr>
          <a:xfrm>
            <a:off x="449263" y="1598613"/>
            <a:ext cx="8229600" cy="1261884"/>
          </a:xfrm>
        </p:spPr>
        <p:txBody>
          <a:bodyPr/>
          <a:lstStyle/>
          <a:p>
            <a:endParaRPr lang="en-US" dirty="0" smtClean="0"/>
          </a:p>
          <a:p>
            <a:r>
              <a:rPr lang="en-US" dirty="0" smtClean="0"/>
              <a:t>When use important layout:</a:t>
            </a:r>
          </a:p>
          <a:p>
            <a:pPr lvl="1"/>
            <a:r>
              <a:rPr lang="en-US" dirty="0" err="1"/>
              <a:t>filterTouchesWhen</a:t>
            </a:r>
            <a:r>
              <a:rPr lang="en-US" dirty="0"/>
              <a:t> Obscured</a:t>
            </a:r>
          </a:p>
        </p:txBody>
      </p:sp>
      <p:sp>
        <p:nvSpPr>
          <p:cNvPr id="4" name="Rectangle 3"/>
          <p:cNvSpPr/>
          <p:nvPr/>
        </p:nvSpPr>
        <p:spPr>
          <a:xfrm>
            <a:off x="685800" y="3200400"/>
            <a:ext cx="7848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i="1" dirty="0"/>
              <a:t>&lt;Button </a:t>
            </a:r>
            <a:r>
              <a:rPr lang="en-US" sz="2000" i="1" dirty="0" err="1"/>
              <a:t>android:text</a:t>
            </a:r>
            <a:r>
              <a:rPr lang="en-US" sz="2000" i="1" dirty="0"/>
              <a:t>="Buy"</a:t>
            </a:r>
            <a:endParaRPr lang="en-US" sz="2000" dirty="0"/>
          </a:p>
          <a:p>
            <a:r>
              <a:rPr lang="en-US" sz="2000" i="1" dirty="0"/>
              <a:t>        </a:t>
            </a:r>
            <a:r>
              <a:rPr lang="en-US" sz="2000" i="1" dirty="0" err="1"/>
              <a:t>android:id</a:t>
            </a:r>
            <a:r>
              <a:rPr lang="en-US" sz="2000" i="1" dirty="0"/>
              <a:t>="@+id/buy"</a:t>
            </a:r>
            <a:endParaRPr lang="en-US" sz="2000" dirty="0"/>
          </a:p>
          <a:p>
            <a:r>
              <a:rPr lang="en-US" sz="2000" i="1" dirty="0"/>
              <a:t>        </a:t>
            </a:r>
            <a:r>
              <a:rPr lang="en-US" sz="2000" i="1" dirty="0" err="1"/>
              <a:t>android:layout_width</a:t>
            </a:r>
            <a:r>
              <a:rPr lang="en-US" sz="2000" i="1" dirty="0"/>
              <a:t>="</a:t>
            </a:r>
            <a:r>
              <a:rPr lang="en-US" sz="2000" i="1" dirty="0" err="1"/>
              <a:t>wrap_content</a:t>
            </a:r>
            <a:r>
              <a:rPr lang="en-US" sz="2000" i="1" dirty="0"/>
              <a:t>"</a:t>
            </a:r>
            <a:endParaRPr lang="en-US" sz="2000" dirty="0"/>
          </a:p>
          <a:p>
            <a:r>
              <a:rPr lang="en-US" sz="2000" i="1" dirty="0"/>
              <a:t>        </a:t>
            </a:r>
            <a:r>
              <a:rPr lang="en-US" sz="2000" i="1" dirty="0" err="1"/>
              <a:t>android:layout_height</a:t>
            </a:r>
            <a:r>
              <a:rPr lang="en-US" sz="2000" i="1" dirty="0"/>
              <a:t>="</a:t>
            </a:r>
            <a:r>
              <a:rPr lang="en-US" sz="2000" i="1" dirty="0" err="1"/>
              <a:t>wrap_content</a:t>
            </a:r>
            <a:r>
              <a:rPr lang="en-US" sz="2000" i="1" dirty="0"/>
              <a:t>"</a:t>
            </a:r>
            <a:endParaRPr lang="en-US" sz="2000" dirty="0"/>
          </a:p>
          <a:p>
            <a:r>
              <a:rPr lang="en-US" sz="2000" dirty="0"/>
              <a:t>        </a:t>
            </a:r>
            <a:r>
              <a:rPr lang="en-US" sz="2000" dirty="0" err="1"/>
              <a:t>android:filterTouchesWhenObscured</a:t>
            </a:r>
            <a:r>
              <a:rPr lang="en-US" sz="2000" dirty="0"/>
              <a:t>="true"</a:t>
            </a:r>
            <a:r>
              <a:rPr lang="en-US" sz="2000" i="1" dirty="0"/>
              <a:t>&gt;</a:t>
            </a:r>
            <a:endParaRPr lang="en-US" sz="2000" dirty="0"/>
          </a:p>
          <a:p>
            <a:r>
              <a:rPr lang="en-US" sz="2000" i="1" dirty="0"/>
              <a:t>&lt;/Button&gt;</a:t>
            </a:r>
            <a:endParaRPr lang="en-US" sz="2000" dirty="0"/>
          </a:p>
        </p:txBody>
      </p:sp>
    </p:spTree>
    <p:extLst>
      <p:ext uri="{BB962C8B-B14F-4D97-AF65-F5344CB8AC3E}">
        <p14:creationId xmlns:p14="http://schemas.microsoft.com/office/powerpoint/2010/main" val="2667820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3121817"/>
            <a:ext cx="8026400" cy="738664"/>
          </a:xfrm>
        </p:spPr>
        <p:txBody>
          <a:bodyPr/>
          <a:lstStyle/>
          <a:p>
            <a:r>
              <a:rPr lang="en-US" dirty="0"/>
              <a:t>Logical Issues</a:t>
            </a:r>
          </a:p>
        </p:txBody>
      </p:sp>
    </p:spTree>
    <p:extLst>
      <p:ext uri="{BB962C8B-B14F-4D97-AF65-F5344CB8AC3E}">
        <p14:creationId xmlns:p14="http://schemas.microsoft.com/office/powerpoint/2010/main" val="1349522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Issues</a:t>
            </a:r>
          </a:p>
        </p:txBody>
      </p:sp>
      <p:sp>
        <p:nvSpPr>
          <p:cNvPr id="3" name="Content Placeholder 2"/>
          <p:cNvSpPr>
            <a:spLocks noGrp="1"/>
          </p:cNvSpPr>
          <p:nvPr>
            <p:ph idx="1"/>
          </p:nvPr>
        </p:nvSpPr>
        <p:spPr>
          <a:xfrm>
            <a:off x="449263" y="1598613"/>
            <a:ext cx="8229600" cy="3200876"/>
          </a:xfrm>
        </p:spPr>
        <p:txBody>
          <a:bodyPr/>
          <a:lstStyle/>
          <a:p>
            <a:r>
              <a:rPr lang="en-US" dirty="0" smtClean="0"/>
              <a:t>Authentication </a:t>
            </a:r>
            <a:r>
              <a:rPr lang="en-US" dirty="0"/>
              <a:t>flags and privilege </a:t>
            </a:r>
            <a:r>
              <a:rPr lang="en-US" dirty="0" smtClean="0"/>
              <a:t>escalations at </a:t>
            </a:r>
            <a:r>
              <a:rPr lang="en-US" dirty="0"/>
              <a:t>application layer</a:t>
            </a:r>
          </a:p>
          <a:p>
            <a:r>
              <a:rPr lang="en-US" dirty="0" smtClean="0"/>
              <a:t>Critical </a:t>
            </a:r>
            <a:r>
              <a:rPr lang="en-US" dirty="0"/>
              <a:t>parameter manipulation and access </a:t>
            </a:r>
            <a:r>
              <a:rPr lang="en-US" dirty="0" smtClean="0"/>
              <a:t>to unauthorized </a:t>
            </a:r>
            <a:r>
              <a:rPr lang="en-US" dirty="0"/>
              <a:t>information/content</a:t>
            </a:r>
          </a:p>
          <a:p>
            <a:r>
              <a:rPr lang="en-US" dirty="0" smtClean="0"/>
              <a:t>Business </a:t>
            </a:r>
            <a:r>
              <a:rPr lang="en-US" dirty="0"/>
              <a:t>constraint exploitation</a:t>
            </a:r>
          </a:p>
          <a:p>
            <a:r>
              <a:rPr lang="en-US" dirty="0" smtClean="0"/>
              <a:t>Identity </a:t>
            </a:r>
            <a:r>
              <a:rPr lang="en-US" dirty="0"/>
              <a:t>or profile extraction</a:t>
            </a:r>
          </a:p>
          <a:p>
            <a:r>
              <a:rPr lang="en-US" dirty="0" smtClean="0"/>
              <a:t>Denial </a:t>
            </a:r>
            <a:r>
              <a:rPr lang="en-US" dirty="0"/>
              <a:t>of Services (</a:t>
            </a:r>
            <a:r>
              <a:rPr lang="en-US" dirty="0" err="1"/>
              <a:t>DoS</a:t>
            </a:r>
            <a:r>
              <a:rPr lang="en-US" dirty="0"/>
              <a:t>) with business logic</a:t>
            </a:r>
          </a:p>
        </p:txBody>
      </p:sp>
    </p:spTree>
    <p:extLst>
      <p:ext uri="{BB962C8B-B14F-4D97-AF65-F5344CB8AC3E}">
        <p14:creationId xmlns:p14="http://schemas.microsoft.com/office/powerpoint/2010/main" val="2838890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password policy</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850900" y="2133600"/>
            <a:ext cx="7162800" cy="1600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public static </a:t>
            </a:r>
            <a:r>
              <a:rPr lang="en-US" dirty="0" err="1"/>
              <a:t>boolean</a:t>
            </a:r>
            <a:r>
              <a:rPr lang="en-US" dirty="0"/>
              <a:t> </a:t>
            </a:r>
            <a:r>
              <a:rPr lang="en-US" dirty="0" err="1"/>
              <a:t>isStrongPassword</a:t>
            </a:r>
            <a:r>
              <a:rPr lang="en-US" dirty="0"/>
              <a:t>(String password) {</a:t>
            </a:r>
          </a:p>
          <a:p>
            <a:r>
              <a:rPr lang="en-US" dirty="0"/>
              <a:t>String pattern = "((?=.*[0-9])(?=.*[a-</a:t>
            </a:r>
            <a:r>
              <a:rPr lang="en-US" dirty="0" err="1"/>
              <a:t>zA</a:t>
            </a:r>
            <a:r>
              <a:rPr lang="en-US" dirty="0"/>
              <a:t>-Z])(?=.*[@#$%^&amp;+=]).{8,})";</a:t>
            </a:r>
          </a:p>
          <a:p>
            <a:r>
              <a:rPr lang="en-US" dirty="0"/>
              <a:t>      return </a:t>
            </a:r>
            <a:r>
              <a:rPr lang="en-US" dirty="0" err="1"/>
              <a:t>password.matches</a:t>
            </a:r>
            <a:r>
              <a:rPr lang="en-US" dirty="0"/>
              <a:t>(pattern);</a:t>
            </a:r>
          </a:p>
          <a:p>
            <a:pPr algn="ctr"/>
            <a:r>
              <a:rPr lang="en-US" dirty="0"/>
              <a:t>}</a:t>
            </a:r>
          </a:p>
        </p:txBody>
      </p:sp>
    </p:spTree>
    <p:extLst>
      <p:ext uri="{BB962C8B-B14F-4D97-AF65-F5344CB8AC3E}">
        <p14:creationId xmlns:p14="http://schemas.microsoft.com/office/powerpoint/2010/main" val="4191375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3121817"/>
            <a:ext cx="8026400" cy="738664"/>
          </a:xfrm>
        </p:spPr>
        <p:txBody>
          <a:bodyPr/>
          <a:lstStyle/>
          <a:p>
            <a:r>
              <a:rPr lang="en-US" dirty="0"/>
              <a:t>Log – Debug</a:t>
            </a:r>
          </a:p>
        </p:txBody>
      </p:sp>
    </p:spTree>
    <p:extLst>
      <p:ext uri="{BB962C8B-B14F-4D97-AF65-F5344CB8AC3E}">
        <p14:creationId xmlns:p14="http://schemas.microsoft.com/office/powerpoint/2010/main" val="12212083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 Debug - Android</a:t>
            </a:r>
            <a:endParaRPr lang="en-US" dirty="0"/>
          </a:p>
        </p:txBody>
      </p:sp>
      <p:sp>
        <p:nvSpPr>
          <p:cNvPr id="3" name="Content Placeholder 2"/>
          <p:cNvSpPr>
            <a:spLocks noGrp="1"/>
          </p:cNvSpPr>
          <p:nvPr>
            <p:ph idx="1"/>
          </p:nvPr>
        </p:nvSpPr>
        <p:spPr>
          <a:xfrm>
            <a:off x="449263" y="1598613"/>
            <a:ext cx="8229600" cy="4031873"/>
          </a:xfrm>
        </p:spPr>
        <p:txBody>
          <a:bodyPr/>
          <a:lstStyle/>
          <a:p>
            <a:r>
              <a:rPr lang="en-US" dirty="0" smtClean="0"/>
              <a:t>Don`t log user information</a:t>
            </a:r>
          </a:p>
          <a:p>
            <a:endParaRPr lang="en-US" dirty="0"/>
          </a:p>
          <a:p>
            <a:endParaRPr lang="en-US" dirty="0" smtClean="0"/>
          </a:p>
          <a:p>
            <a:endParaRPr lang="en-US" dirty="0"/>
          </a:p>
          <a:p>
            <a:endParaRPr lang="en-US" dirty="0" smtClean="0"/>
          </a:p>
          <a:p>
            <a:r>
              <a:rPr lang="en-US" dirty="0" smtClean="0"/>
              <a:t>Disable debug </a:t>
            </a:r>
            <a:r>
              <a:rPr lang="en-US" dirty="0"/>
              <a:t>mode in androidmanifest.xml</a:t>
            </a:r>
            <a:endParaRPr lang="en-US" dirty="0" smtClean="0"/>
          </a:p>
          <a:p>
            <a:pPr lvl="1"/>
            <a:r>
              <a:rPr lang="en-US" dirty="0"/>
              <a:t>&lt;application </a:t>
            </a:r>
            <a:r>
              <a:rPr lang="en-US" dirty="0" err="1"/>
              <a:t>android:debuggable</a:t>
            </a:r>
            <a:r>
              <a:rPr lang="en-US" dirty="0"/>
              <a:t>="false"/&gt;</a:t>
            </a:r>
            <a:endParaRPr lang="en-US" dirty="0" smtClean="0"/>
          </a:p>
          <a:p>
            <a:endParaRPr lang="en-US" dirty="0"/>
          </a:p>
        </p:txBody>
      </p:sp>
      <p:pic>
        <p:nvPicPr>
          <p:cNvPr id="2050" name="Picture 2" descr="Description: side channel leakage- android logg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05000"/>
            <a:ext cx="4038600" cy="2049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17736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 Debug - </a:t>
            </a:r>
            <a:r>
              <a:rPr lang="en-US" dirty="0" err="1" smtClean="0"/>
              <a:t>iOS</a:t>
            </a:r>
            <a:endParaRPr lang="en-US" dirty="0"/>
          </a:p>
        </p:txBody>
      </p:sp>
      <p:sp>
        <p:nvSpPr>
          <p:cNvPr id="3" name="Content Placeholder 2"/>
          <p:cNvSpPr>
            <a:spLocks noGrp="1"/>
          </p:cNvSpPr>
          <p:nvPr>
            <p:ph idx="1"/>
          </p:nvPr>
        </p:nvSpPr>
        <p:spPr>
          <a:xfrm>
            <a:off x="449263" y="1598613"/>
            <a:ext cx="8229600" cy="1631216"/>
          </a:xfrm>
        </p:spPr>
        <p:txBody>
          <a:bodyPr/>
          <a:lstStyle/>
          <a:p>
            <a:r>
              <a:rPr lang="en-US" dirty="0" smtClean="0"/>
              <a:t>Must prevent Format String</a:t>
            </a:r>
          </a:p>
          <a:p>
            <a:pPr lvl="1"/>
            <a:r>
              <a:rPr lang="en-US" dirty="0"/>
              <a:t>Input Validation: ”%n”, ”%@”, ... </a:t>
            </a:r>
          </a:p>
          <a:p>
            <a:pPr lvl="1"/>
            <a:r>
              <a:rPr lang="en-US" dirty="0" smtClean="0"/>
              <a:t>Use </a:t>
            </a:r>
            <a:r>
              <a:rPr lang="en-US" dirty="0" err="1" smtClean="0"/>
              <a:t>NSLog</a:t>
            </a:r>
            <a:r>
              <a:rPr lang="en-US" dirty="0" smtClean="0"/>
              <a:t> </a:t>
            </a:r>
          </a:p>
          <a:p>
            <a:endParaRPr lang="en-US" dirty="0"/>
          </a:p>
        </p:txBody>
      </p:sp>
    </p:spTree>
    <p:extLst>
      <p:ext uri="{BB962C8B-B14F-4D97-AF65-F5344CB8AC3E}">
        <p14:creationId xmlns:p14="http://schemas.microsoft.com/office/powerpoint/2010/main" val="1612202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Source Code</a:t>
            </a:r>
            <a:endParaRPr lang="en-US" dirty="0"/>
          </a:p>
        </p:txBody>
      </p:sp>
      <p:sp>
        <p:nvSpPr>
          <p:cNvPr id="3" name="Content Placeholder 2"/>
          <p:cNvSpPr>
            <a:spLocks noGrp="1"/>
          </p:cNvSpPr>
          <p:nvPr>
            <p:ph idx="1"/>
          </p:nvPr>
        </p:nvSpPr>
        <p:spPr>
          <a:xfrm>
            <a:off x="449263" y="1598613"/>
            <a:ext cx="8229600" cy="4678204"/>
          </a:xfrm>
        </p:spPr>
        <p:txBody>
          <a:bodyPr/>
          <a:lstStyle/>
          <a:p>
            <a:r>
              <a:rPr lang="en-US" dirty="0" smtClean="0"/>
              <a:t>Don`t hard code key:</a:t>
            </a:r>
          </a:p>
          <a:p>
            <a:pPr lvl="1"/>
            <a:r>
              <a:rPr lang="en-US" dirty="0" smtClean="0"/>
              <a:t>Password, CC</a:t>
            </a:r>
          </a:p>
          <a:p>
            <a:r>
              <a:rPr lang="en-US" dirty="0" smtClean="0"/>
              <a:t>Obfuscate code:</a:t>
            </a:r>
          </a:p>
          <a:p>
            <a:pPr lvl="1"/>
            <a:r>
              <a:rPr lang="en-US" dirty="0"/>
              <a:t>Android: </a:t>
            </a:r>
            <a:r>
              <a:rPr lang="en-US" dirty="0" err="1"/>
              <a:t>ProGuard</a:t>
            </a:r>
            <a:r>
              <a:rPr lang="en-US" dirty="0"/>
              <a:t> </a:t>
            </a:r>
          </a:p>
          <a:p>
            <a:pPr lvl="1"/>
            <a:r>
              <a:rPr lang="en-US" dirty="0" err="1" smtClean="0"/>
              <a:t>iOS</a:t>
            </a:r>
            <a:r>
              <a:rPr lang="en-US" dirty="0"/>
              <a:t>: Generate Position-Dependent Code </a:t>
            </a:r>
            <a:r>
              <a:rPr lang="en-US" dirty="0" smtClean="0"/>
              <a:t>(</a:t>
            </a:r>
            <a:r>
              <a:rPr lang="en-US" dirty="0" err="1" smtClean="0"/>
              <a:t>XCode</a:t>
            </a:r>
            <a:r>
              <a:rPr lang="en-US" dirty="0" smtClean="0"/>
              <a:t>)</a:t>
            </a:r>
          </a:p>
          <a:p>
            <a:r>
              <a:rPr lang="en-US" dirty="0" smtClean="0"/>
              <a:t>Secure </a:t>
            </a:r>
            <a:r>
              <a:rPr lang="en-US" dirty="0" err="1" smtClean="0"/>
              <a:t>Compliler</a:t>
            </a:r>
            <a:r>
              <a:rPr lang="en-US" dirty="0" smtClean="0"/>
              <a:t> (</a:t>
            </a:r>
            <a:r>
              <a:rPr lang="en-US" dirty="0" err="1" smtClean="0"/>
              <a:t>iOS</a:t>
            </a:r>
            <a:r>
              <a:rPr lang="en-US" dirty="0" smtClean="0"/>
              <a:t>):</a:t>
            </a:r>
          </a:p>
          <a:p>
            <a:pPr lvl="1"/>
            <a:r>
              <a:rPr lang="en-US" dirty="0"/>
              <a:t>-</a:t>
            </a:r>
            <a:r>
              <a:rPr lang="en-US" dirty="0" err="1"/>
              <a:t>fstack</a:t>
            </a:r>
            <a:r>
              <a:rPr lang="en-US" dirty="0"/>
              <a:t>-protector-all </a:t>
            </a:r>
            <a:endParaRPr lang="en-US" dirty="0" smtClean="0"/>
          </a:p>
          <a:p>
            <a:pPr lvl="1"/>
            <a:r>
              <a:rPr lang="en-US" dirty="0"/>
              <a:t>Objective-C Automatic Reference </a:t>
            </a:r>
            <a:r>
              <a:rPr lang="en-US" dirty="0" smtClean="0"/>
              <a:t>Counting : YES</a:t>
            </a:r>
          </a:p>
          <a:p>
            <a:pPr lvl="1"/>
            <a:endParaRPr lang="en-US" dirty="0"/>
          </a:p>
          <a:p>
            <a:endParaRPr lang="en-US" dirty="0" smtClean="0"/>
          </a:p>
          <a:p>
            <a:endParaRPr lang="en-US" dirty="0"/>
          </a:p>
        </p:txBody>
      </p:sp>
    </p:spTree>
    <p:extLst>
      <p:ext uri="{BB962C8B-B14F-4D97-AF65-F5344CB8AC3E}">
        <p14:creationId xmlns:p14="http://schemas.microsoft.com/office/powerpoint/2010/main" val="150578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Layer</a:t>
            </a:r>
          </a:p>
        </p:txBody>
      </p:sp>
      <p:sp>
        <p:nvSpPr>
          <p:cNvPr id="3" name="Content Placeholder 2"/>
          <p:cNvSpPr>
            <a:spLocks noGrp="1"/>
          </p:cNvSpPr>
          <p:nvPr>
            <p:ph idx="1"/>
          </p:nvPr>
        </p:nvSpPr>
        <p:spPr>
          <a:xfrm>
            <a:off x="449263" y="1598613"/>
            <a:ext cx="8229600" cy="1846659"/>
          </a:xfrm>
        </p:spPr>
        <p:txBody>
          <a:bodyPr/>
          <a:lstStyle/>
          <a:p>
            <a:r>
              <a:rPr lang="en-US" dirty="0" smtClean="0"/>
              <a:t>Layer </a:t>
            </a:r>
            <a:r>
              <a:rPr lang="en-US" dirty="0"/>
              <a:t>consist of four major technologies -</a:t>
            </a:r>
          </a:p>
          <a:p>
            <a:pPr lvl="1"/>
            <a:r>
              <a:rPr lang="en-US" dirty="0" smtClean="0"/>
              <a:t>Graphics </a:t>
            </a:r>
            <a:r>
              <a:rPr lang="en-US" dirty="0"/>
              <a:t>Technologies</a:t>
            </a:r>
          </a:p>
          <a:p>
            <a:pPr lvl="1"/>
            <a:r>
              <a:rPr lang="en-US" dirty="0" smtClean="0"/>
              <a:t>Audio </a:t>
            </a:r>
            <a:r>
              <a:rPr lang="en-US" dirty="0"/>
              <a:t>Technologies</a:t>
            </a:r>
          </a:p>
          <a:p>
            <a:pPr lvl="1"/>
            <a:r>
              <a:rPr lang="en-US" dirty="0" smtClean="0"/>
              <a:t>Video </a:t>
            </a:r>
            <a:r>
              <a:rPr lang="en-US" dirty="0"/>
              <a:t>Technologies</a:t>
            </a:r>
          </a:p>
          <a:p>
            <a:pPr lvl="1"/>
            <a:r>
              <a:rPr lang="en-US" dirty="0" err="1" smtClean="0"/>
              <a:t>AirPlay</a:t>
            </a:r>
            <a:endParaRPr lang="en-US" dirty="0"/>
          </a:p>
        </p:txBody>
      </p:sp>
    </p:spTree>
    <p:extLst>
      <p:ext uri="{BB962C8B-B14F-4D97-AF65-F5344CB8AC3E}">
        <p14:creationId xmlns:p14="http://schemas.microsoft.com/office/powerpoint/2010/main" val="12313514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a:t> - </a:t>
            </a:r>
            <a:r>
              <a:rPr lang="en-US" dirty="0" smtClean="0"/>
              <a:t>Generate </a:t>
            </a:r>
            <a:r>
              <a:rPr lang="en-US" dirty="0"/>
              <a:t>Position-Dependent Code </a:t>
            </a:r>
          </a:p>
        </p:txBody>
      </p:sp>
      <p:sp>
        <p:nvSpPr>
          <p:cNvPr id="3" name="Content Placeholder 2"/>
          <p:cNvSpPr>
            <a:spLocks noGrp="1"/>
          </p:cNvSpPr>
          <p:nvPr>
            <p:ph idx="1"/>
          </p:nvPr>
        </p:nvSpPr>
        <p:spPr>
          <a:xfrm>
            <a:off x="449263" y="1598613"/>
            <a:ext cx="8229600" cy="369332"/>
          </a:xfrm>
        </p:spPr>
        <p:txBody>
          <a:bodyPr/>
          <a:lstStyle/>
          <a:p>
            <a:endParaRPr lang="en-US" dirty="0"/>
          </a:p>
        </p:txBody>
      </p:sp>
      <p:pic>
        <p:nvPicPr>
          <p:cNvPr id="5122" name="Picture 7"/>
          <p:cNvPicPr>
            <a:picLocks noChangeAspect="1" noChangeArrowheads="1"/>
          </p:cNvPicPr>
          <p:nvPr/>
        </p:nvPicPr>
        <p:blipFill>
          <a:blip r:embed="rId2">
            <a:extLst>
              <a:ext uri="{28A0092B-C50C-407E-A947-70E740481C1C}">
                <a14:useLocalDpi xmlns:a14="http://schemas.microsoft.com/office/drawing/2010/main" val="0"/>
              </a:ext>
            </a:extLst>
          </a:blip>
          <a:srcRect b="51329"/>
          <a:stretch>
            <a:fillRect/>
          </a:stretch>
        </p:blipFill>
        <p:spPr bwMode="auto">
          <a:xfrm>
            <a:off x="533400" y="1600200"/>
            <a:ext cx="8073954"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7176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a:lstStyle/>
          <a:p>
            <a:r>
              <a:rPr lang="en-US" dirty="0" err="1" smtClean="0"/>
              <a:t>iOS</a:t>
            </a:r>
            <a:r>
              <a:rPr lang="en-US" dirty="0" smtClean="0"/>
              <a:t> -</a:t>
            </a:r>
            <a:r>
              <a:rPr lang="en-US" dirty="0" err="1" smtClean="0"/>
              <a:t>fstack</a:t>
            </a:r>
            <a:r>
              <a:rPr lang="en-US" dirty="0" smtClean="0"/>
              <a:t>-protector-all </a:t>
            </a:r>
            <a:endParaRPr lang="en-US" dirty="0"/>
          </a:p>
        </p:txBody>
      </p:sp>
      <p:sp>
        <p:nvSpPr>
          <p:cNvPr id="3" name="Content Placeholder 2"/>
          <p:cNvSpPr>
            <a:spLocks noGrp="1"/>
          </p:cNvSpPr>
          <p:nvPr>
            <p:ph idx="1"/>
          </p:nvPr>
        </p:nvSpPr>
        <p:spPr/>
        <p:txBody>
          <a:bodyPr/>
          <a:lstStyle/>
          <a:p>
            <a:endParaRPr lang="en-US"/>
          </a:p>
        </p:txBody>
      </p:sp>
      <p:pic>
        <p:nvPicPr>
          <p:cNvPr id="3074" name="Picture 10" descr="Description: E:\anud\Other Jobs\2012.10.Nghien-cuu-iOS\Selection_009.png"/>
          <p:cNvPicPr>
            <a:picLocks noChangeAspect="1" noChangeArrowheads="1"/>
          </p:cNvPicPr>
          <p:nvPr/>
        </p:nvPicPr>
        <p:blipFill>
          <a:blip r:embed="rId2">
            <a:extLst>
              <a:ext uri="{28A0092B-C50C-407E-A947-70E740481C1C}">
                <a14:useLocalDpi xmlns:a14="http://schemas.microsoft.com/office/drawing/2010/main" val="0"/>
              </a:ext>
            </a:extLst>
          </a:blip>
          <a:srcRect b="29303"/>
          <a:stretch>
            <a:fillRect/>
          </a:stretch>
        </p:blipFill>
        <p:spPr bwMode="auto">
          <a:xfrm>
            <a:off x="990600" y="1447800"/>
            <a:ext cx="6784996"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8869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1107996"/>
          </a:xfrm>
        </p:spPr>
        <p:txBody>
          <a:bodyPr/>
          <a:lstStyle/>
          <a:p>
            <a:r>
              <a:rPr lang="en-US" dirty="0" err="1" smtClean="0"/>
              <a:t>iOS</a:t>
            </a:r>
            <a:r>
              <a:rPr lang="en-US" dirty="0"/>
              <a:t> - Objective-C Automatic Reference Counting </a:t>
            </a:r>
          </a:p>
        </p:txBody>
      </p:sp>
      <p:pic>
        <p:nvPicPr>
          <p:cNvPr id="4098" name="Picture 5" descr="Description: E:\anud\Other Jobs\2012.10.Nghien-cuu-iOS\Selection_00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67273"/>
          <a:stretch>
            <a:fillRect/>
          </a:stretch>
        </p:blipFill>
        <p:spPr bwMode="auto">
          <a:xfrm>
            <a:off x="990600" y="2819400"/>
            <a:ext cx="7296150" cy="19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79777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63" y="3121817"/>
            <a:ext cx="8026400" cy="738664"/>
          </a:xfrm>
        </p:spPr>
        <p:txBody>
          <a:bodyPr/>
          <a:lstStyle/>
          <a:p>
            <a:r>
              <a:rPr lang="en-US" dirty="0" smtClean="0"/>
              <a:t>Other</a:t>
            </a:r>
            <a:endParaRPr lang="en-US" dirty="0"/>
          </a:p>
        </p:txBody>
      </p:sp>
    </p:spTree>
    <p:extLst>
      <p:ext uri="{BB962C8B-B14F-4D97-AF65-F5344CB8AC3E}">
        <p14:creationId xmlns:p14="http://schemas.microsoft.com/office/powerpoint/2010/main" val="4208874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Questions?</a:t>
            </a:r>
            <a:endParaRPr lang="en-US" dirty="0" smtClean="0"/>
          </a:p>
        </p:txBody>
      </p:sp>
      <p:pic>
        <p:nvPicPr>
          <p:cNvPr id="7" name="Picture 2" descr="C:\Users\shernan\AppData\Local\Microsoft\Windows\Temporary Internet Files\Content.IE5\ZB0MPM8Y\MCj04042630000[1].wmf"/>
          <p:cNvPicPr>
            <a:picLocks noChangeAspect="1" noChangeArrowheads="1"/>
          </p:cNvPicPr>
          <p:nvPr/>
        </p:nvPicPr>
        <p:blipFill>
          <a:blip r:embed="rId3" cstate="print"/>
          <a:srcRect/>
          <a:stretch>
            <a:fillRect/>
          </a:stretch>
        </p:blipFill>
        <p:spPr bwMode="auto">
          <a:xfrm>
            <a:off x="2737749" y="1591503"/>
            <a:ext cx="3663051" cy="4367085"/>
          </a:xfrm>
          <a:prstGeom prst="rect">
            <a:avLst/>
          </a:prstGeom>
          <a:noFill/>
          <a:ln w="9525">
            <a:noFill/>
            <a:miter lim="800000"/>
            <a:headEnd/>
            <a:tailEnd/>
          </a:ln>
        </p:spPr>
      </p:pic>
    </p:spTree>
    <p:extLst>
      <p:ext uri="{BB962C8B-B14F-4D97-AF65-F5344CB8AC3E}">
        <p14:creationId xmlns:p14="http://schemas.microsoft.com/office/powerpoint/2010/main" val="1104416198"/>
      </p:ext>
    </p:extLst>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35875" y="2112961"/>
            <a:ext cx="6327088" cy="615553"/>
          </a:xfrm>
        </p:spPr>
        <p:txBody>
          <a:bodyPr/>
          <a:lstStyle/>
          <a:p>
            <a:endParaRPr lang="en-US" dirty="0"/>
          </a:p>
        </p:txBody>
      </p:sp>
      <p:sp>
        <p:nvSpPr>
          <p:cNvPr id="7" name="Subtitle 6"/>
          <p:cNvSpPr>
            <a:spLocks noGrp="1"/>
          </p:cNvSpPr>
          <p:nvPr>
            <p:ph type="subTitle" idx="1"/>
          </p:nvPr>
        </p:nvSpPr>
        <p:spPr>
          <a:xfrm>
            <a:off x="2135875" y="4896133"/>
            <a:ext cx="6327088" cy="369332"/>
          </a:xfrm>
        </p:spPr>
        <p:txBody>
          <a:bodyPr/>
          <a:lstStyle/>
          <a:p>
            <a:r>
              <a:rPr lang="en-US" dirty="0" smtClean="0"/>
              <a:t>End of Part 6</a:t>
            </a:r>
            <a:endParaRPr lang="en-US" dirty="0"/>
          </a:p>
        </p:txBody>
      </p:sp>
      <p:sp>
        <p:nvSpPr>
          <p:cNvPr id="2" name="Rectangle 1"/>
          <p:cNvSpPr/>
          <p:nvPr/>
        </p:nvSpPr>
        <p:spPr>
          <a:xfrm>
            <a:off x="2133600" y="2895600"/>
            <a:ext cx="50292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#Enter to next part</a:t>
            </a:r>
            <a:r>
              <a:rPr lang="en-US" sz="3600" dirty="0" smtClean="0"/>
              <a:t>_&gt;</a:t>
            </a:r>
            <a:endParaRPr lang="en-US" sz="3600" dirty="0"/>
          </a:p>
        </p:txBody>
      </p:sp>
    </p:spTree>
    <p:extLst>
      <p:ext uri="{BB962C8B-B14F-4D97-AF65-F5344CB8AC3E}">
        <p14:creationId xmlns:p14="http://schemas.microsoft.com/office/powerpoint/2010/main" val="3710888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Services Layer</a:t>
            </a:r>
          </a:p>
        </p:txBody>
      </p:sp>
      <p:sp>
        <p:nvSpPr>
          <p:cNvPr id="3" name="Content Placeholder 2"/>
          <p:cNvSpPr>
            <a:spLocks noGrp="1"/>
          </p:cNvSpPr>
          <p:nvPr>
            <p:ph idx="1"/>
          </p:nvPr>
        </p:nvSpPr>
        <p:spPr>
          <a:xfrm>
            <a:off x="449263" y="1598613"/>
            <a:ext cx="8229600" cy="3570208"/>
          </a:xfrm>
        </p:spPr>
        <p:txBody>
          <a:bodyPr/>
          <a:lstStyle/>
          <a:p>
            <a:r>
              <a:rPr lang="en-US" dirty="0"/>
              <a:t>Have core Operating System </a:t>
            </a:r>
            <a:r>
              <a:rPr lang="en-US" dirty="0" smtClean="0"/>
              <a:t>features</a:t>
            </a:r>
          </a:p>
          <a:p>
            <a:pPr lvl="1"/>
            <a:r>
              <a:rPr lang="en-US" dirty="0" smtClean="0"/>
              <a:t>iCloud Storage (Documents &amp; Key-Value data)</a:t>
            </a:r>
          </a:p>
          <a:p>
            <a:pPr lvl="1"/>
            <a:r>
              <a:rPr lang="en-US" dirty="0" smtClean="0"/>
              <a:t>Automatic Reference Counting</a:t>
            </a:r>
          </a:p>
          <a:p>
            <a:pPr lvl="1"/>
            <a:r>
              <a:rPr lang="en-US" dirty="0" smtClean="0"/>
              <a:t>Block Objects</a:t>
            </a:r>
          </a:p>
          <a:p>
            <a:pPr lvl="1"/>
            <a:r>
              <a:rPr lang="en-US" dirty="0" smtClean="0"/>
              <a:t>Grand Central Dispatch</a:t>
            </a:r>
          </a:p>
          <a:p>
            <a:pPr lvl="1"/>
            <a:r>
              <a:rPr lang="en-US" dirty="0" smtClean="0"/>
              <a:t>In-App Purchase</a:t>
            </a:r>
          </a:p>
          <a:p>
            <a:pPr lvl="1"/>
            <a:r>
              <a:rPr lang="en-US" dirty="0" smtClean="0"/>
              <a:t>SQLite</a:t>
            </a:r>
            <a:endParaRPr lang="en-US" dirty="0"/>
          </a:p>
          <a:p>
            <a:pPr lvl="1"/>
            <a:r>
              <a:rPr lang="en-US" dirty="0" smtClean="0"/>
              <a:t>XML Support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3471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a:lstStyle/>
          <a:p>
            <a:r>
              <a:rPr lang="en-US" dirty="0"/>
              <a:t>Core OS </a:t>
            </a:r>
            <a:r>
              <a:rPr lang="en-US" dirty="0" smtClean="0"/>
              <a:t>Layer</a:t>
            </a:r>
            <a:endParaRPr lang="en-US" dirty="0"/>
          </a:p>
        </p:txBody>
      </p:sp>
      <p:sp>
        <p:nvSpPr>
          <p:cNvPr id="3" name="Content Placeholder 2"/>
          <p:cNvSpPr>
            <a:spLocks noGrp="1"/>
          </p:cNvSpPr>
          <p:nvPr>
            <p:ph idx="1"/>
          </p:nvPr>
        </p:nvSpPr>
        <p:spPr>
          <a:xfrm>
            <a:off x="449263" y="1598613"/>
            <a:ext cx="8229600" cy="3262432"/>
          </a:xfrm>
        </p:spPr>
        <p:txBody>
          <a:bodyPr/>
          <a:lstStyle/>
          <a:p>
            <a:r>
              <a:rPr lang="en-US" dirty="0" smtClean="0"/>
              <a:t>The </a:t>
            </a:r>
            <a:r>
              <a:rPr lang="en-US" dirty="0"/>
              <a:t>Core OS layer contains the </a:t>
            </a:r>
            <a:r>
              <a:rPr lang="en-US" dirty="0" smtClean="0"/>
              <a:t>low-level features </a:t>
            </a:r>
            <a:r>
              <a:rPr lang="en-US" dirty="0"/>
              <a:t>that most other technologies </a:t>
            </a:r>
            <a:r>
              <a:rPr lang="en-US" dirty="0" smtClean="0"/>
              <a:t>are built upon</a:t>
            </a:r>
            <a:endParaRPr lang="en-US" dirty="0"/>
          </a:p>
          <a:p>
            <a:r>
              <a:rPr lang="en-US" dirty="0" smtClean="0"/>
              <a:t>Even </a:t>
            </a:r>
            <a:r>
              <a:rPr lang="en-US" dirty="0"/>
              <a:t>if you do not use these </a:t>
            </a:r>
            <a:r>
              <a:rPr lang="en-US" dirty="0" smtClean="0"/>
              <a:t>technologies directly </a:t>
            </a:r>
            <a:r>
              <a:rPr lang="en-US" dirty="0"/>
              <a:t>in your applications, they are </a:t>
            </a:r>
            <a:r>
              <a:rPr lang="en-US" dirty="0" smtClean="0"/>
              <a:t>most likely </a:t>
            </a:r>
            <a:r>
              <a:rPr lang="en-US" dirty="0"/>
              <a:t>being used by other </a:t>
            </a:r>
            <a:r>
              <a:rPr lang="en-US" dirty="0" smtClean="0"/>
              <a:t>frameworks</a:t>
            </a:r>
            <a:endParaRPr lang="en-US" dirty="0"/>
          </a:p>
          <a:p>
            <a:r>
              <a:rPr lang="en-US" dirty="0" smtClean="0"/>
              <a:t>Core </a:t>
            </a:r>
            <a:r>
              <a:rPr lang="en-US" dirty="0"/>
              <a:t>OS layer is responsible for </a:t>
            </a:r>
            <a:r>
              <a:rPr lang="en-US" dirty="0" smtClean="0"/>
              <a:t>hardware communication</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32657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OS Layer</a:t>
            </a:r>
          </a:p>
        </p:txBody>
      </p:sp>
      <p:sp>
        <p:nvSpPr>
          <p:cNvPr id="3" name="Content Placeholder 2"/>
          <p:cNvSpPr>
            <a:spLocks noGrp="1"/>
          </p:cNvSpPr>
          <p:nvPr>
            <p:ph idx="1"/>
          </p:nvPr>
        </p:nvSpPr>
        <p:spPr>
          <a:xfrm>
            <a:off x="449263" y="1598613"/>
            <a:ext cx="8229600" cy="1846659"/>
          </a:xfrm>
        </p:spPr>
        <p:txBody>
          <a:bodyPr/>
          <a:lstStyle/>
          <a:p>
            <a:r>
              <a:rPr lang="en-US" dirty="0"/>
              <a:t>This layer has couple of important </a:t>
            </a:r>
            <a:r>
              <a:rPr lang="en-US" dirty="0" smtClean="0"/>
              <a:t>Security Framework </a:t>
            </a:r>
            <a:r>
              <a:rPr lang="en-US" dirty="0"/>
              <a:t>along with framework to </a:t>
            </a:r>
            <a:r>
              <a:rPr lang="en-US" dirty="0" smtClean="0"/>
              <a:t>perform math </a:t>
            </a:r>
            <a:r>
              <a:rPr lang="en-US" dirty="0"/>
              <a:t>calculation, third party </a:t>
            </a:r>
            <a:r>
              <a:rPr lang="en-US" dirty="0" smtClean="0"/>
              <a:t>hardware communication</a:t>
            </a:r>
            <a:r>
              <a:rPr lang="en-US" dirty="0"/>
              <a:t>, Bluetooth </a:t>
            </a:r>
            <a:r>
              <a:rPr lang="en-US" dirty="0" smtClean="0"/>
              <a:t>communication, threading</a:t>
            </a:r>
            <a:r>
              <a:rPr lang="en-US" dirty="0"/>
              <a:t>, networking, File System </a:t>
            </a:r>
            <a:r>
              <a:rPr lang="en-US" dirty="0" smtClean="0"/>
              <a:t>access, Standard </a:t>
            </a:r>
            <a:r>
              <a:rPr lang="en-US" dirty="0"/>
              <a:t>I/O, Bonjour, DNS and </a:t>
            </a:r>
            <a:r>
              <a:rPr lang="en-US" dirty="0" smtClean="0"/>
              <a:t>Memory allocation</a:t>
            </a:r>
            <a:r>
              <a:rPr lang="en-US" dirty="0"/>
              <a:t>.</a:t>
            </a:r>
          </a:p>
        </p:txBody>
      </p:sp>
    </p:spTree>
    <p:extLst>
      <p:ext uri="{BB962C8B-B14F-4D97-AF65-F5344CB8AC3E}">
        <p14:creationId xmlns:p14="http://schemas.microsoft.com/office/powerpoint/2010/main" val="2479316868"/>
      </p:ext>
    </p:extLst>
  </p:cSld>
  <p:clrMapOvr>
    <a:masterClrMapping/>
  </p:clrMapOvr>
</p:sld>
</file>

<file path=ppt/theme/theme1.xml><?xml version="1.0" encoding="utf-8"?>
<a:theme xmlns:a="http://schemas.openxmlformats.org/drawingml/2006/main" name="SDL-blue">
  <a:themeElements>
    <a:clrScheme name="SDL">
      <a:dk1>
        <a:sysClr val="windowText" lastClr="000000"/>
      </a:dk1>
      <a:lt1>
        <a:sysClr val="window" lastClr="FFFFFF"/>
      </a:lt1>
      <a:dk2>
        <a:srgbClr val="1F497D"/>
      </a:dk2>
      <a:lt2>
        <a:srgbClr val="EEECE1"/>
      </a:lt2>
      <a:accent1>
        <a:srgbClr val="005194"/>
      </a:accent1>
      <a:accent2>
        <a:srgbClr val="277318"/>
      </a:accent2>
      <a:accent3>
        <a:srgbClr val="F89A21"/>
      </a:accent3>
      <a:accent4>
        <a:srgbClr val="007CBD"/>
      </a:accent4>
      <a:accent5>
        <a:srgbClr val="00AC24"/>
      </a:accent5>
      <a:accent6>
        <a:srgbClr val="FFB82E"/>
      </a:accent6>
      <a:hlink>
        <a:srgbClr val="0000FF"/>
      </a:hlink>
      <a:folHlink>
        <a:srgbClr val="800080"/>
      </a:folHlink>
    </a:clrScheme>
    <a:fontScheme name="SDL">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Basics of Secure Design Development Test</Template>
  <TotalTime>413</TotalTime>
  <Words>1941</Words>
  <Application>Microsoft Office PowerPoint</Application>
  <PresentationFormat>On-screen Show (4:3)</PresentationFormat>
  <Paragraphs>390</Paragraphs>
  <Slides>65</Slides>
  <Notes>4</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SDL-blue</vt:lpstr>
      <vt:lpstr>Code Review Training Course. Part 5b: Mobile Application</vt:lpstr>
      <vt:lpstr>Outline</vt:lpstr>
      <vt:lpstr>iOS Structure</vt:lpstr>
      <vt:lpstr>iOS in a nutshell</vt:lpstr>
      <vt:lpstr>Cocoa Touch Layer</vt:lpstr>
      <vt:lpstr>Media Layer</vt:lpstr>
      <vt:lpstr>Core Services Layer</vt:lpstr>
      <vt:lpstr>Core OS Layer</vt:lpstr>
      <vt:lpstr>Core OS Layer</vt:lpstr>
      <vt:lpstr>Android</vt:lpstr>
      <vt:lpstr>Android Structure</vt:lpstr>
      <vt:lpstr>Android</vt:lpstr>
      <vt:lpstr>Mobile Application Risk</vt:lpstr>
      <vt:lpstr>Mobile Application Risk</vt:lpstr>
      <vt:lpstr>Insecure Storage</vt:lpstr>
      <vt:lpstr>Insecure Storage</vt:lpstr>
      <vt:lpstr>Insecure Storage</vt:lpstr>
      <vt:lpstr>Insecure Storage</vt:lpstr>
      <vt:lpstr>Code Review</vt:lpstr>
      <vt:lpstr>Androi - World readable </vt:lpstr>
      <vt:lpstr>iOS – Use Correct Level</vt:lpstr>
      <vt:lpstr>Insecure Network Communication</vt:lpstr>
      <vt:lpstr>Insecure Network Communication</vt:lpstr>
      <vt:lpstr>Insecure Network Channel</vt:lpstr>
      <vt:lpstr>PII Information Leakage</vt:lpstr>
      <vt:lpstr>Hardcoded Secrets</vt:lpstr>
      <vt:lpstr>Hardcoded Secrets</vt:lpstr>
      <vt:lpstr>Language Specific Issues</vt:lpstr>
      <vt:lpstr>Language Specific Issues</vt:lpstr>
      <vt:lpstr>What Are Buffer Overflows (BOs)?</vt:lpstr>
      <vt:lpstr>Stack Buffer Overflows at Work</vt:lpstr>
      <vt:lpstr>Heap Overflows at Work</vt:lpstr>
      <vt:lpstr>Code Review</vt:lpstr>
      <vt:lpstr>Injection in Local database</vt:lpstr>
      <vt:lpstr>SQL Injection in Local database</vt:lpstr>
      <vt:lpstr>Secure Coding ???</vt:lpstr>
      <vt:lpstr>Secure Coding - Android</vt:lpstr>
      <vt:lpstr>Secure Coding - iOS</vt:lpstr>
      <vt:lpstr>Information in Common Services</vt:lpstr>
      <vt:lpstr>Information in Common Services</vt:lpstr>
      <vt:lpstr>Android - Activity</vt:lpstr>
      <vt:lpstr>Android - Activity</vt:lpstr>
      <vt:lpstr>Android - Activity</vt:lpstr>
      <vt:lpstr>Android - Content Provider</vt:lpstr>
      <vt:lpstr>Android - Content  Provider</vt:lpstr>
      <vt:lpstr>Server Side Issues</vt:lpstr>
      <vt:lpstr>Server Side Issues</vt:lpstr>
      <vt:lpstr>Server Side Issues</vt:lpstr>
      <vt:lpstr>Code Review – Prevent XSS - Android</vt:lpstr>
      <vt:lpstr>Code Review – Prevent XSS - iOS</vt:lpstr>
      <vt:lpstr>Code Review – Prevent XSS - iOS</vt:lpstr>
      <vt:lpstr>Code Review – Prevent Tapjacking- Android</vt:lpstr>
      <vt:lpstr>Logical Issues</vt:lpstr>
      <vt:lpstr>Logical Issues</vt:lpstr>
      <vt:lpstr>Check password policy</vt:lpstr>
      <vt:lpstr>Log – Debug</vt:lpstr>
      <vt:lpstr>Log – Debug - Android</vt:lpstr>
      <vt:lpstr>Log – Debug - iOS</vt:lpstr>
      <vt:lpstr>Secure Source Code</vt:lpstr>
      <vt:lpstr>iOS - Generate Position-Dependent Code </vt:lpstr>
      <vt:lpstr>iOS -fstack-protector-all </vt:lpstr>
      <vt:lpstr>iOS - Objective-C Automatic Reference Counting </vt:lpstr>
      <vt:lpstr>Other</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habachnam</dc:creator>
  <cp:lastModifiedBy>namhb1</cp:lastModifiedBy>
  <cp:revision>174</cp:revision>
  <dcterms:created xsi:type="dcterms:W3CDTF">2015-07-08T13:08:36Z</dcterms:created>
  <dcterms:modified xsi:type="dcterms:W3CDTF">2015-07-29T02:15:02Z</dcterms:modified>
</cp:coreProperties>
</file>