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4"/>
  </p:notesMasterIdLst>
  <p:handoutMasterIdLst>
    <p:handoutMasterId r:id="rId65"/>
  </p:handoutMasterIdLst>
  <p:sldIdLst>
    <p:sldId id="256" r:id="rId5"/>
    <p:sldId id="284" r:id="rId6"/>
    <p:sldId id="279" r:id="rId7"/>
    <p:sldId id="276" r:id="rId8"/>
    <p:sldId id="285" r:id="rId9"/>
    <p:sldId id="318" r:id="rId10"/>
    <p:sldId id="257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2" r:id="rId22"/>
    <p:sldId id="273" r:id="rId23"/>
    <p:sldId id="274" r:id="rId24"/>
    <p:sldId id="275" r:id="rId25"/>
    <p:sldId id="286" r:id="rId26"/>
    <p:sldId id="277" r:id="rId27"/>
    <p:sldId id="278" r:id="rId28"/>
    <p:sldId id="287" r:id="rId29"/>
    <p:sldId id="280" r:id="rId30"/>
    <p:sldId id="281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282" r:id="rId62"/>
    <p:sldId id="28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  <p14:sldId id="279"/>
            <p14:sldId id="276"/>
            <p14:sldId id="285"/>
          </p14:sldIdLst>
        </p14:section>
        <p14:section name="Examples" id="{0E18BE86-E85C-4C7E-8AC9-E8136F123073}">
          <p14:sldIdLst>
            <p14:sldId id="318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3"/>
            <p14:sldId id="274"/>
            <p14:sldId id="275"/>
            <p14:sldId id="286"/>
            <p14:sldId id="277"/>
            <p14:sldId id="278"/>
            <p14:sldId id="287"/>
            <p14:sldId id="280"/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Learn More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66710" autoAdjust="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tevcooo/code-kata-bowling-game-25ba934614f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https://medium.com/@stevcooo/code-kata-bowling-game-25ba934614f6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773AF9-3921-41EC-BD79-2C50C1E07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8A9E-E3E9-4826-8406-EFC9F03CBF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E3691-23B3-4FDA-AC07-FCC9C6695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E87D8C5-DB7D-4A9F-99BE-8EB5372BD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74E049-C7F8-45E5-802D-9343D7229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2767C-070D-4510-B79C-7B0EAFE1217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13D9A8-4CAE-45A2-89DB-DD2335816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3E26BA-4E34-4031-9330-7C12525C2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32ECD0-4CE8-47EA-A58B-0EB93502A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D4A54-8CBC-4861-8138-27959B6224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7950B41-496F-4333-99EA-1630E957A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D89F05A-E1CB-47AF-972F-D5DCB6B2E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44E13B-B455-4DFB-BE5D-4FC7EC1AD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146EC-30FA-40FD-9FBE-5F703E24215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458492D-5F09-495D-BE42-74E930E41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0D49C3C-5D97-443F-8B53-CB4618F2B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9C6A8-040E-4432-A1AB-F0B12FD91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D1F78-2951-47AC-AC21-D14169162FD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9352AE3-153D-4777-A78C-197E8E7AB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2F3961A-4B87-41AB-AE9F-483BCBA68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EC9B30-D07F-488D-AF14-0DDD1AA7A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83895-DE74-4F52-AB72-764E2B90D66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1C88ECE-191C-4D72-A783-B93B2FA2D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497299B-2D70-431D-A99C-FE9368A4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2AB678-3E36-48B8-B328-214520790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879E5-656C-484F-857E-889EE10232F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5734EEE-C042-459F-B11A-2E8AA76E6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3D2A51-6859-4A1B-A727-E49882F6B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676E80-9B3A-4CA9-86CC-68F090704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A420-9EDC-467C-AD1B-B6867EF0C87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7E9145B-4E45-48A0-83D7-FACDDE882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60023D0-8532-4B6D-8681-EBAF656C4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904F60-EB3E-47BE-AD8F-D6C49290A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B04C3-2D40-46E0-992F-1CE004F0C30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5D5805F-FC49-4623-8B90-6083430B4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2AD005-4709-497C-819E-F71A66516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811A0E-0E34-4910-A5EC-00757A6C6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90FFF-4EC7-4458-A677-4D2B850F968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E5934F3-B95F-4AD1-99AC-96C85E363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E69D3A0-32CA-4EA5-B7E9-0B1231024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>
                <a:hlinkClick r:id="rId3"/>
              </a:rPr>
              <a:t>https://www.softwaretestinghelp.com/types-of-software-testing/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13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F7F472-5A62-4718-8B49-F3EBA0D1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A821A-927F-4296-ADCB-41FDF9BDCBC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263949D-94BC-448E-AC79-5F8FBA1DE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07AB5C2-21F2-4D84-B295-496CF8FEF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23927F-2058-46E1-A841-E6BF940F8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10F5E-4480-401D-BA2B-F0DEF58269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8A0842B-8BB8-4741-80C5-A399A516D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7E90679-AD87-46F5-AF5B-390C52FBF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C50182-02EA-448D-8C40-42352A51D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8F2AE-A723-41A3-9C13-2129E80527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F22C4D1-DC15-421B-9247-97503524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B3E4ACD-22B8-41EB-A7E0-DBB8BA51E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A299A3-AF8E-4CBC-A507-9A01C85E2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9FF80-8806-4BAB-B99C-3855B6700F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C331740-13AB-458D-A927-041E81080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6CB39A1-B5F8-40A1-81DF-EFB80150A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E36AC3-F751-49CE-8AC6-B1A13FDFB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F9B3-3702-4C1B-89FC-31F2C19D28E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D2A2C25-F57F-4C96-BBBF-00154FC74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B1A3D9B-CA26-4745-8EF9-9C5B38E14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A634DB-6094-4D7A-AE05-CEB7EBBE7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BBE4-4C0F-495B-85DD-0666FDB37EC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9738B70-5CA2-4545-AA8A-3D7FDB235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BD66813-141E-4D9B-A6BB-68764DD00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EFD65F-0F33-43AF-AEAA-70B1FA6C2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3542A-9555-4155-9A0E-764B7D59D1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927B069-FFD0-47B2-85A6-28D00E527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9009BDF-B8C6-4B9A-9607-2170D2084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33AF16-1C10-4278-A603-6CD6058AF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B6386-D967-43FA-82EB-B88801E0F13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853B9F4-D3E5-4799-B731-CE06B65BA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9B96F15-81A7-4CE2-A0BE-A561A3B4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D20A6-6AAF-44FF-9AB5-F5B7F1E4F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BA4C1-BC88-4C62-ACA3-B6CC6E2C59F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EC4089F-5DC1-49CE-8974-2764D778E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D905D66-3DA6-4C37-AFBD-0BD81907E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58213F-3199-4D2B-B05D-A6C89F160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BABF6-F64E-4CE0-A80B-7C2DDD8D3AF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FF12FFD-15DA-45B1-8E67-161EA99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0924061-F679-4E9B-A36C-FB502E922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Testing types include: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Beta/Acceptance Testing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Testing types include: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 Testing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dirty="0">
                <a:hlinkClick r:id="rId3"/>
              </a:rPr>
              <a:t>https://www.softwaretestinghelp.com/types-of-software-testing/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06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9B1053-8290-4901-9885-06F065D2D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EA84D-9606-4917-9ED9-F0A80F1E2CA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C682553-F138-40AD-BE42-C2B3936D1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9E1F621-5E67-4F4F-AEBD-1C61178B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381F9F-CBC5-43FB-85DF-155E47968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2B7F2-8109-4F74-A9D7-4688699462F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2DCD6FA-E62B-440E-BB1E-FBC099271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91670A0-5D1A-4161-BCAA-71DCC6C9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BD32C4-5420-4268-B1BD-2849A2643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B34CD-DB41-4FA2-B56B-B177C93DBBE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0E3D7F4-7E14-45FB-B62E-7F71DFEF4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7B457E6-0B48-450F-B1CE-F4060C5F0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B8EE76-9F59-48A2-877D-ED2D93458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2CE47-6C2E-49FC-85ED-E803576CB69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5AFE676-5E07-413F-BCD4-BE330E696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2987AE-0854-4D9E-A6B3-A83DAC9C0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A6023B-ADF8-40D2-84D6-E2021DD4E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3131F-2EEE-4685-8B5E-27C320FA85E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6CE6D5E-E8F7-4E80-AF1D-881359FA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DA8E095-EB5D-42E4-AA98-371A5155A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814A10-BF3B-4AA7-9C43-E79F26280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D2017-6EDC-4DC4-A405-C7C740A26DF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FDC40C6-09D0-4347-AAE9-08D01B311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5EA3595-8BD2-48AB-A2C5-1602A1B1E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7B23B6-4E6C-4B54-B6E7-250C12C4A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BEB51-BEAB-4FFA-8728-E242727F115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8DAF612-A3E3-4902-B055-C1E54160A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A50380C-7049-464F-ADD3-09403ADA2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FE1842-DB1E-490B-8413-DEFBB0783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0CE67-F118-4690-A6F6-10C1D171454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664661C-A5B0-40FF-8E82-F14D29367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C39466F-8310-499C-82BC-84D5009AD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090F9-A324-45EB-8A89-86EC1969B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FC3AB-5903-4E5E-B668-7B581F9D997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B682C2B-09FF-41FF-9041-B414B0656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3FEEAB6-4864-40FE-BD36-5998C6A7B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993974-47CC-4575-BAA4-282F03B62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A17B7-D58E-4DE6-A7A7-7F2902607E4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23580C5-8CBF-4B36-ACA0-2A94A1F38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2B8DFD9-49A9-4FB8-A77A-F285E6F6F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normal Software Testing process, we first generate the code and then test.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might fail since tests are developed even before the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4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29B6C7-FFFA-4EC4-B6BA-E3AA087DE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ED445-5732-4D25-ABB0-F337AD3AD1C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2D3E3A4-70D9-4BA5-9CDB-CCE4AF858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2CD8F7-DD25-45BE-B6FB-91CCDEE6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575598-883C-4758-BFF8-2F39E936E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399A1-1175-48E5-804C-BE173AA1725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7AA4FE3-7599-43D8-9E8C-5E90C79F3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E613995-9090-4312-8E71-A5903A0E2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028FD0-B118-42A8-AFBE-9F327929E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EA02-165F-4EE5-BB3B-B28A03E7D48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7CB8FBA6-7C54-4F20-842B-6203ACB67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58353E5-9354-4563-B40F-D209BD9E0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4DE600-FA42-4D63-A869-88CE709DA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FC315-82EE-4F57-B589-04AC5F6D957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5517CA4-9765-4D8A-B6FC-66653E4CC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26BF9DD-8FEE-4865-A5A0-D0D32877E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CF360-92FC-4B9F-AE64-C5E176DA0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8B956-33A1-4409-AD3E-CD3A39C4529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31F638C-056B-4363-9669-D3A984F4B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8146C7C-C84B-42C9-9DBC-635553308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6C479-2026-42A7-ACD5-445839513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D9A6F-4BE4-445E-9971-084EC880385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916052B-7B43-4497-BACF-2A111B343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9001357-9181-4AEE-BD52-395C693D3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8583FF-3B4F-4517-966D-203C13D15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56D41-42A9-49A8-AACC-C65E2F02CD8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4373EC1-93DD-40B4-9FE4-31F7A1085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0C0EF1B-3A71-46C0-8FC9-22651742D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81FBD2-72A3-437F-9CE6-42ADC189E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43BE2-6D10-474B-8299-A7DC6870890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0410A578-56B5-405A-B130-A9666F9B1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7A47634-B5A9-4AA8-81FD-E301CAF36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40E766-8CEF-4694-B115-5A44191C5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C4FD7-D662-4979-8722-6FBF47305EB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354120D-4940-4469-93E2-BB3808B6A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8A7333A-A604-4F0E-AAC8-C75155909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ACE8CB-9539-448F-8349-BB724426B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8BDD9-A47D-4C8A-BEB4-375B00ED0CB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395332B-C80C-4718-A3D4-C76AAF1AC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B2D9603-2881-46DF-93E7-9CD99A018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normal Software Testing process, we first generate the code and then test.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might fail since tests are developed even before the development.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Guru99.com. (2019).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Test Driven Development (TDD)? Tutorial with Example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[online] Available at: https://www.guru99.com/test-driven-development.html [Accessed 5 Nov. 2019].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0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EBEC96-F1B4-4410-A9F5-C4CF31DCE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54543-16EA-4FA3-B47A-B1E022E7F60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DFB8EA3-0D4E-4695-BECA-4F20DAB7C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7204EDF-AA23-413A-B507-98EBC7C7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E7114C-DB82-467B-BC24-18C77BF5F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67213-C4CA-4316-A85C-8D016CE6A82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9F7A343-8CAD-4E67-97FC-5C64E82EA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E27D537-6224-4770-A572-E245FA989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83258C-0D6D-4D38-A48F-EB87B0420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7D365-E94C-451A-A6E2-79DA616FD1B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50AC1-605C-417B-9A45-111D90C14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F1E2C58-CAC9-4776-985E-6DA803CAC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0AD50-F626-4A37-B9B7-DD7C047FF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F5A04-25B4-49E9-B860-1AA7179E637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9EE087-50A2-4C09-BAF3-58BB0C6F8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8AD335B-19F7-44B5-8AC4-8DE443899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CF64AC-DCF7-44FE-BD7F-3671AC7BC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6F1B6-73A1-412B-B3FA-74200D5E719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F818E2B-113D-4E65-BCD4-393D6D029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B79D962-38BA-4AAA-8666-217BE05A2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0995C6-538A-4F7E-B20D-39943E861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B4DF2-2AB6-4D23-9069-359ED6C2C69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F5D60FE-5B1A-48E6-BD32-D3F23F876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34E3E4-9587-4EC7-9C95-BE5A7D64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2ADD68-9106-497D-AF8E-7A01C5A39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96287-72F4-49DA-BCB2-18678B55D78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80E6AA5-663B-44A5-AB33-FB5E1C3B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F4365DC3-4042-453C-89A9-2137D730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https://www.softwaretestinghelp.com/types-of-software-testing/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C85C1B-6497-43B6-ADBC-73FB5875D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F8244-6AB5-40EE-9E04-568CD0DD3B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8CA9EF6-6596-4DEA-AD41-4A40378A1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B5EAF29-85E7-457E-82A3-75DB18323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1660E2-F173-4942-9024-B5FE717AC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AD666-7F4C-412E-88C6-C2CD35951C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31BCB29-6652-4021-9DA5-401B96E84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8FF541E-75BF-4663-876B-42B93E7C0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1EDB6-7BCB-474B-B2FF-7F4E76E00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489A9-CAA4-41C4-90BC-210EDD3223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81BFF3F-161A-4630-B7EF-F026198CA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6A9B216-525B-4479-9703-8BD24A571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D01C4E-0545-4E35-83DC-ED427A42B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2E2B2-B94B-4596-98C8-9FDEEAFF58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B5BCB21-C755-43ED-AB91-6DF3790C1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56E28F-6AFD-463F-AC27-9FC12C9DC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DFFE-F601-49A3-B8C0-57822FD2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5B1C-83A3-44B3-8F66-5CC03D99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BE32-79E1-4A82-91AC-840A8E0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AD12-5339-4CA8-9756-1E0FB64E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B01D-5AE0-4E80-85FF-0CA9F29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AB1FE-0CE5-4B68-9611-83B48BB16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9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hyperlink" Target="https://kata-log.rocks/bowling-game-kata" TargetMode="Externa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</a:t>
            </a:r>
            <a:r>
              <a:rPr lang="en-US" sz="4800" b="1" u="sng" dirty="0">
                <a:solidFill>
                  <a:schemeClr val="bg1"/>
                </a:solidFill>
                <a:latin typeface="Segoe UI "/>
              </a:rPr>
              <a:t>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What, Why, and How?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E35E12-4107-4113-ACD1-1FD57AE77AD2}"/>
              </a:ext>
            </a:extLst>
          </p:cNvPr>
          <p:cNvSpPr txBox="1">
            <a:spLocks/>
          </p:cNvSpPr>
          <p:nvPr/>
        </p:nvSpPr>
        <p:spPr>
          <a:xfrm>
            <a:off x="717075" y="5724767"/>
            <a:ext cx="9582736" cy="73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TK Nguyen – Pham Tuan Khanh, Nguyen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65F5777-63FA-4452-95E3-A3935A6A7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BAF907D7-3CA2-4D7D-A743-277510C6AB2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BAF907D7-3CA2-4D7D-A743-277510C6A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A179652C-DAA8-4297-ABE3-4DD52EDD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game has 10 frames.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27CEF-D9FE-4B3D-8EE1-579090140FF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F8B97C4-5D76-44E0-B630-85D25E07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7D3F88E3-2284-48AD-9888-98FAE1E596B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7D3F88E3-2284-48AD-9888-98FAE1E59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F11F1BEF-82B3-43C5-A8FB-8C410601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2855913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frame has 1 or two rolls.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8E925-865A-462E-B408-D5795349E35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37D1008-F802-4C1B-8359-67DB3E319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3683B024-EB17-4ABE-AEB2-E331077D204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3683B024-EB17-4ABE-AEB2-E331077D2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A4B1334A-E6AD-468F-B55E-80FDDC00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3799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tenth frame has two or three rolls.</a:t>
            </a:r>
          </a:p>
          <a:p>
            <a:r>
              <a:rPr lang="en-US" altLang="en-US">
                <a:latin typeface="Arial" panose="020B0604020202020204" pitchFamily="34" charset="0"/>
              </a:rPr>
              <a:t>It is different from all the other frames.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B576C-B7EE-477C-AC6E-219AC50D048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673AFFF-5BF3-45F1-BF6D-E9461AC5D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C36A8CC-AD79-464E-A726-4DD485D94E4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9C36A8CC-AD79-464E-A726-4DD485D94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E656E3C0-E32E-4818-832A-ECFBFB6B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703514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function must</a:t>
            </a:r>
          </a:p>
          <a:p>
            <a:r>
              <a:rPr lang="en-US" altLang="en-US">
                <a:latin typeface="Arial" panose="020B0604020202020204" pitchFamily="34" charset="0"/>
              </a:rPr>
              <a:t>iterate through all the</a:t>
            </a:r>
          </a:p>
          <a:p>
            <a:r>
              <a:rPr lang="en-US" altLang="en-US">
                <a:latin typeface="Arial" panose="020B0604020202020204" pitchFamily="34" charset="0"/>
              </a:rPr>
              <a:t>frames, and calculate</a:t>
            </a:r>
          </a:p>
          <a:p>
            <a:r>
              <a:rPr lang="en-US" altLang="en-US">
                <a:latin typeface="Arial" panose="020B0604020202020204" pitchFamily="34" charset="0"/>
              </a:rPr>
              <a:t>all their scores.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3F994-27F5-4910-BD61-BA530D74377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440BB2-3CA8-4294-A230-434483679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596D708E-8166-4410-AEA5-5EFC8B9065C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596D708E-8166-4410-AEA5-5EFC8B906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C2517E9B-7425-47D7-85BB-0C174878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143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5CA50-BE56-4D58-B267-BA33E74BD9D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22786A-D5DA-4A5C-858A-0F5DAC3EB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660B08-573F-430A-927E-708497DDF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2EB4DE2F-91CC-4BBB-8BD3-9DCA377B5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422651"/>
            <a:ext cx="29610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613D3-29C6-4BF7-893D-E77432698DB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6B40F47-D4F9-4D5B-8737-8EE99C0F9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F83749-F761-47EE-B146-DF3450292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3DDC4FA-68A5-4991-87C2-8902426BF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422651"/>
            <a:ext cx="29610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BB8E99CC-720C-44F1-96DF-950EBCB4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Execute this program and verify that you get the following error: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 sz="1000"/>
              <a:t>No tests found in BowlingGameTest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CB39B-DA0D-4950-B9FC-9BE961037529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E3C469-A155-4654-9382-CC0B583AD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F2C1DFF-72E2-422E-ACB9-C21943AE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 g = new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FDF318B1-1428-41A9-8017-6F2E3D992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3505D701-2050-432B-9E25-05E682F64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27BFC-F7BE-41AB-B5B5-5448B81E4E1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CC7F05-7057-408F-A4A6-2ACD0AF23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8DE25B1-BC9A-426F-8CD0-7F7635A2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BFD28668-3110-4427-AF2A-5D470B007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1BB6D9F-74AB-4992-8F07-F728AAF4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E8989-9B14-4951-9F12-FECEC0C8198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CD6B5C7-458A-46A6-8FE6-EA5576CD3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82E3EABF-FB02-4444-8D9F-BDF35E6C3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3B197A26-636E-4B99-976C-3848AFC68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3ACF358-3DA9-4C86-BBDC-7924CD5C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C0B2A97-ED64-47E7-95D6-EA5ED80F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2006A-66F1-4DB7-A202-6F52E47D297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1467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Software Testing – what is the purpose of testing?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23DE92-1EAD-4786-B648-3E9A2AF3FC19}"/>
              </a:ext>
            </a:extLst>
          </p:cNvPr>
          <p:cNvGrpSpPr/>
          <p:nvPr/>
        </p:nvGrpSpPr>
        <p:grpSpPr>
          <a:xfrm>
            <a:off x="995468" y="1488223"/>
            <a:ext cx="10361916" cy="5019269"/>
            <a:chOff x="995468" y="1488223"/>
            <a:chExt cx="10361916" cy="5019269"/>
          </a:xfrm>
        </p:grpSpPr>
        <p:grpSp>
          <p:nvGrpSpPr>
            <p:cNvPr id="18" name="Group 17" descr="Small circle with number 1 inside  indicating step 1"/>
            <p:cNvGrpSpPr/>
            <p:nvPr/>
          </p:nvGrpSpPr>
          <p:grpSpPr bwMode="blackWhite">
            <a:xfrm>
              <a:off x="2776095" y="1488223"/>
              <a:ext cx="558179" cy="409838"/>
              <a:chOff x="6950898" y="711274"/>
              <a:chExt cx="558179" cy="409838"/>
            </a:xfrm>
          </p:grpSpPr>
          <p:sp>
            <p:nvSpPr>
              <p:cNvPr id="19" name="Oval 18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/>
              <p:cNvSpPr txBox="1">
                <a:spLocks noChangeAspect="1"/>
              </p:cNvSpPr>
              <p:nvPr/>
            </p:nvSpPr>
            <p:spPr bwMode="blackWhite">
              <a:xfrm>
                <a:off x="6950898" y="729983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33" name="Group 32" descr="Small circle with number 2 inside  indicating step 2"/>
            <p:cNvGrpSpPr/>
            <p:nvPr/>
          </p:nvGrpSpPr>
          <p:grpSpPr bwMode="blackWhite">
            <a:xfrm>
              <a:off x="8695838" y="1494550"/>
              <a:ext cx="558179" cy="409838"/>
              <a:chOff x="6953426" y="711274"/>
              <a:chExt cx="558179" cy="409838"/>
            </a:xfrm>
          </p:grpSpPr>
          <p:sp>
            <p:nvSpPr>
              <p:cNvPr id="34" name="Oval 33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 descr="Number 2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DFDED6-D48C-4296-9745-670D692AED2A}"/>
                </a:ext>
              </a:extLst>
            </p:cNvPr>
            <p:cNvGrpSpPr/>
            <p:nvPr/>
          </p:nvGrpSpPr>
          <p:grpSpPr>
            <a:xfrm>
              <a:off x="995468" y="2075227"/>
              <a:ext cx="10361916" cy="4432265"/>
              <a:chOff x="995468" y="2075227"/>
              <a:chExt cx="10361916" cy="4432265"/>
            </a:xfrm>
          </p:grpSpPr>
          <p:sp>
            <p:nvSpPr>
              <p:cNvPr id="32" name="Content Placeholder 17"/>
              <p:cNvSpPr txBox="1">
                <a:spLocks/>
              </p:cNvSpPr>
              <p:nvPr/>
            </p:nvSpPr>
            <p:spPr>
              <a:xfrm>
                <a:off x="1007978" y="2135243"/>
                <a:ext cx="4504252" cy="471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en-US" sz="2800" b="1" dirty="0"/>
                  <a:t>Functional Testing types</a:t>
                </a:r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endParaRPr>
              </a:p>
            </p:txBody>
          </p:sp>
          <p:sp>
            <p:nvSpPr>
              <p:cNvPr id="26" name="Content Placeholder 17">
                <a:extLst>
                  <a:ext uri="{FF2B5EF4-FFF2-40B4-BE49-F238E27FC236}">
                    <a16:creationId xmlns:a16="http://schemas.microsoft.com/office/drawing/2014/main" id="{F3972F21-1995-4BBE-8F7E-2E62D4944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0274" y="2075227"/>
                <a:ext cx="4504252" cy="471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en-US" sz="2800" b="1" dirty="0"/>
                  <a:t>Non-functional Testing types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703CB6-DC64-4593-9087-5A3DDCB3049F}"/>
                  </a:ext>
                </a:extLst>
              </p:cNvPr>
              <p:cNvSpPr/>
              <p:nvPr/>
            </p:nvSpPr>
            <p:spPr>
              <a:xfrm>
                <a:off x="995468" y="2475619"/>
                <a:ext cx="4677612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Unit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Integration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System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Sanity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Smoke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Interface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Regression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Beta/Acceptance Testing</a:t>
                </a:r>
                <a:endParaRPr lang="en-US" sz="3200" b="0" i="0" dirty="0">
                  <a:solidFill>
                    <a:srgbClr val="3A3A3A"/>
                  </a:solidFill>
                  <a:effectLst/>
                  <a:latin typeface="Work San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351963-6621-4385-8877-7B90A8AF42EE}"/>
                  </a:ext>
                </a:extLst>
              </p:cNvPr>
              <p:cNvSpPr/>
              <p:nvPr/>
            </p:nvSpPr>
            <p:spPr>
              <a:xfrm>
                <a:off x="6679772" y="2327092"/>
                <a:ext cx="4677612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Performance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Load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Stress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Volume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Security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Compatibility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Install Testing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3A3A3A"/>
                    </a:solidFill>
                    <a:latin typeface="Work Sans"/>
                  </a:rPr>
                  <a:t>etc.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2B3CF1-6872-4C91-8935-4434530340F7}"/>
              </a:ext>
            </a:extLst>
          </p:cNvPr>
          <p:cNvSpPr/>
          <p:nvPr/>
        </p:nvSpPr>
        <p:spPr>
          <a:xfrm>
            <a:off x="183553" y="6576230"/>
            <a:ext cx="119362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sz="1000" dirty="0"/>
              <a:t> Softwaretestinghelp.com. (2019). </a:t>
            </a:r>
            <a:r>
              <a:rPr lang="en-US" sz="1000" i="1" dirty="0"/>
              <a:t>Types of Software Testing: Different Testing Types with Details</a:t>
            </a:r>
            <a:r>
              <a:rPr lang="en-US" sz="1000" dirty="0"/>
              <a:t>. [online] Available at: https://www.softwaretestinghelp.com/types-of-software-testing/ [Accessed 5 Nov. 2019].</a:t>
            </a:r>
          </a:p>
        </p:txBody>
      </p:sp>
    </p:spTree>
    <p:extLst>
      <p:ext uri="{BB962C8B-B14F-4D97-AF65-F5344CB8AC3E}">
        <p14:creationId xmlns:p14="http://schemas.microsoft.com/office/powerpoint/2010/main" val="13098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035B404-CBFF-43B2-8AD9-1038094F0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9D23ED6-4830-4D6F-A562-22E87E514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</a:t>
            </a:r>
            <a:r>
              <a:rPr lang="en-US" altLang="en-US" sz="900">
                <a:solidFill>
                  <a:srgbClr val="FF0000"/>
                </a:solidFill>
              </a:rPr>
              <a:t>roll</a:t>
            </a:r>
            <a:r>
              <a:rPr lang="en-US" altLang="en-US" sz="900"/>
              <a:t>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063F9271-A0BC-44DF-A63E-3E4C70CFE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293DA9D8-DAF5-4582-9B93-69E17EEB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174C7-1EFE-4C48-AEA3-33130834B14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6FCEB0-05AF-4DB8-98E0-799EAFC9C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0A877BC-5397-4360-8D24-A2CBCC16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200E9092-3627-46CC-AEB3-D68AB1488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732CE316-21C9-4E97-93D5-400E5586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19143-5701-43FE-BF15-6D98996AA569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5D16D27-552E-4152-AE9E-30D4CE724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0C1AF62-6A93-4488-B468-C6DF2715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</a:t>
            </a:r>
            <a:r>
              <a:rPr lang="en-US" altLang="en-US" sz="900">
                <a:solidFill>
                  <a:srgbClr val="FF0000"/>
                </a:solidFill>
              </a:rPr>
              <a:t>score</a:t>
            </a:r>
            <a:r>
              <a:rPr lang="en-US" altLang="en-US" sz="900"/>
              <a:t>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BA519F6-C3CC-4A4B-A95F-DDF1506DC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98163CF9-D631-4B96-93A0-98813DE6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BCF7A-85F8-46AD-8A32-1FC42538F56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7F41FD6-7A35-48E7-8480-E5BB051EC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DF4EAA7-6801-4AD3-8807-51BF5FEB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B4C9AB2A-C420-4B17-AA93-669661DF0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EE356E09-7115-4820-89FF-77D3E9D6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-1;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FB4211B-1F0C-41DF-A4E5-D1E88B25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expected:&lt;0&gt; but was:&lt;-1&gt;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A4A72-19D1-48C9-BE06-8A38F770071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28B13A4-C2E3-4DCC-A9DE-B22BEE930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8F92B668-4BB1-421B-B89B-67F8BEFE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EEB9ACC6-98EF-4E38-BC59-1EE1C5A02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483B9237-CCD3-49CA-AC6F-06B287355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A33BDD03-B9D6-4D3E-9EC9-5F555BC2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58DB8-0554-4EA8-83F3-C5FC321BD31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D18847-A4E7-45C7-9626-C0EC60910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64D51EB-C22E-4643-9F5C-DC5672BA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95C7FB82-1EFD-4A03-9923-2C5A4446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A8EE707-003D-42DA-B572-001353C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6DBC6-1834-4EC7-9235-ADE20B2325F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6708EC9-2AC8-4B53-9C48-FD124E2D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647BBA1C-B3F0-4B95-B1BB-9FF38494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2D16ADA3-1403-451B-A09F-B23DFF4A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36B9557-5C46-4136-9D6C-B270F792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1446" name="Freeform 6">
            <a:extLst>
              <a:ext uri="{FF2B5EF4-FFF2-40B4-BE49-F238E27FC236}">
                <a16:creationId xmlns:a16="http://schemas.microsoft.com/office/drawing/2014/main" id="{B7C8BDD2-D462-458A-9D2F-BD2ACF1F896E}"/>
              </a:ext>
            </a:extLst>
          </p:cNvPr>
          <p:cNvSpPr>
            <a:spLocks/>
          </p:cNvSpPr>
          <p:nvPr/>
        </p:nvSpPr>
        <p:spPr bwMode="auto">
          <a:xfrm>
            <a:off x="1895475" y="2514601"/>
            <a:ext cx="3416300" cy="1069975"/>
          </a:xfrm>
          <a:custGeom>
            <a:avLst/>
            <a:gdLst>
              <a:gd name="T0" fmla="*/ 500 w 2152"/>
              <a:gd name="T1" fmla="*/ 88 h 674"/>
              <a:gd name="T2" fmla="*/ 388 w 2152"/>
              <a:gd name="T3" fmla="*/ 84 h 674"/>
              <a:gd name="T4" fmla="*/ 342 w 2152"/>
              <a:gd name="T5" fmla="*/ 74 h 674"/>
              <a:gd name="T6" fmla="*/ 323 w 2152"/>
              <a:gd name="T7" fmla="*/ 70 h 674"/>
              <a:gd name="T8" fmla="*/ 105 w 2152"/>
              <a:gd name="T9" fmla="*/ 88 h 674"/>
              <a:gd name="T10" fmla="*/ 45 w 2152"/>
              <a:gd name="T11" fmla="*/ 149 h 674"/>
              <a:gd name="T12" fmla="*/ 12 w 2152"/>
              <a:gd name="T13" fmla="*/ 246 h 674"/>
              <a:gd name="T14" fmla="*/ 59 w 2152"/>
              <a:gd name="T15" fmla="*/ 576 h 674"/>
              <a:gd name="T16" fmla="*/ 296 w 2152"/>
              <a:gd name="T17" fmla="*/ 674 h 674"/>
              <a:gd name="T18" fmla="*/ 853 w 2152"/>
              <a:gd name="T19" fmla="*/ 660 h 674"/>
              <a:gd name="T20" fmla="*/ 1169 w 2152"/>
              <a:gd name="T21" fmla="*/ 655 h 674"/>
              <a:gd name="T22" fmla="*/ 1317 w 2152"/>
              <a:gd name="T23" fmla="*/ 632 h 674"/>
              <a:gd name="T24" fmla="*/ 1624 w 2152"/>
              <a:gd name="T25" fmla="*/ 590 h 674"/>
              <a:gd name="T26" fmla="*/ 1712 w 2152"/>
              <a:gd name="T27" fmla="*/ 571 h 674"/>
              <a:gd name="T28" fmla="*/ 1819 w 2152"/>
              <a:gd name="T29" fmla="*/ 543 h 674"/>
              <a:gd name="T30" fmla="*/ 1903 w 2152"/>
              <a:gd name="T31" fmla="*/ 506 h 674"/>
              <a:gd name="T32" fmla="*/ 2116 w 2152"/>
              <a:gd name="T33" fmla="*/ 367 h 674"/>
              <a:gd name="T34" fmla="*/ 2149 w 2152"/>
              <a:gd name="T35" fmla="*/ 269 h 674"/>
              <a:gd name="T36" fmla="*/ 2121 w 2152"/>
              <a:gd name="T37" fmla="*/ 130 h 674"/>
              <a:gd name="T38" fmla="*/ 2079 w 2152"/>
              <a:gd name="T39" fmla="*/ 102 h 674"/>
              <a:gd name="T40" fmla="*/ 2047 w 2152"/>
              <a:gd name="T41" fmla="*/ 93 h 674"/>
              <a:gd name="T42" fmla="*/ 1745 w 2152"/>
              <a:gd name="T43" fmla="*/ 19 h 674"/>
              <a:gd name="T44" fmla="*/ 1564 w 2152"/>
              <a:gd name="T45" fmla="*/ 14 h 674"/>
              <a:gd name="T46" fmla="*/ 1503 w 2152"/>
              <a:gd name="T47" fmla="*/ 28 h 674"/>
              <a:gd name="T48" fmla="*/ 1471 w 2152"/>
              <a:gd name="T49" fmla="*/ 23 h 674"/>
              <a:gd name="T50" fmla="*/ 1429 w 2152"/>
              <a:gd name="T51" fmla="*/ 14 h 674"/>
              <a:gd name="T52" fmla="*/ 1029 w 2152"/>
              <a:gd name="T53" fmla="*/ 37 h 674"/>
              <a:gd name="T54" fmla="*/ 974 w 2152"/>
              <a:gd name="T55" fmla="*/ 56 h 674"/>
              <a:gd name="T56" fmla="*/ 579 w 2152"/>
              <a:gd name="T57" fmla="*/ 51 h 674"/>
              <a:gd name="T58" fmla="*/ 467 w 2152"/>
              <a:gd name="T59" fmla="*/ 7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4C603AFC-F0E1-4E5F-8274-7DEDFEF7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46B6C-AB20-4A54-9A2A-B4092931FE38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6B42F70-358F-49AC-8FA8-A94901E94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F65ED0CB-3EBA-411C-A6D0-03218CF7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8BECF9DB-EB04-4599-9CFC-E74BB5EB4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F04B0C7A-2616-49AA-8F63-466DA7CE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F7B0EAA3-986E-4B3E-BCCA-1F143534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D2FAC428-B07E-409D-9238-982D3D14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expected:&lt;20&gt; but was:&lt;0&gt;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6DC2-4B2D-482B-9F57-43050D9328F0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91B014B-92C0-4046-A3DA-EE18AF184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EF2FDED3-439E-4A26-95FD-EAEB547A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D9BEE453-784D-40DB-9C53-EA442FD0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160BF88E-8BDF-4536-A028-5100D99B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6BFB4F6D-2432-4A4D-96A4-C780AE0F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3C4B8784-2183-4182-AF35-8FAC4C3A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FC20EC-5665-42EA-A0ED-472B7722569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D15DD4A-1A88-4B1B-89C0-CFEF7ACE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BE0E5B55-7AD3-4475-82D8-9CAFA421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n = 20;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pins = 0;</a:t>
            </a:r>
          </a:p>
          <a:p>
            <a:r>
              <a:rPr lang="en-US" altLang="en-US" sz="900"/>
              <a:t>    for (int i = 0; i &lt; </a:t>
            </a:r>
            <a:r>
              <a:rPr lang="en-US" altLang="en-US" sz="900">
                <a:solidFill>
                  <a:srgbClr val="0000FF"/>
                </a:solidFill>
              </a:rPr>
              <a:t>n</a:t>
            </a:r>
            <a:r>
              <a:rPr lang="en-US" altLang="en-US" sz="900"/>
              <a:t>; i++) {</a:t>
            </a:r>
          </a:p>
          <a:p>
            <a:r>
              <a:rPr lang="en-US" altLang="en-US" sz="900"/>
              <a:t>      g.roll(</a:t>
            </a:r>
            <a:r>
              <a:rPr lang="en-US" altLang="en-US" sz="900">
                <a:solidFill>
                  <a:srgbClr val="0000FF"/>
                </a:solidFill>
              </a:rPr>
              <a:t>pins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DF8BCE2-6029-4EAD-8D72-FDC0F46BC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AB0040EE-B7FB-412A-B8E4-98338F88E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CE220555-0DD6-41CF-887D-82A28E5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A07478CB-E503-45E1-A703-00DCBA0E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DF10E8-8DE9-48D5-9A28-47533CB47D8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1467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purpose of testing?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B3CF1-6872-4C91-8935-4434530340F7}"/>
              </a:ext>
            </a:extLst>
          </p:cNvPr>
          <p:cNvSpPr/>
          <p:nvPr/>
        </p:nvSpPr>
        <p:spPr>
          <a:xfrm>
            <a:off x="183553" y="6576230"/>
            <a:ext cx="119362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sz="1000" dirty="0"/>
              <a:t> Softwaretestinghelp.com. (2019). </a:t>
            </a:r>
            <a:r>
              <a:rPr lang="en-US" sz="1000" i="1" dirty="0"/>
              <a:t>Types of Software Testing: Different Testing Types with Details</a:t>
            </a:r>
            <a:r>
              <a:rPr lang="en-US" sz="1000" dirty="0"/>
              <a:t>. [online] Available at: https://www.softwaretestinghelp.com/types-of-software-testing/ [Accessed 5 Nov. 2019].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4FFC9-7B2E-4874-9914-E02BBF4A2330}"/>
              </a:ext>
            </a:extLst>
          </p:cNvPr>
          <p:cNvGrpSpPr/>
          <p:nvPr/>
        </p:nvGrpSpPr>
        <p:grpSpPr>
          <a:xfrm>
            <a:off x="521207" y="1837479"/>
            <a:ext cx="10428676" cy="3437948"/>
            <a:chOff x="509986" y="1380279"/>
            <a:chExt cx="10428676" cy="3437948"/>
          </a:xfrm>
        </p:grpSpPr>
        <p:grpSp>
          <p:nvGrpSpPr>
            <p:cNvPr id="18" name="Group 17" descr="Small circle with number 1 inside  indicating step 1"/>
            <p:cNvGrpSpPr/>
            <p:nvPr/>
          </p:nvGrpSpPr>
          <p:grpSpPr bwMode="blackWhite">
            <a:xfrm>
              <a:off x="521207" y="1380279"/>
              <a:ext cx="558179" cy="409838"/>
              <a:chOff x="6950898" y="711274"/>
              <a:chExt cx="558179" cy="409838"/>
            </a:xfrm>
          </p:grpSpPr>
          <p:sp>
            <p:nvSpPr>
              <p:cNvPr id="19" name="Oval 18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/>
              <p:cNvSpPr txBox="1">
                <a:spLocks noChangeAspect="1"/>
              </p:cNvSpPr>
              <p:nvPr/>
            </p:nvSpPr>
            <p:spPr bwMode="blackWhite">
              <a:xfrm>
                <a:off x="6950898" y="729983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33" name="Group 32" descr="Small circle with number 2 inside  indicating step 2"/>
            <p:cNvGrpSpPr/>
            <p:nvPr/>
          </p:nvGrpSpPr>
          <p:grpSpPr bwMode="blackWhite">
            <a:xfrm>
              <a:off x="521207" y="2079172"/>
              <a:ext cx="558179" cy="409838"/>
              <a:chOff x="6953426" y="711274"/>
              <a:chExt cx="558179" cy="409838"/>
            </a:xfrm>
          </p:grpSpPr>
          <p:sp>
            <p:nvSpPr>
              <p:cNvPr id="34" name="Oval 33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 descr="Number 2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28" name="Content Placeholder 17">
              <a:extLst>
                <a:ext uri="{FF2B5EF4-FFF2-40B4-BE49-F238E27FC236}">
                  <a16:creationId xmlns:a16="http://schemas.microsoft.com/office/drawing/2014/main" id="{FC1C42E4-4F1A-442E-A498-4A1DD81B95F5}"/>
                </a:ext>
              </a:extLst>
            </p:cNvPr>
            <p:cNvSpPr txBox="1">
              <a:spLocks/>
            </p:cNvSpPr>
            <p:nvPr/>
          </p:nvSpPr>
          <p:spPr>
            <a:xfrm>
              <a:off x="1151029" y="1459931"/>
              <a:ext cx="7071061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verifies that the system meets the different requirements.</a:t>
              </a:r>
            </a:p>
          </p:txBody>
        </p:sp>
        <p:sp>
          <p:nvSpPr>
            <p:cNvPr id="41" name="Content Placeholder 17">
              <a:extLst>
                <a:ext uri="{FF2B5EF4-FFF2-40B4-BE49-F238E27FC236}">
                  <a16:creationId xmlns:a16="http://schemas.microsoft.com/office/drawing/2014/main" id="{68147975-E412-4B4C-900F-4D6DEEAADAD4}"/>
                </a:ext>
              </a:extLst>
            </p:cNvPr>
            <p:cNvSpPr txBox="1">
              <a:spLocks/>
            </p:cNvSpPr>
            <p:nvPr/>
          </p:nvSpPr>
          <p:spPr>
            <a:xfrm>
              <a:off x="1074331" y="2140115"/>
              <a:ext cx="7071061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 contributes to improving the quality of the product.</a:t>
              </a:r>
            </a:p>
          </p:txBody>
        </p:sp>
        <p:sp>
          <p:nvSpPr>
            <p:cNvPr id="42" name="Content Placeholder 17">
              <a:extLst>
                <a:ext uri="{FF2B5EF4-FFF2-40B4-BE49-F238E27FC236}">
                  <a16:creationId xmlns:a16="http://schemas.microsoft.com/office/drawing/2014/main" id="{8D10CB83-39BF-4DF2-97AC-7C17C14948A9}"/>
                </a:ext>
              </a:extLst>
            </p:cNvPr>
            <p:cNvSpPr txBox="1">
              <a:spLocks/>
            </p:cNvSpPr>
            <p:nvPr/>
          </p:nvSpPr>
          <p:spPr>
            <a:xfrm>
              <a:off x="1074331" y="2846139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 help the organization to reduce post release costs of support and service, etc. </a:t>
              </a:r>
            </a:p>
          </p:txBody>
        </p:sp>
        <p:grpSp>
          <p:nvGrpSpPr>
            <p:cNvPr id="43" name="Group 42" descr="Small circle with number 2 inside  indicating step 2">
              <a:extLst>
                <a:ext uri="{FF2B5EF4-FFF2-40B4-BE49-F238E27FC236}">
                  <a16:creationId xmlns:a16="http://schemas.microsoft.com/office/drawing/2014/main" id="{FB64F0BF-0FF0-4873-AD63-B026126B163D}"/>
                </a:ext>
              </a:extLst>
            </p:cNvPr>
            <p:cNvGrpSpPr/>
            <p:nvPr/>
          </p:nvGrpSpPr>
          <p:grpSpPr bwMode="blackWhite">
            <a:xfrm>
              <a:off x="509986" y="2801542"/>
              <a:ext cx="558179" cy="409838"/>
              <a:chOff x="6953426" y="711274"/>
              <a:chExt cx="558179" cy="409838"/>
            </a:xfrm>
          </p:grpSpPr>
          <p:sp>
            <p:nvSpPr>
              <p:cNvPr id="44" name="Oval 43" descr="Small circle">
                <a:extLst>
                  <a:ext uri="{FF2B5EF4-FFF2-40B4-BE49-F238E27FC236}">
                    <a16:creationId xmlns:a16="http://schemas.microsoft.com/office/drawing/2014/main" id="{2D3E89A5-31D5-496E-9698-73D8C8A482E9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 descr="Number 2">
                <a:extLst>
                  <a:ext uri="{FF2B5EF4-FFF2-40B4-BE49-F238E27FC236}">
                    <a16:creationId xmlns:a16="http://schemas.microsoft.com/office/drawing/2014/main" id="{44C0DEB2-4405-4BAC-8FEF-A96D267D961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46" name="Content Placeholder 17">
              <a:extLst>
                <a:ext uri="{FF2B5EF4-FFF2-40B4-BE49-F238E27FC236}">
                  <a16:creationId xmlns:a16="http://schemas.microsoft.com/office/drawing/2014/main" id="{568041FF-3CAE-4F70-8297-29FDCE9F013F}"/>
                </a:ext>
              </a:extLst>
            </p:cNvPr>
            <p:cNvSpPr txBox="1">
              <a:spLocks/>
            </p:cNvSpPr>
            <p:nvPr/>
          </p:nvSpPr>
          <p:spPr>
            <a:xfrm>
              <a:off x="1151029" y="3552163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makes a good software and services.</a:t>
              </a:r>
            </a:p>
          </p:txBody>
        </p:sp>
        <p:grpSp>
          <p:nvGrpSpPr>
            <p:cNvPr id="47" name="Group 46" descr="Small circle with number 2 inside  indicating step 2">
              <a:extLst>
                <a:ext uri="{FF2B5EF4-FFF2-40B4-BE49-F238E27FC236}">
                  <a16:creationId xmlns:a16="http://schemas.microsoft.com/office/drawing/2014/main" id="{A940BF61-63E5-43B7-AF76-2EB4D281F3A0}"/>
                </a:ext>
              </a:extLst>
            </p:cNvPr>
            <p:cNvGrpSpPr/>
            <p:nvPr/>
          </p:nvGrpSpPr>
          <p:grpSpPr bwMode="blackWhite">
            <a:xfrm>
              <a:off x="516152" y="3503724"/>
              <a:ext cx="558179" cy="409838"/>
              <a:chOff x="6953426" y="711274"/>
              <a:chExt cx="558179" cy="409838"/>
            </a:xfrm>
          </p:grpSpPr>
          <p:sp>
            <p:nvSpPr>
              <p:cNvPr id="48" name="Oval 47" descr="Small circle">
                <a:extLst>
                  <a:ext uri="{FF2B5EF4-FFF2-40B4-BE49-F238E27FC236}">
                    <a16:creationId xmlns:a16="http://schemas.microsoft.com/office/drawing/2014/main" id="{A43FB871-83BB-4F24-AD63-6CEBF25353F5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 descr="Number 2">
                <a:extLst>
                  <a:ext uri="{FF2B5EF4-FFF2-40B4-BE49-F238E27FC236}">
                    <a16:creationId xmlns:a16="http://schemas.microsoft.com/office/drawing/2014/main" id="{E824E0FC-1530-461C-A8EF-83C355F8E011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</p:grpSp>
        <p:grpSp>
          <p:nvGrpSpPr>
            <p:cNvPr id="50" name="Group 49" descr="Small circle with number 2 inside  indicating step 2">
              <a:extLst>
                <a:ext uri="{FF2B5EF4-FFF2-40B4-BE49-F238E27FC236}">
                  <a16:creationId xmlns:a16="http://schemas.microsoft.com/office/drawing/2014/main" id="{5915BF61-4A89-47F0-9129-4C369A95583E}"/>
                </a:ext>
              </a:extLst>
            </p:cNvPr>
            <p:cNvGrpSpPr/>
            <p:nvPr/>
          </p:nvGrpSpPr>
          <p:grpSpPr bwMode="blackWhite">
            <a:xfrm>
              <a:off x="521207" y="4272283"/>
              <a:ext cx="558179" cy="409838"/>
              <a:chOff x="6953426" y="711274"/>
              <a:chExt cx="558179" cy="409838"/>
            </a:xfrm>
          </p:grpSpPr>
          <p:sp>
            <p:nvSpPr>
              <p:cNvPr id="51" name="Oval 50" descr="Small circle">
                <a:extLst>
                  <a:ext uri="{FF2B5EF4-FFF2-40B4-BE49-F238E27FC236}">
                    <a16:creationId xmlns:a16="http://schemas.microsoft.com/office/drawing/2014/main" id="{5BEF1786-3C6D-43C4-AFD0-BBF4367B592F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 descr="Number 2">
                <a:extLst>
                  <a:ext uri="{FF2B5EF4-FFF2-40B4-BE49-F238E27FC236}">
                    <a16:creationId xmlns:a16="http://schemas.microsoft.com/office/drawing/2014/main" id="{0141D138-9651-483B-A95B-6D2ADEF3BF2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</p:grpSp>
        <p:sp>
          <p:nvSpPr>
            <p:cNvPr id="53" name="Content Placeholder 17">
              <a:extLst>
                <a:ext uri="{FF2B5EF4-FFF2-40B4-BE49-F238E27FC236}">
                  <a16:creationId xmlns:a16="http://schemas.microsoft.com/office/drawing/2014/main" id="{2125C40B-CE0B-4DDA-BB9A-0A76787ED417}"/>
                </a:ext>
              </a:extLst>
            </p:cNvPr>
            <p:cNvSpPr txBox="1">
              <a:spLocks/>
            </p:cNvSpPr>
            <p:nvPr/>
          </p:nvSpPr>
          <p:spPr>
            <a:xfrm>
              <a:off x="1151028" y="4347078"/>
              <a:ext cx="9787633" cy="471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600"/>
                </a:spcAft>
                <a:buNone/>
                <a:defRPr/>
              </a:pPr>
              <a:r>
                <a:rPr lang="en-US" sz="2000" b="1" dirty="0"/>
                <a:t>And so on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CC984C-2D4D-4689-927C-0D6677C22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A1601153-26BB-403D-A6AF-0E4847DA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int n = 20;</a:t>
            </a:r>
          </a:p>
          <a:p>
            <a:r>
              <a:rPr lang="en-US" altLang="en-US" sz="900"/>
              <a:t>    int pins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rollMany(n, pins);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84B76F7D-F2E5-4A91-9B49-130E0CBF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AA5AD7F3-0F1F-4F5E-B8AE-CB0B3D36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FFB8B5F7-0EA9-45F1-8356-AE95DD12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8C0CB1A5-C135-4479-A214-DC6CA96A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C3E18-31F7-4907-8BEA-B8AB7D48C46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38484DA-6EFA-4564-A066-55A1262E8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DC6D57F6-1A38-481C-987D-C85500E3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</a:t>
            </a:r>
            <a:r>
              <a:rPr lang="en-US" altLang="en-US" sz="900" b="1">
                <a:solidFill>
                  <a:srgbClr val="0000FF"/>
                </a:solidFill>
              </a:rPr>
              <a:t>20, 0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295838D0-D9E2-4024-93C6-009CE7BA8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C569577F-B301-412E-88A2-D6FF60413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C6F9ECA6-AF99-4458-BD8D-3B48A852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87DA91F7-3089-488E-ADB8-C1D8D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A3E08-26A7-4EED-A9B4-E9E40C401DB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A87F3BC-630E-4CF2-ACCF-2EDF388A9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1F99BCC2-EBE9-4F40-9ECC-5B93E774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8ECC7F15-7D1C-4326-9D4D-4DD038F9E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7E4BD33D-23AA-4FC9-9DF2-50F16547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E107ACAB-ADBA-4E16-A37A-BF19EA98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roll loop is duplicated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21FD46FF-1D2D-49D5-A9D3-AABD1590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53B45-EF20-4498-BC81-88B3235D9FF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DB971B-5956-4053-BB7D-E12E9F0D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9A4E527A-469A-4918-AF37-B68234F4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678BB7FD-17E1-47D6-8082-E881F5530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454B9A02-B2A3-4C27-9492-F22ED5A6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72FCCEB-223C-43EB-9155-26ACD623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0FCDF5B6-284A-45F0-8ACB-CFDFEA99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6DD2B-FF96-471D-9959-ACE2DB87342E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C217EA5-C59F-4A0A-9970-D350E43A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A92EB5A9-56C0-432A-8D20-D06670C5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8D7A6A37-4FD3-42CF-B2C2-27280E1E2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6F5D1878-9F5F-410D-B1E3-5D4807C8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81023003-F8ED-4AB0-87A7-E9A900B5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79880" name="Freeform 8">
            <a:extLst>
              <a:ext uri="{FF2B5EF4-FFF2-40B4-BE49-F238E27FC236}">
                <a16:creationId xmlns:a16="http://schemas.microsoft.com/office/drawing/2014/main" id="{88A4FDDA-8F97-432A-80C2-0E6F15D61A44}"/>
              </a:ext>
            </a:extLst>
          </p:cNvPr>
          <p:cNvSpPr>
            <a:spLocks/>
          </p:cNvSpPr>
          <p:nvPr/>
        </p:nvSpPr>
        <p:spPr bwMode="auto">
          <a:xfrm>
            <a:off x="2916239" y="4800600"/>
            <a:ext cx="688975" cy="361950"/>
          </a:xfrm>
          <a:custGeom>
            <a:avLst/>
            <a:gdLst>
              <a:gd name="T0" fmla="*/ 210 w 434"/>
              <a:gd name="T1" fmla="*/ 14 h 228"/>
              <a:gd name="T2" fmla="*/ 168 w 434"/>
              <a:gd name="T3" fmla="*/ 0 h 228"/>
              <a:gd name="T4" fmla="*/ 47 w 434"/>
              <a:gd name="T5" fmla="*/ 5 h 228"/>
              <a:gd name="T6" fmla="*/ 15 w 434"/>
              <a:gd name="T7" fmla="*/ 33 h 228"/>
              <a:gd name="T8" fmla="*/ 1 w 434"/>
              <a:gd name="T9" fmla="*/ 125 h 228"/>
              <a:gd name="T10" fmla="*/ 6 w 434"/>
              <a:gd name="T11" fmla="*/ 172 h 228"/>
              <a:gd name="T12" fmla="*/ 85 w 434"/>
              <a:gd name="T13" fmla="*/ 228 h 228"/>
              <a:gd name="T14" fmla="*/ 210 w 434"/>
              <a:gd name="T15" fmla="*/ 204 h 228"/>
              <a:gd name="T16" fmla="*/ 275 w 434"/>
              <a:gd name="T17" fmla="*/ 186 h 228"/>
              <a:gd name="T18" fmla="*/ 349 w 434"/>
              <a:gd name="T19" fmla="*/ 144 h 228"/>
              <a:gd name="T20" fmla="*/ 405 w 434"/>
              <a:gd name="T21" fmla="*/ 121 h 228"/>
              <a:gd name="T22" fmla="*/ 433 w 434"/>
              <a:gd name="T23" fmla="*/ 84 h 228"/>
              <a:gd name="T24" fmla="*/ 428 w 434"/>
              <a:gd name="T25" fmla="*/ 51 h 228"/>
              <a:gd name="T26" fmla="*/ 359 w 434"/>
              <a:gd name="T27" fmla="*/ 19 h 228"/>
              <a:gd name="T28" fmla="*/ 280 w 434"/>
              <a:gd name="T29" fmla="*/ 23 h 228"/>
              <a:gd name="T30" fmla="*/ 224 w 434"/>
              <a:gd name="T31" fmla="*/ 4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28">
                <a:moveTo>
                  <a:pt x="210" y="14"/>
                </a:moveTo>
                <a:cubicBezTo>
                  <a:pt x="196" y="9"/>
                  <a:pt x="182" y="5"/>
                  <a:pt x="168" y="0"/>
                </a:cubicBezTo>
                <a:cubicBezTo>
                  <a:pt x="128" y="2"/>
                  <a:pt x="87" y="1"/>
                  <a:pt x="47" y="5"/>
                </a:cubicBezTo>
                <a:cubicBezTo>
                  <a:pt x="28" y="7"/>
                  <a:pt x="33" y="27"/>
                  <a:pt x="15" y="33"/>
                </a:cubicBezTo>
                <a:cubicBezTo>
                  <a:pt x="9" y="64"/>
                  <a:pt x="4" y="93"/>
                  <a:pt x="1" y="125"/>
                </a:cubicBezTo>
                <a:cubicBezTo>
                  <a:pt x="3" y="141"/>
                  <a:pt x="0" y="158"/>
                  <a:pt x="6" y="172"/>
                </a:cubicBezTo>
                <a:cubicBezTo>
                  <a:pt x="16" y="196"/>
                  <a:pt x="62" y="220"/>
                  <a:pt x="85" y="228"/>
                </a:cubicBezTo>
                <a:cubicBezTo>
                  <a:pt x="130" y="223"/>
                  <a:pt x="165" y="209"/>
                  <a:pt x="210" y="204"/>
                </a:cubicBezTo>
                <a:cubicBezTo>
                  <a:pt x="249" y="193"/>
                  <a:pt x="214" y="192"/>
                  <a:pt x="275" y="186"/>
                </a:cubicBezTo>
                <a:cubicBezTo>
                  <a:pt x="314" y="175"/>
                  <a:pt x="315" y="167"/>
                  <a:pt x="349" y="144"/>
                </a:cubicBezTo>
                <a:cubicBezTo>
                  <a:pt x="365" y="133"/>
                  <a:pt x="387" y="129"/>
                  <a:pt x="405" y="121"/>
                </a:cubicBezTo>
                <a:cubicBezTo>
                  <a:pt x="417" y="108"/>
                  <a:pt x="427" y="101"/>
                  <a:pt x="433" y="84"/>
                </a:cubicBezTo>
                <a:cubicBezTo>
                  <a:pt x="431" y="73"/>
                  <a:pt x="434" y="60"/>
                  <a:pt x="428" y="51"/>
                </a:cubicBezTo>
                <a:cubicBezTo>
                  <a:pt x="416" y="33"/>
                  <a:pt x="377" y="26"/>
                  <a:pt x="359" y="19"/>
                </a:cubicBezTo>
                <a:cubicBezTo>
                  <a:pt x="333" y="20"/>
                  <a:pt x="306" y="21"/>
                  <a:pt x="280" y="23"/>
                </a:cubicBezTo>
                <a:cubicBezTo>
                  <a:pt x="259" y="25"/>
                  <a:pt x="243" y="42"/>
                  <a:pt x="224" y="4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8F92-CC59-45ED-BA54-F22007E86BF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B4B1C2A-546B-437A-ABB1-67169402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662498AC-8FF1-4ED5-A97F-DB4F6D8F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E2AF5B99-9723-4A88-97BE-B15B62EEC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61A9A25B-FF7B-4DCC-9262-A3C6216E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758A620B-38C6-436A-84BA-73D41B35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9BAAD96D-72B6-45F6-8A85-629DC641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8F357-BDD8-473B-A325-A84CA9A12742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B20411B-51E3-4370-8DB6-89EE2E65B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34A46F86-B47A-4684-BFF6-282403F6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5E259DB0-1206-4873-B0EE-AE695859B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27DF7EC8-B9CA-4306-910A-02BF15C6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6DE3CE2D-433A-4B98-AE92-2E7682AB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10D871C4-E157-454D-8552-CF1C13786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600200"/>
            <a:ext cx="685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1C72923B-1B96-4B48-8180-FE9B35B5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371601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tempted to use flag to remember previous roll.  So design must be wrong.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177D5-BE97-4070-8486-F56B2E34C6B5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0546D22-83B3-404F-8CCE-75C6EC3A4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155E09BF-7B87-4C15-8851-78DD7F95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25635C0D-CEFB-49BA-8970-1183C6B61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AD1073A3-1ACF-4510-A2AD-1BC93CA9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7B1C8731-8326-4459-BE4A-E65E5C81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50216167-8DD5-4F0C-8EA5-9E2CB83C9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15240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CF27F51F-CF2B-4DBC-B35E-5BC98577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3716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roll() calculates score, but name does not imply that.</a:t>
            </a: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8AFB2628-F635-4B91-B9C3-47DAD410F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21336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6CA438D5-910C-410E-8EF4-97D14869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0574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score() does not calculate score, but name implies that it does.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72BA969B-4AFE-4B5D-901E-3471E578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Bradley Hand ITC" panose="03070402050302030203" pitchFamily="66" charset="0"/>
              </a:rPr>
              <a:t>Design is wrong.  Responsibilities are misplaced.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5AC12-3F83-4C99-A446-741C257105E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FB4AF22-23F8-4D18-9DB4-05DCBE00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2F6F9C0-EFC2-44E1-BA4D-DE0D88A9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FFFBE535-B646-41A8-8E0B-E9E9BCCA6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AF1E96F7-B42F-4E44-AA5B-48602079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87AFB037-856D-4DA5-AD07-6CA7E37B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5D9F30E0-5AEC-4D6F-9C87-D0929975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D0E6A-E41C-494E-ABB1-AAE231A130E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E7F11EF-9F20-4A03-A72A-F28B23B26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97908D22-DD5E-4ECF-AC11-706F5D3D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141E440A-F680-49B5-82CD-05223EE02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121274F3-4298-48C8-B99B-339B8EB8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rolls[] = new int[21];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0D6E2B37-F1AF-49C4-9BB7-68F1A4DC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5FDEF903-7CBB-4F34-9BF2-B349A5DE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F52FA-6892-48E0-A94D-5FA307CADD4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TDD?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CC94C-F471-4C24-829D-32B0E6917C24}"/>
              </a:ext>
            </a:extLst>
          </p:cNvPr>
          <p:cNvSpPr/>
          <p:nvPr/>
        </p:nvSpPr>
        <p:spPr>
          <a:xfrm>
            <a:off x="1029715" y="1748043"/>
            <a:ext cx="6205738" cy="34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as a programming practice. </a:t>
            </a:r>
          </a:p>
        </p:txBody>
      </p:sp>
      <p:sp>
        <p:nvSpPr>
          <p:cNvPr id="21" name="Oval 20" descr="Small circle">
            <a:extLst>
              <a:ext uri="{FF2B5EF4-FFF2-40B4-BE49-F238E27FC236}">
                <a16:creationId xmlns:a16="http://schemas.microsoft.com/office/drawing/2014/main" id="{149FE555-51E2-439E-93B9-608CF185DCAE}"/>
              </a:ext>
            </a:extLst>
          </p:cNvPr>
          <p:cNvSpPr/>
          <p:nvPr/>
        </p:nvSpPr>
        <p:spPr bwMode="blackWhite">
          <a:xfrm>
            <a:off x="560322" y="168496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2ED44-0597-489D-985E-9390CB35A223}"/>
              </a:ext>
            </a:extLst>
          </p:cNvPr>
          <p:cNvSpPr/>
          <p:nvPr/>
        </p:nvSpPr>
        <p:spPr>
          <a:xfrm>
            <a:off x="1078021" y="5114745"/>
            <a:ext cx="10035957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 The primary goal of TDD is to make the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code clearer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simple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 and </a:t>
            </a:r>
            <a:r>
              <a:rPr lang="en-US" sz="4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bug-free</a:t>
            </a:r>
            <a:r>
              <a:rPr lang="en-US" sz="4400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AA8DC7-EDFF-4FB0-85B4-99A0B3593E1E}"/>
              </a:ext>
            </a:extLst>
          </p:cNvPr>
          <p:cNvSpPr/>
          <p:nvPr/>
        </p:nvSpPr>
        <p:spPr>
          <a:xfrm>
            <a:off x="1029715" y="2364506"/>
            <a:ext cx="10324271" cy="78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with designing and developing tests for every small functionality of an application.</a:t>
            </a:r>
          </a:p>
        </p:txBody>
      </p:sp>
      <p:sp>
        <p:nvSpPr>
          <p:cNvPr id="23" name="Oval 22" descr="Small circle">
            <a:extLst>
              <a:ext uri="{FF2B5EF4-FFF2-40B4-BE49-F238E27FC236}">
                <a16:creationId xmlns:a16="http://schemas.microsoft.com/office/drawing/2014/main" id="{62D6BBCC-D93C-42EA-91AF-B11E29A79577}"/>
              </a:ext>
            </a:extLst>
          </p:cNvPr>
          <p:cNvSpPr/>
          <p:nvPr/>
        </p:nvSpPr>
        <p:spPr bwMode="blackWhite">
          <a:xfrm>
            <a:off x="560322" y="262707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9D66F-EF5E-41A6-9C53-8719A79EA2AC}"/>
              </a:ext>
            </a:extLst>
          </p:cNvPr>
          <p:cNvSpPr/>
          <p:nvPr/>
        </p:nvSpPr>
        <p:spPr>
          <a:xfrm>
            <a:off x="1029714" y="3543894"/>
            <a:ext cx="10324271" cy="78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simple concept of TDD is to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failed tests </a:t>
            </a: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writing new code (before development). </a:t>
            </a:r>
          </a:p>
        </p:txBody>
      </p:sp>
      <p:sp>
        <p:nvSpPr>
          <p:cNvPr id="25" name="Oval 24" descr="Small circle">
            <a:extLst>
              <a:ext uri="{FF2B5EF4-FFF2-40B4-BE49-F238E27FC236}">
                <a16:creationId xmlns:a16="http://schemas.microsoft.com/office/drawing/2014/main" id="{A81B983F-64A6-4136-B34A-56B1737BF885}"/>
              </a:ext>
            </a:extLst>
          </p:cNvPr>
          <p:cNvSpPr/>
          <p:nvPr/>
        </p:nvSpPr>
        <p:spPr bwMode="blackWhite">
          <a:xfrm>
            <a:off x="560322" y="37930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3" grpId="0" animBg="1"/>
      <p:bldP spid="22" grpId="0"/>
      <p:bldP spid="23" grpId="0" animBg="1"/>
      <p:bldP spid="24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6E86907-E0E2-4495-85B5-635233D20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8905E862-FC4E-46F8-9748-DD3606F4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2581FA33-B7EC-46EB-B602-C038EBFD5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17FD8926-F5C7-471C-8960-273425DE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rolls.length;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FC85D2B2-9983-4775-8ECA-79759F3F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E41BB842-6C9D-4100-A4D3-06FA40D9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91F7F-482B-4AFF-A8F7-C339D6EA0C4A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88F53A0-200A-4B81-A085-FA870DD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820AAE39-87D9-4CC9-BD54-901DDB21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4" name="Line 4">
            <a:extLst>
              <a:ext uri="{FF2B5EF4-FFF2-40B4-BE49-F238E27FC236}">
                <a16:creationId xmlns:a16="http://schemas.microsoft.com/office/drawing/2014/main" id="{C49B839F-9603-48D5-B2CC-6AA258C35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4734E185-A248-4088-9C63-BD5551A3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3B81F4E8-F09E-4A3A-BA5B-7B73C47B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FB7E2DA6-6D48-4166-9754-BCC56C4A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7B251-E34F-4764-B57B-93C178816DA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D7982DC-DEB7-404B-B9E6-FC8D0924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03A97C45-E4EF-419A-A30A-FA11E7A16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25FFE3C0-909E-4FAB-AEBB-B3BB94E4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1C1104C-6D9C-47AB-A5D4-817685AD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1C8F8FCB-FD4A-4184-BF04-9C7BA372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20884F16-51B2-4BD7-8EE0-AA3EA9EB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7F2413-794E-4D4C-AF0A-8803727FFBC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AAE759-1F64-4F43-96D6-FAD630A4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6EC5530-2BD6-40D4-B15F-A1E8FACA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6C4F7BCE-A90C-44C6-8AEA-6F008E278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9386824E-1773-4F7A-A77E-36D24335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(rolls[i] + rolls[i+1]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...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1682F50B-5F51-4C6B-9AE5-65B049C0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6FEF89B2-8759-41D1-B3E1-D400FD63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33801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This isn’t going to work because i might not refer to the first ball of the frame.</a:t>
            </a:r>
          </a:p>
          <a:p>
            <a:endParaRPr lang="en-US" altLang="en-US" sz="1000">
              <a:latin typeface="Bradley Hand ITC" panose="03070402050302030203" pitchFamily="66" charset="0"/>
            </a:endParaRPr>
          </a:p>
          <a:p>
            <a:r>
              <a:rPr lang="en-US" altLang="en-US" sz="1000">
                <a:latin typeface="Bradley Hand ITC" panose="03070402050302030203" pitchFamily="66" charset="0"/>
              </a:rPr>
              <a:t>Design is still wrong.</a:t>
            </a:r>
          </a:p>
          <a:p>
            <a:endParaRPr lang="en-US" altLang="en-US" sz="1000">
              <a:latin typeface="Bradley Hand ITC" panose="03070402050302030203" pitchFamily="66" charset="0"/>
            </a:endParaRPr>
          </a:p>
          <a:p>
            <a:r>
              <a:rPr lang="en-US" altLang="en-US" sz="1000">
                <a:latin typeface="Bradley Hand ITC" panose="03070402050302030203" pitchFamily="66" charset="0"/>
              </a:rPr>
              <a:t>Need to walk through array two balls (one frame) at a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A573-3070-4361-AD27-27C668C6452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FB915F7-A52B-4A13-993E-5CC92988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E319C27E-E50A-46DC-870F-058425D9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6ED62E16-6180-4008-A3C7-694E4CC97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F1188027-6A62-4CFE-90C3-28A62FE7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1AA96F6A-8F8D-479F-BD4A-DDDB995A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F9D8965A-CDCA-4DC6-958F-A2451F1F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06FBC-95C9-4823-968F-147F0070D543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4DCED36-1BC9-4267-8736-331260F7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D622C4AA-71CA-42E2-9271-345F2CE6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D410E26E-8F4E-45EB-9536-A068C6A42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5B8BDDA2-D2F0-4214-8F62-0138C081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0000FF"/>
                </a:solidFill>
              </a:rPr>
              <a:t>int i = 0;</a:t>
            </a:r>
          </a:p>
          <a:p>
            <a:r>
              <a:rPr lang="en-US" altLang="en-US" sz="900"/>
              <a:t>    for (</a:t>
            </a:r>
            <a:r>
              <a:rPr lang="en-US" altLang="en-US" sz="900">
                <a:solidFill>
                  <a:srgbClr val="0000FF"/>
                </a:solidFill>
              </a:rPr>
              <a:t>int frame = 0; frame &lt; 10; frame++</a:t>
            </a:r>
            <a:r>
              <a:rPr lang="en-US" altLang="en-US" sz="900"/>
              <a:t>)  {</a:t>
            </a:r>
          </a:p>
          <a:p>
            <a:r>
              <a:rPr lang="en-US" altLang="en-US" sz="900"/>
              <a:t>      score += rolls[i]</a:t>
            </a:r>
            <a:r>
              <a:rPr lang="en-US" altLang="en-US" sz="900">
                <a:solidFill>
                  <a:srgbClr val="0000FF"/>
                </a:solidFill>
              </a:rPr>
              <a:t> + rolls[i+1]</a:t>
            </a:r>
            <a:r>
              <a:rPr lang="en-US" altLang="en-US" sz="900"/>
              <a:t>;</a:t>
            </a:r>
          </a:p>
          <a:p>
            <a:r>
              <a:rPr lang="en-US" altLang="en-US" sz="900"/>
              <a:t>     </a:t>
            </a:r>
            <a:r>
              <a:rPr lang="en-US" altLang="en-US" sz="900">
                <a:solidFill>
                  <a:srgbClr val="0000FF"/>
                </a:solidFill>
              </a:rPr>
              <a:t>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AC0B4C4D-B097-4496-AA94-75AAA30F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068B25B9-AA9A-45F4-B191-D976D490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0D827-807A-4A39-A839-69762F44CF4D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EC5A8CA-1BC6-491A-B7FC-9CDDFE889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6EF5AC24-9B0A-4194-B66D-98D3381BD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DC85BB7C-2405-4612-8775-5944358D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629ABBD5-8A43-47EA-B082-2DCEAFCE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 {</a:t>
            </a:r>
          </a:p>
          <a:p>
            <a:r>
              <a:rPr lang="en-US" altLang="en-US" sz="900"/>
              <a:t>      score += rolls[i] + rolls[i+1];</a:t>
            </a:r>
          </a:p>
          <a:p>
            <a:r>
              <a:rPr lang="en-US" altLang="en-US" sz="900"/>
              <a:t>     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4B57EF27-544F-484E-A0F1-4EBC49966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0F2BD65A-68B4-47C0-8195-658B903A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FDE6D-45F0-4145-B760-3C9204D5D77F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70666E-4058-4A07-AB89-F9D9662B6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7FF1C306-ADD8-45A4-8395-DE37DC8EF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A024BFCC-43A8-4B7E-B53D-52D095C4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BD343BD2-9473-4E02-91E4-A0B01E49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BC14DC42-6572-433F-A25C-4023EE22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test.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0155BB3A-A2FF-4DF9-9067-E1BCB171B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1994C-6EEF-4CD8-B47F-56FB71D9651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27D863D-302C-4A99-882A-E2ADB0B4B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A0DE98A2-E7A5-4877-997E-09F12090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A66C4A9C-F730-47AE-9AA1-A03A9AECA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0398E8FC-C6CE-44E4-A366-499ECCB2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398C6850-C519-4261-B44C-15ECF6BE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i is a bad name for this variable</a:t>
            </a:r>
          </a:p>
        </p:txBody>
      </p:sp>
      <p:sp>
        <p:nvSpPr>
          <p:cNvPr id="106504" name="Freeform 8">
            <a:extLst>
              <a:ext uri="{FF2B5EF4-FFF2-40B4-BE49-F238E27FC236}">
                <a16:creationId xmlns:a16="http://schemas.microsoft.com/office/drawing/2014/main" id="{ED7443E4-56ED-48D1-AAC9-7848B84B4450}"/>
              </a:ext>
            </a:extLst>
          </p:cNvPr>
          <p:cNvSpPr>
            <a:spLocks/>
          </p:cNvSpPr>
          <p:nvPr/>
        </p:nvSpPr>
        <p:spPr bwMode="auto">
          <a:xfrm>
            <a:off x="9185276" y="2800351"/>
            <a:ext cx="671513" cy="473075"/>
          </a:xfrm>
          <a:custGeom>
            <a:avLst/>
            <a:gdLst>
              <a:gd name="T0" fmla="*/ 344 w 423"/>
              <a:gd name="T1" fmla="*/ 29 h 298"/>
              <a:gd name="T2" fmla="*/ 284 w 423"/>
              <a:gd name="T3" fmla="*/ 15 h 298"/>
              <a:gd name="T4" fmla="*/ 144 w 423"/>
              <a:gd name="T5" fmla="*/ 24 h 298"/>
              <a:gd name="T6" fmla="*/ 121 w 423"/>
              <a:gd name="T7" fmla="*/ 38 h 298"/>
              <a:gd name="T8" fmla="*/ 61 w 423"/>
              <a:gd name="T9" fmla="*/ 71 h 298"/>
              <a:gd name="T10" fmla="*/ 37 w 423"/>
              <a:gd name="T11" fmla="*/ 103 h 298"/>
              <a:gd name="T12" fmla="*/ 14 w 423"/>
              <a:gd name="T13" fmla="*/ 150 h 298"/>
              <a:gd name="T14" fmla="*/ 0 w 423"/>
              <a:gd name="T15" fmla="*/ 215 h 298"/>
              <a:gd name="T16" fmla="*/ 56 w 423"/>
              <a:gd name="T17" fmla="*/ 257 h 298"/>
              <a:gd name="T18" fmla="*/ 168 w 423"/>
              <a:gd name="T19" fmla="*/ 298 h 298"/>
              <a:gd name="T20" fmla="*/ 265 w 423"/>
              <a:gd name="T21" fmla="*/ 285 h 298"/>
              <a:gd name="T22" fmla="*/ 349 w 423"/>
              <a:gd name="T23" fmla="*/ 247 h 298"/>
              <a:gd name="T24" fmla="*/ 386 w 423"/>
              <a:gd name="T25" fmla="*/ 210 h 298"/>
              <a:gd name="T26" fmla="*/ 414 w 423"/>
              <a:gd name="T27" fmla="*/ 173 h 298"/>
              <a:gd name="T28" fmla="*/ 372 w 423"/>
              <a:gd name="T29" fmla="*/ 66 h 298"/>
              <a:gd name="T30" fmla="*/ 358 w 423"/>
              <a:gd name="T31" fmla="*/ 5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" h="298">
                <a:moveTo>
                  <a:pt x="344" y="29"/>
                </a:moveTo>
                <a:cubicBezTo>
                  <a:pt x="324" y="25"/>
                  <a:pt x="303" y="22"/>
                  <a:pt x="284" y="15"/>
                </a:cubicBezTo>
                <a:cubicBezTo>
                  <a:pt x="237" y="17"/>
                  <a:pt x="184" y="0"/>
                  <a:pt x="144" y="24"/>
                </a:cubicBezTo>
                <a:cubicBezTo>
                  <a:pt x="113" y="43"/>
                  <a:pt x="160" y="27"/>
                  <a:pt x="121" y="38"/>
                </a:cubicBezTo>
                <a:cubicBezTo>
                  <a:pt x="100" y="52"/>
                  <a:pt x="85" y="63"/>
                  <a:pt x="61" y="71"/>
                </a:cubicBezTo>
                <a:cubicBezTo>
                  <a:pt x="49" y="82"/>
                  <a:pt x="49" y="92"/>
                  <a:pt x="37" y="103"/>
                </a:cubicBezTo>
                <a:cubicBezTo>
                  <a:pt x="32" y="121"/>
                  <a:pt x="21" y="131"/>
                  <a:pt x="14" y="150"/>
                </a:cubicBezTo>
                <a:cubicBezTo>
                  <a:pt x="7" y="171"/>
                  <a:pt x="6" y="194"/>
                  <a:pt x="0" y="215"/>
                </a:cubicBezTo>
                <a:cubicBezTo>
                  <a:pt x="8" y="245"/>
                  <a:pt x="29" y="248"/>
                  <a:pt x="56" y="257"/>
                </a:cubicBezTo>
                <a:cubicBezTo>
                  <a:pt x="94" y="270"/>
                  <a:pt x="130" y="290"/>
                  <a:pt x="168" y="298"/>
                </a:cubicBezTo>
                <a:cubicBezTo>
                  <a:pt x="219" y="295"/>
                  <a:pt x="227" y="296"/>
                  <a:pt x="265" y="285"/>
                </a:cubicBezTo>
                <a:cubicBezTo>
                  <a:pt x="288" y="269"/>
                  <a:pt x="322" y="257"/>
                  <a:pt x="349" y="247"/>
                </a:cubicBezTo>
                <a:cubicBezTo>
                  <a:pt x="359" y="231"/>
                  <a:pt x="370" y="220"/>
                  <a:pt x="386" y="210"/>
                </a:cubicBezTo>
                <a:cubicBezTo>
                  <a:pt x="394" y="193"/>
                  <a:pt x="400" y="185"/>
                  <a:pt x="414" y="173"/>
                </a:cubicBezTo>
                <a:cubicBezTo>
                  <a:pt x="409" y="87"/>
                  <a:pt x="423" y="99"/>
                  <a:pt x="372" y="66"/>
                </a:cubicBezTo>
                <a:cubicBezTo>
                  <a:pt x="362" y="51"/>
                  <a:pt x="369" y="52"/>
                  <a:pt x="358" y="5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Freeform 9">
            <a:extLst>
              <a:ext uri="{FF2B5EF4-FFF2-40B4-BE49-F238E27FC236}">
                <a16:creationId xmlns:a16="http://schemas.microsoft.com/office/drawing/2014/main" id="{DF9926FF-4C2C-43E2-B609-F5D16A13A766}"/>
              </a:ext>
            </a:extLst>
          </p:cNvPr>
          <p:cNvSpPr>
            <a:spLocks/>
          </p:cNvSpPr>
          <p:nvPr/>
        </p:nvSpPr>
        <p:spPr bwMode="auto">
          <a:xfrm>
            <a:off x="6927850" y="2698751"/>
            <a:ext cx="147638" cy="180975"/>
          </a:xfrm>
          <a:custGeom>
            <a:avLst/>
            <a:gdLst>
              <a:gd name="T0" fmla="*/ 80 w 93"/>
              <a:gd name="T1" fmla="*/ 0 h 114"/>
              <a:gd name="T2" fmla="*/ 15 w 93"/>
              <a:gd name="T3" fmla="*/ 14 h 114"/>
              <a:gd name="T4" fmla="*/ 6 w 93"/>
              <a:gd name="T5" fmla="*/ 28 h 114"/>
              <a:gd name="T6" fmla="*/ 85 w 93"/>
              <a:gd name="T7" fmla="*/ 84 h 114"/>
              <a:gd name="T8" fmla="*/ 80 w 9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14">
                <a:moveTo>
                  <a:pt x="80" y="0"/>
                </a:moveTo>
                <a:cubicBezTo>
                  <a:pt x="58" y="5"/>
                  <a:pt x="37" y="10"/>
                  <a:pt x="15" y="14"/>
                </a:cubicBezTo>
                <a:cubicBezTo>
                  <a:pt x="12" y="19"/>
                  <a:pt x="6" y="22"/>
                  <a:pt x="6" y="28"/>
                </a:cubicBezTo>
                <a:cubicBezTo>
                  <a:pt x="0" y="114"/>
                  <a:pt x="4" y="88"/>
                  <a:pt x="85" y="84"/>
                </a:cubicBezTo>
                <a:cubicBezTo>
                  <a:pt x="93" y="56"/>
                  <a:pt x="90" y="27"/>
                  <a:pt x="80" y="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Freeform 10">
            <a:extLst>
              <a:ext uri="{FF2B5EF4-FFF2-40B4-BE49-F238E27FC236}">
                <a16:creationId xmlns:a16="http://schemas.microsoft.com/office/drawing/2014/main" id="{92C96691-EFAB-4F65-B68C-D39BF06C866A}"/>
              </a:ext>
            </a:extLst>
          </p:cNvPr>
          <p:cNvSpPr>
            <a:spLocks/>
          </p:cNvSpPr>
          <p:nvPr/>
        </p:nvSpPr>
        <p:spPr bwMode="auto">
          <a:xfrm>
            <a:off x="1655764" y="376238"/>
            <a:ext cx="1984375" cy="481012"/>
          </a:xfrm>
          <a:custGeom>
            <a:avLst/>
            <a:gdLst>
              <a:gd name="T0" fmla="*/ 140 w 1250"/>
              <a:gd name="T1" fmla="*/ 42 h 303"/>
              <a:gd name="T2" fmla="*/ 42 w 1250"/>
              <a:gd name="T3" fmla="*/ 56 h 303"/>
              <a:gd name="T4" fmla="*/ 10 w 1250"/>
              <a:gd name="T5" fmla="*/ 93 h 303"/>
              <a:gd name="T6" fmla="*/ 38 w 1250"/>
              <a:gd name="T7" fmla="*/ 232 h 303"/>
              <a:gd name="T8" fmla="*/ 84 w 1250"/>
              <a:gd name="T9" fmla="*/ 279 h 303"/>
              <a:gd name="T10" fmla="*/ 135 w 1250"/>
              <a:gd name="T11" fmla="*/ 283 h 303"/>
              <a:gd name="T12" fmla="*/ 386 w 1250"/>
              <a:gd name="T13" fmla="*/ 288 h 303"/>
              <a:gd name="T14" fmla="*/ 985 w 1250"/>
              <a:gd name="T15" fmla="*/ 288 h 303"/>
              <a:gd name="T16" fmla="*/ 1102 w 1250"/>
              <a:gd name="T17" fmla="*/ 260 h 303"/>
              <a:gd name="T18" fmla="*/ 1176 w 1250"/>
              <a:gd name="T19" fmla="*/ 241 h 303"/>
              <a:gd name="T20" fmla="*/ 1218 w 1250"/>
              <a:gd name="T21" fmla="*/ 218 h 303"/>
              <a:gd name="T22" fmla="*/ 1250 w 1250"/>
              <a:gd name="T23" fmla="*/ 135 h 303"/>
              <a:gd name="T24" fmla="*/ 1222 w 1250"/>
              <a:gd name="T25" fmla="*/ 102 h 303"/>
              <a:gd name="T26" fmla="*/ 1185 w 1250"/>
              <a:gd name="T27" fmla="*/ 70 h 303"/>
              <a:gd name="T28" fmla="*/ 1157 w 1250"/>
              <a:gd name="T29" fmla="*/ 60 h 303"/>
              <a:gd name="T30" fmla="*/ 1120 w 1250"/>
              <a:gd name="T31" fmla="*/ 28 h 303"/>
              <a:gd name="T32" fmla="*/ 1069 w 1250"/>
              <a:gd name="T33" fmla="*/ 0 h 303"/>
              <a:gd name="T34" fmla="*/ 953 w 1250"/>
              <a:gd name="T35" fmla="*/ 23 h 303"/>
              <a:gd name="T36" fmla="*/ 855 w 1250"/>
              <a:gd name="T37" fmla="*/ 60 h 303"/>
              <a:gd name="T38" fmla="*/ 646 w 1250"/>
              <a:gd name="T39" fmla="*/ 46 h 303"/>
              <a:gd name="T40" fmla="*/ 159 w 1250"/>
              <a:gd name="T41" fmla="*/ 6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0" h="303">
                <a:moveTo>
                  <a:pt x="140" y="42"/>
                </a:moveTo>
                <a:cubicBezTo>
                  <a:pt x="104" y="45"/>
                  <a:pt x="76" y="50"/>
                  <a:pt x="42" y="56"/>
                </a:cubicBezTo>
                <a:cubicBezTo>
                  <a:pt x="28" y="65"/>
                  <a:pt x="10" y="93"/>
                  <a:pt x="10" y="93"/>
                </a:cubicBezTo>
                <a:cubicBezTo>
                  <a:pt x="0" y="148"/>
                  <a:pt x="5" y="188"/>
                  <a:pt x="38" y="232"/>
                </a:cubicBezTo>
                <a:cubicBezTo>
                  <a:pt x="47" y="243"/>
                  <a:pt x="68" y="275"/>
                  <a:pt x="84" y="279"/>
                </a:cubicBezTo>
                <a:cubicBezTo>
                  <a:pt x="101" y="283"/>
                  <a:pt x="118" y="282"/>
                  <a:pt x="135" y="283"/>
                </a:cubicBezTo>
                <a:cubicBezTo>
                  <a:pt x="233" y="303"/>
                  <a:pt x="212" y="292"/>
                  <a:pt x="386" y="288"/>
                </a:cubicBezTo>
                <a:cubicBezTo>
                  <a:pt x="549" y="290"/>
                  <a:pt x="807" y="298"/>
                  <a:pt x="985" y="288"/>
                </a:cubicBezTo>
                <a:cubicBezTo>
                  <a:pt x="1021" y="286"/>
                  <a:pt x="1065" y="267"/>
                  <a:pt x="1102" y="260"/>
                </a:cubicBezTo>
                <a:cubicBezTo>
                  <a:pt x="1126" y="251"/>
                  <a:pt x="1151" y="246"/>
                  <a:pt x="1176" y="241"/>
                </a:cubicBezTo>
                <a:cubicBezTo>
                  <a:pt x="1190" y="233"/>
                  <a:pt x="1204" y="226"/>
                  <a:pt x="1218" y="218"/>
                </a:cubicBezTo>
                <a:cubicBezTo>
                  <a:pt x="1233" y="210"/>
                  <a:pt x="1245" y="156"/>
                  <a:pt x="1250" y="135"/>
                </a:cubicBezTo>
                <a:cubicBezTo>
                  <a:pt x="1245" y="117"/>
                  <a:pt x="1238" y="112"/>
                  <a:pt x="1222" y="102"/>
                </a:cubicBezTo>
                <a:cubicBezTo>
                  <a:pt x="1207" y="79"/>
                  <a:pt x="1218" y="91"/>
                  <a:pt x="1185" y="70"/>
                </a:cubicBezTo>
                <a:cubicBezTo>
                  <a:pt x="1177" y="65"/>
                  <a:pt x="1157" y="60"/>
                  <a:pt x="1157" y="60"/>
                </a:cubicBezTo>
                <a:cubicBezTo>
                  <a:pt x="1143" y="46"/>
                  <a:pt x="1139" y="33"/>
                  <a:pt x="1120" y="28"/>
                </a:cubicBezTo>
                <a:cubicBezTo>
                  <a:pt x="1106" y="13"/>
                  <a:pt x="1086" y="11"/>
                  <a:pt x="1069" y="0"/>
                </a:cubicBezTo>
                <a:cubicBezTo>
                  <a:pt x="1030" y="4"/>
                  <a:pt x="990" y="7"/>
                  <a:pt x="953" y="23"/>
                </a:cubicBezTo>
                <a:cubicBezTo>
                  <a:pt x="913" y="40"/>
                  <a:pt x="898" y="55"/>
                  <a:pt x="855" y="60"/>
                </a:cubicBezTo>
                <a:cubicBezTo>
                  <a:pt x="782" y="57"/>
                  <a:pt x="719" y="50"/>
                  <a:pt x="646" y="46"/>
                </a:cubicBezTo>
                <a:cubicBezTo>
                  <a:pt x="484" y="61"/>
                  <a:pt x="323" y="60"/>
                  <a:pt x="159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09C75-DD94-4938-82FB-5DA59E85669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5A88EB1-663F-44C4-B33E-578AA4148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A000FCAD-0820-4FF3-A468-13A0B505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7D594E70-81FE-4A14-8311-624E49220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CC5B4D99-5F9F-446E-A1C7-62E8626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(rolls[frameIndex] + </a:t>
            </a:r>
          </a:p>
          <a:p>
            <a:r>
              <a:rPr lang="en-US" altLang="en-US" sz="900"/>
              <a:t>          rolls[frameIndex + 1] == 10) // spare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 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4C97C988-5D9E-44F4-9DAC-9C78F685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9A98893D-F029-4F88-BB60-5DB2FDD7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AC1AE-FA59-4460-B954-F8E21DA59896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TDD?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A082D7-5E30-42CD-BAE3-DE289E23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1432214"/>
            <a:ext cx="3876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331AD7-2390-4C4E-BF7E-D4230F26436A}"/>
              </a:ext>
            </a:extLst>
          </p:cNvPr>
          <p:cNvSpPr/>
          <p:nvPr/>
        </p:nvSpPr>
        <p:spPr>
          <a:xfrm>
            <a:off x="680171" y="1770122"/>
            <a:ext cx="49586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Add a test.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Run all tests and see if any new test fails.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Write some code.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Run tests and Refactor code.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A3A3A"/>
                </a:solidFill>
                <a:latin typeface="Work Sans"/>
              </a:rPr>
              <a:t> Repeat.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8F1A66-BB16-41D2-A825-B558280CF026}"/>
              </a:ext>
            </a:extLst>
          </p:cNvPr>
          <p:cNvSpPr/>
          <p:nvPr/>
        </p:nvSpPr>
        <p:spPr>
          <a:xfrm>
            <a:off x="183553" y="6576230"/>
            <a:ext cx="108991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[2]</a:t>
            </a:r>
            <a:r>
              <a:rPr lang="en-US" sz="1000" dirty="0"/>
              <a:t> Guru99.com. (2019). </a:t>
            </a:r>
            <a:r>
              <a:rPr lang="en-US" sz="1000" i="1" dirty="0"/>
              <a:t>What is Test Driven Development (TDD)? Tutorial with Example</a:t>
            </a:r>
            <a:r>
              <a:rPr lang="en-US" sz="1000" dirty="0"/>
              <a:t>. [online] ] Available at: https://www.guru99.com/test-driven-development.html [Accessed 5 Nov. 2019]. </a:t>
            </a:r>
          </a:p>
        </p:txBody>
      </p:sp>
    </p:spTree>
    <p:extLst>
      <p:ext uri="{BB962C8B-B14F-4D97-AF65-F5344CB8AC3E}">
        <p14:creationId xmlns:p14="http://schemas.microsoft.com/office/powerpoint/2010/main" val="41344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2FA4DA1-4D55-432C-AE6D-573A27A38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A6481508-9656-4C75-B043-297050552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F24CB968-A4B0-4FA0-ACDD-9FECD7B2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6AD66853-E69F-4D8B-AF90-99E53DEA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isSpare(frameIndex)</a:t>
            </a:r>
            <a:r>
              <a:rPr lang="en-US" altLang="en-US" sz="900"/>
              <a:t>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boolean isSpare(int frameIndex)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return rolls[frameIndex]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rolls[frameIndex + 1] == 10;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E24A7709-D0EF-4B62-8D09-8A39C4A9F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test.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853EEF5B-4D09-4FEB-AB2E-37B5DFE8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05AF8-10DA-45EA-880C-6FD2A6DE00E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8D568E5-7C8A-49ED-9D5A-B156C84AA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54A2EC97-92B0-43F8-8C61-4CB89D1E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1"/>
            <a:ext cx="4038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</a:t>
            </a:r>
            <a:r>
              <a:rPr lang="en-US" altLang="en-US" sz="900">
                <a:solidFill>
                  <a:srgbClr val="0000FF"/>
                </a:solidFill>
              </a:rPr>
              <a:t>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rollSpare()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38B775D4-9622-4986-A18D-A674DA5ED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9B83F118-3D1B-465B-BFAD-17738C5D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E1AA20E5-24BD-4492-B518-0C847D2A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6239C564-35B3-4337-98E2-F7C1B97E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6A83-AAC2-4506-8DBA-38AE0CF153C3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61F5E35-7DED-47AC-BC33-68DDA737D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9E5C8D1-D2D8-4ACE-9583-ED7986CE8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</a:t>
            </a:r>
            <a:r>
              <a:rPr lang="en-US" altLang="en-US" sz="900">
                <a:solidFill>
                  <a:srgbClr val="0000FF"/>
                </a:solidFill>
              </a:rPr>
              <a:t>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g.roll(4);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rollMany(16, 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assertEquals(24, 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2" name="Line 4">
            <a:extLst>
              <a:ext uri="{FF2B5EF4-FFF2-40B4-BE49-F238E27FC236}">
                <a16:creationId xmlns:a16="http://schemas.microsoft.com/office/drawing/2014/main" id="{2C4813C6-1515-47F1-8D2A-F50355DF1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09F040EA-E2E3-4C42-9D1D-8648F755D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A5D5C730-715D-4A4D-8A80-AA1A4C7C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3070402050302030203" pitchFamily="66" charset="0"/>
              </a:rPr>
              <a:t>- ugly comment in testOneStrike.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F44272CC-D3C9-4413-9B4A-04C4E348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960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expected:&lt;24&gt; but was:&lt;17&gt;</a:t>
            </a:r>
          </a:p>
        </p:txBody>
      </p:sp>
      <p:sp>
        <p:nvSpPr>
          <p:cNvPr id="114697" name="Freeform 9">
            <a:extLst>
              <a:ext uri="{FF2B5EF4-FFF2-40B4-BE49-F238E27FC236}">
                <a16:creationId xmlns:a16="http://schemas.microsoft.com/office/drawing/2014/main" id="{9E097C69-8577-423E-B1BA-0A08F999361A}"/>
              </a:ext>
            </a:extLst>
          </p:cNvPr>
          <p:cNvSpPr>
            <a:spLocks/>
          </p:cNvSpPr>
          <p:nvPr/>
        </p:nvSpPr>
        <p:spPr bwMode="auto">
          <a:xfrm>
            <a:off x="3008314" y="4329114"/>
            <a:ext cx="661987" cy="458787"/>
          </a:xfrm>
          <a:custGeom>
            <a:avLst/>
            <a:gdLst>
              <a:gd name="T0" fmla="*/ 417 w 417"/>
              <a:gd name="T1" fmla="*/ 148 h 289"/>
              <a:gd name="T2" fmla="*/ 342 w 417"/>
              <a:gd name="T3" fmla="*/ 251 h 289"/>
              <a:gd name="T4" fmla="*/ 175 w 417"/>
              <a:gd name="T5" fmla="*/ 288 h 289"/>
              <a:gd name="T6" fmla="*/ 124 w 417"/>
              <a:gd name="T7" fmla="*/ 278 h 289"/>
              <a:gd name="T8" fmla="*/ 115 w 417"/>
              <a:gd name="T9" fmla="*/ 264 h 289"/>
              <a:gd name="T10" fmla="*/ 31 w 417"/>
              <a:gd name="T11" fmla="*/ 204 h 289"/>
              <a:gd name="T12" fmla="*/ 50 w 417"/>
              <a:gd name="T13" fmla="*/ 65 h 289"/>
              <a:gd name="T14" fmla="*/ 92 w 417"/>
              <a:gd name="T15" fmla="*/ 28 h 289"/>
              <a:gd name="T16" fmla="*/ 143 w 417"/>
              <a:gd name="T17" fmla="*/ 0 h 289"/>
              <a:gd name="T18" fmla="*/ 231 w 417"/>
              <a:gd name="T19" fmla="*/ 4 h 289"/>
              <a:gd name="T20" fmla="*/ 282 w 417"/>
              <a:gd name="T21" fmla="*/ 32 h 289"/>
              <a:gd name="T22" fmla="*/ 417 w 417"/>
              <a:gd name="T23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289">
                <a:moveTo>
                  <a:pt x="417" y="148"/>
                </a:moveTo>
                <a:cubicBezTo>
                  <a:pt x="405" y="178"/>
                  <a:pt x="375" y="236"/>
                  <a:pt x="342" y="251"/>
                </a:cubicBezTo>
                <a:cubicBezTo>
                  <a:pt x="292" y="274"/>
                  <a:pt x="228" y="276"/>
                  <a:pt x="175" y="288"/>
                </a:cubicBezTo>
                <a:cubicBezTo>
                  <a:pt x="158" y="286"/>
                  <a:pt x="137" y="289"/>
                  <a:pt x="124" y="278"/>
                </a:cubicBezTo>
                <a:cubicBezTo>
                  <a:pt x="120" y="274"/>
                  <a:pt x="119" y="268"/>
                  <a:pt x="115" y="264"/>
                </a:cubicBezTo>
                <a:cubicBezTo>
                  <a:pt x="92" y="241"/>
                  <a:pt x="58" y="222"/>
                  <a:pt x="31" y="204"/>
                </a:cubicBezTo>
                <a:cubicBezTo>
                  <a:pt x="0" y="156"/>
                  <a:pt x="15" y="104"/>
                  <a:pt x="50" y="65"/>
                </a:cubicBezTo>
                <a:cubicBezTo>
                  <a:pt x="65" y="48"/>
                  <a:pt x="69" y="34"/>
                  <a:pt x="92" y="28"/>
                </a:cubicBezTo>
                <a:cubicBezTo>
                  <a:pt x="129" y="0"/>
                  <a:pt x="111" y="7"/>
                  <a:pt x="143" y="0"/>
                </a:cubicBezTo>
                <a:cubicBezTo>
                  <a:pt x="172" y="1"/>
                  <a:pt x="202" y="2"/>
                  <a:pt x="231" y="4"/>
                </a:cubicBezTo>
                <a:cubicBezTo>
                  <a:pt x="254" y="6"/>
                  <a:pt x="261" y="24"/>
                  <a:pt x="282" y="32"/>
                </a:cubicBezTo>
                <a:cubicBezTo>
                  <a:pt x="344" y="55"/>
                  <a:pt x="402" y="79"/>
                  <a:pt x="417" y="14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Freeform 10">
            <a:extLst>
              <a:ext uri="{FF2B5EF4-FFF2-40B4-BE49-F238E27FC236}">
                <a16:creationId xmlns:a16="http://schemas.microsoft.com/office/drawing/2014/main" id="{6E9AD954-91E6-4857-8CAA-AD2C40DECDB2}"/>
              </a:ext>
            </a:extLst>
          </p:cNvPr>
          <p:cNvSpPr>
            <a:spLocks/>
          </p:cNvSpPr>
          <p:nvPr/>
        </p:nvSpPr>
        <p:spPr bwMode="auto">
          <a:xfrm>
            <a:off x="1819275" y="125414"/>
            <a:ext cx="1873250" cy="427037"/>
          </a:xfrm>
          <a:custGeom>
            <a:avLst/>
            <a:gdLst>
              <a:gd name="T0" fmla="*/ 0 w 1180"/>
              <a:gd name="T1" fmla="*/ 269 h 269"/>
              <a:gd name="T2" fmla="*/ 135 w 1180"/>
              <a:gd name="T3" fmla="*/ 214 h 269"/>
              <a:gd name="T4" fmla="*/ 209 w 1180"/>
              <a:gd name="T5" fmla="*/ 204 h 269"/>
              <a:gd name="T6" fmla="*/ 446 w 1180"/>
              <a:gd name="T7" fmla="*/ 218 h 269"/>
              <a:gd name="T8" fmla="*/ 687 w 1180"/>
              <a:gd name="T9" fmla="*/ 214 h 269"/>
              <a:gd name="T10" fmla="*/ 701 w 1180"/>
              <a:gd name="T11" fmla="*/ 218 h 269"/>
              <a:gd name="T12" fmla="*/ 711 w 1180"/>
              <a:gd name="T13" fmla="*/ 228 h 269"/>
              <a:gd name="T14" fmla="*/ 1045 w 1180"/>
              <a:gd name="T15" fmla="*/ 223 h 269"/>
              <a:gd name="T16" fmla="*/ 1180 w 1180"/>
              <a:gd name="T17" fmla="*/ 135 h 269"/>
              <a:gd name="T18" fmla="*/ 855 w 1180"/>
              <a:gd name="T19" fmla="*/ 23 h 269"/>
              <a:gd name="T20" fmla="*/ 562 w 1180"/>
              <a:gd name="T21" fmla="*/ 19 h 269"/>
              <a:gd name="T22" fmla="*/ 469 w 1180"/>
              <a:gd name="T23" fmla="*/ 0 h 269"/>
              <a:gd name="T24" fmla="*/ 176 w 1180"/>
              <a:gd name="T25" fmla="*/ 23 h 269"/>
              <a:gd name="T26" fmla="*/ 107 w 1180"/>
              <a:gd name="T27" fmla="*/ 42 h 269"/>
              <a:gd name="T28" fmla="*/ 60 w 1180"/>
              <a:gd name="T29" fmla="*/ 56 h 269"/>
              <a:gd name="T30" fmla="*/ 14 w 1180"/>
              <a:gd name="T31" fmla="*/ 7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0" h="269">
                <a:moveTo>
                  <a:pt x="0" y="269"/>
                </a:moveTo>
                <a:cubicBezTo>
                  <a:pt x="42" y="242"/>
                  <a:pt x="85" y="222"/>
                  <a:pt x="135" y="214"/>
                </a:cubicBezTo>
                <a:cubicBezTo>
                  <a:pt x="160" y="210"/>
                  <a:pt x="209" y="204"/>
                  <a:pt x="209" y="204"/>
                </a:cubicBezTo>
                <a:cubicBezTo>
                  <a:pt x="323" y="207"/>
                  <a:pt x="360" y="203"/>
                  <a:pt x="446" y="218"/>
                </a:cubicBezTo>
                <a:cubicBezTo>
                  <a:pt x="522" y="216"/>
                  <a:pt x="610" y="205"/>
                  <a:pt x="687" y="214"/>
                </a:cubicBezTo>
                <a:cubicBezTo>
                  <a:pt x="692" y="215"/>
                  <a:pt x="697" y="216"/>
                  <a:pt x="701" y="218"/>
                </a:cubicBezTo>
                <a:cubicBezTo>
                  <a:pt x="705" y="220"/>
                  <a:pt x="706" y="228"/>
                  <a:pt x="711" y="228"/>
                </a:cubicBezTo>
                <a:cubicBezTo>
                  <a:pt x="822" y="230"/>
                  <a:pt x="934" y="225"/>
                  <a:pt x="1045" y="223"/>
                </a:cubicBezTo>
                <a:cubicBezTo>
                  <a:pt x="1107" y="215"/>
                  <a:pt x="1144" y="185"/>
                  <a:pt x="1180" y="135"/>
                </a:cubicBezTo>
                <a:cubicBezTo>
                  <a:pt x="1150" y="19"/>
                  <a:pt x="940" y="25"/>
                  <a:pt x="855" y="23"/>
                </a:cubicBezTo>
                <a:cubicBezTo>
                  <a:pt x="757" y="21"/>
                  <a:pt x="660" y="20"/>
                  <a:pt x="562" y="19"/>
                </a:cubicBezTo>
                <a:cubicBezTo>
                  <a:pt x="494" y="2"/>
                  <a:pt x="525" y="8"/>
                  <a:pt x="469" y="0"/>
                </a:cubicBezTo>
                <a:cubicBezTo>
                  <a:pt x="362" y="3"/>
                  <a:pt x="277" y="6"/>
                  <a:pt x="176" y="23"/>
                </a:cubicBezTo>
                <a:cubicBezTo>
                  <a:pt x="153" y="32"/>
                  <a:pt x="130" y="34"/>
                  <a:pt x="107" y="42"/>
                </a:cubicBezTo>
                <a:cubicBezTo>
                  <a:pt x="82" y="65"/>
                  <a:pt x="118" y="35"/>
                  <a:pt x="60" y="56"/>
                </a:cubicBezTo>
                <a:cubicBezTo>
                  <a:pt x="0" y="77"/>
                  <a:pt x="58" y="74"/>
                  <a:pt x="14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7BFCF-7DBD-4A3C-B103-36F55D08D1C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950CF5AB-CA74-44F7-AE65-46D58508E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3939520E-CFEB-422F-A204-1CC445DD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0" name="Line 4">
            <a:extLst>
              <a:ext uri="{FF2B5EF4-FFF2-40B4-BE49-F238E27FC236}">
                <a16:creationId xmlns:a16="http://schemas.microsoft.com/office/drawing/2014/main" id="{C196DC85-D52D-49E7-8819-2E815B9CD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CB170967-7170-44EA-B74D-16711EB9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295401"/>
            <a:ext cx="40386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(rolls[frameIndex] == 10)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rolls[frameIndex+1]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frameIndex++;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else</a:t>
            </a:r>
            <a:r>
              <a:rPr lang="en-US" altLang="en-US" sz="900"/>
              <a:t>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194CF359-2643-4C09-A614-A2AFC868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expressions.</a:t>
            </a:r>
          </a:p>
        </p:txBody>
      </p:sp>
      <p:sp>
        <p:nvSpPr>
          <p:cNvPr id="116746" name="Freeform 10">
            <a:extLst>
              <a:ext uri="{FF2B5EF4-FFF2-40B4-BE49-F238E27FC236}">
                <a16:creationId xmlns:a16="http://schemas.microsoft.com/office/drawing/2014/main" id="{D3E340CC-E57E-4D7D-9B90-4811651B065E}"/>
              </a:ext>
            </a:extLst>
          </p:cNvPr>
          <p:cNvSpPr>
            <a:spLocks/>
          </p:cNvSpPr>
          <p:nvPr/>
        </p:nvSpPr>
        <p:spPr bwMode="auto">
          <a:xfrm>
            <a:off x="8763000" y="2773364"/>
            <a:ext cx="725488" cy="515937"/>
          </a:xfrm>
          <a:custGeom>
            <a:avLst/>
            <a:gdLst>
              <a:gd name="T0" fmla="*/ 159 w 457"/>
              <a:gd name="T1" fmla="*/ 60 h 325"/>
              <a:gd name="T2" fmla="*/ 67 w 457"/>
              <a:gd name="T3" fmla="*/ 83 h 325"/>
              <a:gd name="T4" fmla="*/ 43 w 457"/>
              <a:gd name="T5" fmla="*/ 116 h 325"/>
              <a:gd name="T6" fmla="*/ 15 w 457"/>
              <a:gd name="T7" fmla="*/ 144 h 325"/>
              <a:gd name="T8" fmla="*/ 2 w 457"/>
              <a:gd name="T9" fmla="*/ 171 h 325"/>
              <a:gd name="T10" fmla="*/ 6 w 457"/>
              <a:gd name="T11" fmla="*/ 246 h 325"/>
              <a:gd name="T12" fmla="*/ 94 w 457"/>
              <a:gd name="T13" fmla="*/ 302 h 325"/>
              <a:gd name="T14" fmla="*/ 141 w 457"/>
              <a:gd name="T15" fmla="*/ 325 h 325"/>
              <a:gd name="T16" fmla="*/ 220 w 457"/>
              <a:gd name="T17" fmla="*/ 320 h 325"/>
              <a:gd name="T18" fmla="*/ 331 w 457"/>
              <a:gd name="T19" fmla="*/ 288 h 325"/>
              <a:gd name="T20" fmla="*/ 378 w 457"/>
              <a:gd name="T21" fmla="*/ 264 h 325"/>
              <a:gd name="T22" fmla="*/ 457 w 457"/>
              <a:gd name="T23" fmla="*/ 181 h 325"/>
              <a:gd name="T24" fmla="*/ 452 w 457"/>
              <a:gd name="T25" fmla="*/ 139 h 325"/>
              <a:gd name="T26" fmla="*/ 387 w 457"/>
              <a:gd name="T27" fmla="*/ 83 h 325"/>
              <a:gd name="T28" fmla="*/ 262 w 457"/>
              <a:gd name="T29" fmla="*/ 18 h 325"/>
              <a:gd name="T30" fmla="*/ 234 w 457"/>
              <a:gd name="T31" fmla="*/ 9 h 325"/>
              <a:gd name="T32" fmla="*/ 192 w 457"/>
              <a:gd name="T33" fmla="*/ 0 h 325"/>
              <a:gd name="T34" fmla="*/ 99 w 457"/>
              <a:gd name="T35" fmla="*/ 32 h 325"/>
              <a:gd name="T36" fmla="*/ 90 w 457"/>
              <a:gd name="T37" fmla="*/ 60 h 325"/>
              <a:gd name="T38" fmla="*/ 85 w 457"/>
              <a:gd name="T39" fmla="*/ 7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325">
                <a:moveTo>
                  <a:pt x="159" y="60"/>
                </a:moveTo>
                <a:cubicBezTo>
                  <a:pt x="101" y="65"/>
                  <a:pt x="107" y="63"/>
                  <a:pt x="67" y="83"/>
                </a:cubicBezTo>
                <a:cubicBezTo>
                  <a:pt x="59" y="94"/>
                  <a:pt x="51" y="105"/>
                  <a:pt x="43" y="116"/>
                </a:cubicBezTo>
                <a:cubicBezTo>
                  <a:pt x="35" y="127"/>
                  <a:pt x="15" y="144"/>
                  <a:pt x="15" y="144"/>
                </a:cubicBezTo>
                <a:cubicBezTo>
                  <a:pt x="12" y="154"/>
                  <a:pt x="3" y="161"/>
                  <a:pt x="2" y="171"/>
                </a:cubicBezTo>
                <a:cubicBezTo>
                  <a:pt x="1" y="196"/>
                  <a:pt x="0" y="222"/>
                  <a:pt x="6" y="246"/>
                </a:cubicBezTo>
                <a:cubicBezTo>
                  <a:pt x="11" y="267"/>
                  <a:pt x="76" y="294"/>
                  <a:pt x="94" y="302"/>
                </a:cubicBezTo>
                <a:cubicBezTo>
                  <a:pt x="110" y="316"/>
                  <a:pt x="119" y="320"/>
                  <a:pt x="141" y="325"/>
                </a:cubicBezTo>
                <a:cubicBezTo>
                  <a:pt x="167" y="323"/>
                  <a:pt x="194" y="323"/>
                  <a:pt x="220" y="320"/>
                </a:cubicBezTo>
                <a:cubicBezTo>
                  <a:pt x="258" y="316"/>
                  <a:pt x="294" y="296"/>
                  <a:pt x="331" y="288"/>
                </a:cubicBezTo>
                <a:cubicBezTo>
                  <a:pt x="364" y="265"/>
                  <a:pt x="348" y="272"/>
                  <a:pt x="378" y="264"/>
                </a:cubicBezTo>
                <a:cubicBezTo>
                  <a:pt x="417" y="239"/>
                  <a:pt x="441" y="227"/>
                  <a:pt x="457" y="181"/>
                </a:cubicBezTo>
                <a:cubicBezTo>
                  <a:pt x="455" y="167"/>
                  <a:pt x="456" y="152"/>
                  <a:pt x="452" y="139"/>
                </a:cubicBezTo>
                <a:cubicBezTo>
                  <a:pt x="443" y="111"/>
                  <a:pt x="408" y="97"/>
                  <a:pt x="387" y="83"/>
                </a:cubicBezTo>
                <a:cubicBezTo>
                  <a:pt x="341" y="53"/>
                  <a:pt x="318" y="26"/>
                  <a:pt x="262" y="18"/>
                </a:cubicBezTo>
                <a:cubicBezTo>
                  <a:pt x="253" y="15"/>
                  <a:pt x="244" y="11"/>
                  <a:pt x="234" y="9"/>
                </a:cubicBezTo>
                <a:cubicBezTo>
                  <a:pt x="220" y="6"/>
                  <a:pt x="192" y="0"/>
                  <a:pt x="192" y="0"/>
                </a:cubicBezTo>
                <a:cubicBezTo>
                  <a:pt x="141" y="5"/>
                  <a:pt x="141" y="21"/>
                  <a:pt x="99" y="32"/>
                </a:cubicBezTo>
                <a:cubicBezTo>
                  <a:pt x="86" y="70"/>
                  <a:pt x="102" y="22"/>
                  <a:pt x="90" y="60"/>
                </a:cubicBezTo>
                <a:cubicBezTo>
                  <a:pt x="88" y="65"/>
                  <a:pt x="85" y="74"/>
                  <a:pt x="85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260C6F60-85B7-44D8-913F-203641AB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Freeform 12">
            <a:extLst>
              <a:ext uri="{FF2B5EF4-FFF2-40B4-BE49-F238E27FC236}">
                <a16:creationId xmlns:a16="http://schemas.microsoft.com/office/drawing/2014/main" id="{43E9B9A0-1DC4-4B7C-860E-EB85DBE360C8}"/>
              </a:ext>
            </a:extLst>
          </p:cNvPr>
          <p:cNvSpPr>
            <a:spLocks/>
          </p:cNvSpPr>
          <p:nvPr/>
        </p:nvSpPr>
        <p:spPr bwMode="auto">
          <a:xfrm>
            <a:off x="7489825" y="3173413"/>
            <a:ext cx="1651000" cy="2025650"/>
          </a:xfrm>
          <a:custGeom>
            <a:avLst/>
            <a:gdLst>
              <a:gd name="T0" fmla="*/ 228 w 1040"/>
              <a:gd name="T1" fmla="*/ 22 h 1276"/>
              <a:gd name="T2" fmla="*/ 97 w 1040"/>
              <a:gd name="T3" fmla="*/ 12 h 1276"/>
              <a:gd name="T4" fmla="*/ 51 w 1040"/>
              <a:gd name="T5" fmla="*/ 54 h 1276"/>
              <a:gd name="T6" fmla="*/ 0 w 1040"/>
              <a:gd name="T7" fmla="*/ 142 h 1276"/>
              <a:gd name="T8" fmla="*/ 5 w 1040"/>
              <a:gd name="T9" fmla="*/ 370 h 1276"/>
              <a:gd name="T10" fmla="*/ 32 w 1040"/>
              <a:gd name="T11" fmla="*/ 505 h 1276"/>
              <a:gd name="T12" fmla="*/ 28 w 1040"/>
              <a:gd name="T13" fmla="*/ 1081 h 1276"/>
              <a:gd name="T14" fmla="*/ 37 w 1040"/>
              <a:gd name="T15" fmla="*/ 1109 h 1276"/>
              <a:gd name="T16" fmla="*/ 79 w 1040"/>
              <a:gd name="T17" fmla="*/ 1146 h 1276"/>
              <a:gd name="T18" fmla="*/ 209 w 1040"/>
              <a:gd name="T19" fmla="*/ 1257 h 1276"/>
              <a:gd name="T20" fmla="*/ 265 w 1040"/>
              <a:gd name="T21" fmla="*/ 1276 h 1276"/>
              <a:gd name="T22" fmla="*/ 358 w 1040"/>
              <a:gd name="T23" fmla="*/ 1257 h 1276"/>
              <a:gd name="T24" fmla="*/ 697 w 1040"/>
              <a:gd name="T25" fmla="*/ 1262 h 1276"/>
              <a:gd name="T26" fmla="*/ 952 w 1040"/>
              <a:gd name="T27" fmla="*/ 1225 h 1276"/>
              <a:gd name="T28" fmla="*/ 1027 w 1040"/>
              <a:gd name="T29" fmla="*/ 1174 h 1276"/>
              <a:gd name="T30" fmla="*/ 971 w 1040"/>
              <a:gd name="T31" fmla="*/ 760 h 1276"/>
              <a:gd name="T32" fmla="*/ 910 w 1040"/>
              <a:gd name="T33" fmla="*/ 584 h 1276"/>
              <a:gd name="T34" fmla="*/ 831 w 1040"/>
              <a:gd name="T35" fmla="*/ 342 h 1276"/>
              <a:gd name="T36" fmla="*/ 794 w 1040"/>
              <a:gd name="T37" fmla="*/ 221 h 1276"/>
              <a:gd name="T38" fmla="*/ 599 w 1040"/>
              <a:gd name="T39" fmla="*/ 8 h 1276"/>
              <a:gd name="T40" fmla="*/ 404 w 1040"/>
              <a:gd name="T41" fmla="*/ 12 h 1276"/>
              <a:gd name="T42" fmla="*/ 293 w 1040"/>
              <a:gd name="T43" fmla="*/ 45 h 1276"/>
              <a:gd name="T44" fmla="*/ 195 w 1040"/>
              <a:gd name="T45" fmla="*/ 3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0" h="1276">
                <a:moveTo>
                  <a:pt x="228" y="22"/>
                </a:moveTo>
                <a:cubicBezTo>
                  <a:pt x="186" y="0"/>
                  <a:pt x="145" y="10"/>
                  <a:pt x="97" y="12"/>
                </a:cubicBezTo>
                <a:cubicBezTo>
                  <a:pt x="61" y="49"/>
                  <a:pt x="78" y="37"/>
                  <a:pt x="51" y="54"/>
                </a:cubicBezTo>
                <a:cubicBezTo>
                  <a:pt x="32" y="83"/>
                  <a:pt x="16" y="111"/>
                  <a:pt x="0" y="142"/>
                </a:cubicBezTo>
                <a:cubicBezTo>
                  <a:pt x="2" y="218"/>
                  <a:pt x="0" y="294"/>
                  <a:pt x="5" y="370"/>
                </a:cubicBezTo>
                <a:cubicBezTo>
                  <a:pt x="8" y="413"/>
                  <a:pt x="28" y="460"/>
                  <a:pt x="32" y="505"/>
                </a:cubicBezTo>
                <a:cubicBezTo>
                  <a:pt x="31" y="697"/>
                  <a:pt x="28" y="889"/>
                  <a:pt x="28" y="1081"/>
                </a:cubicBezTo>
                <a:cubicBezTo>
                  <a:pt x="28" y="1083"/>
                  <a:pt x="36" y="1107"/>
                  <a:pt x="37" y="1109"/>
                </a:cubicBezTo>
                <a:cubicBezTo>
                  <a:pt x="48" y="1125"/>
                  <a:pt x="67" y="1130"/>
                  <a:pt x="79" y="1146"/>
                </a:cubicBezTo>
                <a:cubicBezTo>
                  <a:pt x="121" y="1201"/>
                  <a:pt x="138" y="1237"/>
                  <a:pt x="209" y="1257"/>
                </a:cubicBezTo>
                <a:cubicBezTo>
                  <a:pt x="225" y="1268"/>
                  <a:pt x="265" y="1276"/>
                  <a:pt x="265" y="1276"/>
                </a:cubicBezTo>
                <a:cubicBezTo>
                  <a:pt x="295" y="1264"/>
                  <a:pt x="326" y="1264"/>
                  <a:pt x="358" y="1257"/>
                </a:cubicBezTo>
                <a:cubicBezTo>
                  <a:pt x="476" y="1263"/>
                  <a:pt x="575" y="1265"/>
                  <a:pt x="697" y="1262"/>
                </a:cubicBezTo>
                <a:cubicBezTo>
                  <a:pt x="784" y="1257"/>
                  <a:pt x="866" y="1240"/>
                  <a:pt x="952" y="1225"/>
                </a:cubicBezTo>
                <a:cubicBezTo>
                  <a:pt x="977" y="1207"/>
                  <a:pt x="1004" y="1195"/>
                  <a:pt x="1027" y="1174"/>
                </a:cubicBezTo>
                <a:cubicBezTo>
                  <a:pt x="1040" y="1033"/>
                  <a:pt x="1008" y="894"/>
                  <a:pt x="971" y="760"/>
                </a:cubicBezTo>
                <a:cubicBezTo>
                  <a:pt x="962" y="691"/>
                  <a:pt x="945" y="643"/>
                  <a:pt x="910" y="584"/>
                </a:cubicBezTo>
                <a:cubicBezTo>
                  <a:pt x="888" y="493"/>
                  <a:pt x="867" y="427"/>
                  <a:pt x="831" y="342"/>
                </a:cubicBezTo>
                <a:cubicBezTo>
                  <a:pt x="825" y="301"/>
                  <a:pt x="810" y="259"/>
                  <a:pt x="794" y="221"/>
                </a:cubicBezTo>
                <a:cubicBezTo>
                  <a:pt x="778" y="96"/>
                  <a:pt x="732" y="27"/>
                  <a:pt x="599" y="8"/>
                </a:cubicBezTo>
                <a:cubicBezTo>
                  <a:pt x="534" y="9"/>
                  <a:pt x="469" y="5"/>
                  <a:pt x="404" y="12"/>
                </a:cubicBezTo>
                <a:cubicBezTo>
                  <a:pt x="382" y="14"/>
                  <a:pt x="322" y="39"/>
                  <a:pt x="293" y="45"/>
                </a:cubicBezTo>
                <a:cubicBezTo>
                  <a:pt x="291" y="45"/>
                  <a:pt x="213" y="49"/>
                  <a:pt x="195" y="3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1750-EE59-4D38-B5F2-B9E707367B4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500E7D1-4206-4A69-8F39-81357D633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ADA3BCE-B89F-406E-A53C-5E89A12A8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7E12C5BF-0080-4656-ACF4-8FF7099B9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3353FA5A-249B-406D-8C9B-50D154A2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45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(rolls[frameIndex] == 10) // strike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 + 2];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rolls[frameIndex+1]+rolls[frameIndex+2];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9457FBF7-6A68-41F4-AD19-90D18741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conditional.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07C333E7-04D3-4E34-AB5E-63132A3D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B34C35-43C5-40D0-BDC9-4A89D40C7E1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CFFD149-BC7E-4FEE-A1C4-A87562EEA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A3F2D6BE-3C2E-4BA1-A895-BEAB377F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71B231A0-526D-483F-9029-C7EFEAB0E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393378FA-51B6-4B55-9DDC-DFBCFB93A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isStrike(frameIndex)</a:t>
            </a:r>
            <a:r>
              <a:rPr lang="en-US" altLang="en-US" sz="900"/>
              <a:t>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1AF9088E-5683-45C5-925B-CE3D47C3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3070402050302030203" pitchFamily="66" charset="0"/>
              </a:rPr>
              <a:t>ugly comment in testOneStrike.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F58E95CA-4B0E-4C44-82EA-DC35D686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3D0C-6C79-4DCF-94D5-8E973D0D795C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91D4E0B-C817-42BD-A7D8-2EEF50629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B2B991B5-8444-4A99-BBA6-0BC9F829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  ...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rollStrike();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rollStrike()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2884" name="Line 4">
            <a:extLst>
              <a:ext uri="{FF2B5EF4-FFF2-40B4-BE49-F238E27FC236}">
                <a16:creationId xmlns:a16="http://schemas.microsoft.com/office/drawing/2014/main" id="{94F16AEC-F0CA-4C21-8DAD-F330306ED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754A8A74-7B92-4108-8CC3-AEC749BD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4BCC518F-933D-4813-B381-78611AFB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8F01387C-3B2B-4453-B75C-0D5F17A5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329F6-0BC5-466D-BAD6-53CCEE721F6A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0108E92-091A-41E2-B654-270C1E8A9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Fifth test.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B6798DC8-9F0B-4787-9BCC-DCB19506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en-US" sz="900"/>
              <a:t>  ...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testGutterGame()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testAllOnes()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rollMany(20,1);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testOneSpare()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rollSpare();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rollMany(17,0);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assertEquals(16,g.score());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testOneStrike()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rollStrike();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g.roll(4);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rollMany(16,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assertEquals(24,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public void testPerfectGame()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rollMany(12,10);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assertEquals(300, g.score());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5000"/>
              </a:lnSpc>
            </a:pPr>
            <a:endParaRPr lang="en-US" altLang="en-US" sz="90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rollStrike()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g.roll(10);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rollSpare()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27E6A77A-7E91-4CCE-8DEF-F2FF2FABB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B7B48B82-CD9D-4D60-9A28-39D1FB26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4038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39CB690F-B6DC-469F-AEEA-9E07988F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3070402050302030203" pitchFamily="66" charset="0"/>
            </a:endParaRP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FB454A41-1BCD-4EA2-9EB0-8B121456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F1F54-94C9-4DD9-986E-29044FFAB287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pic>
        <p:nvPicPr>
          <p:cNvPr id="1026" name="Picture 2" descr="Image result for tdd books">
            <a:extLst>
              <a:ext uri="{FF2B5EF4-FFF2-40B4-BE49-F238E27FC236}">
                <a16:creationId xmlns:a16="http://schemas.microsoft.com/office/drawing/2014/main" id="{41AD59C8-C4B9-460A-BDE1-EECE7E5E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" y="2702052"/>
            <a:ext cx="2672715" cy="33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the Four Rules of Simple Design">
            <a:extLst>
              <a:ext uri="{FF2B5EF4-FFF2-40B4-BE49-F238E27FC236}">
                <a16:creationId xmlns:a16="http://schemas.microsoft.com/office/drawing/2014/main" id="{20D629FD-8F99-495D-8C87-B653CD8B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4" y="2609299"/>
            <a:ext cx="2659243" cy="344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ADBC04B5-BB19-45A0-A518-1774059219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3" r="3049"/>
          <a:stretch/>
        </p:blipFill>
        <p:spPr>
          <a:xfrm>
            <a:off x="7733489" y="2973414"/>
            <a:ext cx="3828129" cy="2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5912E-9842-4C2E-A6B1-C77E68269948}"/>
              </a:ext>
            </a:extLst>
          </p:cNvPr>
          <p:cNvSpPr/>
          <p:nvPr/>
        </p:nvSpPr>
        <p:spPr>
          <a:xfrm>
            <a:off x="521208" y="2475545"/>
            <a:ext cx="113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n-US" dirty="0"/>
              <a:t> Softwaretestinghelp.com. (2019). </a:t>
            </a:r>
            <a:r>
              <a:rPr lang="en-US" i="1" dirty="0"/>
              <a:t>Types of Software Testing: Different Testing Types with Details</a:t>
            </a:r>
            <a:r>
              <a:rPr lang="en-US" dirty="0"/>
              <a:t>. [online] Available at: https://www.softwaretestinghelp.com/types-of-software-testing/ [Accessed 5 Nov. 2019].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C25A3-704B-431B-A844-17DCAE183912}"/>
              </a:ext>
            </a:extLst>
          </p:cNvPr>
          <p:cNvSpPr/>
          <p:nvPr/>
        </p:nvSpPr>
        <p:spPr>
          <a:xfrm>
            <a:off x="521208" y="3244472"/>
            <a:ext cx="11345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[2]</a:t>
            </a:r>
            <a:r>
              <a:rPr lang="en-US" dirty="0"/>
              <a:t> ] Available at: https://www.guru99.com/test-driven-development.html [Accessed 5 Nov. 2019].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C0B18-4A41-409A-ABFE-9EED6DE311BF}"/>
              </a:ext>
            </a:extLst>
          </p:cNvPr>
          <p:cNvSpPr/>
          <p:nvPr/>
        </p:nvSpPr>
        <p:spPr>
          <a:xfrm>
            <a:off x="568867" y="3819390"/>
            <a:ext cx="11054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9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55CA-BAF3-4878-89DB-65245516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821B6DD-DFBC-49BC-A0F4-654FCDFD2F46}"/>
              </a:ext>
            </a:extLst>
          </p:cNvPr>
          <p:cNvSpPr txBox="1">
            <a:spLocks/>
          </p:cNvSpPr>
          <p:nvPr/>
        </p:nvSpPr>
        <p:spPr>
          <a:xfrm>
            <a:off x="521208" y="1622625"/>
            <a:ext cx="10029028" cy="47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/>
              <a:t>Note: the demo’s slides below have been copied from the kata-log demo’s slides.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1649B-D2DA-4ED4-B2B6-A2AE1C1415AC}"/>
              </a:ext>
            </a:extLst>
          </p:cNvPr>
          <p:cNvSpPr/>
          <p:nvPr/>
        </p:nvSpPr>
        <p:spPr>
          <a:xfrm>
            <a:off x="521208" y="2093774"/>
            <a:ext cx="11054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94EB0C-D9A3-41E0-8A01-5FDB2CC8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86782"/>
            <a:ext cx="6553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036742-F8F7-44ED-B79E-EDCDCC201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Bowling.</a:t>
            </a:r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84F9C752-186F-440F-AEB7-C5FC8E4C42A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733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3084" name="Object 12">
                        <a:extLst>
                          <a:ext uri="{FF2B5EF4-FFF2-40B4-BE49-F238E27FC236}">
                            <a16:creationId xmlns:a16="http://schemas.microsoft.com/office/drawing/2014/main" id="{84F9C752-186F-440F-AEB7-C5FC8E4C4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>
            <a:extLst>
              <a:ext uri="{FF2B5EF4-FFF2-40B4-BE49-F238E27FC236}">
                <a16:creationId xmlns:a16="http://schemas.microsoft.com/office/drawing/2014/main" id="{A5559108-57AD-42ED-B106-F8C1D4EC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017714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en-US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en-US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en-US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en-US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en-US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en-US">
                <a:latin typeface="Arial" panose="020B0604020202020204" pitchFamily="34" charset="0"/>
              </a:rPr>
              <a:t>tenth frame.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699DE-872C-45D7-BE7B-878EB82290F4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6F958-882A-4268-BEEC-2E547B96D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Requirements.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E8A89DFA-B626-4BD6-9147-4351779FB3D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181600" y="1295401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E8A89DFA-B626-4BD6-9147-4351779FB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1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id="{F70DFBBA-FEFA-4124-90CB-D17AB6F59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2286000"/>
            <a:ext cx="8229600" cy="3810000"/>
          </a:xfrm>
        </p:spPr>
        <p:txBody>
          <a:bodyPr/>
          <a:lstStyle/>
          <a:p>
            <a:r>
              <a:rPr lang="en-US" altLang="en-US"/>
              <a:t>Write a class named “Game” that has two methods</a:t>
            </a:r>
          </a:p>
          <a:p>
            <a:pPr lvl="1"/>
            <a:r>
              <a:rPr lang="en-US" altLang="en-US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en-US"/>
              <a:t>score() : int is called only at the very end of the game.  It returns the total score for that game.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83E1-2FCE-4F58-82AE-E45CB7D09781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AEF92A1-22ED-461B-BBCF-7E90FD7E9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E2C0EA6F-6EAA-475D-B28C-663923AB551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E2C0EA6F-6EAA-475D-B28C-663923AB5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AD8FD29A-FADD-4864-9557-15C01C54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2093913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Clearly we need the Game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1762C-DB44-44BA-A949-88AA1E2717AB}"/>
              </a:ext>
            </a:extLst>
          </p:cNvPr>
          <p:cNvSpPr/>
          <p:nvPr/>
        </p:nvSpPr>
        <p:spPr>
          <a:xfrm>
            <a:off x="274782" y="6581001"/>
            <a:ext cx="116170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[3] Kata-</a:t>
            </a:r>
            <a:r>
              <a:rPr lang="en-US" sz="1200" dirty="0" err="1">
                <a:solidFill>
                  <a:srgbClr val="000000"/>
                </a:solidFill>
                <a:latin typeface="Open Sans"/>
              </a:rPr>
              <a:t>log.rocks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(2019). </a:t>
            </a:r>
            <a:r>
              <a:rPr lang="en-US" sz="1200" i="1" dirty="0">
                <a:solidFill>
                  <a:srgbClr val="000000"/>
                </a:solidFill>
                <a:latin typeface="Open Sans"/>
              </a:rPr>
              <a:t>Bowling Game Kata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. [online] Available at: https://kata-log.rocks/bowling-game-kata [Accessed 5 Nov. 2019].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12445</Words>
  <Application>Microsoft Office PowerPoint</Application>
  <PresentationFormat>Widescreen</PresentationFormat>
  <Paragraphs>2096</Paragraphs>
  <Slides>59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Bradley Hand ITC</vt:lpstr>
      <vt:lpstr>Calibri</vt:lpstr>
      <vt:lpstr>Open Sans</vt:lpstr>
      <vt:lpstr>Segoe UI</vt:lpstr>
      <vt:lpstr>Segoe UI </vt:lpstr>
      <vt:lpstr>Segoe UI Light</vt:lpstr>
      <vt:lpstr>Segoe UI Semibold</vt:lpstr>
      <vt:lpstr>Source Sans Pro</vt:lpstr>
      <vt:lpstr>Wingdings</vt:lpstr>
      <vt:lpstr>Work Sans</vt:lpstr>
      <vt:lpstr>WelcomeDoc</vt:lpstr>
      <vt:lpstr>VISIO</vt:lpstr>
      <vt:lpstr>Welcome to TDD</vt:lpstr>
      <vt:lpstr>Types Of Software Testing – what is the purpose of testing?</vt:lpstr>
      <vt:lpstr>what is the purpose of testing?</vt:lpstr>
      <vt:lpstr>What is TDD?</vt:lpstr>
      <vt:lpstr>What is TDD?</vt:lpstr>
      <vt:lpstr>DEMO 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Fourth test.</vt:lpstr>
      <vt:lpstr>The Fourth test.</vt:lpstr>
      <vt:lpstr>The Fifth test.</vt:lpstr>
      <vt:lpstr>Resources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2019-11-05T10:24:07Z</dcterms:created>
  <dcterms:modified xsi:type="dcterms:W3CDTF">2019-11-06T07:11:04Z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