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420" r:id="rId2"/>
    <p:sldId id="421" r:id="rId3"/>
    <p:sldId id="407" r:id="rId4"/>
    <p:sldId id="408" r:id="rId5"/>
    <p:sldId id="409" r:id="rId6"/>
    <p:sldId id="410" r:id="rId7"/>
    <p:sldId id="416" r:id="rId8"/>
    <p:sldId id="411" r:id="rId9"/>
    <p:sldId id="413" r:id="rId10"/>
    <p:sldId id="412" r:id="rId11"/>
    <p:sldId id="414" r:id="rId12"/>
    <p:sldId id="417" r:id="rId13"/>
    <p:sldId id="418" r:id="rId14"/>
    <p:sldId id="419" r:id="rId15"/>
  </p:sldIdLst>
  <p:sldSz cx="9144000" cy="6858000" type="screen4x3"/>
  <p:notesSz cx="6934200" cy="92202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77121" autoAdjust="0"/>
  </p:normalViewPr>
  <p:slideViewPr>
    <p:cSldViewPr snapToGrid="0">
      <p:cViewPr varScale="1">
        <p:scale>
          <a:sx n="71" d="100"/>
          <a:sy n="71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EFD7E3-8B5A-4663-81C7-E0B353A98069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5377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smtClean="0"/>
              <a:t>Third level</a:t>
            </a:r>
          </a:p>
          <a:p>
            <a:pPr lvl="3"/>
            <a:r>
              <a:rPr lang="en-CA" noProof="0" dirty="0" smtClean="0"/>
              <a:t>Fourth level</a:t>
            </a:r>
          </a:p>
          <a:p>
            <a:pPr lvl="4"/>
            <a:r>
              <a:rPr lang="en-CA" noProof="0" dirty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04C8EE-F416-4928-99B7-ABADFDBEC70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3194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7338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30188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30188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30188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30188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30188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30188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30188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4C12B-2382-4390-B6BE-E8F61A7E763F}" type="slidenum">
              <a:rPr lang="en-CA" altLang="vi-VN" smtClean="0"/>
              <a:pPr>
                <a:spcBef>
                  <a:spcPct val="0"/>
                </a:spcBef>
              </a:pPr>
              <a:t>1</a:t>
            </a:fld>
            <a:endParaRPr lang="en-CA" altLang="vi-V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190665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F0B16F-26CD-4CF3-8EB2-4ACAC04E3081}" type="slidenum">
              <a:rPr lang="en-CA" altLang="en-US" smtClean="0"/>
              <a:pPr>
                <a:spcBef>
                  <a:spcPct val="0"/>
                </a:spcBef>
              </a:pPr>
              <a:t>10</a:t>
            </a:fld>
            <a:endParaRPr lang="en-CA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074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3404D-E48E-4B46-858C-841D0806FC47}" type="slidenum">
              <a:rPr lang="en-CA" altLang="en-US" smtClean="0"/>
              <a:pPr>
                <a:spcBef>
                  <a:spcPct val="0"/>
                </a:spcBef>
              </a:pPr>
              <a:t>11</a:t>
            </a:fld>
            <a:endParaRPr lang="en-CA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201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2F8A79-D0D6-4C04-B6C6-BDA7307DC600}" type="slidenum">
              <a:rPr lang="en-CA" altLang="en-US" smtClean="0"/>
              <a:pPr>
                <a:spcBef>
                  <a:spcPct val="0"/>
                </a:spcBef>
              </a:pPr>
              <a:t>12</a:t>
            </a:fld>
            <a:endParaRPr lang="en-CA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63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B048F7-CA5E-47C0-B9A9-B006F8E54FF6}" type="slidenum">
              <a:rPr lang="en-CA" altLang="en-US" smtClean="0"/>
              <a:pPr>
                <a:spcBef>
                  <a:spcPct val="0"/>
                </a:spcBef>
              </a:pPr>
              <a:t>13</a:t>
            </a:fld>
            <a:endParaRPr lang="en-CA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071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7E60BD-4AFF-48EA-AC7F-F11EB575FA98}" type="slidenum">
              <a:rPr lang="en-CA" altLang="en-US" smtClean="0"/>
              <a:pPr>
                <a:spcBef>
                  <a:spcPct val="0"/>
                </a:spcBef>
              </a:pPr>
              <a:t>14</a:t>
            </a:fld>
            <a:endParaRPr lang="en-CA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705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EB5771-33D4-415D-B036-D6069DE08045}" type="slidenum">
              <a:rPr lang="en-CA" altLang="vi-VN" sz="1200" smtClean="0">
                <a:latin typeface="Calibri" panose="020F0502020204030204" pitchFamily="34" charset="0"/>
              </a:rPr>
              <a:pPr/>
              <a:t>2</a:t>
            </a:fld>
            <a:endParaRPr lang="en-CA" altLang="vi-VN" sz="1200" smtClean="0">
              <a:latin typeface="Calibri" panose="020F050202020403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59730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0C6875-6E93-4D57-ABDA-FD8B1EA46605}" type="slidenum">
              <a:rPr lang="en-CA" altLang="en-US" smtClean="0"/>
              <a:pPr>
                <a:spcBef>
                  <a:spcPct val="0"/>
                </a:spcBef>
              </a:pPr>
              <a:t>3</a:t>
            </a:fld>
            <a:endParaRPr lang="en-CA" alt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Ngừng kiểm thử ở đâu?</a:t>
            </a:r>
          </a:p>
        </p:txBody>
      </p:sp>
    </p:spTree>
    <p:extLst>
      <p:ext uri="{BB962C8B-B14F-4D97-AF65-F5344CB8AC3E}">
        <p14:creationId xmlns:p14="http://schemas.microsoft.com/office/powerpoint/2010/main" val="422611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6FE762-07DB-4992-A716-65556A1BF145}" type="slidenum">
              <a:rPr lang="en-CA" altLang="en-US" smtClean="0"/>
              <a:pPr>
                <a:spcBef>
                  <a:spcPct val="0"/>
                </a:spcBef>
              </a:pPr>
              <a:t>4</a:t>
            </a:fld>
            <a:endParaRPr lang="en-CA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KT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hay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dirty="0" smtClean="0"/>
              <a:t>KT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171450" indent="-171450" eaLnBrk="1" hangingPunct="1">
              <a:buFontTx/>
              <a:buChar char="-"/>
              <a:defRPr/>
            </a:pPr>
            <a:r>
              <a:rPr lang="en-US" dirty="0" smtClean="0"/>
              <a:t>KT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29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180AB7-EAAC-44FD-A727-E0CDA22B292F}" type="slidenum">
              <a:rPr lang="en-CA" altLang="en-US" smtClean="0"/>
              <a:pPr>
                <a:spcBef>
                  <a:spcPct val="0"/>
                </a:spcBef>
              </a:pPr>
              <a:t>5</a:t>
            </a:fld>
            <a:endParaRPr lang="en-CA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C(M,S) mức độ bao phủ của phương pháp M với độ đo S.</a:t>
            </a:r>
          </a:p>
          <a:p>
            <a:pPr eaLnBrk="1" hangingPunct="1"/>
            <a:r>
              <a:rPr lang="en-US" altLang="en-US" smtClean="0"/>
              <a:t>R(M,S) mức độ dư thừa của phương pháp M với độ đo S</a:t>
            </a:r>
          </a:p>
          <a:p>
            <a:pPr eaLnBrk="1" hangingPunct="1"/>
            <a:r>
              <a:rPr lang="en-US" altLang="en-US" smtClean="0"/>
              <a:t>NR(M,S) tổng dư thừa của pp M so với độ đo S.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013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5AE983-F399-42D9-A311-6DFDC238744F}" type="slidenum">
              <a:rPr lang="en-CA" altLang="en-US" smtClean="0"/>
              <a:pPr>
                <a:spcBef>
                  <a:spcPct val="0"/>
                </a:spcBef>
              </a:pPr>
              <a:t>6</a:t>
            </a:fld>
            <a:endParaRPr lang="en-CA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59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17E803-7FD4-4357-B2C3-31CADB1A253A}" type="slidenum">
              <a:rPr lang="en-CA" altLang="en-US" smtClean="0"/>
              <a:pPr>
                <a:spcBef>
                  <a:spcPct val="0"/>
                </a:spcBef>
              </a:pPr>
              <a:t>7</a:t>
            </a:fld>
            <a:endParaRPr lang="en-CA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91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BC99E3-816B-4FD6-BFB1-4F273DA02141}" type="slidenum">
              <a:rPr lang="en-CA" altLang="en-US" smtClean="0"/>
              <a:pPr>
                <a:spcBef>
                  <a:spcPct val="0"/>
                </a:spcBef>
              </a:pPr>
              <a:t>8</a:t>
            </a:fld>
            <a:endParaRPr lang="en-CA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60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BA397-12BA-4EBD-8FA5-C354867F28D5}" type="slidenum">
              <a:rPr lang="en-CA" altLang="en-US" smtClean="0"/>
              <a:pPr>
                <a:spcBef>
                  <a:spcPct val="0"/>
                </a:spcBef>
              </a:pPr>
              <a:t>9</a:t>
            </a:fld>
            <a:endParaRPr lang="en-CA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11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F9CD3-0046-4CA1-9696-5B8445B22EE5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91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1F05-6624-4857-924F-6BF23B48A19C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9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2EBE4-38A3-4CE1-9F3D-6973903041D6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00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solidFill>
                  <a:srgbClr val="0070C0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278CD-79BE-45F8-A8A6-0C676263F709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5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BA793-1980-4B1F-92D4-3461E6D18660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10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A8589-EC79-438B-B714-B8C733120F83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8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94276-B265-4533-9B9D-5FE07C8BD18B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6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70C79-FB8E-4F0A-A2B0-DD9B1C784096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5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D1AED-BF06-41F4-B363-792E86CB1232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1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ABE53-1D09-4326-BA4C-5700B762335B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342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715AF-4B95-4C17-8A18-27AD9CE764D9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45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9759B9-3D21-4CB3-8F16-8147B1D66740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72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0070C0"/>
          </a:solidFill>
          <a:latin typeface="+mn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vi-VN" smtClean="0"/>
              <a:t>Kiểm thử và đảm bảo chất lượng phần mềm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vi-VN" dirty="0" err="1" smtClean="0"/>
              <a:t>Kết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hợp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trúc</a:t>
            </a:r>
            <a:endParaRPr lang="en-US" altLang="vi-V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Phức tạp ca kiểm thử so với công sức xác định ca kiểm thử</a:t>
            </a: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1938338" y="2667000"/>
            <a:ext cx="0" cy="287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1938338" y="5551488"/>
            <a:ext cx="497363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233613" y="5700713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DD-Path            Basis Path          DU-Path      Slice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952500" y="484663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957263" y="26733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22536" name="Oval 11"/>
          <p:cNvSpPr>
            <a:spLocks noChangeArrowheads="1"/>
          </p:cNvSpPr>
          <p:nvPr/>
        </p:nvSpPr>
        <p:spPr bwMode="auto">
          <a:xfrm>
            <a:off x="2803525" y="4968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3863975" y="46069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8" name="Oval 13"/>
          <p:cNvSpPr>
            <a:spLocks noChangeArrowheads="1"/>
          </p:cNvSpPr>
          <p:nvPr/>
        </p:nvSpPr>
        <p:spPr bwMode="auto">
          <a:xfrm>
            <a:off x="5386388" y="31734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9" name="Oval 14"/>
          <p:cNvSpPr>
            <a:spLocks noChangeArrowheads="1"/>
          </p:cNvSpPr>
          <p:nvPr/>
        </p:nvSpPr>
        <p:spPr bwMode="auto">
          <a:xfrm>
            <a:off x="6075363" y="3006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7042150" y="5346700"/>
            <a:ext cx="925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Phức tạp</a:t>
            </a:r>
          </a:p>
        </p:txBody>
      </p:sp>
      <p:sp>
        <p:nvSpPr>
          <p:cNvPr id="22541" name="Text Box 16"/>
          <p:cNvSpPr txBox="1">
            <a:spLocks noChangeArrowheads="1"/>
          </p:cNvSpPr>
          <p:nvPr/>
        </p:nvSpPr>
        <p:spPr bwMode="auto">
          <a:xfrm>
            <a:off x="711200" y="2262188"/>
            <a:ext cx="4021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anose="020F0502020204030204" pitchFamily="34" charset="0"/>
              </a:rPr>
              <a:t>Công sức xác định các mục bao phủ kiểm thử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V="1">
            <a:off x="2797175" y="4637088"/>
            <a:ext cx="1165225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V="1">
            <a:off x="3929063" y="3211513"/>
            <a:ext cx="1481137" cy="1414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V="1">
            <a:off x="5421313" y="3036888"/>
            <a:ext cx="717550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Nhận xét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Kiểm thử chức năng dễ bị thừa và thiếu</a:t>
            </a:r>
          </a:p>
          <a:p>
            <a:pPr eaLnBrk="1" hangingPunct="1"/>
            <a:r>
              <a:rPr lang="en-US" altLang="vi-VN" smtClean="0"/>
              <a:t>Kiểm thử cấu trúc xét cả các đường đi không khả thi</a:t>
            </a:r>
          </a:p>
          <a:p>
            <a:pPr eaLnBrk="1" hangingPunct="1"/>
            <a:r>
              <a:rPr lang="en-US" altLang="vi-VN" smtClean="0"/>
              <a:t>Kiểm thử luồng dữ liệu coi ngữ nghĩa chương trình là các đường đi CFG</a:t>
            </a:r>
          </a:p>
          <a:p>
            <a:pPr eaLnBrk="1" hangingPunct="1"/>
            <a:r>
              <a:rPr lang="en-US" altLang="vi-VN" smtClean="0"/>
              <a:t>Phương pháp lai kết hợp cả hộp trắng và hộp đen sẽ tốt</a:t>
            </a:r>
          </a:p>
          <a:p>
            <a:pPr eaLnBrk="1" hangingPunct="1"/>
            <a:r>
              <a:rPr lang="en-US" altLang="vi-VN" smtClean="0"/>
              <a:t>Kiểm thử hộp trắng phù hợp với kiểm thử đơn vị</a:t>
            </a:r>
            <a:endParaRPr lang="en-US" altLang="vi-VN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Bao hàm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Tiêu chuẩn C1 bao hàm (subsume) C2 nếu mọi bộ kiểm thử thỏa mãn C1 đều thỏa mãn C2</a:t>
            </a:r>
          </a:p>
          <a:p>
            <a:pPr eaLnBrk="1" hangingPunct="1"/>
            <a:r>
              <a:rPr lang="en-US" altLang="en-US" smtClean="0"/>
              <a:t>C1 và C2 là tương đương nếu C1 bao hàm C2 và ngược lại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Quan hệ bao hàm giữa các tiêu chuẩn là gì?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 hệ bao hàm cho luồng điều khiển</a:t>
            </a:r>
          </a:p>
        </p:txBody>
      </p:sp>
      <p:pic>
        <p:nvPicPr>
          <p:cNvPr id="28675" name="Content Placeholder 6" descr="sub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54" y="1825625"/>
            <a:ext cx="5490092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 hệ bao hàm cho luồng dữ liệu</a:t>
            </a:r>
          </a:p>
        </p:txBody>
      </p:sp>
      <p:pic>
        <p:nvPicPr>
          <p:cNvPr id="30723" name="Content Placeholder 7" descr="sub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54" y="1825625"/>
            <a:ext cx="5490092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en-CA" altLang="vi-VN" smtClean="0"/>
              <a:t>Nội dung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vi-VN" smtClean="0"/>
              <a:t>Kiểm thử cấu trúc</a:t>
            </a:r>
          </a:p>
          <a:p>
            <a:pPr lvl="1" eaLnBrk="1" hangingPunct="1"/>
            <a:r>
              <a:rPr lang="en-CA" altLang="vi-VN" smtClean="0"/>
              <a:t>Tổng quan</a:t>
            </a:r>
          </a:p>
          <a:p>
            <a:pPr lvl="1" eaLnBrk="1" hangingPunct="1"/>
            <a:r>
              <a:rPr lang="en-CA" altLang="vi-VN" smtClean="0"/>
              <a:t>Kiểm thử theo luồng điều khiển</a:t>
            </a:r>
          </a:p>
          <a:p>
            <a:pPr lvl="1" eaLnBrk="1" hangingPunct="1"/>
            <a:r>
              <a:rPr lang="en-CA" altLang="vi-VN" smtClean="0"/>
              <a:t>Kiểm thử theo luồng dữ liệu</a:t>
            </a:r>
          </a:p>
          <a:p>
            <a:pPr lvl="1" eaLnBrk="1" hangingPunct="1"/>
            <a:r>
              <a:rPr lang="en-CA" altLang="vi-VN" b="1" smtClean="0"/>
              <a:t>Phương pháp kết hợp</a:t>
            </a:r>
          </a:p>
          <a:p>
            <a:pPr lvl="1" eaLnBrk="1" hangingPunct="1"/>
            <a:r>
              <a:rPr lang="en-CA" altLang="vi-VN" b="1" smtClean="0"/>
              <a:t>Tổng kết về kiểm thử cấu trúc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F790958-544D-4649-9A94-65771D9B4F3C}" type="slidenum">
              <a:rPr lang="en-CA" altLang="en-US" smtClean="0"/>
              <a:pPr>
                <a:defRPr/>
              </a:pPr>
              <a:t>2</a:t>
            </a:fld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Khi nào thì dừng kiểm thử?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tiêu chí</a:t>
            </a:r>
          </a:p>
          <a:p>
            <a:pPr lvl="1" eaLnBrk="1" hangingPunct="1"/>
            <a:r>
              <a:rPr lang="en-US" altLang="en-US" smtClean="0"/>
              <a:t>Khi hết sai sót</a:t>
            </a:r>
          </a:p>
          <a:p>
            <a:pPr lvl="1" eaLnBrk="1" hangingPunct="1"/>
            <a:r>
              <a:rPr lang="en-US" altLang="en-US" smtClean="0"/>
              <a:t>Khi hết thời gian/ngân sách/tài nguyên</a:t>
            </a:r>
          </a:p>
          <a:p>
            <a:pPr lvl="1" eaLnBrk="1" hangingPunct="1"/>
            <a:r>
              <a:rPr lang="en-US" altLang="en-US" smtClean="0"/>
              <a:t>Khi kiểm thử không tìm thêm được sai sót mới</a:t>
            </a:r>
          </a:p>
          <a:p>
            <a:pPr lvl="1" eaLnBrk="1" hangingPunct="1"/>
            <a:r>
              <a:rPr lang="en-US" altLang="en-US" smtClean="0"/>
              <a:t>Khi các tiêu chuẩn kiểm thử đã tạo ra hết các ca kiểm thử</a:t>
            </a:r>
          </a:p>
          <a:p>
            <a:pPr lvl="1" eaLnBrk="1" hangingPunct="1"/>
            <a:r>
              <a:rPr lang="en-US" altLang="en-US" smtClean="0"/>
              <a:t>Khi tiêu chuẩn đặt ra đã đạt được</a:t>
            </a:r>
          </a:p>
          <a:p>
            <a:pPr lvl="1" eaLnBrk="1" hangingPunct="1"/>
            <a:r>
              <a:rPr lang="en-US" altLang="en-US" smtClean="0"/>
              <a:t>Khi tần suất sai phát hiện giảm xuống một ngưỡng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Độ đo để so sánh các phương pháp kiểm thử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phương pháp kiểm thử hộp đen có thể bao phủ đường đi tốt nhưng thường có nhiều dư thừa</a:t>
            </a:r>
          </a:p>
          <a:p>
            <a:pPr eaLnBrk="1" hangingPunct="1"/>
            <a:r>
              <a:rPr lang="en-US" altLang="en-US" smtClean="0"/>
              <a:t>Liệu chúng ta có thể có một độ đo để so sánh mức độ hiệu quả của một kỹ thuật hộp đen với một kỹ thuật hộp trắng?</a:t>
            </a:r>
          </a:p>
          <a:p>
            <a:pPr lvl="1" eaLnBrk="1" hangingPunct="1"/>
            <a:r>
              <a:rPr lang="en-US" altLang="en-US" smtClean="0"/>
              <a:t>Các phương pháp hộp đen được đo trên số ca kiểm thử tạo ra</a:t>
            </a:r>
          </a:p>
          <a:p>
            <a:pPr lvl="1" eaLnBrk="1" hangingPunct="1"/>
            <a:r>
              <a:rPr lang="en-US" altLang="en-US" smtClean="0"/>
              <a:t>Các phương pháp hộp trắng được đo trên mức độ bao phủ đường đi chúng đạt được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623888"/>
            <a:ext cx="815975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Độ đo để so sánh các phương pháp kiểm thử</a:t>
            </a:r>
            <a:endParaRPr lang="en-US" altLang="vi-VN" sz="40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Phương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 </a:t>
            </a:r>
            <a:r>
              <a:rPr lang="en-US" sz="2000" dirty="0" err="1" smtClean="0"/>
              <a:t>hộp</a:t>
            </a:r>
            <a:r>
              <a:rPr lang="en-US" sz="2000" dirty="0" smtClean="0"/>
              <a:t> </a:t>
            </a:r>
            <a:r>
              <a:rPr lang="en-US" sz="2000" dirty="0" err="1" smtClean="0"/>
              <a:t>đen</a:t>
            </a:r>
            <a:r>
              <a:rPr lang="en-US" sz="2000" dirty="0" smtClean="0"/>
              <a:t> M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Phương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hộp</a:t>
            </a:r>
            <a:r>
              <a:rPr lang="en-US" sz="2000" dirty="0" smtClean="0"/>
              <a:t> </a:t>
            </a:r>
            <a:r>
              <a:rPr lang="en-US" sz="2000" dirty="0" err="1" smtClean="0"/>
              <a:t>trắng</a:t>
            </a:r>
            <a:r>
              <a:rPr lang="en-US" sz="2000" dirty="0" smtClean="0"/>
              <a:t> S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s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tử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phủ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M tạo m ca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, m ca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qua n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s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tử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phủ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:</a:t>
            </a:r>
          </a:p>
          <a:p>
            <a:pPr lvl="1" eaLnBrk="1" hangingPunct="1">
              <a:defRPr/>
            </a:pPr>
            <a:r>
              <a:rPr lang="en-US" altLang="en-US" dirty="0"/>
              <a:t>C(M,S)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M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đo</a:t>
            </a:r>
            <a:r>
              <a:rPr lang="en-US" altLang="en-US" dirty="0"/>
              <a:t> </a:t>
            </a:r>
            <a:r>
              <a:rPr lang="en-US" altLang="en-US" dirty="0" smtClean="0"/>
              <a:t>S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C(M,S) = n/s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en-US" altLang="en-US" dirty="0"/>
              <a:t>R(M,S)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dư</a:t>
            </a:r>
            <a:r>
              <a:rPr lang="en-US" altLang="en-US" dirty="0"/>
              <a:t> </a:t>
            </a:r>
            <a:r>
              <a:rPr lang="en-US" altLang="en-US" dirty="0" err="1"/>
              <a:t>thừa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M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 smtClean="0"/>
              <a:t>đo</a:t>
            </a:r>
            <a:r>
              <a:rPr lang="en-US" altLang="en-US" dirty="0" smtClean="0"/>
              <a:t> S</a:t>
            </a:r>
          </a:p>
          <a:p>
            <a:pPr marL="0" lvl="1" indent="0" algn="ctr">
              <a:spcBef>
                <a:spcPts val="750"/>
              </a:spcBef>
              <a:buNone/>
              <a:defRPr/>
            </a:pPr>
            <a:r>
              <a:rPr lang="en-US" sz="2000" dirty="0"/>
              <a:t>R(M,S) = m/s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dirty="0"/>
              <a:t>NR(M,S)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dư</a:t>
            </a:r>
            <a:r>
              <a:rPr lang="en-US" altLang="en-US" dirty="0"/>
              <a:t> </a:t>
            </a:r>
            <a:r>
              <a:rPr lang="en-US" altLang="en-US" dirty="0" err="1"/>
              <a:t>thừa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pp M so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đo</a:t>
            </a:r>
            <a:r>
              <a:rPr lang="en-US" altLang="en-US" dirty="0"/>
              <a:t> </a:t>
            </a:r>
            <a:r>
              <a:rPr lang="en-US" altLang="en-US" dirty="0" smtClean="0"/>
              <a:t>S</a:t>
            </a:r>
            <a:endParaRPr lang="en-US" altLang="en-US" dirty="0"/>
          </a:p>
          <a:p>
            <a:pPr marL="0" lvl="1" indent="0" algn="ctr">
              <a:spcBef>
                <a:spcPts val="750"/>
              </a:spcBef>
              <a:buNone/>
              <a:defRPr/>
            </a:pPr>
            <a:r>
              <a:rPr lang="en-US" sz="2000" dirty="0"/>
              <a:t>NR(M,S) = m/n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Ví dụ so sánh</a:t>
            </a:r>
          </a:p>
        </p:txBody>
      </p:sp>
      <p:graphicFrame>
        <p:nvGraphicFramePr>
          <p:cNvPr id="647335" name="Group 167"/>
          <p:cNvGraphicFramePr>
            <a:graphicFrameLocks noGrp="1"/>
          </p:cNvGraphicFramePr>
          <p:nvPr>
            <p:ph sz="half" idx="4294967295"/>
          </p:nvPr>
        </p:nvGraphicFramePr>
        <p:xfrm>
          <a:off x="0" y="2219325"/>
          <a:ext cx="6958013" cy="1071563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615113"/>
                <a:gridCol w="703576"/>
                <a:gridCol w="520879"/>
                <a:gridCol w="573356"/>
                <a:gridCol w="1158373"/>
                <a:gridCol w="1067024"/>
                <a:gridCol w="1319691"/>
              </a:tblGrid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NR(M,S)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358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nominal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0.64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2.14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377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 case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11.36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11.36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</a:tbl>
          </a:graphicData>
        </a:graphic>
      </p:graphicFrame>
      <p:graphicFrame>
        <p:nvGraphicFramePr>
          <p:cNvPr id="647341" name="Group 173"/>
          <p:cNvGraphicFramePr>
            <a:graphicFrameLocks noGrp="1"/>
          </p:cNvGraphicFramePr>
          <p:nvPr>
            <p:ph sz="half" idx="4294967295"/>
          </p:nvPr>
        </p:nvGraphicFramePr>
        <p:xfrm>
          <a:off x="2119313" y="3748088"/>
          <a:ext cx="7024687" cy="104775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1612931"/>
                <a:gridCol w="700506"/>
                <a:gridCol w="537644"/>
                <a:gridCol w="543531"/>
                <a:gridCol w="1196944"/>
                <a:gridCol w="1112569"/>
                <a:gridCol w="1320563"/>
              </a:tblGrid>
              <a:tr h="33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NR(M,S)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</a:tr>
              <a:tr h="377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bva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</a:tr>
              <a:tr h="33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 Table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669" marB="45669" anchor="ctr" horzOverflow="overflow"/>
                </a:tc>
              </a:tr>
            </a:tbl>
          </a:graphicData>
        </a:graphic>
      </p:graphicFrame>
      <p:sp>
        <p:nvSpPr>
          <p:cNvPr id="14389" name="Text Box 174"/>
          <p:cNvSpPr txBox="1">
            <a:spLocks noChangeArrowheads="1"/>
          </p:cNvSpPr>
          <p:nvPr/>
        </p:nvSpPr>
        <p:spPr bwMode="auto">
          <a:xfrm>
            <a:off x="585788" y="1781175"/>
            <a:ext cx="233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Bài toán tam giác</a:t>
            </a:r>
          </a:p>
        </p:txBody>
      </p:sp>
      <p:sp>
        <p:nvSpPr>
          <p:cNvPr id="14390" name="Text Box 175"/>
          <p:cNvSpPr txBox="1">
            <a:spLocks noChangeArrowheads="1"/>
          </p:cNvSpPr>
          <p:nvPr/>
        </p:nvSpPr>
        <p:spPr bwMode="auto">
          <a:xfrm>
            <a:off x="573088" y="3290888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Bài toán hoa hồng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Ví dụ so sánh</a:t>
            </a:r>
            <a:endParaRPr lang="en-US" altLang="vi-VN" sz="3200" smtClean="0"/>
          </a:p>
        </p:txBody>
      </p:sp>
      <p:graphicFrame>
        <p:nvGraphicFramePr>
          <p:cNvPr id="656471" name="Group 87"/>
          <p:cNvGraphicFramePr>
            <a:graphicFrameLocks noGrp="1"/>
          </p:cNvGraphicFramePr>
          <p:nvPr>
            <p:ph sz="half" idx="4294967295"/>
          </p:nvPr>
        </p:nvGraphicFramePr>
        <p:xfrm>
          <a:off x="1706563" y="2846388"/>
          <a:ext cx="7437437" cy="1465262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1726399"/>
                <a:gridCol w="752053"/>
                <a:gridCol w="556769"/>
                <a:gridCol w="612863"/>
                <a:gridCol w="1238188"/>
                <a:gridCol w="1140545"/>
                <a:gridCol w="1410621"/>
              </a:tblGrid>
              <a:tr h="35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NR(M,S)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</a:tr>
              <a:tr h="358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DD-Path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</a:tr>
              <a:tr h="37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DU-Path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0.76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0.76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</a:tr>
              <a:tr h="377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Slices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0.63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0.63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8" marB="45708" anchor="ctr" horzOverflow="overflow"/>
                </a:tc>
              </a:tr>
            </a:tbl>
          </a:graphicData>
        </a:graphic>
      </p:graphicFrame>
      <p:sp>
        <p:nvSpPr>
          <p:cNvPr id="16419" name="Text Box 89"/>
          <p:cNvSpPr txBox="1">
            <a:spLocks noChangeArrowheads="1"/>
          </p:cNvSpPr>
          <p:nvPr/>
        </p:nvSpPr>
        <p:spPr bwMode="auto">
          <a:xfrm>
            <a:off x="654050" y="2351088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Bài toán hoa hồng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Phức tạp kiểm thử  so với số phần tử bao phủ</a:t>
            </a: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1938338" y="2667000"/>
            <a:ext cx="0" cy="287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V="1">
            <a:off x="1938338" y="5551488"/>
            <a:ext cx="497363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233613" y="5700713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DD-Path            Basis Path          DU-Path      Slice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952500" y="484663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957263" y="26733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2601913" y="4625975"/>
            <a:ext cx="137160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V="1">
            <a:off x="3984625" y="2765425"/>
            <a:ext cx="2198688" cy="218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2803525" y="4657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3897313" y="4918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44" name="Oval 13"/>
          <p:cNvSpPr>
            <a:spLocks noChangeArrowheads="1"/>
          </p:cNvSpPr>
          <p:nvPr/>
        </p:nvSpPr>
        <p:spPr bwMode="auto">
          <a:xfrm>
            <a:off x="5386388" y="346233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45" name="Oval 14"/>
          <p:cNvSpPr>
            <a:spLocks noChangeArrowheads="1"/>
          </p:cNvSpPr>
          <p:nvPr/>
        </p:nvSpPr>
        <p:spPr bwMode="auto">
          <a:xfrm>
            <a:off x="6053138" y="28178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7042150" y="5346700"/>
            <a:ext cx="925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Phức tạp</a:t>
            </a: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711200" y="2262188"/>
            <a:ext cx="1916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anose="020F0502020204030204" pitchFamily="34" charset="0"/>
              </a:rPr>
              <a:t>Số phần tử bao phủ</a:t>
            </a:r>
            <a:endParaRPr lang="en-US" altLang="en-US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Phần tử bao phủ kiểm thử</a:t>
            </a: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2522538" y="2400300"/>
            <a:ext cx="0" cy="287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V="1">
            <a:off x="2522538" y="5284788"/>
            <a:ext cx="497363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817813" y="5434013"/>
            <a:ext cx="4176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DD-Path            Basis Path          DU-Path      Slice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1917700" y="4243388"/>
            <a:ext cx="393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912938" y="2406650"/>
            <a:ext cx="39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40</a:t>
            </a: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3186113" y="4359275"/>
            <a:ext cx="1327150" cy="598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V="1">
            <a:off x="4492625" y="2759075"/>
            <a:ext cx="1403350" cy="2166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3187700" y="43465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91" name="Oval 12"/>
          <p:cNvSpPr>
            <a:spLocks noChangeArrowheads="1"/>
          </p:cNvSpPr>
          <p:nvPr/>
        </p:nvSpPr>
        <p:spPr bwMode="auto">
          <a:xfrm>
            <a:off x="4459288" y="488473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92" name="Oval 13"/>
          <p:cNvSpPr>
            <a:spLocks noChangeArrowheads="1"/>
          </p:cNvSpPr>
          <p:nvPr/>
        </p:nvSpPr>
        <p:spPr bwMode="auto">
          <a:xfrm>
            <a:off x="5881688" y="26955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93" name="Oval 14"/>
          <p:cNvSpPr>
            <a:spLocks noChangeArrowheads="1"/>
          </p:cNvSpPr>
          <p:nvPr/>
        </p:nvSpPr>
        <p:spPr bwMode="auto">
          <a:xfrm>
            <a:off x="6637338" y="25066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1295400" y="1995488"/>
            <a:ext cx="2693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alibri" panose="020F0502020204030204" pitchFamily="34" charset="0"/>
              </a:rPr>
              <a:t>Số phần tử bao phủ kiểm thử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 flipV="1">
            <a:off x="5895975" y="2530475"/>
            <a:ext cx="817563" cy="217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1933575" y="4870450"/>
            <a:ext cx="288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0497" name="Text Box 19"/>
          <p:cNvSpPr txBox="1">
            <a:spLocks noChangeArrowheads="1"/>
          </p:cNvSpPr>
          <p:nvPr/>
        </p:nvSpPr>
        <p:spPr bwMode="auto">
          <a:xfrm>
            <a:off x="1919288" y="2663825"/>
            <a:ext cx="39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ing" id="{1E88DF01-5E9F-4B5A-B66B-0F148A4B6B00}" vid="{EB81D1B8-1CEE-427D-8FD6-A010011553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23529</TotalTime>
  <Words>764</Words>
  <Application>Microsoft Office PowerPoint</Application>
  <PresentationFormat>On-screen Show (4:3)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Testing</vt:lpstr>
      <vt:lpstr>Kiểm thử và đảm bảo chất lượng phần mềm</vt:lpstr>
      <vt:lpstr>Nội dung</vt:lpstr>
      <vt:lpstr>Khi nào thì dừng kiểm thử?</vt:lpstr>
      <vt:lpstr>Độ đo để so sánh các phương pháp kiểm thử</vt:lpstr>
      <vt:lpstr>Độ đo để so sánh các phương pháp kiểm thử</vt:lpstr>
      <vt:lpstr>Ví dụ so sánh</vt:lpstr>
      <vt:lpstr>Ví dụ so sánh</vt:lpstr>
      <vt:lpstr>Phức tạp kiểm thử  so với số phần tử bao phủ</vt:lpstr>
      <vt:lpstr>Phần tử bao phủ kiểm thử</vt:lpstr>
      <vt:lpstr>Phức tạp ca kiểm thử so với công sức xác định ca kiểm thử</vt:lpstr>
      <vt:lpstr>Nhận xét</vt:lpstr>
      <vt:lpstr>Bao hàm</vt:lpstr>
      <vt:lpstr>Quan hệ bao hàm cho luồng điều khiển</vt:lpstr>
      <vt:lpstr>Quan hệ bao hàm cho luồng dữ liệu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và Đảm bảo chất lượng Phần mềm</dc:title>
  <dc:creator>Trương Anh Hoàng; Site License</dc:creator>
  <cp:lastModifiedBy>Hoang Truong</cp:lastModifiedBy>
  <cp:revision>549</cp:revision>
  <dcterms:created xsi:type="dcterms:W3CDTF">2003-02-23T00:54:12Z</dcterms:created>
  <dcterms:modified xsi:type="dcterms:W3CDTF">2014-07-29T07:50:12Z</dcterms:modified>
</cp:coreProperties>
</file>