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2" r:id="rId4"/>
    <p:sldId id="267" r:id="rId5"/>
    <p:sldId id="268" r:id="rId6"/>
    <p:sldId id="269" r:id="rId7"/>
    <p:sldId id="273" r:id="rId8"/>
    <p:sldId id="272" r:id="rId9"/>
    <p:sldId id="270" r:id="rId10"/>
    <p:sldId id="282" r:id="rId11"/>
    <p:sldId id="283" r:id="rId12"/>
    <p:sldId id="284" r:id="rId13"/>
    <p:sldId id="285" r:id="rId14"/>
    <p:sldId id="286" r:id="rId15"/>
    <p:sldId id="287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103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0EEC-75F7-4E67-A13B-3B64266E63B6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F61E-9F00-4AB3-AB9B-18908125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ACDF8-7A8B-47EB-B95C-9177EE504DD9}" type="slidenum">
              <a:rPr lang="en-US"/>
              <a:pPr/>
              <a:t>10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E1B34-15F7-48DE-AC36-76C6A2B1BC3D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6374D-2F9E-4A0C-B62D-A440934BC96D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0B380-FF90-4ECF-934B-7C08E761961C}" type="slidenum">
              <a:rPr lang="en-US"/>
              <a:pPr/>
              <a:t>13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BE425-7B6C-4BF2-9224-F7F9763CC55B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006B2-F932-494B-B91C-D87F305AA1AD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Is there any case that RMI Server consults codebase for classes?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F61E-9F00-4AB3-AB9B-189081254F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A0E5-6E19-458F-9E93-BF2258D4F64B}" type="datetime1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591-D82D-4335-94A9-E992FD1D6F63}" type="datetime1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F2A5-DAAA-4D49-ABB5-3B348FCDBD17}" type="datetime1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rmi/overview.html" TargetMode="External"/><Relationship Id="rId2" Type="http://schemas.openxmlformats.org/officeDocument/2006/relationships/hyperlink" Target="http://download.oracle.com/javase/tutorial/networking/sockets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678" y="1447800"/>
            <a:ext cx="568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Service-oriented Architecture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B4A8E-3444-497D-8FBE-5A16BDD8A27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remote object</a:t>
            </a:r>
            <a:r>
              <a:rPr lang="en-US" sz="2400" dirty="0"/>
              <a:t> is an object on another computer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/>
                </a:solidFill>
              </a:rPr>
              <a:t>client object</a:t>
            </a:r>
            <a:r>
              <a:rPr lang="en-US" sz="2400" dirty="0"/>
              <a:t> is the object making the request (sending a message to the other object)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/>
                </a:solidFill>
              </a:rPr>
              <a:t>server object</a:t>
            </a:r>
            <a:r>
              <a:rPr lang="en-US" sz="2400" dirty="0"/>
              <a:t> is the object receiving the request</a:t>
            </a:r>
          </a:p>
          <a:p>
            <a:r>
              <a:rPr lang="en-US" sz="2400" dirty="0"/>
              <a:t>As usual, “client” and “server” can easily trade roles (each can make requests of the other)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tx2"/>
                </a:solidFill>
                <a:latin typeface="Trebuchet MS" pitchFamily="34" charset="0"/>
              </a:rPr>
              <a:t>rmiregistry</a:t>
            </a:r>
            <a:r>
              <a:rPr lang="en-US" sz="2400" dirty="0"/>
              <a:t> is a special server that looks up objects by name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Trebuchet MS" pitchFamily="34" charset="0"/>
              </a:rPr>
              <a:t>rmic</a:t>
            </a:r>
            <a:r>
              <a:rPr lang="en-US" sz="2400" dirty="0" smtClean="0"/>
              <a:t> </a:t>
            </a:r>
            <a:r>
              <a:rPr lang="en-US" sz="2400" dirty="0"/>
              <a:t>is a special compiler for creating </a:t>
            </a:r>
            <a:r>
              <a:rPr lang="en-US" sz="2400" dirty="0">
                <a:solidFill>
                  <a:schemeClr val="tx2"/>
                </a:solidFill>
              </a:rPr>
              <a:t>stub</a:t>
            </a:r>
            <a:r>
              <a:rPr lang="en-US" sz="2400" dirty="0"/>
              <a:t> (client) and </a:t>
            </a:r>
            <a:r>
              <a:rPr lang="en-US" sz="2400" dirty="0">
                <a:solidFill>
                  <a:schemeClr val="tx2"/>
                </a:solidFill>
              </a:rPr>
              <a:t>skeleton</a:t>
            </a:r>
            <a:r>
              <a:rPr lang="en-US" sz="2400" dirty="0"/>
              <a:t> (server)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6746-45EC-4645-9916-37B5ABF1C2C3}" type="slidenum">
              <a:rPr lang="en-US"/>
              <a:pPr/>
              <a:t>11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needed for RMI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dirty="0"/>
              <a:t>send a message to a remote “server object,”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“client object” has to </a:t>
            </a:r>
            <a:r>
              <a:rPr lang="en-US" i="1" dirty="0"/>
              <a:t>find</a:t>
            </a:r>
            <a:r>
              <a:rPr lang="en-US" dirty="0"/>
              <a:t> the object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 this by looking it up in a </a:t>
            </a:r>
            <a:r>
              <a:rPr lang="en-US" dirty="0">
                <a:solidFill>
                  <a:schemeClr val="tx2"/>
                </a:solidFill>
              </a:rPr>
              <a:t>registry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client object then has to </a:t>
            </a:r>
            <a:r>
              <a:rPr lang="en-US" dirty="0">
                <a:solidFill>
                  <a:schemeClr val="tx2"/>
                </a:solidFill>
              </a:rPr>
              <a:t>marshal</a:t>
            </a:r>
            <a:r>
              <a:rPr lang="en-US" dirty="0"/>
              <a:t> the parameters (prepare them for transmission)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Java requires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Serializable</a:t>
            </a:r>
            <a:r>
              <a:rPr lang="en-US" dirty="0"/>
              <a:t> parameters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server object has to </a:t>
            </a:r>
            <a:r>
              <a:rPr lang="en-US" dirty="0" err="1">
                <a:solidFill>
                  <a:schemeClr val="tx2"/>
                </a:solidFill>
              </a:rPr>
              <a:t>unmarshal</a:t>
            </a:r>
            <a:r>
              <a:rPr lang="en-US" dirty="0"/>
              <a:t> its parameters, do its computation, and marshal its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client object has to </a:t>
            </a:r>
            <a:r>
              <a:rPr lang="en-US" dirty="0" err="1"/>
              <a:t>unmarshal</a:t>
            </a:r>
            <a:r>
              <a:rPr lang="en-US" dirty="0"/>
              <a:t> the </a:t>
            </a:r>
            <a:r>
              <a:rPr lang="en-US" dirty="0" smtClean="0"/>
              <a:t>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30BCD-4C19-40C1-A5E4-C4BB023728B5}" type="slidenum">
              <a:rPr lang="en-US"/>
              <a:pPr/>
              <a:t>12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RMI, you need to be running </a:t>
            </a:r>
            <a:r>
              <a:rPr lang="en-US" i="1" dirty="0"/>
              <a:t>three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Client</a:t>
            </a:r>
          </a:p>
          <a:p>
            <a:pPr lvl="1"/>
            <a:r>
              <a:rPr lang="en-US" dirty="0"/>
              <a:t>The Server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Object Registry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rmiregistry</a:t>
            </a:r>
            <a:r>
              <a:rPr lang="en-US" dirty="0"/>
              <a:t>, which is like a DNS service for objects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C76DD-E058-4C99-8302-0B2CF5AD2375}" type="slidenum">
              <a:rPr lang="en-US"/>
              <a:pPr/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Interfaces define behavior</a:t>
            </a:r>
          </a:p>
          <a:p>
            <a:r>
              <a:rPr lang="en-US" sz="2400" dirty="0"/>
              <a:t>Classes define implementation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Therefore,</a:t>
            </a:r>
          </a:p>
          <a:p>
            <a:pPr lvl="1"/>
            <a:r>
              <a:rPr lang="en-US" sz="2000" dirty="0"/>
              <a:t>In order to use a remote object, the client must know its behavior (interface), but does not need to know its implementation (class)</a:t>
            </a:r>
          </a:p>
          <a:p>
            <a:pPr lvl="1"/>
            <a:r>
              <a:rPr lang="en-US" sz="2000" dirty="0"/>
              <a:t>In order to provide an object, the server must know both its interface (behavior) and its class (implementation)</a:t>
            </a:r>
          </a:p>
          <a:p>
            <a:r>
              <a:rPr lang="en-US" sz="2400" dirty="0"/>
              <a:t>In short,</a:t>
            </a:r>
          </a:p>
          <a:p>
            <a:pPr lvl="1"/>
            <a:r>
              <a:rPr lang="en-US" sz="2000" dirty="0"/>
              <a:t>The interface must be available to both client and server</a:t>
            </a:r>
          </a:p>
          <a:p>
            <a:pPr lvl="1"/>
            <a:r>
              <a:rPr lang="en-US" sz="2000" dirty="0"/>
              <a:t>The class of any transmitted object must be </a:t>
            </a:r>
            <a:r>
              <a:rPr lang="en-US" sz="2000" dirty="0" smtClean="0"/>
              <a:t>available to </a:t>
            </a:r>
            <a:r>
              <a:rPr lang="en-US" sz="2000" dirty="0"/>
              <a:t>both client and server</a:t>
            </a:r>
          </a:p>
          <a:p>
            <a:pPr lvl="1"/>
            <a:r>
              <a:rPr lang="en-US" sz="2000" dirty="0"/>
              <a:t>The class whose method is being used should only be on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112A3-7779-4C67-96D7-E0FB46766E8E}" type="slidenum">
              <a:rPr lang="en-US"/>
              <a:pPr/>
              <a:t>14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6091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/>
              <a:t>If an object is to be serialized: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The class must be declared as </a:t>
            </a:r>
            <a:r>
              <a:rPr lang="en-US" sz="2800" dirty="0">
                <a:solidFill>
                  <a:schemeClr val="accent2"/>
                </a:solidFill>
                <a:latin typeface="Trebuchet MS" pitchFamily="34" charset="0"/>
              </a:rPr>
              <a:t>public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sz="2800" dirty="0"/>
              <a:t>The class must implement </a:t>
            </a:r>
            <a:r>
              <a:rPr lang="en-US" sz="2800" dirty="0" err="1">
                <a:solidFill>
                  <a:schemeClr val="accent2"/>
                </a:solidFill>
                <a:latin typeface="Trebuchet MS" pitchFamily="34" charset="0"/>
              </a:rPr>
              <a:t>Serializable</a:t>
            </a:r>
            <a:endParaRPr lang="en-US" sz="2800" dirty="0">
              <a:solidFill>
                <a:schemeClr val="accent2"/>
              </a:solidFill>
              <a:latin typeface="Trebuchet MS" pitchFamily="34" charset="0"/>
            </a:endParaRPr>
          </a:p>
          <a:p>
            <a:pPr lvl="2">
              <a:spcAft>
                <a:spcPts val="1200"/>
              </a:spcAft>
            </a:pPr>
            <a:r>
              <a:rPr lang="en-US" sz="2400" dirty="0"/>
              <a:t>However,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does not declare any methods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The class must have a no-argument constructor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All fields of the class must be </a:t>
            </a:r>
            <a:r>
              <a:rPr lang="en-US" sz="2800" dirty="0" err="1"/>
              <a:t>serializable</a:t>
            </a:r>
            <a:r>
              <a:rPr lang="en-US" sz="2800" dirty="0"/>
              <a:t>: either primitive types or </a:t>
            </a:r>
            <a:r>
              <a:rPr lang="en-US" sz="2800" dirty="0" err="1"/>
              <a:t>Serializable</a:t>
            </a:r>
            <a:r>
              <a:rPr lang="en-US" sz="2800" dirty="0"/>
              <a:t> objects</a:t>
            </a:r>
          </a:p>
          <a:p>
            <a:pPr lvl="1">
              <a:spcAft>
                <a:spcPts val="1200"/>
              </a:spcAft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C232-4451-468D-AA04-0D95EEBCA631}" type="slidenum">
              <a:rPr lang="en-US"/>
              <a:pPr/>
              <a:t>15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interfaces and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Remote</a:t>
            </a:r>
            <a:r>
              <a:rPr lang="en-US" dirty="0"/>
              <a:t> class has two parts: </a:t>
            </a:r>
          </a:p>
          <a:p>
            <a:pPr lvl="1"/>
            <a:r>
              <a:rPr lang="en-US" dirty="0"/>
              <a:t>The interface (used by both client and server):</a:t>
            </a:r>
          </a:p>
          <a:p>
            <a:pPr lvl="2"/>
            <a:r>
              <a:rPr lang="en-US" dirty="0"/>
              <a:t>Must be public </a:t>
            </a:r>
          </a:p>
          <a:p>
            <a:pPr lvl="2"/>
            <a:r>
              <a:rPr lang="en-US" dirty="0"/>
              <a:t>Must extend the interface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java.rmi.Remote</a:t>
            </a:r>
            <a:endParaRPr lang="en-US" dirty="0"/>
          </a:p>
          <a:p>
            <a:pPr lvl="2"/>
            <a:r>
              <a:rPr lang="en-US" dirty="0"/>
              <a:t>Every method in the interface must declare that it throws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java.rmi.RemoteException</a:t>
            </a:r>
            <a:r>
              <a:rPr lang="en-US" dirty="0"/>
              <a:t>  (other exceptions may also be thrown)</a:t>
            </a:r>
          </a:p>
          <a:p>
            <a:pPr lvl="1"/>
            <a:r>
              <a:rPr lang="en-US" dirty="0"/>
              <a:t>The class itself (used only by the server):</a:t>
            </a:r>
          </a:p>
          <a:p>
            <a:pPr lvl="2"/>
            <a:r>
              <a:rPr lang="en-US" dirty="0"/>
              <a:t>Must implement the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Remote</a:t>
            </a:r>
            <a:r>
              <a:rPr lang="en-US" dirty="0"/>
              <a:t> interface </a:t>
            </a:r>
          </a:p>
          <a:p>
            <a:pPr lvl="2"/>
            <a:r>
              <a:rPr lang="en-US" dirty="0"/>
              <a:t>Should extend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java.rmi.server.UnicastRemoteObject</a:t>
            </a:r>
            <a:endParaRPr lang="en-US" dirty="0"/>
          </a:p>
          <a:p>
            <a:pPr lvl="2"/>
            <a:r>
              <a:rPr lang="en-US" dirty="0"/>
              <a:t>May have locally accessible methods that are not in its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Remote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package hello;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java.rmi.Remote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java.rmi.RemoteException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interface Hello extends Remote {</a:t>
            </a:r>
          </a:p>
          <a:p>
            <a:pPr>
              <a:buNone/>
            </a:pPr>
            <a:r>
              <a:rPr lang="en-US" sz="2000" dirty="0" smtClean="0"/>
              <a:t>    String </a:t>
            </a:r>
            <a:r>
              <a:rPr lang="en-US" sz="2000" dirty="0" err="1" smtClean="0"/>
              <a:t>sayHello</a:t>
            </a:r>
            <a:r>
              <a:rPr lang="en-US" sz="2000" dirty="0" smtClean="0"/>
              <a:t>() throws </a:t>
            </a:r>
            <a:r>
              <a:rPr lang="en-US" sz="2000" dirty="0" err="1" smtClean="0"/>
              <a:t>RemoteException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package server;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hello.Hello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java.rmi.server</a:t>
            </a:r>
            <a:r>
              <a:rPr lang="en-US" sz="1800" dirty="0" smtClean="0"/>
              <a:t>.*;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implements Hello 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public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(){};</a:t>
            </a:r>
          </a:p>
          <a:p>
            <a:pPr>
              <a:buNone/>
            </a:pPr>
            <a:r>
              <a:rPr lang="en-US" sz="1800" dirty="0" smtClean="0"/>
              <a:t>    public String </a:t>
            </a:r>
            <a:r>
              <a:rPr lang="en-US" sz="1800" dirty="0" err="1" smtClean="0"/>
              <a:t>sayHello</a:t>
            </a:r>
            <a:r>
              <a:rPr lang="en-US" sz="1800" dirty="0" smtClean="0"/>
              <a:t>(){</a:t>
            </a:r>
          </a:p>
          <a:p>
            <a:pPr>
              <a:buNone/>
            </a:pPr>
            <a:r>
              <a:rPr lang="en-US" sz="1800" dirty="0" smtClean="0"/>
              <a:t>        return "Hello, world";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	    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= new </a:t>
            </a:r>
            <a:r>
              <a:rPr lang="en-US" sz="1800" dirty="0" err="1" smtClean="0"/>
              <a:t>HelloServer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Hello stub = (Hello)</a:t>
            </a:r>
            <a:r>
              <a:rPr lang="en-US" sz="1800" dirty="0" err="1" smtClean="0"/>
              <a:t>UnicastRemoteObject.exportObject</a:t>
            </a:r>
            <a:r>
              <a:rPr lang="en-US" sz="1800" dirty="0" smtClean="0"/>
              <a:t>(</a:t>
            </a:r>
            <a:r>
              <a:rPr lang="en-US" sz="1800" dirty="0" err="1" smtClean="0"/>
              <a:t>obj</a:t>
            </a:r>
            <a:r>
              <a:rPr lang="en-US" sz="1800" dirty="0" smtClean="0"/>
              <a:t>, 0);</a:t>
            </a:r>
          </a:p>
          <a:p>
            <a:pPr>
              <a:buNone/>
            </a:pPr>
            <a:r>
              <a:rPr lang="en-US" sz="1800" dirty="0" smtClean="0"/>
              <a:t>	     Registry registry = </a:t>
            </a:r>
            <a:r>
              <a:rPr lang="en-US" sz="1800" dirty="0" err="1" smtClean="0"/>
              <a:t>LocateRegistry.getRegistry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registry.bind</a:t>
            </a:r>
            <a:r>
              <a:rPr lang="en-US" sz="1800" dirty="0" smtClean="0"/>
              <a:t>("Hello", stub);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java.rmi.registry.LocateRegistry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java.rmi.registry.Registry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hello.Hello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HelloClient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private </a:t>
            </a:r>
            <a:r>
              <a:rPr lang="en-US" sz="1800" dirty="0" err="1" smtClean="0"/>
              <a:t>HelloClient</a:t>
            </a:r>
            <a:r>
              <a:rPr lang="en-US" sz="1800" dirty="0" smtClean="0"/>
              <a:t>() {};</a:t>
            </a:r>
          </a:p>
          <a:p>
            <a:pPr>
              <a:buNone/>
            </a:pPr>
            <a:r>
              <a:rPr lang="en-US" sz="1800" dirty="0" smtClean="0"/>
              <a:t>  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            Registry </a:t>
            </a:r>
            <a:r>
              <a:rPr lang="en-US" sz="1800" dirty="0" err="1" smtClean="0"/>
              <a:t>registry</a:t>
            </a:r>
            <a:r>
              <a:rPr lang="en-US" sz="1800" dirty="0" smtClean="0"/>
              <a:t> = </a:t>
            </a:r>
            <a:r>
              <a:rPr lang="en-US" sz="1800" dirty="0" err="1" smtClean="0"/>
              <a:t>LocateRegistry.getRegistry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Hello stub = (Hello) </a:t>
            </a:r>
            <a:r>
              <a:rPr lang="en-US" sz="1800" dirty="0" err="1" smtClean="0"/>
              <a:t>registry.lookup</a:t>
            </a:r>
            <a:r>
              <a:rPr lang="en-US" sz="1800" dirty="0" smtClean="0"/>
              <a:t>("Hello");</a:t>
            </a:r>
          </a:p>
          <a:p>
            <a:pPr>
              <a:buNone/>
            </a:pPr>
            <a:r>
              <a:rPr lang="en-US" sz="1800" dirty="0" smtClean="0"/>
              <a:t>            String response = </a:t>
            </a:r>
            <a:r>
              <a:rPr lang="en-US" sz="1800" dirty="0" err="1" smtClean="0"/>
              <a:t>stub.sayHello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("response: " + response);</a:t>
            </a:r>
          </a:p>
          <a:p>
            <a:pPr>
              <a:buNone/>
            </a:pPr>
            <a:r>
              <a:rPr lang="en-US" sz="1800" dirty="0" smtClean="0"/>
              <a:t> 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registry: </a:t>
            </a:r>
            <a:r>
              <a:rPr lang="en-US" sz="2400" dirty="0" smtClean="0">
                <a:solidFill>
                  <a:srgbClr val="C00000"/>
                </a:solidFill>
              </a:rPr>
              <a:t>start </a:t>
            </a:r>
            <a:r>
              <a:rPr lang="en-US" sz="2400" dirty="0" err="1" smtClean="0">
                <a:solidFill>
                  <a:srgbClr val="C00000"/>
                </a:solidFill>
              </a:rPr>
              <a:t>rmiregistry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Assume that HelloServer.jar is located at D:\Workshop\Server; HelloClient.jar is located at D:\Workshop\Client</a:t>
            </a:r>
          </a:p>
          <a:p>
            <a:pPr lvl="1"/>
            <a:r>
              <a:rPr lang="en-US" sz="2000" dirty="0" smtClean="0"/>
              <a:t>Start server: </a:t>
            </a:r>
            <a:r>
              <a:rPr lang="en-US" sz="2000" dirty="0" smtClean="0">
                <a:solidFill>
                  <a:srgbClr val="C00000"/>
                </a:solidFill>
              </a:rPr>
              <a:t>java -cp D:\workshop\rmi\server.jar </a:t>
            </a:r>
            <a:r>
              <a:rPr lang="en-US" sz="2000" dirty="0" err="1" smtClean="0">
                <a:solidFill>
                  <a:srgbClr val="C00000"/>
                </a:solidFill>
              </a:rPr>
              <a:t>server.HelloServer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000" dirty="0" smtClean="0"/>
              <a:t>Start client: </a:t>
            </a:r>
            <a:r>
              <a:rPr lang="en-US" sz="2000" dirty="0" smtClean="0">
                <a:solidFill>
                  <a:srgbClr val="C00000"/>
                </a:solidFill>
              </a:rPr>
              <a:t>java -cp d:/workshop/rmi/client.jar </a:t>
            </a:r>
            <a:r>
              <a:rPr lang="en-US" sz="2000" dirty="0" err="1" smtClean="0">
                <a:solidFill>
                  <a:srgbClr val="C00000"/>
                </a:solidFill>
              </a:rPr>
              <a:t>client.HelloClient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Java Socket</a:t>
            </a:r>
          </a:p>
          <a:p>
            <a:r>
              <a:rPr lang="en-US" dirty="0" smtClean="0"/>
              <a:t>Remote Procedure Call</a:t>
            </a:r>
          </a:p>
          <a:p>
            <a:r>
              <a:rPr lang="en-US" dirty="0" smtClean="0"/>
              <a:t>Java Remote Method Invocation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66800" y="1524000"/>
            <a:ext cx="7239000" cy="4255532"/>
            <a:chOff x="381000" y="990600"/>
            <a:chExt cx="8382000" cy="5246132"/>
          </a:xfrm>
        </p:grpSpPr>
        <p:sp>
          <p:nvSpPr>
            <p:cNvPr id="8" name="Rectangle 7"/>
            <p:cNvSpPr/>
            <p:nvPr/>
          </p:nvSpPr>
          <p:spPr>
            <a:xfrm>
              <a:off x="3352800" y="1143000"/>
              <a:ext cx="1828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RMI Registry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1400" y="5105400"/>
              <a:ext cx="1828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Stub class location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1000" y="3124200"/>
              <a:ext cx="1752600" cy="1066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RMI 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6400800" y="2895600"/>
              <a:ext cx="2362200" cy="1524000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RMI Server</a:t>
              </a:r>
              <a:endParaRPr lang="en-US" dirty="0"/>
            </a:p>
          </p:txBody>
        </p:sp>
        <p:cxnSp>
          <p:nvCxnSpPr>
            <p:cNvPr id="15" name="Shape 14"/>
            <p:cNvCxnSpPr>
              <a:stCxn id="12" idx="0"/>
              <a:endCxn id="8" idx="3"/>
            </p:cNvCxnSpPr>
            <p:nvPr/>
          </p:nvCxnSpPr>
          <p:spPr>
            <a:xfrm rot="16200000" flipV="1">
              <a:off x="5753100" y="1066800"/>
              <a:ext cx="1257300" cy="24003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91200" y="1676400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Server registers a remote </a:t>
              </a:r>
              <a:r>
                <a:rPr lang="en-US" dirty="0" err="1" smtClean="0"/>
                <a:t>obj</a:t>
              </a:r>
              <a:endParaRPr lang="en-US" dirty="0"/>
            </a:p>
          </p:txBody>
        </p:sp>
        <p:cxnSp>
          <p:nvCxnSpPr>
            <p:cNvPr id="18" name="Elbow Connector 17"/>
            <p:cNvCxnSpPr/>
            <p:nvPr/>
          </p:nvCxnSpPr>
          <p:spPr>
            <a:xfrm flipV="1">
              <a:off x="914400" y="1371600"/>
              <a:ext cx="2362200" cy="1752600"/>
            </a:xfrm>
            <a:prstGeom prst="bentConnector3">
              <a:avLst>
                <a:gd name="adj1" fmla="val -80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143000" y="990600"/>
              <a:ext cx="10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Lookup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1752600" y="1828800"/>
              <a:ext cx="1600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1104900" y="2476500"/>
              <a:ext cx="1295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2848" y="2069068"/>
              <a:ext cx="190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Instance of stub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1219200" y="4724400"/>
              <a:ext cx="1066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52600" y="5257800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75084" y="5224219"/>
              <a:ext cx="2126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Request stub class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76200" y="5029200"/>
              <a:ext cx="167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4400" y="5867400"/>
              <a:ext cx="2667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90600" y="58674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5. Stub class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11" idx="3"/>
              <a:endCxn id="12" idx="1"/>
            </p:cNvCxnSpPr>
            <p:nvPr/>
          </p:nvCxnSpPr>
          <p:spPr>
            <a:xfrm>
              <a:off x="2133600" y="3657600"/>
              <a:ext cx="426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47937" y="3212068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6. Invoke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10200" y="5181600"/>
            <a:ext cx="3352800" cy="1009710"/>
            <a:chOff x="5410200" y="5181600"/>
            <a:chExt cx="3352800" cy="1009710"/>
          </a:xfrm>
        </p:grpSpPr>
        <p:sp>
          <p:nvSpPr>
            <p:cNvPr id="53" name="Rectangle 52"/>
            <p:cNvSpPr/>
            <p:nvPr/>
          </p:nvSpPr>
          <p:spPr>
            <a:xfrm>
              <a:off x="5410200" y="5791200"/>
              <a:ext cx="3352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Djava.rmi.server.codebase</a:t>
              </a:r>
              <a:r>
                <a:rPr lang="en-US" sz="2000" dirty="0" smtClean="0">
                  <a:solidFill>
                    <a:srgbClr val="C00000"/>
                  </a:solidFill>
                </a:rPr>
                <a:t>=</a:t>
              </a:r>
              <a:endParaRPr lang="en-US" sz="2000" dirty="0"/>
            </a:p>
          </p:txBody>
        </p:sp>
        <p:cxnSp>
          <p:nvCxnSpPr>
            <p:cNvPr id="58" name="Elbow Connector 57"/>
            <p:cNvCxnSpPr/>
            <p:nvPr/>
          </p:nvCxnSpPr>
          <p:spPr>
            <a:xfrm rot="10800000">
              <a:off x="5486400" y="5181600"/>
              <a:ext cx="3124200" cy="838200"/>
            </a:xfrm>
            <a:prstGeom prst="bentConnector3">
              <a:avLst>
                <a:gd name="adj1" fmla="val -305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disadvantages of RPC?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communication with sockets</a:t>
            </a:r>
          </a:p>
          <a:p>
            <a:r>
              <a:rPr lang="en-US" dirty="0" smtClean="0"/>
              <a:t>Disadvantages of sockets</a:t>
            </a:r>
          </a:p>
          <a:p>
            <a:r>
              <a:rPr lang="en-US" dirty="0" smtClean="0"/>
              <a:t>Socket programming with Java</a:t>
            </a:r>
          </a:p>
          <a:p>
            <a:r>
              <a:rPr lang="en-US" dirty="0" smtClean="0"/>
              <a:t>Remote Procedure Call</a:t>
            </a:r>
          </a:p>
          <a:p>
            <a:r>
              <a:rPr lang="en-US" dirty="0" smtClean="0"/>
              <a:t>Programming with Java RMI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Socket: </a:t>
            </a:r>
            <a:r>
              <a:rPr lang="en-US" dirty="0" smtClean="0">
                <a:hlinkClick r:id="rId2"/>
              </a:rPr>
              <a:t>http://download.oracle.com/javase/tutorial/networking/sockets/index.html</a:t>
            </a:r>
            <a:endParaRPr lang="en-US" dirty="0" smtClean="0"/>
          </a:p>
          <a:p>
            <a:r>
              <a:rPr lang="en-US" dirty="0" smtClean="0"/>
              <a:t>Java RMI: </a:t>
            </a:r>
            <a:r>
              <a:rPr lang="en-US" dirty="0" smtClean="0">
                <a:hlinkClick r:id="rId3"/>
              </a:rPr>
              <a:t>http://download.oracle.com/javase/tutorial/rmi/overview.html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Duc\Local Settings\Temporary Internet Files\Content.IE5\SY3ZUB94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1587" y="2530475"/>
            <a:ext cx="1520825" cy="1797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538288"/>
            <a:ext cx="71151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 -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68760"/>
            <a:ext cx="8610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ServerSocket</a:t>
            </a:r>
            <a:r>
              <a:rPr lang="en-US" sz="1800" dirty="0" smtClean="0"/>
              <a:t> </a:t>
            </a:r>
            <a:r>
              <a:rPr lang="en-US" sz="1800" dirty="0" err="1" smtClean="0"/>
              <a:t>serverSock</a:t>
            </a:r>
            <a:r>
              <a:rPr lang="en-US" sz="1800" dirty="0" smtClean="0"/>
              <a:t>=new </a:t>
            </a:r>
            <a:r>
              <a:rPr lang="en-US" sz="1800" dirty="0" err="1" smtClean="0"/>
              <a:t>ServerSocket</a:t>
            </a:r>
            <a:r>
              <a:rPr lang="en-US" sz="1800" dirty="0" smtClean="0"/>
              <a:t>(9999); </a:t>
            </a:r>
          </a:p>
          <a:p>
            <a:pPr>
              <a:buNone/>
            </a:pPr>
            <a:r>
              <a:rPr lang="en-US" sz="1800" dirty="0" smtClean="0"/>
              <a:t>Socket sock=</a:t>
            </a:r>
            <a:r>
              <a:rPr lang="en-US" sz="1800" dirty="0" err="1" smtClean="0"/>
              <a:t>serverSock.accept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err="1" smtClean="0"/>
              <a:t>PrintWriter</a:t>
            </a:r>
            <a:r>
              <a:rPr lang="en-US" sz="1800" dirty="0" smtClean="0"/>
              <a:t> out=new </a:t>
            </a:r>
            <a:r>
              <a:rPr lang="en-US" sz="1800" dirty="0" err="1" smtClean="0"/>
              <a:t>PrintWriter</a:t>
            </a:r>
            <a:r>
              <a:rPr lang="en-US" sz="1800" dirty="0" smtClean="0"/>
              <a:t>(</a:t>
            </a:r>
            <a:r>
              <a:rPr lang="en-US" sz="1800" dirty="0" err="1" smtClean="0"/>
              <a:t>sock.getOutputStream</a:t>
            </a:r>
            <a:r>
              <a:rPr lang="en-US" sz="1800" dirty="0" smtClean="0"/>
              <a:t>(),true);</a:t>
            </a:r>
          </a:p>
          <a:p>
            <a:pPr>
              <a:buNone/>
            </a:pPr>
            <a:r>
              <a:rPr lang="en-US" sz="1800" dirty="0" err="1" smtClean="0"/>
              <a:t>BufferedReader</a:t>
            </a:r>
            <a:r>
              <a:rPr lang="en-US" sz="1800" dirty="0" smtClean="0"/>
              <a:t> in=new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InputStreamReader</a:t>
            </a:r>
            <a:r>
              <a:rPr lang="en-US" sz="1800" dirty="0" smtClean="0"/>
              <a:t>(</a:t>
            </a:r>
            <a:r>
              <a:rPr lang="en-US" sz="1800" dirty="0" err="1" smtClean="0"/>
              <a:t>sock.getInputStream</a:t>
            </a:r>
            <a:r>
              <a:rPr lang="en-US" sz="1800" dirty="0" smtClean="0"/>
              <a:t>()));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err="1" smtClean="0"/>
              <a:t>in.readLine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err="1" smtClean="0"/>
              <a:t>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str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r>
              <a:rPr lang="en-US" sz="1800" dirty="0" err="1" smtClean="0"/>
              <a:t>sock.close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err="1" smtClean="0"/>
              <a:t>serverSock.close</a:t>
            </a:r>
            <a:r>
              <a:rPr lang="en-US" sz="1800" dirty="0" smtClean="0"/>
              <a:t>();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 -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582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Socket s=new Socket("localhost",9999);</a:t>
            </a:r>
          </a:p>
          <a:p>
            <a:pPr>
              <a:buNone/>
            </a:pPr>
            <a:r>
              <a:rPr lang="en-US" sz="2000" dirty="0" err="1" smtClean="0"/>
              <a:t>PrintWriter</a:t>
            </a:r>
            <a:r>
              <a:rPr lang="en-US" sz="2000" dirty="0" smtClean="0"/>
              <a:t> out=new </a:t>
            </a:r>
            <a:r>
              <a:rPr lang="en-US" sz="2000" dirty="0" err="1" smtClean="0"/>
              <a:t>PrintWriter</a:t>
            </a:r>
            <a:r>
              <a:rPr lang="en-US" sz="2000" dirty="0" smtClean="0"/>
              <a:t>(</a:t>
            </a:r>
            <a:r>
              <a:rPr lang="en-US" sz="2000" dirty="0" err="1" smtClean="0"/>
              <a:t>s.getOutputStream</a:t>
            </a:r>
            <a:r>
              <a:rPr lang="en-US" sz="2000" dirty="0" smtClean="0"/>
              <a:t>(),true);</a:t>
            </a:r>
          </a:p>
          <a:p>
            <a:pPr>
              <a:buNone/>
            </a:pPr>
            <a:r>
              <a:rPr lang="en-US" sz="2000" dirty="0" err="1" smtClean="0"/>
              <a:t>BufferedReader</a:t>
            </a:r>
            <a:r>
              <a:rPr lang="en-US" sz="2000" dirty="0" smtClean="0"/>
              <a:t> in=new </a:t>
            </a:r>
            <a:r>
              <a:rPr lang="en-US" sz="2000" dirty="0" err="1" smtClean="0"/>
              <a:t>BufferedReader</a:t>
            </a:r>
            <a:r>
              <a:rPr lang="en-US" sz="2000" dirty="0" smtClean="0"/>
              <a:t>(new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</a:t>
            </a:r>
            <a:r>
              <a:rPr lang="en-US" sz="2000" dirty="0" err="1" smtClean="0"/>
              <a:t>InputStreamReader</a:t>
            </a:r>
            <a:r>
              <a:rPr lang="en-US" sz="2000" dirty="0" smtClean="0"/>
              <a:t>(</a:t>
            </a:r>
            <a:r>
              <a:rPr lang="en-US" sz="2000" dirty="0" err="1" smtClean="0"/>
              <a:t>s.getInputStream</a:t>
            </a:r>
            <a:r>
              <a:rPr lang="en-US" sz="2000" dirty="0" smtClean="0"/>
              <a:t>()));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err="1" smtClean="0"/>
              <a:t>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err="1" smtClean="0"/>
              <a:t>in.readLine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err="1" smtClean="0"/>
              <a:t>s.close</a:t>
            </a:r>
            <a:r>
              <a:rPr lang="en-US" sz="2000" dirty="0" smtClean="0"/>
              <a:t>();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difficulties that programmers face when programming with sockets?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sockets is complex; a mechanism with higher level of abstraction should be better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043608" y="263691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2492896"/>
            <a:ext cx="4462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Remote Procedure Call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068960"/>
            <a:ext cx="697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Makes the calls to remote procedures appear like local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Procedure Calls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7926" y="1430238"/>
            <a:ext cx="66484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458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Implementation of RPC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2438400"/>
            <a:ext cx="7391400" cy="2731532"/>
            <a:chOff x="609600" y="2438400"/>
            <a:chExt cx="7391400" cy="2731532"/>
          </a:xfrm>
        </p:grpSpPr>
        <p:sp>
          <p:nvSpPr>
            <p:cNvPr id="5" name="Oval 4"/>
            <p:cNvSpPr/>
            <p:nvPr/>
          </p:nvSpPr>
          <p:spPr>
            <a:xfrm>
              <a:off x="5715000" y="2819400"/>
              <a:ext cx="2209800" cy="137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 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6800" y="3200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 Client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819400" y="3276600"/>
              <a:ext cx="2743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33800" y="2831068"/>
              <a:ext cx="111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sayHello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19400" y="3732212"/>
              <a:ext cx="2743200" cy="158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57600" y="3821668"/>
              <a:ext cx="1507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“Hello, world”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2438400"/>
              <a:ext cx="2362200" cy="228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800600"/>
              <a:ext cx="131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 A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800" y="2438400"/>
              <a:ext cx="2362200" cy="228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9914" y="4800600"/>
              <a:ext cx="1305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 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vTemplate 1</Template>
  <TotalTime>10326</TotalTime>
  <Words>781</Words>
  <Application>Microsoft Office PowerPoint</Application>
  <PresentationFormat>On-screen Show (4:3)</PresentationFormat>
  <Paragraphs>190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vTemplate 1</vt:lpstr>
      <vt:lpstr>RMI</vt:lpstr>
      <vt:lpstr>Contents</vt:lpstr>
      <vt:lpstr>Interprocess communication</vt:lpstr>
      <vt:lpstr>Java Socket - Server</vt:lpstr>
      <vt:lpstr>Java Socket - Client</vt:lpstr>
      <vt:lpstr>Question</vt:lpstr>
      <vt:lpstr>Remote Procedure Calls</vt:lpstr>
      <vt:lpstr>Remote Procedure Calls</vt:lpstr>
      <vt:lpstr>Java RMI</vt:lpstr>
      <vt:lpstr>Terminology</vt:lpstr>
      <vt:lpstr>What is needed for RMI</vt:lpstr>
      <vt:lpstr>Processes</vt:lpstr>
      <vt:lpstr>Interfaces</vt:lpstr>
      <vt:lpstr>Serializability</vt:lpstr>
      <vt:lpstr>Remote interfaces and class</vt:lpstr>
      <vt:lpstr>Hello Interface</vt:lpstr>
      <vt:lpstr>Server</vt:lpstr>
      <vt:lpstr>Client</vt:lpstr>
      <vt:lpstr>Run</vt:lpstr>
      <vt:lpstr>Codebase</vt:lpstr>
      <vt:lpstr>Question</vt:lpstr>
      <vt:lpstr>Summary</vt:lpstr>
      <vt:lpstr>Exercises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hieuvd</dc:creator>
  <cp:lastModifiedBy>Hieu Vo</cp:lastModifiedBy>
  <cp:revision>109</cp:revision>
  <dcterms:created xsi:type="dcterms:W3CDTF">2011-08-29T06:23:04Z</dcterms:created>
  <dcterms:modified xsi:type="dcterms:W3CDTF">2015-09-02T23:27:16Z</dcterms:modified>
</cp:coreProperties>
</file>