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handoutMasterIdLst>
    <p:handoutMasterId r:id="rId15"/>
  </p:handoutMasterIdLst>
  <p:sldIdLst>
    <p:sldId id="318" r:id="rId2"/>
    <p:sldId id="306" r:id="rId3"/>
    <p:sldId id="304" r:id="rId4"/>
    <p:sldId id="319" r:id="rId5"/>
    <p:sldId id="330" r:id="rId6"/>
    <p:sldId id="331" r:id="rId7"/>
    <p:sldId id="322" r:id="rId8"/>
    <p:sldId id="332" r:id="rId9"/>
    <p:sldId id="333" r:id="rId10"/>
    <p:sldId id="327" r:id="rId11"/>
    <p:sldId id="334" r:id="rId12"/>
    <p:sldId id="3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318"/>
            <p14:sldId id="306"/>
            <p14:sldId id="304"/>
            <p14:sldId id="319"/>
            <p14:sldId id="330"/>
            <p14:sldId id="331"/>
            <p14:sldId id="322"/>
            <p14:sldId id="332"/>
            <p14:sldId id="333"/>
            <p14:sldId id="327"/>
            <p14:sldId id="334"/>
            <p14:sldId id="328"/>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214" autoAdjust="0"/>
  </p:normalViewPr>
  <p:slideViewPr>
    <p:cSldViewPr snapToGrid="0">
      <p:cViewPr>
        <p:scale>
          <a:sx n="100" d="100"/>
          <a:sy n="100" d="100"/>
        </p:scale>
        <p:origin x="-72"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EEBAAA-29B5-4AF5-BC5F-7E580C29002D}"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64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96585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732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1/6/2020</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23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1502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7723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11701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52088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31978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7049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79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EEBAAA-29B5-4AF5-BC5F-7E580C29002D}" type="datetimeFigureOut">
              <a:rPr lang="en-US" smtClean="0"/>
              <a:pPr/>
              <a:t>1/6/2020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60EDB8-5305-433F-BE41-D7A86D811DB3}"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9" name="Straight Connector 8"/>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7011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2" r:id="rId12"/>
    <p:sldLayoutId id="2147483663"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84B72AC3-FB18-4CB5-A061-43865E053FFC}"/>
              </a:ext>
            </a:extLst>
          </p:cNvPr>
          <p:cNvSpPr txBox="1"/>
          <p:nvPr/>
        </p:nvSpPr>
        <p:spPr>
          <a:xfrm>
            <a:off x="2649035" y="1582443"/>
            <a:ext cx="7269751" cy="707886"/>
          </a:xfrm>
          <a:prstGeom prst="rect">
            <a:avLst/>
          </a:prstGeom>
          <a:noFill/>
        </p:spPr>
        <p:txBody>
          <a:bodyPr wrap="square" rtlCol="0">
            <a:spAutoFit/>
          </a:bodyPr>
          <a:lstStyle/>
          <a:p>
            <a:pPr algn="ctr"/>
            <a:r>
              <a:rPr lang="en-US" sz="4000" b="1" dirty="0">
                <a:solidFill>
                  <a:srgbClr val="002060"/>
                </a:solidFill>
                <a:latin typeface="Tahoma" panose="020B0604030504040204" pitchFamily="34" charset="0"/>
                <a:ea typeface="Tahoma" panose="020B0604030504040204" pitchFamily="34" charset="0"/>
                <a:cs typeface="Tahoma" panose="020B0604030504040204" pitchFamily="34" charset="0"/>
              </a:rPr>
              <a:t>ĐỀ TÀI ĐỒ ÁN TỐT NGHIỆP</a:t>
            </a:r>
          </a:p>
        </p:txBody>
      </p:sp>
      <p:sp>
        <p:nvSpPr>
          <p:cNvPr id="12" name="Rectangle 11">
            <a:extLst>
              <a:ext uri="{FF2B5EF4-FFF2-40B4-BE49-F238E27FC236}">
                <a16:creationId xmlns="" xmlns:a16="http://schemas.microsoft.com/office/drawing/2014/main" id="{AD8B14B0-9BF7-4D20-8259-FD958A216DE0}"/>
              </a:ext>
            </a:extLst>
          </p:cNvPr>
          <p:cNvSpPr/>
          <p:nvPr/>
        </p:nvSpPr>
        <p:spPr>
          <a:xfrm>
            <a:off x="1149157" y="2389477"/>
            <a:ext cx="9893681" cy="1809085"/>
          </a:xfrm>
          <a:prstGeom prst="rect">
            <a:avLst/>
          </a:prstGeom>
        </p:spPr>
        <p:txBody>
          <a:bodyPr wrap="square">
            <a:spAutoFit/>
          </a:bodyPr>
          <a:lstStyle/>
          <a:p>
            <a:pPr algn="ctr">
              <a:lnSpc>
                <a:spcPct val="120000"/>
              </a:lnSpc>
              <a:spcAft>
                <a:spcPts val="800"/>
              </a:spcAft>
            </a:pPr>
            <a:r>
              <a:rPr lang="pt-BR" sz="3200" b="1" dirty="0">
                <a:solidFill>
                  <a:srgbClr val="FF0000"/>
                </a:solidFill>
              </a:rPr>
              <a:t>XÂY DỰNG HỘP CẢM BIẾN TRONG NÔNG NGHIỆP THÔNG MINH SỬ DỤNG CÔNG NGHỆ LORA</a:t>
            </a:r>
            <a:endParaRPr lang="en-US" sz="3200" b="1" dirty="0">
              <a:solidFill>
                <a:srgbClr val="FF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3" name="Rectangle 12">
            <a:extLst>
              <a:ext uri="{FF2B5EF4-FFF2-40B4-BE49-F238E27FC236}">
                <a16:creationId xmlns="" xmlns:a16="http://schemas.microsoft.com/office/drawing/2014/main" id="{A48C792F-F1D4-49B5-A91E-097E23C52CA9}"/>
              </a:ext>
            </a:extLst>
          </p:cNvPr>
          <p:cNvSpPr/>
          <p:nvPr/>
        </p:nvSpPr>
        <p:spPr>
          <a:xfrm>
            <a:off x="2118069" y="4513700"/>
            <a:ext cx="4121426" cy="1579471"/>
          </a:xfrm>
          <a:prstGeom prst="rect">
            <a:avLst/>
          </a:prstGeom>
        </p:spPr>
        <p:txBody>
          <a:bodyPr wrap="square">
            <a:spAutoFit/>
          </a:bodyPr>
          <a:lstStyle/>
          <a:p>
            <a:pPr algn="l">
              <a:lnSpc>
                <a:spcPct val="120000"/>
              </a:lnSpc>
              <a:spcAft>
                <a:spcPts val="800"/>
              </a:spcAft>
            </a:pPr>
            <a:r>
              <a:rPr lang="en-US" sz="2400" b="1" dirty="0" err="1">
                <a:effectLst/>
                <a:latin typeface="Tahoma" panose="020B0604030504040204" pitchFamily="34" charset="0"/>
                <a:ea typeface="Tahoma" panose="020B0604030504040204" pitchFamily="34" charset="0"/>
                <a:cs typeface="Tahoma" panose="020B0604030504040204" pitchFamily="34" charset="0"/>
              </a:rPr>
              <a:t>Giảng</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viên</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hướng</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dẫn</a:t>
            </a:r>
            <a:r>
              <a:rPr lang="en-US" sz="2400" b="1" dirty="0">
                <a:effectLst/>
                <a:latin typeface="Tahoma" panose="020B0604030504040204" pitchFamily="34" charset="0"/>
                <a:ea typeface="Tahoma" panose="020B0604030504040204" pitchFamily="34" charset="0"/>
                <a:cs typeface="Tahoma" panose="020B0604030504040204" pitchFamily="34" charset="0"/>
              </a:rPr>
              <a:t>    : </a:t>
            </a:r>
          </a:p>
          <a:p>
            <a:pPr algn="l">
              <a:lnSpc>
                <a:spcPct val="120000"/>
              </a:lnSpc>
              <a:spcAft>
                <a:spcPts val="800"/>
              </a:spcAft>
            </a:pPr>
            <a:r>
              <a:rPr lang="en-US" sz="2400" b="1" dirty="0" err="1">
                <a:latin typeface="Tahoma" panose="020B0604030504040204" pitchFamily="34" charset="0"/>
                <a:ea typeface="Tahoma" panose="020B0604030504040204" pitchFamily="34" charset="0"/>
                <a:cs typeface="Tahoma" panose="020B0604030504040204" pitchFamily="34" charset="0"/>
              </a:rPr>
              <a:t>Sinh</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b="1" dirty="0" err="1">
                <a:latin typeface="Tahoma" panose="020B0604030504040204" pitchFamily="34" charset="0"/>
                <a:ea typeface="Tahoma" panose="020B0604030504040204" pitchFamily="34" charset="0"/>
                <a:cs typeface="Tahoma" panose="020B0604030504040204" pitchFamily="34" charset="0"/>
              </a:rPr>
              <a:t>viên</a:t>
            </a:r>
            <a:r>
              <a:rPr lang="en-US" sz="2400" b="1" dirty="0">
                <a:latin typeface="Tahoma" panose="020B0604030504040204" pitchFamily="34" charset="0"/>
                <a:ea typeface="Tahoma" panose="020B0604030504040204" pitchFamily="34" charset="0"/>
                <a:cs typeface="Tahoma" panose="020B0604030504040204" pitchFamily="34" charset="0"/>
              </a:rPr>
              <a:t>                          : </a:t>
            </a:r>
          </a:p>
          <a:p>
            <a:pPr algn="l">
              <a:lnSpc>
                <a:spcPct val="120000"/>
              </a:lnSpc>
              <a:spcAft>
                <a:spcPts val="800"/>
              </a:spcAft>
            </a:pPr>
            <a:r>
              <a:rPr lang="en-US" sz="2400" b="1" dirty="0" err="1">
                <a:effectLst/>
                <a:latin typeface="Tahoma" panose="020B0604030504040204" pitchFamily="34" charset="0"/>
                <a:ea typeface="Tahoma" panose="020B0604030504040204" pitchFamily="34" charset="0"/>
                <a:cs typeface="Tahoma" panose="020B0604030504040204" pitchFamily="34" charset="0"/>
              </a:rPr>
              <a:t>Lớp</a:t>
            </a:r>
            <a:r>
              <a:rPr lang="en-US" sz="2400" b="1" dirty="0">
                <a:effectLst/>
                <a:latin typeface="Tahoma" panose="020B0604030504040204" pitchFamily="34" charset="0"/>
                <a:ea typeface="Tahoma" panose="020B0604030504040204" pitchFamily="34" charset="0"/>
                <a:cs typeface="Tahoma" panose="020B0604030504040204" pitchFamily="34" charset="0"/>
              </a:rPr>
              <a:t>                                    :</a:t>
            </a:r>
          </a:p>
        </p:txBody>
      </p:sp>
      <p:sp>
        <p:nvSpPr>
          <p:cNvPr id="14" name="Rectangle 13">
            <a:extLst>
              <a:ext uri="{FF2B5EF4-FFF2-40B4-BE49-F238E27FC236}">
                <a16:creationId xmlns="" xmlns:a16="http://schemas.microsoft.com/office/drawing/2014/main" id="{E4B59379-23B4-4714-A93A-EC40D81776E4}"/>
              </a:ext>
            </a:extLst>
          </p:cNvPr>
          <p:cNvSpPr/>
          <p:nvPr/>
        </p:nvSpPr>
        <p:spPr>
          <a:xfrm>
            <a:off x="6615215" y="4513777"/>
            <a:ext cx="3706149" cy="1627112"/>
          </a:xfrm>
          <a:prstGeom prst="rect">
            <a:avLst/>
          </a:prstGeom>
        </p:spPr>
        <p:txBody>
          <a:bodyPr wrap="square">
            <a:spAutoFit/>
          </a:bodyPr>
          <a:lstStyle/>
          <a:p>
            <a:pPr algn="l">
              <a:lnSpc>
                <a:spcPct val="120000"/>
              </a:lnSpc>
              <a:spcAft>
                <a:spcPts val="800"/>
              </a:spcAft>
            </a:pPr>
            <a:r>
              <a:rPr lang="en-US" sz="2400" b="1" dirty="0" smtClean="0">
                <a:effectLst/>
                <a:latin typeface="Tahoma" panose="020B0604030504040204" pitchFamily="34" charset="0"/>
                <a:ea typeface="Tahoma" panose="020B0604030504040204" pitchFamily="34" charset="0"/>
                <a:cs typeface="Tahoma" panose="020B0604030504040204" pitchFamily="34" charset="0"/>
              </a:rPr>
              <a:t>TS</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Nguyễn</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Quốc</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Uy</a:t>
            </a:r>
            <a:endParaRPr lang="en-US" sz="2400" b="1" dirty="0">
              <a:effectLst/>
              <a:latin typeface="Tahoma" panose="020B0604030504040204" pitchFamily="34" charset="0"/>
              <a:ea typeface="Tahoma" panose="020B0604030504040204" pitchFamily="34" charset="0"/>
              <a:cs typeface="Tahoma" panose="020B0604030504040204" pitchFamily="34" charset="0"/>
            </a:endParaRPr>
          </a:p>
          <a:p>
            <a:pPr algn="l">
              <a:lnSpc>
                <a:spcPct val="120000"/>
              </a:lnSpc>
              <a:spcAft>
                <a:spcPts val="800"/>
              </a:spcAft>
            </a:pPr>
            <a:r>
              <a:rPr lang="en-US" sz="2400" b="1" dirty="0" err="1" smtClean="0">
                <a:latin typeface="Tahoma" panose="020B0604030504040204" pitchFamily="34" charset="0"/>
                <a:ea typeface="Tahoma" panose="020B0604030504040204" pitchFamily="34" charset="0"/>
                <a:cs typeface="Tahoma" panose="020B0604030504040204" pitchFamily="34" charset="0"/>
              </a:rPr>
              <a:t>Phạm</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Đức</a:t>
            </a:r>
            <a:r>
              <a:rPr lang="en-US" sz="2400" b="1" dirty="0" smtClean="0">
                <a:latin typeface="Tahoma" panose="020B0604030504040204" pitchFamily="34" charset="0"/>
                <a:ea typeface="Tahoma" panose="020B0604030504040204" pitchFamily="34" charset="0"/>
                <a:cs typeface="Tahoma" panose="020B0604030504040204" pitchFamily="34" charset="0"/>
              </a:rPr>
              <a:t> </a:t>
            </a:r>
            <a:r>
              <a:rPr lang="en-US" sz="2400" b="1" dirty="0" err="1" smtClean="0">
                <a:latin typeface="Tahoma" panose="020B0604030504040204" pitchFamily="34" charset="0"/>
                <a:ea typeface="Tahoma" panose="020B0604030504040204" pitchFamily="34" charset="0"/>
                <a:cs typeface="Tahoma" panose="020B0604030504040204" pitchFamily="34" charset="0"/>
              </a:rPr>
              <a:t>Khánh</a:t>
            </a:r>
            <a:endParaRPr lang="en-US" sz="2400" b="1" dirty="0">
              <a:latin typeface="Tahoma" panose="020B0604030504040204" pitchFamily="34" charset="0"/>
              <a:ea typeface="Tahoma" panose="020B0604030504040204" pitchFamily="34" charset="0"/>
              <a:cs typeface="Tahoma" panose="020B0604030504040204" pitchFamily="34" charset="0"/>
            </a:endParaRPr>
          </a:p>
          <a:p>
            <a:pPr algn="l">
              <a:lnSpc>
                <a:spcPct val="120000"/>
              </a:lnSpc>
              <a:spcAft>
                <a:spcPts val="800"/>
              </a:spcAft>
            </a:pPr>
            <a:r>
              <a:rPr lang="en-US" sz="2400" b="1" dirty="0">
                <a:effectLst/>
                <a:latin typeface="Tahoma" panose="020B0604030504040204" pitchFamily="34" charset="0"/>
                <a:ea typeface="Tahoma" panose="020B0604030504040204" pitchFamily="34" charset="0"/>
                <a:cs typeface="Tahoma" panose="020B0604030504040204" pitchFamily="34" charset="0"/>
              </a:rPr>
              <a:t>D15DTMT1</a:t>
            </a:r>
          </a:p>
        </p:txBody>
      </p:sp>
      <p:sp>
        <p:nvSpPr>
          <p:cNvPr id="15" name="Rectangle 14">
            <a:extLst>
              <a:ext uri="{FF2B5EF4-FFF2-40B4-BE49-F238E27FC236}">
                <a16:creationId xmlns="" xmlns:a16="http://schemas.microsoft.com/office/drawing/2014/main" id="{117FAA81-ADD9-4DB8-991C-2B4B34B0A573}"/>
              </a:ext>
            </a:extLst>
          </p:cNvPr>
          <p:cNvSpPr/>
          <p:nvPr/>
        </p:nvSpPr>
        <p:spPr>
          <a:xfrm>
            <a:off x="1833562" y="538339"/>
            <a:ext cx="8900699" cy="523220"/>
          </a:xfrm>
          <a:prstGeom prst="rect">
            <a:avLst/>
          </a:prstGeom>
        </p:spPr>
        <p:txBody>
          <a:bodyPr wrap="square">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HỌC VIỆN CÔNG NGHỆ BƯU CHÍNH VIỄN THÔNG</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16" name="Picture 15">
            <a:extLst>
              <a:ext uri="{FF2B5EF4-FFF2-40B4-BE49-F238E27FC236}">
                <a16:creationId xmlns="" xmlns:a16="http://schemas.microsoft.com/office/drawing/2014/main" id="{076CE843-A097-498D-82F8-DBFDCED791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69" y="237232"/>
            <a:ext cx="967410" cy="923330"/>
          </a:xfrm>
          <a:prstGeom prst="rect">
            <a:avLst/>
          </a:prstGeom>
        </p:spPr>
      </p:pic>
      <p:pic>
        <p:nvPicPr>
          <p:cNvPr id="17" name="Picture 16">
            <a:extLst>
              <a:ext uri="{FF2B5EF4-FFF2-40B4-BE49-F238E27FC236}">
                <a16:creationId xmlns="" xmlns:a16="http://schemas.microsoft.com/office/drawing/2014/main" id="{95B88868-4152-4EDF-A50A-1701537C0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73" y="5918068"/>
            <a:ext cx="11000048" cy="1090802"/>
          </a:xfrm>
          <a:prstGeom prst="rect">
            <a:avLst/>
          </a:prstGeom>
        </p:spPr>
      </p:pic>
    </p:spTree>
    <p:extLst>
      <p:ext uri="{BB962C8B-B14F-4D97-AF65-F5344CB8AC3E}">
        <p14:creationId xmlns:p14="http://schemas.microsoft.com/office/powerpoint/2010/main" val="33604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815574" y="1251089"/>
            <a:ext cx="10356829" cy="60297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514350" indent="-514350">
              <a:buFont typeface="+mj-lt"/>
              <a:buAutoNum type="arabicPeriod"/>
            </a:pPr>
            <a:endParaRPr lang="en-US" sz="28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9"/>
          <p:cNvSpPr>
            <a:spLocks noGrp="1"/>
          </p:cNvSpPr>
          <p:nvPr>
            <p:ph type="title"/>
          </p:nvPr>
        </p:nvSpPr>
        <p:spPr>
          <a:xfrm>
            <a:off x="811558" y="480646"/>
            <a:ext cx="10664825" cy="469900"/>
          </a:xfrm>
        </p:spPr>
        <p:txBody>
          <a:bodyPr>
            <a:noAutofit/>
          </a:bodyPr>
          <a:lstStyle/>
          <a:p>
            <a:pPr marL="857250" indent="-857250" algn="just">
              <a:lnSpc>
                <a:spcPct val="150000"/>
              </a:lnSpc>
            </a:pP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IV.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dựng</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Bộ</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Thu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và</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giao</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diện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theo</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dõi</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sp>
        <p:nvSpPr>
          <p:cNvPr id="6" name="Title 9">
            <a:extLst>
              <a:ext uri="{FF2B5EF4-FFF2-40B4-BE49-F238E27FC236}">
                <a16:creationId xmlns="" xmlns:a16="http://schemas.microsoft.com/office/drawing/2014/main" id="{AC5CAC17-AD42-450D-BF60-195C2312C621}"/>
              </a:ext>
            </a:extLst>
          </p:cNvPr>
          <p:cNvSpPr txBox="1">
            <a:spLocks/>
          </p:cNvSpPr>
          <p:nvPr/>
        </p:nvSpPr>
        <p:spPr>
          <a:xfrm>
            <a:off x="987025"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r>
              <a:rPr lang="en-US" sz="2000" b="1" dirty="0" smtClean="0"/>
              <a:t>4.2. </a:t>
            </a:r>
            <a:r>
              <a:rPr lang="en-US" sz="2000" b="1" dirty="0" err="1" smtClean="0"/>
              <a:t>Xây</a:t>
            </a:r>
            <a:r>
              <a:rPr lang="en-US" sz="2000" b="1" dirty="0" smtClean="0"/>
              <a:t> </a:t>
            </a:r>
            <a:r>
              <a:rPr lang="en-US" sz="2000" b="1" dirty="0" err="1" smtClean="0"/>
              <a:t>dựng</a:t>
            </a:r>
            <a:r>
              <a:rPr lang="en-US" sz="2000" b="1" dirty="0" smtClean="0"/>
              <a:t> </a:t>
            </a:r>
            <a:r>
              <a:rPr lang="en-US" sz="2000" b="1" dirty="0" err="1" smtClean="0"/>
              <a:t>giao</a:t>
            </a:r>
            <a:r>
              <a:rPr lang="en-US" sz="2000" b="1" dirty="0" smtClean="0"/>
              <a:t> </a:t>
            </a:r>
            <a:r>
              <a:rPr lang="en-US" sz="2000" b="1" dirty="0" err="1" smtClean="0"/>
              <a:t>diện</a:t>
            </a:r>
            <a:r>
              <a:rPr lang="en-US" sz="2000" b="1" dirty="0" smtClean="0"/>
              <a:t> </a:t>
            </a:r>
            <a:r>
              <a:rPr lang="en-US" sz="2000" b="1" dirty="0" err="1" smtClean="0"/>
              <a:t>theo</a:t>
            </a:r>
            <a:r>
              <a:rPr lang="en-US" sz="2000" b="1" dirty="0" smtClean="0"/>
              <a:t> </a:t>
            </a:r>
            <a:r>
              <a:rPr lang="en-US" sz="2000" b="1" dirty="0" err="1" smtClean="0"/>
              <a:t>dõi</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Image result for pyQT5 icon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02" y="1948419"/>
            <a:ext cx="1928813" cy="1925576"/>
          </a:xfrm>
          <a:prstGeom prst="rect">
            <a:avLst/>
          </a:prstGeom>
          <a:noFill/>
          <a:ln>
            <a:noFill/>
          </a:ln>
        </p:spPr>
      </p:pic>
      <p:pic>
        <p:nvPicPr>
          <p:cNvPr id="9" name="Picture 8" descr="Related imag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336" y="2078216"/>
            <a:ext cx="2711863" cy="1571625"/>
          </a:xfrm>
          <a:prstGeom prst="rect">
            <a:avLst/>
          </a:prstGeom>
          <a:noFill/>
          <a:ln>
            <a:noFill/>
          </a:ln>
        </p:spPr>
      </p:pic>
      <p:pic>
        <p:nvPicPr>
          <p:cNvPr id="12" name="Picture 11" descr="Kết quả hình ảnh cho Sqlite icon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73" y="4157339"/>
            <a:ext cx="1840326" cy="1900561"/>
          </a:xfrm>
          <a:prstGeom prst="rect">
            <a:avLst/>
          </a:prstGeom>
          <a:noFill/>
          <a:ln>
            <a:noFill/>
          </a:ln>
        </p:spPr>
      </p:pic>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6546439" y="1898689"/>
            <a:ext cx="3921537" cy="4279724"/>
          </a:xfrm>
          <a:prstGeom prst="rect">
            <a:avLst/>
          </a:prstGeom>
        </p:spPr>
      </p:pic>
    </p:spTree>
    <p:extLst>
      <p:ext uri="{BB962C8B-B14F-4D97-AF65-F5344CB8AC3E}">
        <p14:creationId xmlns:p14="http://schemas.microsoft.com/office/powerpoint/2010/main" val="1407703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815574" y="1251089"/>
            <a:ext cx="10356829" cy="60297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514350" indent="-514350">
              <a:buFont typeface="+mj-lt"/>
              <a:buAutoNum type="arabicPeriod"/>
            </a:pPr>
            <a:endParaRPr lang="en-US" sz="28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9"/>
          <p:cNvSpPr>
            <a:spLocks noGrp="1"/>
          </p:cNvSpPr>
          <p:nvPr>
            <p:ph type="title"/>
          </p:nvPr>
        </p:nvSpPr>
        <p:spPr>
          <a:xfrm>
            <a:off x="811558" y="480646"/>
            <a:ext cx="10664825" cy="469900"/>
          </a:xfrm>
        </p:spPr>
        <p:txBody>
          <a:bodyPr>
            <a:noAutofit/>
          </a:bodyPr>
          <a:lstStyle/>
          <a:p>
            <a:pPr marL="857250" indent="-857250" algn="just">
              <a:lnSpc>
                <a:spcPct val="150000"/>
              </a:lnSpc>
            </a:pP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quả</a:t>
            </a:r>
            <a:r>
              <a:rPr lang="en-US" sz="2300" b="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VÀ </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HƯỚNG PHÁT TRIỂN</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957898" y="1476374"/>
            <a:ext cx="3471228" cy="4376737"/>
          </a:xfrm>
          <a:prstGeom prst="rect">
            <a:avLst/>
          </a:prstGeom>
        </p:spPr>
      </p:pic>
      <p:pic>
        <p:nvPicPr>
          <p:cNvPr id="2050" name="Picture 2" descr="C:\Users\khanh\Desktop\Anh_Do_An\vuon_cap_b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6" y="1476375"/>
            <a:ext cx="7658712" cy="439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655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801631" y="516833"/>
            <a:ext cx="9157252" cy="470451"/>
          </a:xfrm>
        </p:spPr>
        <p:txBody>
          <a:bodyPr>
            <a:noAutofit/>
          </a:bodyPr>
          <a:lstStyle/>
          <a:p>
            <a:r>
              <a:rPr lang="en-US" sz="3600" dirty="0">
                <a:latin typeface="Tahoma" panose="020B0604030504040204" pitchFamily="34" charset="0"/>
                <a:ea typeface="Tahoma" panose="020B0604030504040204" pitchFamily="34" charset="0"/>
                <a:cs typeface="Tahoma" panose="020B0604030504040204" pitchFamily="34" charset="0"/>
              </a:rPr>
              <a:t>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HỌC VIỆN CÔNG NGHỆ BƯU CHÍNH VIỄN THÔNG</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930697" y="1258957"/>
            <a:ext cx="10545686" cy="60297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marL="514350" indent="-514350">
              <a:buFont typeface="+mj-lt"/>
              <a:buAutoNum type="arabicPeriod"/>
            </a:pPr>
            <a:endParaRPr lang="en-US" sz="28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 xmlns:a16="http://schemas.microsoft.com/office/drawing/2014/main" id="{0244D520-2603-4878-BB33-1CFF544472E4}"/>
              </a:ext>
            </a:extLst>
          </p:cNvPr>
          <p:cNvSpPr>
            <a:spLocks noGrp="1"/>
          </p:cNvSpPr>
          <p:nvPr>
            <p:ph sz="half" idx="1"/>
          </p:nvPr>
        </p:nvSpPr>
        <p:spPr>
          <a:xfrm>
            <a:off x="930697" y="2498034"/>
            <a:ext cx="10028186" cy="1199322"/>
          </a:xfrm>
        </p:spPr>
        <p:txBody>
          <a:bodyPr>
            <a:normAutofit lnSpcReduction="10000"/>
          </a:bodyPr>
          <a:lstStyle/>
          <a:p>
            <a:pPr algn="ctr"/>
            <a:r>
              <a:rPr lang="en-US" sz="3600" b="1" i="1" dirty="0">
                <a:ln/>
                <a:solidFill>
                  <a:srgbClr val="FF0000"/>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CẢM ƠN THẦY CÔ VÀ CÁC BẠN ĐÃ </a:t>
            </a:r>
          </a:p>
          <a:p>
            <a:pPr algn="ctr"/>
            <a:r>
              <a:rPr lang="en-US" sz="3600" b="1" i="1" dirty="0">
                <a:ln/>
                <a:solidFill>
                  <a:srgbClr val="FF0000"/>
                </a:solidFill>
                <a:effectLst>
                  <a:outerShdw blurRad="38100" dist="19050" dir="2700000" algn="tl" rotWithShape="0">
                    <a:schemeClr val="dk1">
                      <a:lumMod val="50000"/>
                      <a:alpha val="40000"/>
                    </a:schemeClr>
                  </a:outerShdw>
                </a:effectLst>
                <a:latin typeface="Tahoma" panose="020B0604030504040204" pitchFamily="34" charset="0"/>
                <a:ea typeface="Tahoma" panose="020B0604030504040204" pitchFamily="34" charset="0"/>
                <a:cs typeface="Tahoma" panose="020B0604030504040204" pitchFamily="34" charset="0"/>
              </a:rPr>
              <a:t>LẮNG NGHE !</a:t>
            </a:r>
          </a:p>
          <a:p>
            <a:endParaRPr lang="en-US" dirty="0"/>
          </a:p>
        </p:txBody>
      </p:sp>
      <p:pic>
        <p:nvPicPr>
          <p:cNvPr id="5" name="Picture 4">
            <a:extLst>
              <a:ext uri="{FF2B5EF4-FFF2-40B4-BE49-F238E27FC236}">
                <a16:creationId xmlns="" xmlns:a16="http://schemas.microsoft.com/office/drawing/2014/main" id="{9AE5E4DB-3844-486E-A931-1F43BDA7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59" y="5678557"/>
            <a:ext cx="11355962" cy="1090802"/>
          </a:xfrm>
          <a:prstGeom prst="rect">
            <a:avLst/>
          </a:prstGeom>
        </p:spPr>
      </p:pic>
      <p:pic>
        <p:nvPicPr>
          <p:cNvPr id="6" name="Picture 5">
            <a:extLst>
              <a:ext uri="{FF2B5EF4-FFF2-40B4-BE49-F238E27FC236}">
                <a16:creationId xmlns="" xmlns:a16="http://schemas.microsoft.com/office/drawing/2014/main" id="{479902EF-69B3-45EA-B7DB-026E8ECDD3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466" y="277714"/>
            <a:ext cx="1030307" cy="841647"/>
          </a:xfrm>
          <a:prstGeom prst="rect">
            <a:avLst/>
          </a:prstGeom>
        </p:spPr>
      </p:pic>
    </p:spTree>
    <p:extLst>
      <p:ext uri="{BB962C8B-B14F-4D97-AF65-F5344CB8AC3E}">
        <p14:creationId xmlns:p14="http://schemas.microsoft.com/office/powerpoint/2010/main" val="1821270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p:cNvSpPr>
            <a:spLocks noGrp="1"/>
          </p:cNvSpPr>
          <p:nvPr>
            <p:ph type="title"/>
          </p:nvPr>
        </p:nvSpPr>
        <p:spPr>
          <a:xfrm>
            <a:off x="1235869" y="346144"/>
            <a:ext cx="9720262" cy="836612"/>
          </a:xfrm>
        </p:spPr>
        <p:txBody>
          <a:bodyPr>
            <a:normAutofit/>
          </a:bodyPr>
          <a:lstStyle/>
          <a:p>
            <a:pPr algn="ctr"/>
            <a:r>
              <a:rPr lang="en-US" sz="4000" b="1" dirty="0" err="1">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Nội</a:t>
            </a:r>
            <a:r>
              <a:rPr lang="en-US" sz="4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DUng</a:t>
            </a:r>
            <a:endParaRPr lang="en-US" sz="40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325217" y="1389045"/>
            <a:ext cx="9846365" cy="5262979"/>
          </a:xfrm>
          <a:prstGeom prst="rect">
            <a:avLst/>
          </a:prstGeom>
        </p:spPr>
        <p:txBody>
          <a:bodyPr wrap="square">
            <a:spAutoFit/>
          </a:bodyPr>
          <a:lstStyle/>
          <a:p>
            <a:pPr marL="857250" indent="-857250" algn="just">
              <a:lnSpc>
                <a:spcPct val="150000"/>
              </a:lnSpc>
              <a:buFont typeface="+mj-lt"/>
              <a:buAutoNum type="romanUcPeriod"/>
            </a:pPr>
            <a:r>
              <a:rPr lang="en-US" sz="3200" b="1" dirty="0" err="1" smtClean="0">
                <a:latin typeface="Tahoma" panose="020B0604030504040204" pitchFamily="34" charset="0"/>
                <a:ea typeface="Tahoma" panose="020B0604030504040204" pitchFamily="34" charset="0"/>
                <a:cs typeface="Tahoma" panose="020B0604030504040204" pitchFamily="34" charset="0"/>
              </a:rPr>
              <a:t>Tổng</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quan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về</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công</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nghệ</a:t>
            </a:r>
            <a:r>
              <a:rPr lang="en-US" sz="3200" b="1" dirty="0" smtClean="0">
                <a:latin typeface="Tahoma" panose="020B0604030504040204" pitchFamily="34" charset="0"/>
                <a:ea typeface="Tahoma" panose="020B0604030504040204" pitchFamily="34" charset="0"/>
                <a:cs typeface="Tahoma" panose="020B0604030504040204" pitchFamily="34" charset="0"/>
              </a:rPr>
              <a:t> Lora</a:t>
            </a:r>
          </a:p>
          <a:p>
            <a:pPr marL="857250" indent="-857250" algn="just">
              <a:lnSpc>
                <a:spcPct val="150000"/>
              </a:lnSpc>
              <a:buFont typeface="+mj-lt"/>
              <a:buAutoNum type="romanUcPeriod"/>
            </a:pPr>
            <a:r>
              <a:rPr lang="en-US" sz="3200" b="1" dirty="0" err="1" smtClean="0">
                <a:latin typeface="Tahoma" panose="020B0604030504040204" pitchFamily="34" charset="0"/>
                <a:ea typeface="Tahoma" panose="020B0604030504040204" pitchFamily="34" charset="0"/>
                <a:cs typeface="Tahoma" panose="020B0604030504040204" pitchFamily="34" charset="0"/>
              </a:rPr>
              <a:t>Thiết</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kế</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phần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cứng</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hộp</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cảm</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biến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thu</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thập</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dữ</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liệu</a:t>
            </a:r>
            <a:endParaRPr lang="en-US" sz="3200" b="1" dirty="0" smtClean="0">
              <a:latin typeface="Tahoma" panose="020B0604030504040204" pitchFamily="34" charset="0"/>
              <a:ea typeface="Tahoma" panose="020B0604030504040204" pitchFamily="34" charset="0"/>
              <a:cs typeface="Tahoma" panose="020B0604030504040204" pitchFamily="34" charset="0"/>
            </a:endParaRPr>
          </a:p>
          <a:p>
            <a:pPr marL="857250" indent="-857250" algn="just">
              <a:lnSpc>
                <a:spcPct val="150000"/>
              </a:lnSpc>
              <a:buFont typeface="+mj-lt"/>
              <a:buAutoNum type="romanUcPeriod"/>
            </a:pPr>
            <a:r>
              <a:rPr lang="en-US" sz="3200" b="1" dirty="0" err="1" smtClean="0">
                <a:latin typeface="Tahoma" panose="020B0604030504040204" pitchFamily="34" charset="0"/>
                <a:ea typeface="Tahoma" panose="020B0604030504040204" pitchFamily="34" charset="0"/>
                <a:cs typeface="Tahoma" panose="020B0604030504040204" pitchFamily="34" charset="0"/>
              </a:rPr>
              <a:t>Xây</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dựng</a:t>
            </a:r>
            <a:r>
              <a:rPr lang="en-US" sz="3200" b="1" dirty="0" smtClean="0">
                <a:latin typeface="Tahoma" panose="020B0604030504040204" pitchFamily="34" charset="0"/>
                <a:ea typeface="Tahoma" panose="020B0604030504040204" pitchFamily="34" charset="0"/>
                <a:cs typeface="Tahoma" panose="020B0604030504040204" pitchFamily="34" charset="0"/>
              </a:rPr>
              <a:t> module </a:t>
            </a:r>
            <a:r>
              <a:rPr lang="en-US" sz="3200" b="1" dirty="0" err="1" smtClean="0">
                <a:latin typeface="Tahoma" panose="020B0604030504040204" pitchFamily="34" charset="0"/>
                <a:ea typeface="Tahoma" panose="020B0604030504040204" pitchFamily="34" charset="0"/>
                <a:cs typeface="Tahoma" panose="020B0604030504040204" pitchFamily="34" charset="0"/>
              </a:rPr>
              <a:t>phần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mềm</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đọc</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và</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truyền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tải</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dữ</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liệu</a:t>
            </a:r>
            <a:endParaRPr lang="en-US" sz="3200" b="1" dirty="0">
              <a:latin typeface="Tahoma" panose="020B0604030504040204" pitchFamily="34" charset="0"/>
              <a:ea typeface="Tahoma" panose="020B0604030504040204" pitchFamily="34" charset="0"/>
              <a:cs typeface="Tahoma" panose="020B0604030504040204" pitchFamily="34" charset="0"/>
            </a:endParaRPr>
          </a:p>
          <a:p>
            <a:pPr marL="857250" indent="-857250" algn="just">
              <a:lnSpc>
                <a:spcPct val="150000"/>
              </a:lnSpc>
              <a:buFont typeface="+mj-lt"/>
              <a:buAutoNum type="romanUcPeriod"/>
            </a:pPr>
            <a:r>
              <a:rPr lang="en-US" sz="3200" b="1" dirty="0" err="1" smtClean="0">
                <a:latin typeface="Tahoma" panose="020B0604030504040204" pitchFamily="34" charset="0"/>
                <a:ea typeface="Tahoma" panose="020B0604030504040204" pitchFamily="34" charset="0"/>
                <a:cs typeface="Tahoma" panose="020B0604030504040204" pitchFamily="34" charset="0"/>
              </a:rPr>
              <a:t>Xây</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dựng</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bộ</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thu</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nhận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dữ</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liệu</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và</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giao</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diện</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theo</a:t>
            </a:r>
            <a:r>
              <a:rPr lang="en-US" sz="3200" b="1" dirty="0" smtClean="0">
                <a:latin typeface="Tahoma" panose="020B0604030504040204" pitchFamily="34" charset="0"/>
                <a:ea typeface="Tahoma" panose="020B0604030504040204" pitchFamily="34" charset="0"/>
                <a:cs typeface="Tahoma" panose="020B0604030504040204" pitchFamily="34" charset="0"/>
              </a:rPr>
              <a:t> </a:t>
            </a:r>
            <a:r>
              <a:rPr lang="en-US" sz="3200" b="1" dirty="0" err="1" smtClean="0">
                <a:latin typeface="Tahoma" panose="020B0604030504040204" pitchFamily="34" charset="0"/>
                <a:ea typeface="Tahoma" panose="020B0604030504040204" pitchFamily="34" charset="0"/>
                <a:cs typeface="Tahoma" panose="020B0604030504040204" pitchFamily="34" charset="0"/>
              </a:rPr>
              <a:t>dõi</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7065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08063" y="422113"/>
            <a:ext cx="9720072" cy="660780"/>
          </a:xfrm>
        </p:spPr>
        <p:txBody>
          <a:bodyPr>
            <a:normAutofit/>
          </a:bodyPr>
          <a:lstStyle/>
          <a:p>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 </a:t>
            </a:r>
            <a:r>
              <a:rPr lang="en-US" sz="36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Tổng</a:t>
            </a:r>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quan</a:t>
            </a:r>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về</a:t>
            </a:r>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công</a:t>
            </a:r>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nghệ</a:t>
            </a:r>
            <a:r>
              <a:rPr lang="en-US" sz="36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LORA</a:t>
            </a:r>
            <a:endParaRPr lang="en-US" sz="36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762000" y="1358151"/>
            <a:ext cx="4220307" cy="5424562"/>
          </a:xfrm>
          <a:prstGeom prst="rect">
            <a:avLst/>
          </a:prstGeom>
        </p:spPr>
        <p:txBody>
          <a:bodyPr wrap="square">
            <a:spAutoFit/>
          </a:bodyPr>
          <a:lstStyle/>
          <a:p>
            <a:pPr algn="just">
              <a:lnSpc>
                <a:spcPct val="150000"/>
              </a:lnSpc>
            </a:pPr>
            <a:r>
              <a:rPr lang="vi-VN" sz="2100" b="1" dirty="0" smtClean="0"/>
              <a:t>LoRa </a:t>
            </a:r>
            <a:r>
              <a:rPr lang="vi-VN" sz="2100" dirty="0" smtClean="0"/>
              <a:t>là viết tắt của Long Range Radio được nghiên cứu và phát triển bởi Cycleo và sau này được mua lại bởi công ty Semtech năm 2012. Với công nghệ này, chúng ta có thể truyền dữ liệu với khoảng cách lên hàng km mà không cần các mạch khuếch đại công suất; từ đó giúp tiết kiệm năng lượng tiêu thụ khi truyền/nhận dữ liệu</a:t>
            </a:r>
            <a:endParaRPr lang="en-US" sz="2100" dirty="0"/>
          </a:p>
        </p:txBody>
      </p:sp>
      <p:pic>
        <p:nvPicPr>
          <p:cNvPr id="6" name="Picture 5" descr="https://www.l2tek.co.uk/wp-content/uploads/2018/01/pg9_semtech_1-1024x543.jpg"/>
          <p:cNvPicPr/>
          <p:nvPr/>
        </p:nvPicPr>
        <p:blipFill>
          <a:blip r:embed="rId2">
            <a:extLst>
              <a:ext uri="{28A0092B-C50C-407E-A947-70E740481C1C}">
                <a14:useLocalDpi xmlns:a14="http://schemas.microsoft.com/office/drawing/2010/main" val="0"/>
              </a:ext>
            </a:extLst>
          </a:blip>
          <a:srcRect/>
          <a:stretch>
            <a:fillRect/>
          </a:stretch>
        </p:blipFill>
        <p:spPr bwMode="auto">
          <a:xfrm>
            <a:off x="5545015" y="1709005"/>
            <a:ext cx="5779477" cy="4398718"/>
          </a:xfrm>
          <a:prstGeom prst="rect">
            <a:avLst/>
          </a:prstGeom>
          <a:noFill/>
          <a:ln>
            <a:noFill/>
          </a:ln>
        </p:spPr>
      </p:pic>
    </p:spTree>
    <p:extLst>
      <p:ext uri="{BB962C8B-B14F-4D97-AF65-F5344CB8AC3E}">
        <p14:creationId xmlns:p14="http://schemas.microsoft.com/office/powerpoint/2010/main" val="1895933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1043352"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b="1" dirty="0" smtClean="0"/>
              <a:t>2.1. </a:t>
            </a:r>
            <a:r>
              <a:rPr lang="vi-VN" sz="2000" b="1" dirty="0" smtClean="0"/>
              <a:t>Mô </a:t>
            </a:r>
            <a:r>
              <a:rPr lang="vi-VN" sz="2000" b="1" dirty="0"/>
              <a:t>hình hệ thống thu thập dữ liệu từ các hộp cảm biến</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9"/>
          <p:cNvSpPr>
            <a:spLocks noGrp="1"/>
          </p:cNvSpPr>
          <p:nvPr>
            <p:ph type="title"/>
          </p:nvPr>
        </p:nvSpPr>
        <p:spPr>
          <a:xfrm>
            <a:off x="930275" y="457200"/>
            <a:ext cx="10664825" cy="469900"/>
          </a:xfrm>
        </p:spPr>
        <p:txBody>
          <a:bodyPr>
            <a:noAutofit/>
          </a:bodyPr>
          <a:lstStyle/>
          <a:p>
            <a:pPr marL="857250" indent="-857250" algn="just">
              <a:lnSpc>
                <a:spcPct val="150000"/>
              </a:lnSpc>
            </a:pPr>
            <a:r>
              <a:rPr lang="en-US" sz="25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 </a:t>
            </a:r>
            <a:r>
              <a:rPr lang="en-US" sz="2500" b="1" dirty="0" err="1">
                <a:latin typeface="Tahoma" panose="020B0604030504040204" pitchFamily="34" charset="0"/>
                <a:ea typeface="Tahoma" panose="020B0604030504040204" pitchFamily="34" charset="0"/>
                <a:cs typeface="Tahoma" panose="020B0604030504040204" pitchFamily="34" charset="0"/>
              </a:rPr>
              <a:t>Thiết</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kế</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phần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cứng</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hộp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cảm</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biến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thu</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thập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dữ</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liệu</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26392" y="1703646"/>
            <a:ext cx="5449989" cy="4819175"/>
          </a:xfrm>
          <a:prstGeom prst="rect">
            <a:avLst/>
          </a:prstGeom>
        </p:spPr>
      </p:pic>
      <p:sp>
        <p:nvSpPr>
          <p:cNvPr id="9" name="Rectangle 8"/>
          <p:cNvSpPr/>
          <p:nvPr/>
        </p:nvSpPr>
        <p:spPr>
          <a:xfrm>
            <a:off x="1043352" y="2370449"/>
            <a:ext cx="4220307" cy="3485570"/>
          </a:xfrm>
          <a:prstGeom prst="rect">
            <a:avLst/>
          </a:prstGeom>
        </p:spPr>
        <p:txBody>
          <a:bodyPr wrap="square">
            <a:spAutoFit/>
          </a:bodyPr>
          <a:lstStyle/>
          <a:p>
            <a:pPr marL="342900" indent="-342900" algn="just">
              <a:lnSpc>
                <a:spcPct val="150000"/>
              </a:lnSpc>
              <a:buFont typeface="Wingdings" pitchFamily="2" charset="2"/>
              <a:buChar char="Ø"/>
            </a:pPr>
            <a:r>
              <a:rPr lang="en-US" sz="2100" dirty="0" err="1" smtClean="0"/>
              <a:t>Mỗi</a:t>
            </a:r>
            <a:r>
              <a:rPr lang="en-US" sz="2100" dirty="0" smtClean="0"/>
              <a:t> </a:t>
            </a:r>
            <a:r>
              <a:rPr lang="en-US" sz="2100" dirty="0" err="1" smtClean="0"/>
              <a:t>hộp</a:t>
            </a:r>
            <a:r>
              <a:rPr lang="en-US" sz="2100" dirty="0" smtClean="0"/>
              <a:t> </a:t>
            </a:r>
            <a:r>
              <a:rPr lang="en-US" sz="2100" dirty="0" err="1" smtClean="0"/>
              <a:t>cảm</a:t>
            </a:r>
            <a:r>
              <a:rPr lang="en-US" sz="2100" dirty="0" smtClean="0"/>
              <a:t> </a:t>
            </a:r>
            <a:r>
              <a:rPr lang="en-US" sz="2100" dirty="0" err="1" smtClean="0"/>
              <a:t>biến</a:t>
            </a:r>
            <a:r>
              <a:rPr lang="en-US" sz="2100" dirty="0" smtClean="0"/>
              <a:t> </a:t>
            </a:r>
            <a:r>
              <a:rPr lang="en-US" sz="2100" dirty="0" err="1" smtClean="0"/>
              <a:t>sẽ</a:t>
            </a:r>
            <a:r>
              <a:rPr lang="en-US" sz="2100" dirty="0" smtClean="0"/>
              <a:t> </a:t>
            </a:r>
            <a:r>
              <a:rPr lang="en-US" sz="2100" dirty="0" err="1" smtClean="0"/>
              <a:t>có</a:t>
            </a:r>
            <a:r>
              <a:rPr lang="en-US" sz="2100" dirty="0" smtClean="0"/>
              <a:t> 1 </a:t>
            </a:r>
            <a:r>
              <a:rPr lang="en-US" sz="2100" dirty="0" err="1" smtClean="0"/>
              <a:t>tên</a:t>
            </a:r>
            <a:r>
              <a:rPr lang="en-US" sz="2100" dirty="0" smtClean="0"/>
              <a:t> </a:t>
            </a:r>
            <a:r>
              <a:rPr lang="en-US" sz="2100" dirty="0" err="1" smtClean="0"/>
              <a:t>định</a:t>
            </a:r>
            <a:r>
              <a:rPr lang="en-US" sz="2100" dirty="0" smtClean="0"/>
              <a:t> </a:t>
            </a:r>
            <a:r>
              <a:rPr lang="en-US" sz="2100" dirty="0" err="1" smtClean="0"/>
              <a:t>danh</a:t>
            </a:r>
            <a:r>
              <a:rPr lang="en-US" sz="2100" dirty="0" smtClean="0"/>
              <a:t> </a:t>
            </a:r>
            <a:r>
              <a:rPr lang="en-US" sz="2100" dirty="0" err="1" smtClean="0"/>
              <a:t>riêng</a:t>
            </a:r>
            <a:r>
              <a:rPr lang="en-US" sz="2100" dirty="0" smtClean="0"/>
              <a:t> </a:t>
            </a:r>
            <a:r>
              <a:rPr lang="en-US" sz="2100" dirty="0" err="1" smtClean="0"/>
              <a:t>đo</a:t>
            </a:r>
            <a:r>
              <a:rPr lang="en-US" sz="2100" dirty="0" smtClean="0"/>
              <a:t> </a:t>
            </a:r>
            <a:r>
              <a:rPr lang="en-US" sz="2100" dirty="0" err="1" smtClean="0"/>
              <a:t>đạc</a:t>
            </a:r>
            <a:r>
              <a:rPr lang="en-US" sz="2100" dirty="0" smtClean="0"/>
              <a:t> </a:t>
            </a:r>
            <a:r>
              <a:rPr lang="en-US" sz="2100" dirty="0" err="1" smtClean="0"/>
              <a:t>thông</a:t>
            </a:r>
            <a:r>
              <a:rPr lang="en-US" sz="2100" dirty="0" smtClean="0"/>
              <a:t> </a:t>
            </a:r>
            <a:r>
              <a:rPr lang="en-US" sz="2100" dirty="0" err="1" smtClean="0"/>
              <a:t>số</a:t>
            </a:r>
            <a:r>
              <a:rPr lang="en-US" sz="2100" dirty="0" smtClean="0"/>
              <a:t> </a:t>
            </a:r>
            <a:r>
              <a:rPr lang="en-US" sz="2100" dirty="0" err="1" smtClean="0"/>
              <a:t>và</a:t>
            </a:r>
            <a:r>
              <a:rPr lang="en-US" sz="2100" dirty="0" smtClean="0"/>
              <a:t> </a:t>
            </a:r>
            <a:r>
              <a:rPr lang="en-US" sz="2100" dirty="0" err="1" smtClean="0"/>
              <a:t>gửi</a:t>
            </a:r>
            <a:r>
              <a:rPr lang="en-US" sz="2100" dirty="0" smtClean="0"/>
              <a:t> </a:t>
            </a:r>
            <a:r>
              <a:rPr lang="en-US" sz="2100" dirty="0" err="1" smtClean="0"/>
              <a:t>dữ</a:t>
            </a:r>
            <a:r>
              <a:rPr lang="en-US" sz="2100" dirty="0" smtClean="0"/>
              <a:t> </a:t>
            </a:r>
            <a:r>
              <a:rPr lang="en-US" sz="2100" dirty="0" err="1" smtClean="0"/>
              <a:t>liệu</a:t>
            </a:r>
            <a:r>
              <a:rPr lang="en-US" sz="2100" dirty="0" smtClean="0"/>
              <a:t> </a:t>
            </a:r>
            <a:r>
              <a:rPr lang="en-US" sz="2100" dirty="0" err="1" smtClean="0"/>
              <a:t>về</a:t>
            </a:r>
            <a:r>
              <a:rPr lang="en-US" sz="2100" dirty="0" smtClean="0"/>
              <a:t> </a:t>
            </a:r>
            <a:r>
              <a:rPr lang="en-US" sz="2100" dirty="0" err="1" smtClean="0"/>
              <a:t>bộ</a:t>
            </a:r>
            <a:r>
              <a:rPr lang="en-US" sz="2100" dirty="0" smtClean="0"/>
              <a:t> </a:t>
            </a:r>
            <a:r>
              <a:rPr lang="en-US" sz="2100" dirty="0" err="1" smtClean="0"/>
              <a:t>thu</a:t>
            </a:r>
            <a:r>
              <a:rPr lang="en-US" sz="2100" dirty="0" smtClean="0"/>
              <a:t> </a:t>
            </a:r>
            <a:r>
              <a:rPr lang="en-US" sz="2100" dirty="0" err="1" smtClean="0"/>
              <a:t>tín</a:t>
            </a:r>
            <a:r>
              <a:rPr lang="en-US" sz="2100" dirty="0" smtClean="0"/>
              <a:t> </a:t>
            </a:r>
            <a:r>
              <a:rPr lang="en-US" sz="2100" dirty="0" err="1" smtClean="0"/>
              <a:t>hiệu</a:t>
            </a:r>
            <a:r>
              <a:rPr lang="en-US" sz="2100" dirty="0" smtClean="0"/>
              <a:t> qua Lora.</a:t>
            </a:r>
          </a:p>
          <a:p>
            <a:pPr marL="342900" indent="-342900" algn="just">
              <a:lnSpc>
                <a:spcPct val="150000"/>
              </a:lnSpc>
              <a:buFont typeface="Wingdings" pitchFamily="2" charset="2"/>
              <a:buChar char="Ø"/>
            </a:pPr>
            <a:r>
              <a:rPr lang="en-US" sz="2100" dirty="0" err="1" smtClean="0"/>
              <a:t>Bộ</a:t>
            </a:r>
            <a:r>
              <a:rPr lang="en-US" sz="2100" dirty="0" smtClean="0"/>
              <a:t> </a:t>
            </a:r>
            <a:r>
              <a:rPr lang="en-US" sz="2100" dirty="0" err="1" smtClean="0"/>
              <a:t>thu</a:t>
            </a:r>
            <a:r>
              <a:rPr lang="en-US" sz="2100" dirty="0" smtClean="0"/>
              <a:t> </a:t>
            </a:r>
            <a:r>
              <a:rPr lang="en-US" sz="2100" dirty="0" err="1" smtClean="0"/>
              <a:t>giao</a:t>
            </a:r>
            <a:r>
              <a:rPr lang="en-US" sz="2100" dirty="0" smtClean="0"/>
              <a:t> </a:t>
            </a:r>
            <a:r>
              <a:rPr lang="en-US" sz="2100" dirty="0" err="1" smtClean="0"/>
              <a:t>tiếp</a:t>
            </a:r>
            <a:r>
              <a:rPr lang="en-US" sz="2100" dirty="0" smtClean="0"/>
              <a:t> </a:t>
            </a:r>
            <a:r>
              <a:rPr lang="en-US" sz="2100" dirty="0" err="1" smtClean="0"/>
              <a:t>với</a:t>
            </a:r>
            <a:r>
              <a:rPr lang="en-US" sz="2100" dirty="0" smtClean="0"/>
              <a:t> </a:t>
            </a:r>
            <a:r>
              <a:rPr lang="en-US" sz="2100" dirty="0" err="1" smtClean="0"/>
              <a:t>máy</a:t>
            </a:r>
            <a:r>
              <a:rPr lang="en-US" sz="2100" dirty="0" smtClean="0"/>
              <a:t> </a:t>
            </a:r>
            <a:r>
              <a:rPr lang="en-US" sz="2100" dirty="0" err="1" smtClean="0"/>
              <a:t>tính</a:t>
            </a:r>
            <a:r>
              <a:rPr lang="en-US" sz="2100" dirty="0" smtClean="0"/>
              <a:t> </a:t>
            </a:r>
            <a:r>
              <a:rPr lang="en-US" sz="2100" dirty="0" err="1" smtClean="0"/>
              <a:t>và</a:t>
            </a:r>
            <a:r>
              <a:rPr lang="en-US" sz="2100" dirty="0" smtClean="0"/>
              <a:t> </a:t>
            </a:r>
            <a:r>
              <a:rPr lang="en-US" sz="2100" dirty="0" err="1" smtClean="0"/>
              <a:t>hiển</a:t>
            </a:r>
            <a:r>
              <a:rPr lang="en-US" sz="2100" dirty="0" smtClean="0"/>
              <a:t> </a:t>
            </a:r>
            <a:r>
              <a:rPr lang="en-US" sz="2100" dirty="0" err="1" smtClean="0"/>
              <a:t>thị</a:t>
            </a:r>
            <a:r>
              <a:rPr lang="en-US" sz="2100" dirty="0" smtClean="0"/>
              <a:t> </a:t>
            </a:r>
            <a:r>
              <a:rPr lang="en-US" sz="2100" dirty="0" err="1" smtClean="0"/>
              <a:t>dữ</a:t>
            </a:r>
            <a:r>
              <a:rPr lang="en-US" sz="2100" dirty="0" smtClean="0"/>
              <a:t> </a:t>
            </a:r>
            <a:r>
              <a:rPr lang="en-US" sz="2100" dirty="0" err="1" smtClean="0"/>
              <a:t>liệu</a:t>
            </a:r>
            <a:r>
              <a:rPr lang="en-US" sz="2100" dirty="0" smtClean="0"/>
              <a:t> </a:t>
            </a:r>
            <a:r>
              <a:rPr lang="en-US" sz="2100" dirty="0" err="1" smtClean="0"/>
              <a:t>gửi</a:t>
            </a:r>
            <a:r>
              <a:rPr lang="en-US" sz="2100" dirty="0" smtClean="0"/>
              <a:t> </a:t>
            </a:r>
            <a:r>
              <a:rPr lang="en-US" sz="2100" dirty="0" err="1" smtClean="0"/>
              <a:t>dữ</a:t>
            </a:r>
            <a:r>
              <a:rPr lang="en-US" sz="2100" dirty="0" smtClean="0"/>
              <a:t> </a:t>
            </a:r>
            <a:r>
              <a:rPr lang="en-US" sz="2100" dirty="0" err="1" smtClean="0"/>
              <a:t>liệu</a:t>
            </a:r>
            <a:r>
              <a:rPr lang="en-US" sz="2100" dirty="0" smtClean="0"/>
              <a:t> </a:t>
            </a:r>
            <a:r>
              <a:rPr lang="en-US" sz="2100" dirty="0" err="1" smtClean="0"/>
              <a:t>lên</a:t>
            </a:r>
            <a:r>
              <a:rPr lang="en-US" sz="2100" dirty="0" smtClean="0"/>
              <a:t> cloud </a:t>
            </a:r>
            <a:r>
              <a:rPr lang="en-US" sz="2100" dirty="0" err="1" smtClean="0"/>
              <a:t>nếu</a:t>
            </a:r>
            <a:r>
              <a:rPr lang="en-US" sz="2100" dirty="0" smtClean="0"/>
              <a:t> </a:t>
            </a:r>
            <a:r>
              <a:rPr lang="en-US" sz="2100" dirty="0" err="1" smtClean="0"/>
              <a:t>có</a:t>
            </a:r>
            <a:r>
              <a:rPr lang="en-US" sz="2100" dirty="0" smtClean="0"/>
              <a:t> Internet.</a:t>
            </a:r>
            <a:endParaRPr lang="en-US" sz="2100" dirty="0"/>
          </a:p>
        </p:txBody>
      </p:sp>
    </p:spTree>
    <p:extLst>
      <p:ext uri="{BB962C8B-B14F-4D97-AF65-F5344CB8AC3E}">
        <p14:creationId xmlns:p14="http://schemas.microsoft.com/office/powerpoint/2010/main" val="433144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1043352"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b="1" dirty="0" smtClean="0"/>
              <a:t>2.2. </a:t>
            </a:r>
            <a:r>
              <a:rPr lang="vi-VN" sz="2000" b="1" dirty="0"/>
              <a:t>Sơ đồ khối </a:t>
            </a:r>
            <a:r>
              <a:rPr lang="vi-VN" sz="2000" b="1" dirty="0" smtClean="0"/>
              <a:t>của </a:t>
            </a:r>
            <a:r>
              <a:rPr lang="en-US" sz="2000" b="1" dirty="0" err="1" smtClean="0"/>
              <a:t>Một</a:t>
            </a:r>
            <a:r>
              <a:rPr lang="en-US" sz="2000" b="1" dirty="0" smtClean="0"/>
              <a:t> </a:t>
            </a:r>
            <a:r>
              <a:rPr lang="vi-VN" sz="2000" b="1" dirty="0" smtClean="0"/>
              <a:t>hộp </a:t>
            </a:r>
            <a:r>
              <a:rPr lang="vi-VN" sz="2000" b="1" dirty="0"/>
              <a:t>cảm biến</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9"/>
          <p:cNvSpPr>
            <a:spLocks noGrp="1"/>
          </p:cNvSpPr>
          <p:nvPr>
            <p:ph type="title"/>
          </p:nvPr>
        </p:nvSpPr>
        <p:spPr>
          <a:xfrm>
            <a:off x="930275" y="457200"/>
            <a:ext cx="10664825" cy="469900"/>
          </a:xfrm>
        </p:spPr>
        <p:txBody>
          <a:bodyPr>
            <a:noAutofit/>
          </a:bodyPr>
          <a:lstStyle/>
          <a:p>
            <a:pPr marL="857250" indent="-857250" algn="just">
              <a:lnSpc>
                <a:spcPct val="150000"/>
              </a:lnSpc>
            </a:pPr>
            <a:r>
              <a:rPr lang="en-US" sz="25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 </a:t>
            </a:r>
            <a:r>
              <a:rPr lang="en-US" sz="2500" b="1" dirty="0" err="1">
                <a:latin typeface="Tahoma" panose="020B0604030504040204" pitchFamily="34" charset="0"/>
                <a:ea typeface="Tahoma" panose="020B0604030504040204" pitchFamily="34" charset="0"/>
                <a:cs typeface="Tahoma" panose="020B0604030504040204" pitchFamily="34" charset="0"/>
              </a:rPr>
              <a:t>Thiết</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kế</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phần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cứng</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hộp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cảm</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biến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thu</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thập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dữ</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liệu</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p:nvSpPr>
        <p:spPr>
          <a:xfrm>
            <a:off x="1043352" y="1999965"/>
            <a:ext cx="4806463" cy="3323987"/>
          </a:xfrm>
          <a:prstGeom prst="rect">
            <a:avLst/>
          </a:prstGeom>
        </p:spPr>
        <p:txBody>
          <a:bodyPr wrap="square">
            <a:spAutoFit/>
          </a:bodyPr>
          <a:lstStyle/>
          <a:p>
            <a:pPr marL="342900" indent="-342900" algn="just">
              <a:lnSpc>
                <a:spcPct val="150000"/>
              </a:lnSpc>
              <a:buFont typeface="Wingdings" pitchFamily="2" charset="2"/>
              <a:buChar char="Ø"/>
            </a:pPr>
            <a:r>
              <a:rPr lang="en-US" sz="2000" dirty="0" err="1" smtClean="0">
                <a:latin typeface="+mj-lt"/>
              </a:rPr>
              <a:t>Sử</a:t>
            </a:r>
            <a:r>
              <a:rPr lang="en-US" sz="2000" dirty="0" smtClean="0">
                <a:latin typeface="+mj-lt"/>
              </a:rPr>
              <a:t> </a:t>
            </a:r>
            <a:r>
              <a:rPr lang="en-US" sz="2000" dirty="0" err="1" smtClean="0">
                <a:latin typeface="+mj-lt"/>
              </a:rPr>
              <a:t>dụng</a:t>
            </a:r>
            <a:r>
              <a:rPr lang="en-US" sz="2000" dirty="0" smtClean="0">
                <a:latin typeface="+mj-lt"/>
              </a:rPr>
              <a:t> </a:t>
            </a:r>
            <a:r>
              <a:rPr lang="en-US" sz="2000" dirty="0" err="1" smtClean="0">
                <a:latin typeface="+mj-lt"/>
              </a:rPr>
              <a:t>nguồn</a:t>
            </a:r>
            <a:r>
              <a:rPr lang="en-US" sz="2000" dirty="0" smtClean="0">
                <a:latin typeface="+mj-lt"/>
              </a:rPr>
              <a:t> 5 </a:t>
            </a:r>
            <a:r>
              <a:rPr lang="en-US" sz="2000" dirty="0" err="1" smtClean="0">
                <a:latin typeface="+mj-lt"/>
              </a:rPr>
              <a:t>đến</a:t>
            </a:r>
            <a:r>
              <a:rPr lang="en-US" sz="2000" dirty="0" smtClean="0">
                <a:latin typeface="+mj-lt"/>
              </a:rPr>
              <a:t> 12V. (</a:t>
            </a:r>
            <a:r>
              <a:rPr lang="en-US" sz="2000" dirty="0" err="1" smtClean="0">
                <a:latin typeface="+mj-lt"/>
              </a:rPr>
              <a:t>Dùng</a:t>
            </a:r>
            <a:r>
              <a:rPr lang="en-US" sz="2000" dirty="0" smtClean="0">
                <a:latin typeface="+mj-lt"/>
              </a:rPr>
              <a:t> </a:t>
            </a:r>
            <a:r>
              <a:rPr lang="en-US" sz="2000" dirty="0" err="1" smtClean="0">
                <a:latin typeface="+mj-lt"/>
              </a:rPr>
              <a:t>nguồn</a:t>
            </a:r>
            <a:r>
              <a:rPr lang="en-US" sz="2000" dirty="0" smtClean="0">
                <a:latin typeface="+mj-lt"/>
              </a:rPr>
              <a:t> pin).</a:t>
            </a:r>
          </a:p>
          <a:p>
            <a:pPr marL="342900" indent="-342900" algn="just">
              <a:lnSpc>
                <a:spcPct val="150000"/>
              </a:lnSpc>
              <a:buFont typeface="Wingdings" pitchFamily="2" charset="2"/>
              <a:buChar char="Ø"/>
            </a:pPr>
            <a:r>
              <a:rPr lang="en-US" sz="2000" dirty="0" err="1" smtClean="0">
                <a:latin typeface="+mj-lt"/>
              </a:rPr>
              <a:t>Khối</a:t>
            </a:r>
            <a:r>
              <a:rPr lang="en-US" sz="2000" dirty="0" smtClean="0">
                <a:latin typeface="+mj-lt"/>
              </a:rPr>
              <a:t> </a:t>
            </a:r>
            <a:r>
              <a:rPr lang="en-US" sz="2000" dirty="0" err="1" smtClean="0">
                <a:latin typeface="+mj-lt"/>
              </a:rPr>
              <a:t>nguồn</a:t>
            </a:r>
            <a:r>
              <a:rPr lang="en-US" sz="2000" dirty="0" smtClean="0">
                <a:latin typeface="+mj-lt"/>
              </a:rPr>
              <a:t>.</a:t>
            </a:r>
          </a:p>
          <a:p>
            <a:pPr marL="342900" indent="-342900" algn="just">
              <a:lnSpc>
                <a:spcPct val="150000"/>
              </a:lnSpc>
              <a:buFont typeface="Wingdings" pitchFamily="2" charset="2"/>
              <a:buChar char="Ø"/>
            </a:pPr>
            <a:r>
              <a:rPr lang="en-US" sz="2000" dirty="0" err="1" smtClean="0">
                <a:latin typeface="+mj-lt"/>
              </a:rPr>
              <a:t>Khối</a:t>
            </a:r>
            <a:r>
              <a:rPr lang="en-US" sz="2000" dirty="0" smtClean="0">
                <a:latin typeface="+mj-lt"/>
              </a:rPr>
              <a:t> module Lora(RHF76-052).</a:t>
            </a:r>
          </a:p>
          <a:p>
            <a:pPr marL="342900" indent="-342900" algn="just">
              <a:lnSpc>
                <a:spcPct val="150000"/>
              </a:lnSpc>
              <a:buFont typeface="Wingdings" pitchFamily="2" charset="2"/>
              <a:buChar char="Ø"/>
            </a:pPr>
            <a:r>
              <a:rPr lang="en-US" sz="2000" dirty="0" err="1" smtClean="0">
                <a:latin typeface="+mj-lt"/>
              </a:rPr>
              <a:t>Khối</a:t>
            </a:r>
            <a:r>
              <a:rPr lang="en-US" sz="2000" dirty="0" smtClean="0">
                <a:latin typeface="+mj-lt"/>
              </a:rPr>
              <a:t> </a:t>
            </a:r>
            <a:r>
              <a:rPr lang="en-US" sz="2000" dirty="0" err="1" smtClean="0">
                <a:latin typeface="+mj-lt"/>
              </a:rPr>
              <a:t>đo</a:t>
            </a:r>
            <a:r>
              <a:rPr lang="en-US" sz="2000" dirty="0" smtClean="0">
                <a:latin typeface="+mj-lt"/>
              </a:rPr>
              <a:t> </a:t>
            </a:r>
            <a:r>
              <a:rPr lang="en-US" sz="2000" dirty="0" err="1" smtClean="0">
                <a:latin typeface="+mj-lt"/>
              </a:rPr>
              <a:t>nhiệt</a:t>
            </a:r>
            <a:r>
              <a:rPr lang="en-US" sz="2000" dirty="0" smtClean="0">
                <a:latin typeface="+mj-lt"/>
              </a:rPr>
              <a:t> </a:t>
            </a:r>
            <a:r>
              <a:rPr lang="en-US" sz="2000" dirty="0" err="1" smtClean="0">
                <a:latin typeface="+mj-lt"/>
              </a:rPr>
              <a:t>độ</a:t>
            </a:r>
            <a:r>
              <a:rPr lang="en-US" sz="2000" dirty="0" smtClean="0">
                <a:latin typeface="+mj-lt"/>
              </a:rPr>
              <a:t> </a:t>
            </a:r>
            <a:r>
              <a:rPr lang="en-US" sz="2000" dirty="0" err="1" smtClean="0">
                <a:latin typeface="+mj-lt"/>
              </a:rPr>
              <a:t>độ</a:t>
            </a:r>
            <a:r>
              <a:rPr lang="en-US" sz="2000" dirty="0" smtClean="0">
                <a:latin typeface="+mj-lt"/>
              </a:rPr>
              <a:t> </a:t>
            </a:r>
            <a:r>
              <a:rPr lang="en-US" sz="2000" dirty="0" err="1" smtClean="0">
                <a:latin typeface="+mj-lt"/>
              </a:rPr>
              <a:t>ẩm</a:t>
            </a:r>
            <a:r>
              <a:rPr lang="en-US" sz="2000" dirty="0" smtClean="0">
                <a:latin typeface="+mj-lt"/>
              </a:rPr>
              <a:t> (SHT75).</a:t>
            </a:r>
          </a:p>
          <a:p>
            <a:pPr marL="342900" indent="-342900" algn="just">
              <a:lnSpc>
                <a:spcPct val="150000"/>
              </a:lnSpc>
              <a:buFont typeface="Wingdings" pitchFamily="2" charset="2"/>
              <a:buChar char="Ø"/>
            </a:pPr>
            <a:r>
              <a:rPr lang="en-US" sz="2000" dirty="0" err="1" smtClean="0">
                <a:latin typeface="+mj-lt"/>
              </a:rPr>
              <a:t>Khối</a:t>
            </a:r>
            <a:r>
              <a:rPr lang="en-US" sz="2000" dirty="0" smtClean="0">
                <a:latin typeface="+mj-lt"/>
              </a:rPr>
              <a:t> </a:t>
            </a:r>
            <a:r>
              <a:rPr lang="en-US" sz="2000" dirty="0" err="1" smtClean="0">
                <a:latin typeface="+mj-lt"/>
              </a:rPr>
              <a:t>đo</a:t>
            </a:r>
            <a:r>
              <a:rPr lang="en-US" sz="2000" dirty="0" smtClean="0">
                <a:latin typeface="+mj-lt"/>
              </a:rPr>
              <a:t> </a:t>
            </a:r>
            <a:r>
              <a:rPr lang="en-US" sz="2000" dirty="0" err="1" smtClean="0">
                <a:latin typeface="+mj-lt"/>
              </a:rPr>
              <a:t>độ</a:t>
            </a:r>
            <a:r>
              <a:rPr lang="en-US" sz="2000" dirty="0" smtClean="0">
                <a:latin typeface="+mj-lt"/>
              </a:rPr>
              <a:t> </a:t>
            </a:r>
            <a:r>
              <a:rPr lang="en-US" sz="2000" dirty="0" err="1" smtClean="0">
                <a:latin typeface="+mj-lt"/>
              </a:rPr>
              <a:t>ẩm</a:t>
            </a:r>
            <a:r>
              <a:rPr lang="en-US" sz="2000" dirty="0" smtClean="0">
                <a:latin typeface="+mj-lt"/>
              </a:rPr>
              <a:t> </a:t>
            </a:r>
            <a:r>
              <a:rPr lang="en-US" sz="2000" dirty="0" err="1" smtClean="0">
                <a:latin typeface="+mj-lt"/>
              </a:rPr>
              <a:t>đất</a:t>
            </a:r>
            <a:r>
              <a:rPr lang="en-US" sz="2000" dirty="0" smtClean="0">
                <a:latin typeface="+mj-lt"/>
              </a:rPr>
              <a:t> (</a:t>
            </a:r>
            <a:r>
              <a:rPr lang="vi-VN" sz="2000" dirty="0" smtClean="0">
                <a:latin typeface="+mj-lt"/>
              </a:rPr>
              <a:t>RS-WS-N01-TR</a:t>
            </a:r>
            <a:r>
              <a:rPr lang="en-US" sz="2000" dirty="0" smtClean="0">
                <a:latin typeface="+mj-lt"/>
              </a:rPr>
              <a:t>).</a:t>
            </a:r>
          </a:p>
          <a:p>
            <a:pPr marL="342900" indent="-342900" algn="just">
              <a:lnSpc>
                <a:spcPct val="150000"/>
              </a:lnSpc>
              <a:buFont typeface="Wingdings" pitchFamily="2" charset="2"/>
              <a:buChar char="Ø"/>
            </a:pPr>
            <a:r>
              <a:rPr lang="en-US" sz="2000" dirty="0" err="1" smtClean="0">
                <a:latin typeface="+mj-lt"/>
              </a:rPr>
              <a:t>Đóng</a:t>
            </a:r>
            <a:r>
              <a:rPr lang="en-US" sz="2000" dirty="0" smtClean="0">
                <a:latin typeface="+mj-lt"/>
              </a:rPr>
              <a:t> </a:t>
            </a:r>
            <a:r>
              <a:rPr lang="en-US" sz="2000" dirty="0" err="1" smtClean="0">
                <a:latin typeface="+mj-lt"/>
              </a:rPr>
              <a:t>hộp</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vỏ</a:t>
            </a:r>
            <a:r>
              <a:rPr lang="en-US" sz="2000" dirty="0" smtClean="0">
                <a:latin typeface="+mj-lt"/>
              </a:rPr>
              <a:t> </a:t>
            </a:r>
            <a:r>
              <a:rPr lang="en-US" sz="2000" dirty="0" err="1" smtClean="0">
                <a:latin typeface="+mj-lt"/>
              </a:rPr>
              <a:t>hộp</a:t>
            </a:r>
            <a:r>
              <a:rPr lang="en-US" sz="2000" dirty="0" smtClean="0">
                <a:latin typeface="+mj-lt"/>
              </a:rPr>
              <a:t> </a:t>
            </a:r>
            <a:r>
              <a:rPr lang="en-US" sz="2000" dirty="0" err="1" smtClean="0">
                <a:latin typeface="+mj-lt"/>
              </a:rPr>
              <a:t>chống</a:t>
            </a:r>
            <a:r>
              <a:rPr lang="en-US" sz="2000" dirty="0" smtClean="0">
                <a:latin typeface="+mj-lt"/>
              </a:rPr>
              <a:t> </a:t>
            </a:r>
            <a:r>
              <a:rPr lang="en-US" sz="2000" dirty="0" err="1" smtClean="0">
                <a:latin typeface="+mj-lt"/>
              </a:rPr>
              <a:t>nước</a:t>
            </a:r>
            <a:r>
              <a:rPr lang="en-US" sz="2000" dirty="0" smtClean="0">
                <a:latin typeface="+mj-lt"/>
              </a:rPr>
              <a:t>.</a:t>
            </a:r>
            <a:endParaRPr lang="en-US" sz="2000" dirty="0">
              <a:latin typeface="+mj-lt"/>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259865" y="1746738"/>
            <a:ext cx="5486657" cy="4947139"/>
          </a:xfrm>
          <a:prstGeom prst="rect">
            <a:avLst/>
          </a:prstGeom>
        </p:spPr>
      </p:pic>
    </p:spTree>
    <p:extLst>
      <p:ext uri="{BB962C8B-B14F-4D97-AF65-F5344CB8AC3E}">
        <p14:creationId xmlns:p14="http://schemas.microsoft.com/office/powerpoint/2010/main" val="254559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9">
            <a:extLst>
              <a:ext uri="{FF2B5EF4-FFF2-40B4-BE49-F238E27FC236}">
                <a16:creationId xmlns="" xmlns:a16="http://schemas.microsoft.com/office/drawing/2014/main" id="{AC5CAC17-AD42-450D-BF60-195C2312C621}"/>
              </a:ext>
            </a:extLst>
          </p:cNvPr>
          <p:cNvSpPr txBox="1">
            <a:spLocks/>
          </p:cNvSpPr>
          <p:nvPr/>
        </p:nvSpPr>
        <p:spPr>
          <a:xfrm>
            <a:off x="1043352"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b="1" dirty="0" smtClean="0"/>
              <a:t>2.3. </a:t>
            </a:r>
            <a:r>
              <a:rPr lang="en-US" sz="2000" b="1" dirty="0" err="1" smtClean="0"/>
              <a:t>HÌnh</a:t>
            </a:r>
            <a:r>
              <a:rPr lang="en-US" sz="2000" b="1" dirty="0" smtClean="0"/>
              <a:t> </a:t>
            </a:r>
            <a:r>
              <a:rPr lang="en-US" sz="2000" b="1" dirty="0" err="1" smtClean="0"/>
              <a:t>Ảnh</a:t>
            </a:r>
            <a:r>
              <a:rPr lang="en-US" sz="2000" b="1" dirty="0" smtClean="0"/>
              <a:t> </a:t>
            </a:r>
            <a:r>
              <a:rPr lang="en-US" sz="2000" b="1" dirty="0" err="1" smtClean="0"/>
              <a:t>Mạch</a:t>
            </a:r>
            <a:r>
              <a:rPr lang="en-US" sz="2000" b="1" dirty="0" smtClean="0"/>
              <a:t> IN </a:t>
            </a:r>
            <a:r>
              <a:rPr lang="en-US" sz="2000" b="1" dirty="0" err="1" smtClean="0"/>
              <a:t>và</a:t>
            </a:r>
            <a:r>
              <a:rPr lang="en-US" sz="2000" b="1" dirty="0" smtClean="0"/>
              <a:t> </a:t>
            </a:r>
            <a:r>
              <a:rPr lang="en-US" sz="2000" b="1" dirty="0" err="1" smtClean="0"/>
              <a:t>Hình</a:t>
            </a:r>
            <a:r>
              <a:rPr lang="en-US" sz="2000" b="1" dirty="0" smtClean="0"/>
              <a:t> </a:t>
            </a:r>
            <a:r>
              <a:rPr lang="en-US" sz="2000" b="1" dirty="0" err="1" smtClean="0"/>
              <a:t>Ảnh</a:t>
            </a:r>
            <a:r>
              <a:rPr lang="en-US" sz="2000" b="1" dirty="0" smtClean="0"/>
              <a:t> 3d </a:t>
            </a:r>
            <a:r>
              <a:rPr lang="en-US" sz="2000" b="1" dirty="0" err="1" smtClean="0"/>
              <a:t>của</a:t>
            </a:r>
            <a:r>
              <a:rPr lang="en-US" sz="2000" b="1" dirty="0" smtClean="0"/>
              <a:t> </a:t>
            </a:r>
            <a:r>
              <a:rPr lang="en-US" sz="2000" b="1" dirty="0" err="1" smtClean="0"/>
              <a:t>mạch</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9"/>
          <p:cNvSpPr>
            <a:spLocks noGrp="1"/>
          </p:cNvSpPr>
          <p:nvPr>
            <p:ph type="title"/>
          </p:nvPr>
        </p:nvSpPr>
        <p:spPr>
          <a:xfrm>
            <a:off x="930275" y="457200"/>
            <a:ext cx="10664825" cy="469900"/>
          </a:xfrm>
        </p:spPr>
        <p:txBody>
          <a:bodyPr>
            <a:noAutofit/>
          </a:bodyPr>
          <a:lstStyle/>
          <a:p>
            <a:pPr marL="857250" indent="-857250" algn="just">
              <a:lnSpc>
                <a:spcPct val="150000"/>
              </a:lnSpc>
            </a:pPr>
            <a:r>
              <a:rPr lang="en-US" sz="25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 </a:t>
            </a:r>
            <a:r>
              <a:rPr lang="en-US" sz="2500" b="1" dirty="0" err="1">
                <a:latin typeface="Tahoma" panose="020B0604030504040204" pitchFamily="34" charset="0"/>
                <a:ea typeface="Tahoma" panose="020B0604030504040204" pitchFamily="34" charset="0"/>
                <a:cs typeface="Tahoma" panose="020B0604030504040204" pitchFamily="34" charset="0"/>
              </a:rPr>
              <a:t>Thiết</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kế</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phần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cứng</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hộp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cảm</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biến</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thu</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thập</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dữ</a:t>
            </a:r>
            <a:r>
              <a:rPr lang="en-US" sz="2500" b="1" dirty="0">
                <a:latin typeface="Tahoma" panose="020B0604030504040204" pitchFamily="34" charset="0"/>
                <a:ea typeface="Tahoma" panose="020B0604030504040204" pitchFamily="34" charset="0"/>
                <a:cs typeface="Tahoma" panose="020B0604030504040204" pitchFamily="34" charset="0"/>
              </a:rPr>
              <a:t> </a:t>
            </a:r>
            <a:r>
              <a:rPr lang="en-US" sz="2500" b="1" dirty="0" err="1">
                <a:latin typeface="Tahoma" panose="020B0604030504040204" pitchFamily="34" charset="0"/>
                <a:ea typeface="Tahoma" panose="020B0604030504040204" pitchFamily="34" charset="0"/>
                <a:cs typeface="Tahoma" panose="020B0604030504040204" pitchFamily="34" charset="0"/>
              </a:rPr>
              <a:t>liệu</a:t>
            </a:r>
            <a:endParaRPr lang="en-US" sz="2500" b="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593064" y="2301018"/>
            <a:ext cx="5542915" cy="3423603"/>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6307538" y="2301018"/>
            <a:ext cx="5267325" cy="3465830"/>
          </a:xfrm>
          <a:prstGeom prst="rect">
            <a:avLst/>
          </a:prstGeom>
        </p:spPr>
      </p:pic>
    </p:spTree>
    <p:extLst>
      <p:ext uri="{BB962C8B-B14F-4D97-AF65-F5344CB8AC3E}">
        <p14:creationId xmlns:p14="http://schemas.microsoft.com/office/powerpoint/2010/main" val="966419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p:cNvSpPr>
            <a:spLocks noGrp="1"/>
          </p:cNvSpPr>
          <p:nvPr>
            <p:ph type="title"/>
          </p:nvPr>
        </p:nvSpPr>
        <p:spPr>
          <a:xfrm>
            <a:off x="811558" y="480646"/>
            <a:ext cx="10664825" cy="469900"/>
          </a:xfrm>
        </p:spPr>
        <p:txBody>
          <a:bodyPr>
            <a:noAutofit/>
          </a:bodyPr>
          <a:lstStyle/>
          <a:p>
            <a:pPr marL="857250" indent="-857250" algn="just">
              <a:lnSpc>
                <a:spcPct val="150000"/>
              </a:lnSpc>
            </a:pP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III.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dựng</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Module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phần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mềm</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đọc</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và</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truyền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tải</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dữ</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liệu</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899139" y="2227384"/>
            <a:ext cx="8745415" cy="3798277"/>
          </a:xfrm>
          <a:prstGeom prst="rect">
            <a:avLst/>
          </a:prstGeom>
        </p:spPr>
      </p:pic>
      <p:sp>
        <p:nvSpPr>
          <p:cNvPr id="16" name="Title 9">
            <a:extLst>
              <a:ext uri="{FF2B5EF4-FFF2-40B4-BE49-F238E27FC236}">
                <a16:creationId xmlns="" xmlns:a16="http://schemas.microsoft.com/office/drawing/2014/main" id="{AC5CAC17-AD42-450D-BF60-195C2312C621}"/>
              </a:ext>
            </a:extLst>
          </p:cNvPr>
          <p:cNvSpPr txBox="1">
            <a:spLocks/>
          </p:cNvSpPr>
          <p:nvPr/>
        </p:nvSpPr>
        <p:spPr>
          <a:xfrm>
            <a:off x="1043352"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b="1" dirty="0" smtClean="0"/>
              <a:t>3.1. SƠ </a:t>
            </a:r>
            <a:r>
              <a:rPr lang="en-US" sz="2000" b="1" dirty="0" err="1" smtClean="0"/>
              <a:t>đồ</a:t>
            </a:r>
            <a:r>
              <a:rPr lang="en-US" sz="2000" b="1" dirty="0" smtClean="0"/>
              <a:t> </a:t>
            </a:r>
            <a:r>
              <a:rPr lang="en-US" sz="2000" b="1" dirty="0" err="1" smtClean="0"/>
              <a:t>hoạt</a:t>
            </a:r>
            <a:r>
              <a:rPr lang="en-US" sz="2000" b="1" dirty="0" smtClean="0"/>
              <a:t> </a:t>
            </a:r>
            <a:r>
              <a:rPr lang="en-US" sz="2000" b="1" dirty="0" err="1" smtClean="0"/>
              <a:t>động</a:t>
            </a:r>
            <a:r>
              <a:rPr lang="en-US" sz="2000" b="1" dirty="0" smtClean="0"/>
              <a:t>.</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798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p:cNvSpPr>
            <a:spLocks noGrp="1"/>
          </p:cNvSpPr>
          <p:nvPr>
            <p:ph type="title"/>
          </p:nvPr>
        </p:nvSpPr>
        <p:spPr>
          <a:xfrm>
            <a:off x="811558" y="480646"/>
            <a:ext cx="10664825" cy="469900"/>
          </a:xfrm>
        </p:spPr>
        <p:txBody>
          <a:bodyPr>
            <a:noAutofit/>
          </a:bodyPr>
          <a:lstStyle/>
          <a:p>
            <a:pPr marL="857250" indent="-857250" algn="just">
              <a:lnSpc>
                <a:spcPct val="150000"/>
              </a:lnSpc>
            </a:pP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III.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dựng</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Module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phần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mềm</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đọc</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và</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truyền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tải</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dữ</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liệu</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24200" y="1654608"/>
            <a:ext cx="5737933" cy="4557889"/>
          </a:xfrm>
          <a:prstGeom prst="rect">
            <a:avLst/>
          </a:prstGeom>
        </p:spPr>
      </p:pic>
    </p:spTree>
    <p:extLst>
      <p:ext uri="{BB962C8B-B14F-4D97-AF65-F5344CB8AC3E}">
        <p14:creationId xmlns:p14="http://schemas.microsoft.com/office/powerpoint/2010/main" val="2801397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p:cNvSpPr>
            <a:spLocks noGrp="1"/>
          </p:cNvSpPr>
          <p:nvPr>
            <p:ph type="title"/>
          </p:nvPr>
        </p:nvSpPr>
        <p:spPr>
          <a:xfrm>
            <a:off x="811558" y="480646"/>
            <a:ext cx="10664825" cy="469900"/>
          </a:xfrm>
        </p:spPr>
        <p:txBody>
          <a:bodyPr>
            <a:noAutofit/>
          </a:bodyPr>
          <a:lstStyle/>
          <a:p>
            <a:pPr marL="857250" indent="-857250" algn="just">
              <a:lnSpc>
                <a:spcPct val="150000"/>
              </a:lnSpc>
            </a:pP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IV.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Xây</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dựng</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Bộ</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Thu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và</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giao</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diện</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theo</a:t>
            </a:r>
            <a:r>
              <a:rPr lang="en-US" sz="2300"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300" b="1" dirty="0" err="1"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dõi</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9">
            <a:extLst>
              <a:ext uri="{FF2B5EF4-FFF2-40B4-BE49-F238E27FC236}">
                <a16:creationId xmlns="" xmlns:a16="http://schemas.microsoft.com/office/drawing/2014/main" id="{AC5CAC17-AD42-450D-BF60-195C2312C621}"/>
              </a:ext>
            </a:extLst>
          </p:cNvPr>
          <p:cNvSpPr txBox="1">
            <a:spLocks/>
          </p:cNvSpPr>
          <p:nvPr/>
        </p:nvSpPr>
        <p:spPr>
          <a:xfrm>
            <a:off x="1043352" y="1230923"/>
            <a:ext cx="10433029" cy="71749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b="1" dirty="0" smtClean="0"/>
              <a:t>4.1. </a:t>
            </a:r>
            <a:r>
              <a:rPr lang="en-US" sz="2000" b="1" dirty="0" err="1" smtClean="0"/>
              <a:t>Xây</a:t>
            </a:r>
            <a:r>
              <a:rPr lang="en-US" sz="2000" b="1" dirty="0" smtClean="0"/>
              <a:t> </a:t>
            </a:r>
            <a:r>
              <a:rPr lang="en-US" sz="2000" b="1" dirty="0" err="1" smtClean="0"/>
              <a:t>dựng</a:t>
            </a:r>
            <a:r>
              <a:rPr lang="en-US" sz="2000" b="1" dirty="0" smtClean="0"/>
              <a:t> </a:t>
            </a:r>
            <a:r>
              <a:rPr lang="en-US" sz="2000" b="1" dirty="0" err="1" smtClean="0"/>
              <a:t>bộ</a:t>
            </a:r>
            <a:r>
              <a:rPr lang="en-US" sz="2000" b="1" dirty="0" smtClean="0"/>
              <a:t> </a:t>
            </a:r>
            <a:r>
              <a:rPr lang="en-US" sz="2000" b="1" dirty="0" err="1" smtClean="0"/>
              <a:t>thu</a:t>
            </a:r>
            <a:r>
              <a:rPr lang="en-US" sz="2000" b="1" dirty="0" smtClean="0"/>
              <a:t> </a:t>
            </a:r>
            <a:r>
              <a:rPr lang="en-US" sz="2000" b="1" dirty="0" err="1" smtClean="0"/>
              <a:t>dữ</a:t>
            </a:r>
            <a:r>
              <a:rPr lang="en-US" sz="2000" b="1" dirty="0" smtClean="0"/>
              <a:t> </a:t>
            </a:r>
            <a:r>
              <a:rPr lang="en-US" sz="2000" b="1" dirty="0" err="1" smtClean="0"/>
              <a:t>liệu</a:t>
            </a:r>
            <a:r>
              <a:rPr lang="en-US" sz="2000" b="1" dirty="0" smtClean="0"/>
              <a:t> qua LORA</a:t>
            </a:r>
            <a:endParaRPr lang="en-US" sz="2000" b="1" cap="none"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158411" y="1948419"/>
            <a:ext cx="1830973" cy="4173415"/>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442408" y="2118498"/>
            <a:ext cx="4110917" cy="3833256"/>
          </a:xfrm>
          <a:prstGeom prst="rect">
            <a:avLst/>
          </a:prstGeom>
        </p:spPr>
      </p:pic>
      <p:pic>
        <p:nvPicPr>
          <p:cNvPr id="1026" name="Picture 2" descr="C:\Users\khanh\Desktop\Anh_Do_An\k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9668" y="2118498"/>
            <a:ext cx="2508308" cy="24441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7959668" y="4562617"/>
            <a:ext cx="2508308" cy="1960245"/>
          </a:xfrm>
          <a:prstGeom prst="rect">
            <a:avLst/>
          </a:prstGeom>
        </p:spPr>
      </p:pic>
    </p:spTree>
    <p:extLst>
      <p:ext uri="{BB962C8B-B14F-4D97-AF65-F5344CB8AC3E}">
        <p14:creationId xmlns:p14="http://schemas.microsoft.com/office/powerpoint/2010/main" val="4266287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4059</TotalTime>
  <Words>367</Words>
  <Application>Microsoft Office PowerPoint</Application>
  <PresentationFormat>Custom</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Integral</vt:lpstr>
      <vt:lpstr>PowerPoint Presentation</vt:lpstr>
      <vt:lpstr>Nội DUng</vt:lpstr>
      <vt:lpstr>I. Tổng quan về công nghệ LORA</vt:lpstr>
      <vt:lpstr>II. Thiết kế phần cứng hộp cảm biến thu thập dữ liệu</vt:lpstr>
      <vt:lpstr>II. Thiết kế phần cứng hộp cảm biến thu thập dữ liệu</vt:lpstr>
      <vt:lpstr>II. Thiết kế phần cứng hộp cảm biến thu thập dữ liệu</vt:lpstr>
      <vt:lpstr>III. Xây dựng Module phần mềm đọc và truyền tải dữ liệu </vt:lpstr>
      <vt:lpstr>III. Xây dựng Module phần mềm đọc và truyền tải dữ liệu </vt:lpstr>
      <vt:lpstr>IV. Xây dựng Bộ Thu và giao diện theo dõi</vt:lpstr>
      <vt:lpstr>IV. Xây dựng Bộ Thu và giao diện theo dõi</vt:lpstr>
      <vt:lpstr>KẾT quả VÀ HƯỚNG PHÁT TRIỂN</vt:lpstr>
      <vt:lpstr> HỌC VIỆN CÔNG NGHỆ BƯU CHÍNH VIỄN THÔNG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 viên nhóm 16 với môn học “Kỹ năng thuyết trình”…</dc:title>
  <dc:creator>TR</dc:creator>
  <cp:keywords/>
  <cp:lastModifiedBy>Khánh Phạm</cp:lastModifiedBy>
  <cp:revision>265</cp:revision>
  <dcterms:created xsi:type="dcterms:W3CDTF">2018-10-09T04:41:43Z</dcterms:created>
  <dcterms:modified xsi:type="dcterms:W3CDTF">2020-01-06T01:31:29Z</dcterms:modified>
  <cp:version/>
</cp:coreProperties>
</file>