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5143500" type="screen16x9"/>
  <p:notesSz cx="6858000" cy="9144000"/>
  <p:embeddedFontLst>
    <p:embeddedFont>
      <p:font typeface="Asap Medium" panose="020B0604020202020204" charset="0"/>
      <p:regular r:id="rId10"/>
      <p:bold r:id="rId11"/>
      <p:italic r:id="rId12"/>
      <p:boldItalic r:id="rId13"/>
    </p:embeddedFont>
    <p:embeddedFont>
      <p:font typeface="Asap SemiBold" panose="020B0604020202020204" charset="0"/>
      <p:regular r:id="rId14"/>
      <p:bold r:id="rId15"/>
      <p:italic r:id="rId16"/>
      <p:boldItalic r:id="rId17"/>
    </p:embeddedFont>
    <p:embeddedFont>
      <p:font typeface="Book Antiqua" panose="02040602050305030304" pitchFamily="18" charset="0"/>
      <p:regular r:id="rId18"/>
      <p:bold r:id="rId19"/>
      <p:italic r:id="rId20"/>
      <p:boldItalic r:id="rId21"/>
    </p:embeddedFont>
    <p:embeddedFont>
      <p:font typeface="Cabin SemiBold" panose="020B0604020202020204" charset="0"/>
      <p:regular r:id="rId22"/>
      <p:bold r:id="rId23"/>
      <p:italic r:id="rId24"/>
      <p:boldItalic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Catamaran SemiBold" panose="020B0604020202020204" charset="0"/>
      <p:regular r:id="rId30"/>
      <p:bold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  <p:embeddedFont>
      <p:font typeface="PT Sans Narrow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viewProps" Target="viewProp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f14c45c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f14c45c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f14c45c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f14c45c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f14c45c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f14c45c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f14c45c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f14c45c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04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NTU EAT NOW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PHUNG MINH KHANH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653850" y="337150"/>
            <a:ext cx="59592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1C4587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School of Computer Science and Engineering</a:t>
            </a:r>
            <a:endParaRPr sz="2000" i="1">
              <a:solidFill>
                <a:srgbClr val="1C4587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A26BC-26A1-4CE9-9CDA-59FBB23D2189}"/>
              </a:ext>
            </a:extLst>
          </p:cNvPr>
          <p:cNvSpPr txBox="1"/>
          <p:nvPr/>
        </p:nvSpPr>
        <p:spPr>
          <a:xfrm>
            <a:off x="3064933" y="3442584"/>
            <a:ext cx="3014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Group : FE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3078100" y="581875"/>
            <a:ext cx="3104700" cy="1119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ap SemiBold"/>
                <a:ea typeface="Asap SemiBold"/>
                <a:cs typeface="Asap SemiBold"/>
                <a:sym typeface="Asap SemiBold"/>
              </a:rPr>
              <a:t>NTU EAT NOW</a:t>
            </a:r>
            <a:endParaRPr sz="2500">
              <a:latin typeface="Asap SemiBold"/>
              <a:ea typeface="Asap SemiBold"/>
              <a:cs typeface="Asap SemiBold"/>
              <a:sym typeface="Asap SemiBo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905700" y="1941025"/>
            <a:ext cx="1332600" cy="4263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92375" y="2439875"/>
            <a:ext cx="2526000" cy="88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ap SemiBold"/>
                <a:ea typeface="Asap SemiBold"/>
                <a:cs typeface="Asap SemiBold"/>
                <a:sym typeface="Asap SemiBold"/>
              </a:rPr>
              <a:t>Google API</a:t>
            </a:r>
            <a:endParaRPr sz="2500">
              <a:latin typeface="Asap SemiBold"/>
              <a:ea typeface="Asap SemiBold"/>
              <a:cs typeface="Asap SemiBold"/>
              <a:sym typeface="Asap SemiBold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331999" y="2439875"/>
            <a:ext cx="2437800" cy="88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ap SemiBold"/>
                <a:ea typeface="Asap SemiBold"/>
                <a:cs typeface="Asap SemiBold"/>
                <a:sym typeface="Asap SemiBold"/>
              </a:rPr>
              <a:t>PyGame</a:t>
            </a:r>
            <a:endParaRPr sz="2500">
              <a:latin typeface="Asap SemiBold"/>
              <a:ea typeface="Asap SemiBold"/>
              <a:cs typeface="Asap SemiBold"/>
              <a:sym typeface="Asap SemiBold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511575" y="2439875"/>
            <a:ext cx="2437800" cy="88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ap SemiBold"/>
                <a:ea typeface="Asap SemiBold"/>
                <a:cs typeface="Asap SemiBold"/>
                <a:sym typeface="Asap SemiBold"/>
              </a:rPr>
              <a:t>Excel + OpenpyXl</a:t>
            </a:r>
            <a:endParaRPr sz="2500">
              <a:latin typeface="Asap SemiBold"/>
              <a:ea typeface="Asap SemiBold"/>
              <a:cs typeface="Asap SemiBold"/>
              <a:sym typeface="Asap SemiBo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765388" y="2633975"/>
            <a:ext cx="519600" cy="492900"/>
          </a:xfrm>
          <a:prstGeom prst="mathPlus">
            <a:avLst>
              <a:gd name="adj1" fmla="val 2352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991963" y="2633975"/>
            <a:ext cx="519600" cy="492900"/>
          </a:xfrm>
          <a:prstGeom prst="mathPlus">
            <a:avLst>
              <a:gd name="adj1" fmla="val 2352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319125" y="3747275"/>
            <a:ext cx="22725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Position </a:t>
            </a:r>
            <a:endParaRPr sz="2000">
              <a:solidFill>
                <a:srgbClr val="1C4587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Calculate  distance </a:t>
            </a:r>
            <a:endParaRPr sz="2000">
              <a:solidFill>
                <a:srgbClr val="1C4587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195575" y="3320975"/>
            <a:ext cx="519600" cy="426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291100" y="3320975"/>
            <a:ext cx="519600" cy="426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470675" y="3320975"/>
            <a:ext cx="519600" cy="426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251350" y="3823475"/>
            <a:ext cx="2758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Design User Interface</a:t>
            </a:r>
            <a:endParaRPr sz="2000">
              <a:solidFill>
                <a:srgbClr val="1C4587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182800" y="3747275"/>
            <a:ext cx="2957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Store Data</a:t>
            </a:r>
            <a:endParaRPr sz="2000">
              <a:solidFill>
                <a:srgbClr val="1C4587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90DEB42E-CF82-4697-8CDF-8601FE2D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0" y="-76200"/>
            <a:ext cx="81274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1612350" y="275375"/>
            <a:ext cx="64893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73763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Typical Function Design</a:t>
            </a:r>
            <a:endParaRPr sz="3000">
              <a:solidFill>
                <a:srgbClr val="073763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159275" y="954975"/>
            <a:ext cx="72756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r>
              <a:rPr lang="en" sz="2000">
                <a:solidFill>
                  <a:srgbClr val="3C78D8"/>
                </a:solidFill>
              </a:rPr>
              <a:t>def</a:t>
            </a:r>
            <a:r>
              <a:rPr lang="en" sz="2000"/>
              <a:t> </a:t>
            </a:r>
            <a:r>
              <a:rPr lang="en" sz="2000">
                <a:solidFill>
                  <a:srgbClr val="CC0000"/>
                </a:solidFill>
              </a:rPr>
              <a:t>function</a:t>
            </a:r>
            <a:r>
              <a:rPr lang="en" sz="2000"/>
              <a:t>():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2000">
                <a:solidFill>
                  <a:srgbClr val="990000"/>
                </a:solidFill>
              </a:rPr>
              <a:t>X</a:t>
            </a:r>
            <a:r>
              <a:rPr lang="en" sz="2000"/>
              <a:t> = …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2000">
                <a:solidFill>
                  <a:srgbClr val="990000"/>
                </a:solidFill>
              </a:rPr>
              <a:t>Y</a:t>
            </a:r>
            <a:r>
              <a:rPr lang="en" sz="2000"/>
              <a:t> = … </a:t>
            </a:r>
            <a:endParaRPr sz="2000"/>
          </a:p>
        </p:txBody>
      </p:sp>
      <p:sp>
        <p:nvSpPr>
          <p:cNvPr id="92" name="Google Shape;92;p15"/>
          <p:cNvSpPr txBox="1"/>
          <p:nvPr/>
        </p:nvSpPr>
        <p:spPr>
          <a:xfrm>
            <a:off x="2799292" y="1461325"/>
            <a:ext cx="6129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}</a:t>
            </a:r>
            <a:endParaRPr sz="4000"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3251324" y="1674625"/>
            <a:ext cx="2480485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74E13"/>
                </a:solidFill>
              </a:rPr>
              <a:t>Local Variables</a:t>
            </a:r>
            <a:endParaRPr sz="2000" dirty="0">
              <a:solidFill>
                <a:srgbClr val="274E13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612350" y="2285250"/>
            <a:ext cx="47637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0000"/>
                </a:solidFill>
              </a:rPr>
              <a:t>Font, Image to display text on screen</a:t>
            </a:r>
            <a:endParaRPr sz="2000">
              <a:solidFill>
                <a:srgbClr val="660000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612349" y="2780475"/>
            <a:ext cx="5287983" cy="15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F6000"/>
                </a:solidFill>
              </a:rPr>
              <a:t>While</a:t>
            </a:r>
            <a:r>
              <a:rPr lang="en" sz="2000" dirty="0"/>
              <a:t> </a:t>
            </a:r>
            <a:r>
              <a:rPr lang="en" sz="2000" dirty="0">
                <a:solidFill>
                  <a:srgbClr val="1C4587"/>
                </a:solidFill>
              </a:rPr>
              <a:t>True</a:t>
            </a:r>
            <a:r>
              <a:rPr lang="en" sz="2000" dirty="0"/>
              <a:t>:</a:t>
            </a:r>
            <a:endParaRPr sz="20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</a:t>
            </a:r>
            <a:r>
              <a:rPr lang="en" sz="2200" dirty="0">
                <a:solidFill>
                  <a:srgbClr val="CC0000"/>
                </a:solidFill>
              </a:rPr>
              <a:t>Main function</a:t>
            </a:r>
            <a:endParaRPr sz="2200" dirty="0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Condition to execute next function</a:t>
            </a:r>
            <a:endParaRPr sz="20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Condition to break the loop</a:t>
            </a:r>
            <a:endParaRPr sz="20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Display texts, images to screen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679575" y="248725"/>
            <a:ext cx="75153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73763"/>
                </a:solidFill>
                <a:latin typeface="Asap SemiBold"/>
                <a:ea typeface="Asap SemiBold"/>
                <a:cs typeface="Asap SemiBold"/>
                <a:sym typeface="Asap SemiBold"/>
              </a:rPr>
              <a:t>Data Structure</a:t>
            </a:r>
            <a:endParaRPr sz="3000">
              <a:solidFill>
                <a:srgbClr val="073763"/>
              </a:solidFill>
              <a:latin typeface="Asap SemiBold"/>
              <a:ea typeface="Asap SemiBold"/>
              <a:cs typeface="Asap SemiBold"/>
              <a:sym typeface="Asap SemiBold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265875" y="1154850"/>
            <a:ext cx="56898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500"/>
              <a:buFont typeface="Asap Medium"/>
              <a:buChar char="●"/>
            </a:pPr>
            <a:r>
              <a:rPr lang="en" sz="25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Class ( Fixed Data)</a:t>
            </a:r>
            <a:endParaRPr sz="2500" dirty="0">
              <a:solidFill>
                <a:srgbClr val="0C343D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Font typeface="Asap Medium"/>
              <a:buChar char="○"/>
            </a:pPr>
            <a:r>
              <a:rPr lang="en" sz="2000" dirty="0">
                <a:solidFill>
                  <a:srgbClr val="274E13"/>
                </a:solidFill>
                <a:latin typeface="Asap Medium"/>
                <a:ea typeface="Asap Medium"/>
                <a:cs typeface="Asap Medium"/>
                <a:sym typeface="Asap Medium"/>
              </a:rPr>
              <a:t>Canteen (name, open time, location,..)</a:t>
            </a:r>
            <a:endParaRPr sz="2000" dirty="0">
              <a:solidFill>
                <a:srgbClr val="274E13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Font typeface="Asap Medium"/>
              <a:buChar char="○"/>
            </a:pPr>
            <a:r>
              <a:rPr lang="en" sz="2000" dirty="0">
                <a:solidFill>
                  <a:srgbClr val="274E13"/>
                </a:solidFill>
                <a:latin typeface="Asap Medium"/>
                <a:ea typeface="Asap Medium"/>
                <a:cs typeface="Asap Medium"/>
                <a:sym typeface="Asap Medium"/>
              </a:rPr>
              <a:t>Stall (name, menu, type of cuisine,..)</a:t>
            </a:r>
            <a:endParaRPr sz="2000" dirty="0">
              <a:solidFill>
                <a:srgbClr val="274E13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marL="457200" lvl="0" indent="-3873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500"/>
              <a:buFont typeface="Asap Medium"/>
              <a:buChar char="●"/>
            </a:pPr>
            <a:r>
              <a:rPr lang="en" sz="25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List</a:t>
            </a:r>
            <a:endParaRPr sz="2500" dirty="0">
              <a:solidFill>
                <a:srgbClr val="0C343D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marL="457200" lvl="0" indent="-3873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500"/>
              <a:buFont typeface="Asap Medium"/>
              <a:buChar char="●"/>
            </a:pPr>
            <a:r>
              <a:rPr lang="en" sz="25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Tuple</a:t>
            </a:r>
            <a:endParaRPr sz="2500" dirty="0">
              <a:solidFill>
                <a:srgbClr val="0C343D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535642" y="291058"/>
            <a:ext cx="75153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73763"/>
                </a:solidFill>
                <a:latin typeface="Asap SemiBold"/>
                <a:ea typeface="Asap SemiBold"/>
                <a:cs typeface="Asap SemiBold"/>
                <a:sym typeface="Asap SemiBold"/>
              </a:rPr>
              <a:t>Techniques</a:t>
            </a:r>
            <a:endParaRPr sz="3000" dirty="0">
              <a:solidFill>
                <a:srgbClr val="073763"/>
              </a:solidFill>
              <a:latin typeface="Asap SemiBold"/>
              <a:ea typeface="Asap SemiBold"/>
              <a:cs typeface="Asap SemiBold"/>
              <a:sym typeface="Asap SemiBold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949125" y="850050"/>
            <a:ext cx="6447258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Abstraction :</a:t>
            </a:r>
          </a:p>
          <a:p>
            <a:pPr marL="69850" lvl="8">
              <a:lnSpc>
                <a:spcPct val="150000"/>
              </a:lnSpc>
              <a:buClr>
                <a:srgbClr val="0C343D"/>
              </a:buClr>
              <a:buSzPts val="2500"/>
            </a:pPr>
            <a:r>
              <a:rPr lang="en-US" sz="25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	</a:t>
            </a:r>
            <a:r>
              <a:rPr lang="en-US" sz="15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-  List, Tuple, Class are used to store data</a:t>
            </a:r>
          </a:p>
          <a:p>
            <a:pPr marL="69850" lvl="8">
              <a:lnSpc>
                <a:spcPct val="150000"/>
              </a:lnSpc>
              <a:buClr>
                <a:srgbClr val="0C343D"/>
              </a:buClr>
              <a:buSzPts val="2500"/>
            </a:pPr>
            <a:r>
              <a:rPr lang="en-US" sz="15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	- Functions are used to divide program into different layers 	   of execution</a:t>
            </a:r>
          </a:p>
          <a:p>
            <a:pPr marL="355600" lvl="8" indent="-285750">
              <a:lnSpc>
                <a:spcPct val="150000"/>
              </a:lnSpc>
              <a:buClr>
                <a:srgbClr val="0C343D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Decomposition:</a:t>
            </a:r>
          </a:p>
          <a:p>
            <a:pPr marL="69850" lvl="8">
              <a:lnSpc>
                <a:spcPct val="150000"/>
              </a:lnSpc>
              <a:buClr>
                <a:srgbClr val="0C343D"/>
              </a:buClr>
              <a:buSzPts val="2500"/>
            </a:pPr>
            <a:r>
              <a:rPr lang="en-US" sz="18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	</a:t>
            </a:r>
            <a:r>
              <a:rPr lang="en-US" sz="15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- Use small functions to execute each parts of the 		   program</a:t>
            </a:r>
          </a:p>
          <a:p>
            <a:pPr marL="355600" lvl="8" indent="-285750">
              <a:lnSpc>
                <a:spcPct val="150000"/>
              </a:lnSpc>
              <a:buClr>
                <a:srgbClr val="0C343D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Algorithm design</a:t>
            </a:r>
          </a:p>
          <a:p>
            <a:pPr marL="69850" lvl="8">
              <a:lnSpc>
                <a:spcPct val="150000"/>
              </a:lnSpc>
              <a:buClr>
                <a:srgbClr val="0C343D"/>
              </a:buClr>
              <a:buSzPts val="2500"/>
            </a:pPr>
            <a:r>
              <a:rPr lang="en-US" sz="1500" dirty="0">
                <a:solidFill>
                  <a:srgbClr val="0C343D"/>
                </a:solidFill>
                <a:latin typeface="Asap Medium"/>
                <a:ea typeface="Asap Medium"/>
                <a:cs typeface="Asap Medium"/>
                <a:sym typeface="Asap Medium"/>
              </a:rPr>
              <a:t>	- Use merge sort, bubble sort to sort data by price, name.</a:t>
            </a:r>
          </a:p>
          <a:p>
            <a:pPr marL="355600" lvl="8" indent="-285750">
              <a:lnSpc>
                <a:spcPct val="150000"/>
              </a:lnSpc>
              <a:buClr>
                <a:srgbClr val="0C343D"/>
              </a:buClr>
              <a:buSzPts val="2500"/>
              <a:buFont typeface="Arial" panose="020B0604020202020204" pitchFamily="34" charset="0"/>
              <a:buChar char="•"/>
            </a:pPr>
            <a:endParaRPr sz="1800" dirty="0">
              <a:solidFill>
                <a:srgbClr val="0C343D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61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2E0BB-CC5E-46CF-9AD3-75F3204992E9}"/>
              </a:ext>
            </a:extLst>
          </p:cNvPr>
          <p:cNvSpPr txBox="1"/>
          <p:nvPr/>
        </p:nvSpPr>
        <p:spPr>
          <a:xfrm>
            <a:off x="1396999" y="1532468"/>
            <a:ext cx="623146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5621993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88</Words>
  <Application>Microsoft Office PowerPoint</Application>
  <PresentationFormat>On-screen Show (16:9)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PT Sans Narrow</vt:lpstr>
      <vt:lpstr>Catamaran SemiBold</vt:lpstr>
      <vt:lpstr>Arial</vt:lpstr>
      <vt:lpstr>Candara</vt:lpstr>
      <vt:lpstr>Asap SemiBold</vt:lpstr>
      <vt:lpstr>Open Sans</vt:lpstr>
      <vt:lpstr>Book Antiqua</vt:lpstr>
      <vt:lpstr>Cabin SemiBold</vt:lpstr>
      <vt:lpstr>Asap Medium</vt:lpstr>
      <vt:lpstr>Tropic</vt:lpstr>
      <vt:lpstr>NTU EAT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EAT NOW</dc:title>
  <cp:lastModifiedBy>#PHUNG MINH KHANH#</cp:lastModifiedBy>
  <cp:revision>4</cp:revision>
  <dcterms:modified xsi:type="dcterms:W3CDTF">2018-11-13T18:02:39Z</dcterms:modified>
</cp:coreProperties>
</file>