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64" r:id="rId3"/>
    <p:sldId id="263" r:id="rId4"/>
    <p:sldId id="276" r:id="rId5"/>
    <p:sldId id="281" r:id="rId6"/>
    <p:sldId id="291" r:id="rId7"/>
    <p:sldId id="292" r:id="rId8"/>
    <p:sldId id="293" r:id="rId9"/>
    <p:sldId id="294" r:id="rId10"/>
    <p:sldId id="295" r:id="rId11"/>
    <p:sldId id="296" r:id="rId12"/>
    <p:sldId id="278" r:id="rId13"/>
    <p:sldId id="273" r:id="rId14"/>
    <p:sldId id="299" r:id="rId15"/>
    <p:sldId id="300" r:id="rId16"/>
    <p:sldId id="301" r:id="rId17"/>
    <p:sldId id="284" r:id="rId18"/>
    <p:sldId id="306" r:id="rId19"/>
    <p:sldId id="310" r:id="rId20"/>
    <p:sldId id="304" r:id="rId21"/>
    <p:sldId id="302" r:id="rId22"/>
    <p:sldId id="303" r:id="rId23"/>
    <p:sldId id="305" r:id="rId24"/>
    <p:sldId id="307" r:id="rId25"/>
    <p:sldId id="308" r:id="rId26"/>
    <p:sldId id="309" r:id="rId27"/>
    <p:sldId id="267" r:id="rId28"/>
    <p:sldId id="282" r:id="rId29"/>
    <p:sldId id="265" r:id="rId30"/>
    <p:sldId id="298" r:id="rId31"/>
    <p:sldId id="262"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uocKhanh" initials="Q" lastIdx="1" clrIdx="0">
    <p:extLst>
      <p:ext uri="{19B8F6BF-5375-455C-9EA6-DF929625EA0E}">
        <p15:presenceInfo xmlns:p15="http://schemas.microsoft.com/office/powerpoint/2012/main" userId="QuocKhan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a:srgbClr val="9A7200"/>
    <a:srgbClr val="CC9900"/>
    <a:srgbClr val="000099"/>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94" autoAdjust="0"/>
    <p:restoredTop sz="94464" autoAdjust="0"/>
  </p:normalViewPr>
  <p:slideViewPr>
    <p:cSldViewPr>
      <p:cViewPr varScale="1">
        <p:scale>
          <a:sx n="75" d="100"/>
          <a:sy n="75" d="100"/>
        </p:scale>
        <p:origin x="1044" y="60"/>
      </p:cViewPr>
      <p:guideLst>
        <p:guide orient="horz" pos="2160"/>
        <p:guide pos="2880"/>
      </p:guideLst>
    </p:cSldViewPr>
  </p:slideViewPr>
  <p:outlineViewPr>
    <p:cViewPr>
      <p:scale>
        <a:sx n="33" d="100"/>
        <a:sy n="33" d="100"/>
      </p:scale>
      <p:origin x="0" y="-1614"/>
    </p:cViewPr>
  </p:outlineViewPr>
  <p:notesTextViewPr>
    <p:cViewPr>
      <p:scale>
        <a:sx n="100" d="100"/>
        <a:sy n="100" d="100"/>
      </p:scale>
      <p:origin x="0" y="0"/>
    </p:cViewPr>
  </p:notesTextViewPr>
  <p:sorterViewPr>
    <p:cViewPr>
      <p:scale>
        <a:sx n="100" d="100"/>
        <a:sy n="100" d="100"/>
      </p:scale>
      <p:origin x="0" y="-96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2B960-4A0E-41AE-A608-A9D45591FECC}" type="datetimeFigureOut">
              <a:rPr lang="en-US" smtClean="0"/>
              <a:t>10-Dec-18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CC1FFB-3CE4-40C6-8690-05BC7D450906}" type="slidenum">
              <a:rPr lang="en-US" smtClean="0"/>
              <a:t>‹#›</a:t>
            </a:fld>
            <a:endParaRPr lang="en-US"/>
          </a:p>
        </p:txBody>
      </p:sp>
    </p:spTree>
    <p:extLst>
      <p:ext uri="{BB962C8B-B14F-4D97-AF65-F5344CB8AC3E}">
        <p14:creationId xmlns:p14="http://schemas.microsoft.com/office/powerpoint/2010/main" val="2717581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ECC1FFB-3CE4-40C6-8690-05BC7D450906}" type="slidenum">
              <a:rPr lang="en-US" smtClean="0"/>
              <a:t>7</a:t>
            </a:fld>
            <a:endParaRPr lang="en-US"/>
          </a:p>
        </p:txBody>
      </p:sp>
    </p:spTree>
    <p:extLst>
      <p:ext uri="{BB962C8B-B14F-4D97-AF65-F5344CB8AC3E}">
        <p14:creationId xmlns:p14="http://schemas.microsoft.com/office/powerpoint/2010/main" val="1244724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ECC1FFB-3CE4-40C6-8690-05BC7D450906}" type="slidenum">
              <a:rPr lang="en-US" smtClean="0"/>
              <a:t>8</a:t>
            </a:fld>
            <a:endParaRPr lang="en-US"/>
          </a:p>
        </p:txBody>
      </p:sp>
    </p:spTree>
    <p:extLst>
      <p:ext uri="{BB962C8B-B14F-4D97-AF65-F5344CB8AC3E}">
        <p14:creationId xmlns:p14="http://schemas.microsoft.com/office/powerpoint/2010/main" val="1214922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2716CEC-4EB7-4AF5-B8B4-13A4AA74F184}"/>
              </a:ext>
            </a:extLst>
          </p:cNvPr>
          <p:cNvSpPr>
            <a:spLocks noGrp="1" noChangeArrowheads="1"/>
          </p:cNvSpPr>
          <p:nvPr>
            <p:ph type="ctrTitle"/>
          </p:nvPr>
        </p:nvSpPr>
        <p:spPr>
          <a:xfrm>
            <a:off x="719138" y="2130425"/>
            <a:ext cx="7772400" cy="1470025"/>
          </a:xfrm>
        </p:spPr>
        <p:txBody>
          <a:bodyPr/>
          <a:lstStyle>
            <a:lvl1pPr>
              <a:defRPr sz="3600"/>
            </a:lvl1pPr>
          </a:lstStyle>
          <a:p>
            <a:pPr lvl="0"/>
            <a:r>
              <a:rPr lang="en-US" altLang="en-US" noProof="0"/>
              <a:t>Click to edit Master title style</a:t>
            </a:r>
          </a:p>
        </p:txBody>
      </p:sp>
      <p:sp>
        <p:nvSpPr>
          <p:cNvPr id="16387" name="Rectangle 3">
            <a:extLst>
              <a:ext uri="{FF2B5EF4-FFF2-40B4-BE49-F238E27FC236}">
                <a16:creationId xmlns:a16="http://schemas.microsoft.com/office/drawing/2014/main" id="{7A8B1175-CAAE-4DE1-9BCE-EE12E1548589}"/>
              </a:ext>
            </a:extLst>
          </p:cNvPr>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a:t>Click to edit Master subtitle style</a:t>
            </a:r>
          </a:p>
        </p:txBody>
      </p:sp>
      <p:sp>
        <p:nvSpPr>
          <p:cNvPr id="16388" name="Rectangle 4">
            <a:extLst>
              <a:ext uri="{FF2B5EF4-FFF2-40B4-BE49-F238E27FC236}">
                <a16:creationId xmlns:a16="http://schemas.microsoft.com/office/drawing/2014/main" id="{4EFCFD27-3C59-440E-9355-8E61DE9E9F61}"/>
              </a:ext>
            </a:extLst>
          </p:cNvPr>
          <p:cNvSpPr>
            <a:spLocks noGrp="1" noChangeArrowheads="1"/>
          </p:cNvSpPr>
          <p:nvPr>
            <p:ph type="dt" sz="half" idx="2"/>
          </p:nvPr>
        </p:nvSpPr>
        <p:spPr>
          <a:xfrm>
            <a:off x="609600" y="6245225"/>
            <a:ext cx="1981200" cy="476250"/>
          </a:xfrm>
        </p:spPr>
        <p:txBody>
          <a:bodyPr/>
          <a:lstStyle>
            <a:lvl1pPr>
              <a:defRPr/>
            </a:lvl1pPr>
          </a:lstStyle>
          <a:p>
            <a:endParaRPr lang="en-US" altLang="en-US"/>
          </a:p>
        </p:txBody>
      </p:sp>
      <p:sp>
        <p:nvSpPr>
          <p:cNvPr id="16389" name="Rectangle 5">
            <a:extLst>
              <a:ext uri="{FF2B5EF4-FFF2-40B4-BE49-F238E27FC236}">
                <a16:creationId xmlns:a16="http://schemas.microsoft.com/office/drawing/2014/main" id="{18A37AE1-76EA-4F7C-89AE-6531C0C56B99}"/>
              </a:ext>
            </a:extLst>
          </p:cNvPr>
          <p:cNvSpPr>
            <a:spLocks noGrp="1" noChangeArrowheads="1"/>
          </p:cNvSpPr>
          <p:nvPr>
            <p:ph type="ftr" sz="quarter" idx="3"/>
          </p:nvPr>
        </p:nvSpPr>
        <p:spPr>
          <a:xfrm>
            <a:off x="3124200" y="6245225"/>
            <a:ext cx="2895600" cy="476250"/>
          </a:xfrm>
        </p:spPr>
        <p:txBody>
          <a:bodyPr/>
          <a:lstStyle>
            <a:lvl1pPr>
              <a:defRPr/>
            </a:lvl1pPr>
          </a:lstStyle>
          <a:p>
            <a:endParaRPr lang="en-US" altLang="en-US"/>
          </a:p>
        </p:txBody>
      </p:sp>
      <p:sp>
        <p:nvSpPr>
          <p:cNvPr id="16390" name="Rectangle 6">
            <a:extLst>
              <a:ext uri="{FF2B5EF4-FFF2-40B4-BE49-F238E27FC236}">
                <a16:creationId xmlns:a16="http://schemas.microsoft.com/office/drawing/2014/main" id="{E348B9C2-253F-43BD-BBE7-0B49698116D7}"/>
              </a:ext>
            </a:extLst>
          </p:cNvPr>
          <p:cNvSpPr>
            <a:spLocks noGrp="1" noChangeArrowheads="1"/>
          </p:cNvSpPr>
          <p:nvPr>
            <p:ph type="sldNum" sz="quarter" idx="4"/>
          </p:nvPr>
        </p:nvSpPr>
        <p:spPr>
          <a:xfrm>
            <a:off x="6716713" y="6230938"/>
            <a:ext cx="2133600" cy="549275"/>
          </a:xfrm>
        </p:spPr>
        <p:txBody>
          <a:bodyPr/>
          <a:lstStyle>
            <a:lvl1pPr>
              <a:defRPr/>
            </a:lvl1pPr>
          </a:lstStyle>
          <a:p>
            <a:fld id="{A15EAB53-327E-4220-A7C8-79A6407182B7}"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22BBF-5276-4192-BA57-B0752687F9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8C078B-EB7B-44AD-A4C2-B8DC31D9B6F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7DE7E-9122-41D3-A66E-3CDCBCE9C20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AF65EA4-62DF-493C-B19B-64550981D578}"/>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64301BB-D36E-4AE2-BE8A-E50EB27CA2B1}"/>
              </a:ext>
            </a:extLst>
          </p:cNvPr>
          <p:cNvSpPr>
            <a:spLocks noGrp="1"/>
          </p:cNvSpPr>
          <p:nvPr>
            <p:ph type="sldNum" sz="quarter" idx="12"/>
          </p:nvPr>
        </p:nvSpPr>
        <p:spPr/>
        <p:txBody>
          <a:bodyPr/>
          <a:lstStyle>
            <a:lvl1pPr>
              <a:defRPr/>
            </a:lvl1pPr>
          </a:lstStyle>
          <a:p>
            <a:fld id="{8B4A5476-CA43-47FE-BA67-73FA2851AFC8}" type="slidenum">
              <a:rPr lang="en-US" altLang="en-US"/>
              <a:pPr/>
              <a:t>‹#›</a:t>
            </a:fld>
            <a:endParaRPr lang="en-US" altLang="en-US"/>
          </a:p>
        </p:txBody>
      </p:sp>
    </p:spTree>
    <p:extLst>
      <p:ext uri="{BB962C8B-B14F-4D97-AF65-F5344CB8AC3E}">
        <p14:creationId xmlns:p14="http://schemas.microsoft.com/office/powerpoint/2010/main" val="520917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5C4325-1A15-4599-B036-9FA60518A530}"/>
              </a:ext>
            </a:extLst>
          </p:cNvPr>
          <p:cNvSpPr>
            <a:spLocks noGrp="1"/>
          </p:cNvSpPr>
          <p:nvPr>
            <p:ph type="title" orient="vert"/>
          </p:nvPr>
        </p:nvSpPr>
        <p:spPr>
          <a:xfrm>
            <a:off x="6781800" y="282575"/>
            <a:ext cx="2057400" cy="60420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92199C-8BFD-4358-9055-518928EAE0B9}"/>
              </a:ext>
            </a:extLst>
          </p:cNvPr>
          <p:cNvSpPr>
            <a:spLocks noGrp="1"/>
          </p:cNvSpPr>
          <p:nvPr>
            <p:ph type="body" orient="vert" idx="1"/>
          </p:nvPr>
        </p:nvSpPr>
        <p:spPr>
          <a:xfrm>
            <a:off x="609600" y="282575"/>
            <a:ext cx="6019800" cy="60420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64E68E-040F-4912-9B7B-725CFB7D631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D139E95-5F5B-4E87-9B2F-A9A70957AB0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C4FE7F3-EC17-415F-863D-DF17690ED1C0}"/>
              </a:ext>
            </a:extLst>
          </p:cNvPr>
          <p:cNvSpPr>
            <a:spLocks noGrp="1"/>
          </p:cNvSpPr>
          <p:nvPr>
            <p:ph type="sldNum" sz="quarter" idx="12"/>
          </p:nvPr>
        </p:nvSpPr>
        <p:spPr/>
        <p:txBody>
          <a:bodyPr/>
          <a:lstStyle>
            <a:lvl1pPr>
              <a:defRPr/>
            </a:lvl1pPr>
          </a:lstStyle>
          <a:p>
            <a:fld id="{74DC5CE5-D93D-42E1-A365-D1BB034BB8AD}" type="slidenum">
              <a:rPr lang="en-US" altLang="en-US"/>
              <a:pPr/>
              <a:t>‹#›</a:t>
            </a:fld>
            <a:endParaRPr lang="en-US" altLang="en-US"/>
          </a:p>
        </p:txBody>
      </p:sp>
    </p:spTree>
    <p:extLst>
      <p:ext uri="{BB962C8B-B14F-4D97-AF65-F5344CB8AC3E}">
        <p14:creationId xmlns:p14="http://schemas.microsoft.com/office/powerpoint/2010/main" val="43784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FED8-62E4-44F9-8635-073E7D21D9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4BF88E-6176-40DB-A4F0-5F9D10D14F4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CD7C81-1B47-4037-B98B-75A1F4012D7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15C4BD4-42E2-497A-AD54-B10928A4907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2C080A8-4B04-4A76-AD9D-D3373B2CDFD7}"/>
              </a:ext>
            </a:extLst>
          </p:cNvPr>
          <p:cNvSpPr>
            <a:spLocks noGrp="1"/>
          </p:cNvSpPr>
          <p:nvPr>
            <p:ph type="sldNum" sz="quarter" idx="12"/>
          </p:nvPr>
        </p:nvSpPr>
        <p:spPr/>
        <p:txBody>
          <a:bodyPr/>
          <a:lstStyle>
            <a:lvl1pPr>
              <a:defRPr/>
            </a:lvl1pPr>
          </a:lstStyle>
          <a:p>
            <a:fld id="{0F4F63AB-74FF-4D4D-9C96-7E67E70BF8FF}" type="slidenum">
              <a:rPr lang="en-US" altLang="en-US"/>
              <a:pPr/>
              <a:t>‹#›</a:t>
            </a:fld>
            <a:endParaRPr lang="en-US" altLang="en-US"/>
          </a:p>
        </p:txBody>
      </p:sp>
    </p:spTree>
    <p:extLst>
      <p:ext uri="{BB962C8B-B14F-4D97-AF65-F5344CB8AC3E}">
        <p14:creationId xmlns:p14="http://schemas.microsoft.com/office/powerpoint/2010/main" val="2920515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E863-2F38-493E-AC5F-35F839ABEA4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71EE57-4E33-4768-BDE6-1E42E78CC47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71F47056-25E1-4B67-85BD-73087B72E97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94B0AFD-04FE-4D58-8BBC-B3312F4708EF}"/>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640AEAA-EABC-4389-89FD-1194EAE5C62C}"/>
              </a:ext>
            </a:extLst>
          </p:cNvPr>
          <p:cNvSpPr>
            <a:spLocks noGrp="1"/>
          </p:cNvSpPr>
          <p:nvPr>
            <p:ph type="sldNum" sz="quarter" idx="12"/>
          </p:nvPr>
        </p:nvSpPr>
        <p:spPr/>
        <p:txBody>
          <a:bodyPr/>
          <a:lstStyle>
            <a:lvl1pPr>
              <a:defRPr/>
            </a:lvl1pPr>
          </a:lstStyle>
          <a:p>
            <a:fld id="{0FF88ED3-DC84-4DB0-B233-29AE8689A18E}" type="slidenum">
              <a:rPr lang="en-US" altLang="en-US"/>
              <a:pPr/>
              <a:t>‹#›</a:t>
            </a:fld>
            <a:endParaRPr lang="en-US" altLang="en-US"/>
          </a:p>
        </p:txBody>
      </p:sp>
    </p:spTree>
    <p:extLst>
      <p:ext uri="{BB962C8B-B14F-4D97-AF65-F5344CB8AC3E}">
        <p14:creationId xmlns:p14="http://schemas.microsoft.com/office/powerpoint/2010/main" val="375107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3C47-6B83-4D40-8FFA-423CDED83F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5CE053-7F00-4D26-A49E-468074BDA09E}"/>
              </a:ext>
            </a:extLst>
          </p:cNvPr>
          <p:cNvSpPr>
            <a:spLocks noGrp="1"/>
          </p:cNvSpPr>
          <p:nvPr>
            <p:ph sz="half" idx="1"/>
          </p:nvPr>
        </p:nvSpPr>
        <p:spPr>
          <a:xfrm>
            <a:off x="609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7BA0AC-734F-47AA-97FD-4DA7FEF918C4}"/>
              </a:ext>
            </a:extLst>
          </p:cNvPr>
          <p:cNvSpPr>
            <a:spLocks noGrp="1"/>
          </p:cNvSpPr>
          <p:nvPr>
            <p:ph sz="half" idx="2"/>
          </p:nvPr>
        </p:nvSpPr>
        <p:spPr>
          <a:xfrm>
            <a:off x="4800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211179-6CFA-425B-9D7F-2BE02065447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AA6E626E-637B-499E-9E2C-ACC64C09C73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8177475E-6A5C-42A5-8A22-584439427149}"/>
              </a:ext>
            </a:extLst>
          </p:cNvPr>
          <p:cNvSpPr>
            <a:spLocks noGrp="1"/>
          </p:cNvSpPr>
          <p:nvPr>
            <p:ph type="sldNum" sz="quarter" idx="12"/>
          </p:nvPr>
        </p:nvSpPr>
        <p:spPr/>
        <p:txBody>
          <a:bodyPr/>
          <a:lstStyle>
            <a:lvl1pPr>
              <a:defRPr/>
            </a:lvl1pPr>
          </a:lstStyle>
          <a:p>
            <a:fld id="{3D79D017-4D2B-4917-98EC-EFDC1350D1A8}" type="slidenum">
              <a:rPr lang="en-US" altLang="en-US"/>
              <a:pPr/>
              <a:t>‹#›</a:t>
            </a:fld>
            <a:endParaRPr lang="en-US" altLang="en-US"/>
          </a:p>
        </p:txBody>
      </p:sp>
    </p:spTree>
    <p:extLst>
      <p:ext uri="{BB962C8B-B14F-4D97-AF65-F5344CB8AC3E}">
        <p14:creationId xmlns:p14="http://schemas.microsoft.com/office/powerpoint/2010/main" val="1373398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F325-80E3-4F90-BD69-5037DB90DF26}"/>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DC193B-2F0E-4826-9109-B6307A9C06F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4A24B64-B380-470F-9CDE-73C0D43F6775}"/>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90F4E0-0F61-4F55-8A7A-765984DF786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95C38B-8A04-4272-A3E6-393D95555544}"/>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6373DA-5867-4829-AD43-C6FCC79A803E}"/>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021764FC-FDFA-416E-997C-F691587D4AF2}"/>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27E741E6-72FD-4F69-97E8-CAC734DCE79A}"/>
              </a:ext>
            </a:extLst>
          </p:cNvPr>
          <p:cNvSpPr>
            <a:spLocks noGrp="1"/>
          </p:cNvSpPr>
          <p:nvPr>
            <p:ph type="sldNum" sz="quarter" idx="12"/>
          </p:nvPr>
        </p:nvSpPr>
        <p:spPr/>
        <p:txBody>
          <a:bodyPr/>
          <a:lstStyle>
            <a:lvl1pPr>
              <a:defRPr/>
            </a:lvl1pPr>
          </a:lstStyle>
          <a:p>
            <a:fld id="{D3F7F60C-663B-45B5-8BAA-0CD5F56CC8F6}" type="slidenum">
              <a:rPr lang="en-US" altLang="en-US"/>
              <a:pPr/>
              <a:t>‹#›</a:t>
            </a:fld>
            <a:endParaRPr lang="en-US" altLang="en-US"/>
          </a:p>
        </p:txBody>
      </p:sp>
    </p:spTree>
    <p:extLst>
      <p:ext uri="{BB962C8B-B14F-4D97-AF65-F5344CB8AC3E}">
        <p14:creationId xmlns:p14="http://schemas.microsoft.com/office/powerpoint/2010/main" val="2262112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B71A-EE87-467A-AD67-4ECCFB0E52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EB2EF-2DBC-41CB-8232-B6E49BCBA6FA}"/>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EA583847-6C7C-4715-98B9-D40636DA2722}"/>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5F0D5148-3F8F-464B-A3E1-5F680B454153}"/>
              </a:ext>
            </a:extLst>
          </p:cNvPr>
          <p:cNvSpPr>
            <a:spLocks noGrp="1"/>
          </p:cNvSpPr>
          <p:nvPr>
            <p:ph type="sldNum" sz="quarter" idx="12"/>
          </p:nvPr>
        </p:nvSpPr>
        <p:spPr/>
        <p:txBody>
          <a:bodyPr/>
          <a:lstStyle>
            <a:lvl1pPr>
              <a:defRPr/>
            </a:lvl1pPr>
          </a:lstStyle>
          <a:p>
            <a:fld id="{C49BD403-5F74-427A-8423-78614D45D9C1}" type="slidenum">
              <a:rPr lang="en-US" altLang="en-US"/>
              <a:pPr/>
              <a:t>‹#›</a:t>
            </a:fld>
            <a:endParaRPr lang="en-US" altLang="en-US"/>
          </a:p>
        </p:txBody>
      </p:sp>
    </p:spTree>
    <p:extLst>
      <p:ext uri="{BB962C8B-B14F-4D97-AF65-F5344CB8AC3E}">
        <p14:creationId xmlns:p14="http://schemas.microsoft.com/office/powerpoint/2010/main" val="12902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0D4DB3-3677-453C-AD63-255313C4E429}"/>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991E578C-2E20-4473-943A-093C5C3141E8}"/>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FA3681F5-37CC-4FFE-98C1-BDE69E1382C8}"/>
              </a:ext>
            </a:extLst>
          </p:cNvPr>
          <p:cNvSpPr>
            <a:spLocks noGrp="1"/>
          </p:cNvSpPr>
          <p:nvPr>
            <p:ph type="sldNum" sz="quarter" idx="12"/>
          </p:nvPr>
        </p:nvSpPr>
        <p:spPr/>
        <p:txBody>
          <a:bodyPr/>
          <a:lstStyle>
            <a:lvl1pPr>
              <a:defRPr/>
            </a:lvl1pPr>
          </a:lstStyle>
          <a:p>
            <a:fld id="{A8445B6F-8FF7-4085-BE97-4B03885D15AA}" type="slidenum">
              <a:rPr lang="en-US" altLang="en-US"/>
              <a:pPr/>
              <a:t>‹#›</a:t>
            </a:fld>
            <a:endParaRPr lang="en-US" altLang="en-US"/>
          </a:p>
        </p:txBody>
      </p:sp>
    </p:spTree>
    <p:extLst>
      <p:ext uri="{BB962C8B-B14F-4D97-AF65-F5344CB8AC3E}">
        <p14:creationId xmlns:p14="http://schemas.microsoft.com/office/powerpoint/2010/main" val="3035274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10611-3704-4861-BD88-F503F43FAF8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DB25AB-F178-4E56-A78A-D3E5D8B2D9E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8C3404-B5CD-41A1-BD0C-CEB1CDB8733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8903B3B-2157-4986-A6D1-D21E38C81562}"/>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9A6720C0-253D-4EFB-8A0E-096A4FC7527B}"/>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B78D71A-2EC3-4B1C-AE98-CEF4BA88B48C}"/>
              </a:ext>
            </a:extLst>
          </p:cNvPr>
          <p:cNvSpPr>
            <a:spLocks noGrp="1"/>
          </p:cNvSpPr>
          <p:nvPr>
            <p:ph type="sldNum" sz="quarter" idx="12"/>
          </p:nvPr>
        </p:nvSpPr>
        <p:spPr/>
        <p:txBody>
          <a:bodyPr/>
          <a:lstStyle>
            <a:lvl1pPr>
              <a:defRPr/>
            </a:lvl1pPr>
          </a:lstStyle>
          <a:p>
            <a:fld id="{75A644C7-8C57-4BC2-BD31-5EE7CB8540FD}" type="slidenum">
              <a:rPr lang="en-US" altLang="en-US"/>
              <a:pPr/>
              <a:t>‹#›</a:t>
            </a:fld>
            <a:endParaRPr lang="en-US" altLang="en-US"/>
          </a:p>
        </p:txBody>
      </p:sp>
    </p:spTree>
    <p:extLst>
      <p:ext uri="{BB962C8B-B14F-4D97-AF65-F5344CB8AC3E}">
        <p14:creationId xmlns:p14="http://schemas.microsoft.com/office/powerpoint/2010/main" val="2324875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4A99F-9EE0-4942-BCEE-A1E732C0F4E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A78B66-2785-4358-A99C-30D13EE9AD3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38E7B7-693B-436C-ACFB-D578D6C8538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59676D-A17F-46ED-B322-996E92CC669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6398B656-A461-4B3F-8ECD-A1C58EEC5D5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F705B36D-F955-462B-899C-F46A6F9E5B53}"/>
              </a:ext>
            </a:extLst>
          </p:cNvPr>
          <p:cNvSpPr>
            <a:spLocks noGrp="1"/>
          </p:cNvSpPr>
          <p:nvPr>
            <p:ph type="sldNum" sz="quarter" idx="12"/>
          </p:nvPr>
        </p:nvSpPr>
        <p:spPr/>
        <p:txBody>
          <a:bodyPr/>
          <a:lstStyle>
            <a:lvl1pPr>
              <a:defRPr/>
            </a:lvl1pPr>
          </a:lstStyle>
          <a:p>
            <a:fld id="{2B64E658-6E24-430E-B2BE-9BADE501346F}" type="slidenum">
              <a:rPr lang="en-US" altLang="en-US"/>
              <a:pPr/>
              <a:t>‹#›</a:t>
            </a:fld>
            <a:endParaRPr lang="en-US" altLang="en-US"/>
          </a:p>
        </p:txBody>
      </p:sp>
    </p:spTree>
    <p:extLst>
      <p:ext uri="{BB962C8B-B14F-4D97-AF65-F5344CB8AC3E}">
        <p14:creationId xmlns:p14="http://schemas.microsoft.com/office/powerpoint/2010/main" val="1459652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1405D41-0CC5-41DF-A29F-0509945FC107}"/>
              </a:ext>
            </a:extLst>
          </p:cNvPr>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E07D3DA-2B85-42CC-8062-8B65F67586B0}"/>
              </a:ext>
            </a:extLst>
          </p:cNvPr>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E07E20C1-4C65-4624-AA2D-747E84F1D3CB}"/>
              </a:ext>
            </a:extLst>
          </p:cNvPr>
          <p:cNvSpPr>
            <a:spLocks noGrp="1" noChangeArrowheads="1"/>
          </p:cNvSpPr>
          <p:nvPr>
            <p:ph type="dt" sz="half" idx="2"/>
          </p:nvPr>
        </p:nvSpPr>
        <p:spPr bwMode="auto">
          <a:xfrm>
            <a:off x="609600" y="627856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id="{DF6370B7-BED3-4B38-A932-BD0A5880CB44}"/>
              </a:ext>
            </a:extLst>
          </p:cNvPr>
          <p:cNvSpPr>
            <a:spLocks noGrp="1" noChangeArrowheads="1"/>
          </p:cNvSpPr>
          <p:nvPr>
            <p:ph type="ftr" sz="quarter" idx="3"/>
          </p:nvPr>
        </p:nvSpPr>
        <p:spPr bwMode="auto">
          <a:xfrm>
            <a:off x="2719388" y="62833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id="{848F6441-6898-4A31-A185-8673B9B54ACB}"/>
              </a:ext>
            </a:extLst>
          </p:cNvPr>
          <p:cNvSpPr>
            <a:spLocks noGrp="1" noChangeArrowheads="1"/>
          </p:cNvSpPr>
          <p:nvPr>
            <p:ph type="sldNum" sz="quarter" idx="4"/>
          </p:nvPr>
        </p:nvSpPr>
        <p:spPr bwMode="auto">
          <a:xfrm>
            <a:off x="6705600" y="6226175"/>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06FFC55-A7E0-43C6-B48A-D297196E04B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1CDA1651-B184-4C83-9729-35D701BE495A}"/>
              </a:ext>
            </a:extLst>
          </p:cNvPr>
          <p:cNvSpPr>
            <a:spLocks noGrp="1" noChangeArrowheads="1"/>
          </p:cNvSpPr>
          <p:nvPr>
            <p:ph type="ctrTitle"/>
          </p:nvPr>
        </p:nvSpPr>
        <p:spPr>
          <a:xfrm>
            <a:off x="685800" y="762000"/>
            <a:ext cx="7772400" cy="1470025"/>
          </a:xfrm>
        </p:spPr>
        <p:txBody>
          <a:bodyPr/>
          <a:lstStyle/>
          <a:p>
            <a:pPr algn="ctr"/>
            <a:r>
              <a:rPr lang="en-US" altLang="en-US" err="1" smtClean="0"/>
              <a:t>Báo</a:t>
            </a:r>
            <a:r>
              <a:rPr lang="en-US" altLang="en-US" smtClean="0"/>
              <a:t> </a:t>
            </a:r>
            <a:r>
              <a:rPr lang="en-US" altLang="en-US" err="1" smtClean="0"/>
              <a:t>Cáo</a:t>
            </a:r>
            <a:r>
              <a:rPr lang="en-US" altLang="en-US" smtClean="0"/>
              <a:t> </a:t>
            </a:r>
            <a:r>
              <a:rPr lang="en-US" altLang="en-US" err="1" smtClean="0"/>
              <a:t>Luận</a:t>
            </a:r>
            <a:r>
              <a:rPr lang="en-US" altLang="en-US" smtClean="0"/>
              <a:t> </a:t>
            </a:r>
            <a:r>
              <a:rPr lang="en-US" altLang="en-US" err="1" smtClean="0"/>
              <a:t>Văn</a:t>
            </a:r>
            <a:r>
              <a:rPr lang="en-US" altLang="en-US" smtClean="0"/>
              <a:t> </a:t>
            </a:r>
            <a:r>
              <a:rPr lang="en-US" altLang="en-US" err="1" smtClean="0"/>
              <a:t>Tốt</a:t>
            </a:r>
            <a:r>
              <a:rPr lang="en-US" altLang="en-US" smtClean="0"/>
              <a:t> </a:t>
            </a:r>
            <a:r>
              <a:rPr lang="en-US" altLang="en-US" err="1" smtClean="0"/>
              <a:t>Nghiệp</a:t>
            </a:r>
            <a:endParaRPr lang="en-US" altLang="en-US"/>
          </a:p>
        </p:txBody>
      </p:sp>
      <p:sp>
        <p:nvSpPr>
          <p:cNvPr id="2051" name="Rectangle 3">
            <a:extLst>
              <a:ext uri="{FF2B5EF4-FFF2-40B4-BE49-F238E27FC236}">
                <a16:creationId xmlns:a16="http://schemas.microsoft.com/office/drawing/2014/main" id="{80E355BD-3478-446D-BADE-5B579DF2FF15}"/>
              </a:ext>
            </a:extLst>
          </p:cNvPr>
          <p:cNvSpPr>
            <a:spLocks noGrp="1" noChangeArrowheads="1"/>
          </p:cNvSpPr>
          <p:nvPr>
            <p:ph type="subTitle" idx="1"/>
          </p:nvPr>
        </p:nvSpPr>
        <p:spPr>
          <a:xfrm>
            <a:off x="1028700" y="2590800"/>
            <a:ext cx="7086600" cy="1676400"/>
          </a:xfrm>
        </p:spPr>
        <p:txBody>
          <a:bodyPr/>
          <a:lstStyle/>
          <a:p>
            <a:r>
              <a:rPr lang="en-US" altLang="en-US" err="1" smtClean="0"/>
              <a:t>Đề</a:t>
            </a:r>
            <a:r>
              <a:rPr lang="en-US" altLang="en-US" smtClean="0"/>
              <a:t> </a:t>
            </a:r>
            <a:r>
              <a:rPr lang="en-US" altLang="en-US" err="1" smtClean="0"/>
              <a:t>tài</a:t>
            </a:r>
            <a:r>
              <a:rPr lang="en-US" altLang="en-US" smtClean="0"/>
              <a:t>:</a:t>
            </a:r>
          </a:p>
          <a:p>
            <a:r>
              <a:rPr lang="en-US" altLang="en-US" b="1" smtClean="0"/>
              <a:t>HỆ THỐNG QUẢN LÝ</a:t>
            </a:r>
          </a:p>
          <a:p>
            <a:r>
              <a:rPr lang="en-US" altLang="en-US" b="1" smtClean="0"/>
              <a:t>DOANH NGHIỆP LOGISTIC</a:t>
            </a:r>
            <a:endParaRPr lang="en-US" altLang="en-US" b="1"/>
          </a:p>
        </p:txBody>
      </p:sp>
      <p:sp>
        <p:nvSpPr>
          <p:cNvPr id="2053" name="Text Box 5">
            <a:extLst>
              <a:ext uri="{FF2B5EF4-FFF2-40B4-BE49-F238E27FC236}">
                <a16:creationId xmlns:a16="http://schemas.microsoft.com/office/drawing/2014/main" id="{3D1CE68C-65F7-4C8C-AB01-78D31225A9F1}"/>
              </a:ext>
            </a:extLst>
          </p:cNvPr>
          <p:cNvSpPr txBox="1">
            <a:spLocks noChangeArrowheads="1"/>
          </p:cNvSpPr>
          <p:nvPr/>
        </p:nvSpPr>
        <p:spPr bwMode="auto">
          <a:xfrm>
            <a:off x="609600" y="6430963"/>
            <a:ext cx="3505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i="1" smtClean="0">
                <a:solidFill>
                  <a:srgbClr val="000066"/>
                </a:solidFill>
              </a:rPr>
              <a:t>CNPM – </a:t>
            </a:r>
            <a:r>
              <a:rPr lang="en-US" altLang="en-US" sz="1200" b="1" i="1" err="1" smtClean="0">
                <a:solidFill>
                  <a:srgbClr val="000066"/>
                </a:solidFill>
              </a:rPr>
              <a:t>Đại</a:t>
            </a:r>
            <a:r>
              <a:rPr lang="en-US" altLang="en-US" sz="1200" b="1" i="1" smtClean="0">
                <a:solidFill>
                  <a:srgbClr val="000066"/>
                </a:solidFill>
              </a:rPr>
              <a:t> </a:t>
            </a:r>
            <a:r>
              <a:rPr lang="en-US" altLang="en-US" sz="1200" b="1" i="1" err="1" smtClean="0">
                <a:solidFill>
                  <a:srgbClr val="000066"/>
                </a:solidFill>
              </a:rPr>
              <a:t>học</a:t>
            </a:r>
            <a:r>
              <a:rPr lang="en-US" altLang="en-US" sz="1200" b="1" i="1" smtClean="0">
                <a:solidFill>
                  <a:srgbClr val="000066"/>
                </a:solidFill>
              </a:rPr>
              <a:t> </a:t>
            </a:r>
            <a:r>
              <a:rPr lang="en-US" altLang="en-US" sz="1200" b="1" i="1" err="1" smtClean="0">
                <a:solidFill>
                  <a:srgbClr val="000066"/>
                </a:solidFill>
              </a:rPr>
              <a:t>Cần</a:t>
            </a:r>
            <a:r>
              <a:rPr lang="en-US" altLang="en-US" sz="1200" b="1" i="1" smtClean="0">
                <a:solidFill>
                  <a:srgbClr val="000066"/>
                </a:solidFill>
              </a:rPr>
              <a:t> </a:t>
            </a:r>
            <a:r>
              <a:rPr lang="en-US" altLang="en-US" sz="1200" b="1" i="1" err="1" smtClean="0">
                <a:solidFill>
                  <a:srgbClr val="000066"/>
                </a:solidFill>
              </a:rPr>
              <a:t>Thơ</a:t>
            </a:r>
            <a:endParaRPr lang="en-US" altLang="en-US" sz="1200" b="1" i="1">
              <a:solidFill>
                <a:srgbClr val="000066"/>
              </a:solidFill>
            </a:endParaRPr>
          </a:p>
        </p:txBody>
      </p:sp>
      <p:sp>
        <p:nvSpPr>
          <p:cNvPr id="3" name="TextBox 2"/>
          <p:cNvSpPr txBox="1"/>
          <p:nvPr/>
        </p:nvSpPr>
        <p:spPr>
          <a:xfrm>
            <a:off x="5181600" y="4640887"/>
            <a:ext cx="2933700" cy="923330"/>
          </a:xfrm>
          <a:prstGeom prst="rect">
            <a:avLst/>
          </a:prstGeom>
          <a:noFill/>
        </p:spPr>
        <p:txBody>
          <a:bodyPr wrap="square" rtlCol="0">
            <a:spAutoFit/>
          </a:bodyPr>
          <a:lstStyle/>
          <a:p>
            <a:pPr algn="r"/>
            <a:r>
              <a:rPr lang="en-US" err="1" smtClean="0"/>
              <a:t>Sinh</a:t>
            </a:r>
            <a:r>
              <a:rPr lang="en-US" smtClean="0"/>
              <a:t> </a:t>
            </a:r>
            <a:r>
              <a:rPr lang="en-US" err="1" smtClean="0"/>
              <a:t>viên</a:t>
            </a:r>
            <a:r>
              <a:rPr lang="en-US" smtClean="0"/>
              <a:t> </a:t>
            </a:r>
            <a:r>
              <a:rPr lang="en-US" err="1" smtClean="0"/>
              <a:t>thực</a:t>
            </a:r>
            <a:r>
              <a:rPr lang="en-US" smtClean="0"/>
              <a:t> </a:t>
            </a:r>
            <a:r>
              <a:rPr lang="en-US" err="1" smtClean="0"/>
              <a:t>hiện</a:t>
            </a:r>
            <a:r>
              <a:rPr lang="en-US" smtClean="0"/>
              <a:t>: </a:t>
            </a:r>
            <a:r>
              <a:rPr lang="en-US" err="1" smtClean="0"/>
              <a:t>Nguyễn</a:t>
            </a:r>
            <a:r>
              <a:rPr lang="en-US" smtClean="0"/>
              <a:t> </a:t>
            </a:r>
            <a:r>
              <a:rPr lang="en-US" err="1" smtClean="0"/>
              <a:t>Quốc</a:t>
            </a:r>
            <a:r>
              <a:rPr lang="en-US" smtClean="0"/>
              <a:t> </a:t>
            </a:r>
            <a:r>
              <a:rPr lang="en-US" err="1" smtClean="0"/>
              <a:t>Khánh</a:t>
            </a:r>
            <a:endParaRPr lang="en-US" smtClean="0"/>
          </a:p>
          <a:p>
            <a:pPr algn="r"/>
            <a:r>
              <a:rPr lang="en-US" smtClean="0"/>
              <a:t>MSSV : B1400696</a:t>
            </a:r>
            <a:endParaRPr lang="en-US"/>
          </a:p>
        </p:txBody>
      </p:sp>
      <p:sp>
        <p:nvSpPr>
          <p:cNvPr id="4" name="TextBox 3"/>
          <p:cNvSpPr txBox="1"/>
          <p:nvPr/>
        </p:nvSpPr>
        <p:spPr>
          <a:xfrm>
            <a:off x="609600" y="4627440"/>
            <a:ext cx="3276600" cy="646331"/>
          </a:xfrm>
          <a:prstGeom prst="rect">
            <a:avLst/>
          </a:prstGeom>
          <a:noFill/>
        </p:spPr>
        <p:txBody>
          <a:bodyPr wrap="square" rtlCol="0">
            <a:spAutoFit/>
          </a:bodyPr>
          <a:lstStyle/>
          <a:p>
            <a:r>
              <a:rPr lang="en-US" smtClean="0"/>
              <a:t>CBHD: </a:t>
            </a:r>
          </a:p>
          <a:p>
            <a:r>
              <a:rPr lang="en-US" err="1" smtClean="0"/>
              <a:t>TS.Huỳnh</a:t>
            </a:r>
            <a:r>
              <a:rPr lang="en-US" smtClean="0"/>
              <a:t> </a:t>
            </a:r>
            <a:r>
              <a:rPr lang="en-US" err="1" smtClean="0"/>
              <a:t>Quang</a:t>
            </a:r>
            <a:r>
              <a:rPr lang="en-US" smtClean="0"/>
              <a:t> </a:t>
            </a:r>
            <a:r>
              <a:rPr lang="en-US" err="1" smtClean="0"/>
              <a:t>Nghi</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mtClean="0"/>
              <a:t>B. </a:t>
            </a:r>
            <a:r>
              <a:rPr lang="en-US" altLang="en-US" err="1" smtClean="0"/>
              <a:t>Nội</a:t>
            </a:r>
            <a:r>
              <a:rPr lang="en-US" altLang="en-US" smtClean="0"/>
              <a:t> dung chính</a:t>
            </a:r>
            <a:endParaRPr lang="en-US" altLang="en-US"/>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33538"/>
            <a:ext cx="8077200" cy="652462"/>
          </a:xfrm>
        </p:spPr>
        <p:txBody>
          <a:bodyPr/>
          <a:lstStyle/>
          <a:p>
            <a:pPr marL="514350" indent="-514350">
              <a:buFont typeface="+mj-lt"/>
              <a:buAutoNum type="arabicPeriod"/>
            </a:pPr>
            <a:r>
              <a:rPr lang="en-US" altLang="en-US" smtClean="0"/>
              <a:t>Mục tiêu đề tài</a:t>
            </a:r>
          </a:p>
        </p:txBody>
      </p:sp>
      <p:sp>
        <p:nvSpPr>
          <p:cNvPr id="2" name="TextBox 1"/>
          <p:cNvSpPr txBox="1"/>
          <p:nvPr/>
        </p:nvSpPr>
        <p:spPr>
          <a:xfrm>
            <a:off x="1066800" y="2590800"/>
            <a:ext cx="7620000" cy="3139321"/>
          </a:xfrm>
          <a:prstGeom prst="rect">
            <a:avLst/>
          </a:prstGeom>
          <a:noFill/>
        </p:spPr>
        <p:txBody>
          <a:bodyPr wrap="square" rtlCol="0">
            <a:spAutoFit/>
          </a:bodyPr>
          <a:lstStyle/>
          <a:p>
            <a:pPr marL="285750" indent="-285750">
              <a:buFont typeface="Wingdings" panose="05000000000000000000" pitchFamily="2" charset="2"/>
              <a:buChar char="Ø"/>
            </a:pPr>
            <a:r>
              <a:rPr lang="en-US" smtClean="0"/>
              <a:t>Xây dựng một hệ thống quản lý doanh nghiệp logistic nhằm giúp cho doanh nghiệp </a:t>
            </a:r>
            <a:r>
              <a:rPr lang="vi-VN" smtClean="0"/>
              <a:t>có </a:t>
            </a:r>
            <a:r>
              <a:rPr lang="vi-VN"/>
              <a:t>thể tạo ra gian hàng </a:t>
            </a:r>
            <a:r>
              <a:rPr lang="en-US" smtClean="0"/>
              <a:t>trên hệ thống.</a:t>
            </a:r>
          </a:p>
          <a:p>
            <a:pPr marL="285750" indent="-285750">
              <a:buFont typeface="Wingdings" panose="05000000000000000000" pitchFamily="2" charset="2"/>
              <a:buChar char="Ø"/>
            </a:pPr>
            <a:endParaRPr lang="en-US" smtClean="0"/>
          </a:p>
          <a:p>
            <a:pPr marL="285750" indent="-285750">
              <a:buFont typeface="Wingdings" panose="05000000000000000000" pitchFamily="2" charset="2"/>
              <a:buChar char="Ø"/>
            </a:pPr>
            <a:r>
              <a:rPr lang="en-US" smtClean="0"/>
              <a:t>Gian hàng quản lý các sản phẩm thông qua hệ thống.</a:t>
            </a:r>
          </a:p>
          <a:p>
            <a:pPr marL="285750" indent="-285750">
              <a:buFont typeface="Wingdings" panose="05000000000000000000" pitchFamily="2" charset="2"/>
              <a:buChar char="Ø"/>
            </a:pPr>
            <a:endParaRPr lang="en-US" smtClean="0"/>
          </a:p>
          <a:p>
            <a:pPr marL="285750" indent="-285750">
              <a:buFont typeface="Wingdings" panose="05000000000000000000" pitchFamily="2" charset="2"/>
              <a:buChar char="Ø"/>
            </a:pPr>
            <a:r>
              <a:rPr lang="en-US" smtClean="0"/>
              <a:t>K</a:t>
            </a:r>
            <a:r>
              <a:rPr lang="vi-VN" smtClean="0"/>
              <a:t>hách </a:t>
            </a:r>
            <a:r>
              <a:rPr lang="vi-VN"/>
              <a:t>hàng có thể </a:t>
            </a:r>
            <a:r>
              <a:rPr lang="vi-VN" smtClean="0"/>
              <a:t>đặt</a:t>
            </a:r>
            <a:r>
              <a:rPr lang="en-US" smtClean="0"/>
              <a:t> mua</a:t>
            </a:r>
            <a:r>
              <a:rPr lang="vi-VN" smtClean="0"/>
              <a:t> </a:t>
            </a:r>
            <a:r>
              <a:rPr lang="vi-VN"/>
              <a:t>hàng thông qua </a:t>
            </a:r>
            <a:r>
              <a:rPr lang="en-US" smtClean="0"/>
              <a:t>hệ thống</a:t>
            </a:r>
            <a:r>
              <a:rPr lang="vi-VN" smtClean="0"/>
              <a:t> </a:t>
            </a:r>
            <a:r>
              <a:rPr lang="vi-VN"/>
              <a:t>mà không phải đến cửa </a:t>
            </a:r>
            <a:r>
              <a:rPr lang="vi-VN" smtClean="0"/>
              <a:t>h</a:t>
            </a:r>
            <a:r>
              <a:rPr lang="en-US"/>
              <a:t>à</a:t>
            </a:r>
            <a:r>
              <a:rPr lang="vi-VN" smtClean="0"/>
              <a:t>ng</a:t>
            </a:r>
            <a:r>
              <a:rPr lang="en-US" smtClean="0"/>
              <a:t> khi đó </a:t>
            </a:r>
            <a:r>
              <a:rPr lang="en-US"/>
              <a:t>c</a:t>
            </a:r>
            <a:r>
              <a:rPr lang="vi-VN" smtClean="0"/>
              <a:t>hủ </a:t>
            </a:r>
            <a:r>
              <a:rPr lang="vi-VN"/>
              <a:t>cửa hàng sẽ gửi sản phẩm đến tận nơi cho khách </a:t>
            </a:r>
            <a:r>
              <a:rPr lang="vi-VN" smtClean="0"/>
              <a:t>h</a:t>
            </a:r>
            <a:r>
              <a:rPr lang="en-US"/>
              <a:t>à</a:t>
            </a:r>
            <a:r>
              <a:rPr lang="vi-VN" smtClean="0"/>
              <a:t>ng</a:t>
            </a:r>
            <a:r>
              <a:rPr lang="en-US" smtClean="0"/>
              <a:t>.</a:t>
            </a:r>
          </a:p>
          <a:p>
            <a:pPr marL="285750" indent="-285750">
              <a:buFont typeface="Wingdings" panose="05000000000000000000" pitchFamily="2" charset="2"/>
              <a:buChar char="Ø"/>
            </a:pPr>
            <a:endParaRPr lang="en-US" smtClean="0"/>
          </a:p>
          <a:p>
            <a:pPr marL="285750" indent="-285750">
              <a:buFont typeface="Wingdings" panose="05000000000000000000" pitchFamily="2" charset="2"/>
              <a:buChar char="Ø"/>
            </a:pPr>
            <a:r>
              <a:rPr lang="en-US" smtClean="0"/>
              <a:t>Mọi khách hàng trong hệ thống khi mua hàng sẽ được tích lũy hoa hồng.</a:t>
            </a:r>
            <a:endParaRPr lang="en-US"/>
          </a:p>
        </p:txBody>
      </p:sp>
    </p:spTree>
    <p:extLst>
      <p:ext uri="{BB962C8B-B14F-4D97-AF65-F5344CB8AC3E}">
        <p14:creationId xmlns:p14="http://schemas.microsoft.com/office/powerpoint/2010/main" val="26284168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mtClean="0"/>
              <a:t>B. </a:t>
            </a:r>
            <a:r>
              <a:rPr lang="en-US" altLang="en-US" err="1" smtClean="0"/>
              <a:t>Nội</a:t>
            </a:r>
            <a:r>
              <a:rPr lang="en-US" altLang="en-US" smtClean="0"/>
              <a:t> dung chính</a:t>
            </a:r>
            <a:endParaRPr lang="en-US" altLang="en-US"/>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33538"/>
            <a:ext cx="8077200" cy="652462"/>
          </a:xfrm>
        </p:spPr>
        <p:txBody>
          <a:bodyPr/>
          <a:lstStyle/>
          <a:p>
            <a:pPr marL="0" indent="0">
              <a:buNone/>
            </a:pPr>
            <a:r>
              <a:rPr lang="en-US" altLang="en-US" smtClean="0"/>
              <a:t>2. Mô tả hệ thống</a:t>
            </a:r>
          </a:p>
        </p:txBody>
      </p:sp>
      <p:sp>
        <p:nvSpPr>
          <p:cNvPr id="2" name="TextBox 1"/>
          <p:cNvSpPr txBox="1"/>
          <p:nvPr/>
        </p:nvSpPr>
        <p:spPr>
          <a:xfrm>
            <a:off x="990600" y="2362200"/>
            <a:ext cx="7543800" cy="369332"/>
          </a:xfrm>
          <a:prstGeom prst="rect">
            <a:avLst/>
          </a:prstGeom>
          <a:noFill/>
        </p:spPr>
        <p:txBody>
          <a:bodyPr wrap="square" rtlCol="0">
            <a:spAutoFit/>
          </a:bodyPr>
          <a:lstStyle/>
          <a:p>
            <a:pPr marL="285750" indent="-285750">
              <a:buFontTx/>
              <a:buChar char="-"/>
            </a:pPr>
            <a:r>
              <a:rPr lang="en-US" smtClean="0"/>
              <a:t>Hệ thống quản lý doanh nghiệp logistic có 3 nhóm người dùng chính:</a:t>
            </a:r>
          </a:p>
        </p:txBody>
      </p:sp>
      <p:sp>
        <p:nvSpPr>
          <p:cNvPr id="4" name="TextBox 3"/>
          <p:cNvSpPr txBox="1"/>
          <p:nvPr/>
        </p:nvSpPr>
        <p:spPr>
          <a:xfrm>
            <a:off x="1371600" y="2917567"/>
            <a:ext cx="7162800" cy="1077218"/>
          </a:xfrm>
          <a:prstGeom prst="rect">
            <a:avLst/>
          </a:prstGeom>
          <a:noFill/>
        </p:spPr>
        <p:txBody>
          <a:bodyPr wrap="square" rtlCol="0">
            <a:spAutoFit/>
          </a:bodyPr>
          <a:lstStyle/>
          <a:p>
            <a:r>
              <a:rPr lang="en-US" sz="1600" smtClean="0"/>
              <a:t>1. Người dùng admin : </a:t>
            </a:r>
            <a:r>
              <a:rPr lang="vi-VN" sz="1600"/>
              <a:t>Người đảm bảo quy trình quản lý hoạt động ổn </a:t>
            </a:r>
            <a:r>
              <a:rPr lang="vi-VN" sz="1600" smtClean="0"/>
              <a:t>định,là </a:t>
            </a:r>
            <a:r>
              <a:rPr lang="vi-VN" sz="1600"/>
              <a:t>tác nhân ở mức cao nhất, quan trọng nhất, tính bảo </a:t>
            </a:r>
            <a:r>
              <a:rPr lang="vi-VN" sz="1600" smtClean="0"/>
              <a:t>mật cao</a:t>
            </a:r>
            <a:r>
              <a:rPr lang="vi-VN" sz="1600"/>
              <a:t>, có thể thực hiện các công việc quản lý như </a:t>
            </a:r>
            <a:r>
              <a:rPr lang="vi-VN" sz="1600" smtClean="0"/>
              <a:t>quản </a:t>
            </a:r>
            <a:r>
              <a:rPr lang="vi-VN" sz="1600"/>
              <a:t>lý người </a:t>
            </a:r>
            <a:r>
              <a:rPr lang="vi-VN" sz="1600" smtClean="0"/>
              <a:t>dùng</a:t>
            </a:r>
            <a:r>
              <a:rPr lang="vi-VN" sz="1600"/>
              <a:t>, thực hiện các chức năng nâng </a:t>
            </a:r>
            <a:r>
              <a:rPr lang="vi-VN" sz="1600" smtClean="0"/>
              <a:t>cao</a:t>
            </a:r>
            <a:r>
              <a:rPr lang="en-US" sz="1600" smtClean="0"/>
              <a:t>. </a:t>
            </a:r>
            <a:endParaRPr lang="en-US" sz="1600"/>
          </a:p>
        </p:txBody>
      </p:sp>
      <p:sp>
        <p:nvSpPr>
          <p:cNvPr id="7" name="TextBox 6"/>
          <p:cNvSpPr txBox="1"/>
          <p:nvPr/>
        </p:nvSpPr>
        <p:spPr>
          <a:xfrm>
            <a:off x="1346200" y="4180820"/>
            <a:ext cx="7188200" cy="830997"/>
          </a:xfrm>
          <a:prstGeom prst="rect">
            <a:avLst/>
          </a:prstGeom>
          <a:noFill/>
        </p:spPr>
        <p:txBody>
          <a:bodyPr wrap="square" rtlCol="0">
            <a:spAutoFit/>
          </a:bodyPr>
          <a:lstStyle/>
          <a:p>
            <a:r>
              <a:rPr lang="en-US" sz="1600" smtClean="0"/>
              <a:t>2. Người </a:t>
            </a:r>
            <a:r>
              <a:rPr lang="en-US" sz="1600"/>
              <a:t>dùng chủ gian </a:t>
            </a:r>
            <a:r>
              <a:rPr lang="en-US" sz="1600" smtClean="0"/>
              <a:t>hàng: </a:t>
            </a:r>
            <a:r>
              <a:rPr lang="vi-VN" sz="1600"/>
              <a:t>Thực hiện các chức năng </a:t>
            </a:r>
            <a:r>
              <a:rPr lang="en-US" sz="1600" smtClean="0"/>
              <a:t>quản lý sản phẩm của gian hàng mình bao gồm thêm, sửa sản phẩm, cập nhật thông tin gian hàng.</a:t>
            </a:r>
            <a:endParaRPr lang="en-US" sz="1600"/>
          </a:p>
        </p:txBody>
      </p:sp>
      <p:sp>
        <p:nvSpPr>
          <p:cNvPr id="8" name="TextBox 7"/>
          <p:cNvSpPr txBox="1"/>
          <p:nvPr/>
        </p:nvSpPr>
        <p:spPr>
          <a:xfrm>
            <a:off x="1346200" y="5197852"/>
            <a:ext cx="7188200" cy="1077218"/>
          </a:xfrm>
          <a:prstGeom prst="rect">
            <a:avLst/>
          </a:prstGeom>
          <a:noFill/>
        </p:spPr>
        <p:txBody>
          <a:bodyPr wrap="square" rtlCol="0">
            <a:spAutoFit/>
          </a:bodyPr>
          <a:lstStyle/>
          <a:p>
            <a:r>
              <a:rPr lang="en-US" sz="1600" smtClean="0"/>
              <a:t>3. Người </a:t>
            </a:r>
            <a:r>
              <a:rPr lang="en-US" sz="1600"/>
              <a:t>dùng thông </a:t>
            </a:r>
            <a:r>
              <a:rPr lang="en-US" sz="1600" smtClean="0"/>
              <a:t>thường: </a:t>
            </a:r>
            <a:r>
              <a:rPr lang="vi-VN" sz="1600" smtClean="0"/>
              <a:t>Thực </a:t>
            </a:r>
            <a:r>
              <a:rPr lang="vi-VN" sz="1600"/>
              <a:t>hiện các chức năng ít hơn người dùng admin nhưng vẫn đảm bảo thực hiện được các chức năng </a:t>
            </a:r>
            <a:r>
              <a:rPr lang="vi-VN" sz="1600" smtClean="0"/>
              <a:t>ch</a:t>
            </a:r>
            <a:r>
              <a:rPr lang="en-US" sz="1600" smtClean="0"/>
              <a:t>ính được phân quyền. </a:t>
            </a:r>
            <a:r>
              <a:rPr lang="en-US" sz="1600"/>
              <a:t>Nhìn chung các chức năng không đòi hỏi phải có bất kỳ kỹ năng gì để thao tác với </a:t>
            </a:r>
            <a:r>
              <a:rPr lang="en-US" sz="1600" smtClean="0"/>
              <a:t>chúng.</a:t>
            </a:r>
            <a:endParaRPr lang="en-US" sz="1600"/>
          </a:p>
        </p:txBody>
      </p:sp>
    </p:spTree>
    <p:extLst>
      <p:ext uri="{BB962C8B-B14F-4D97-AF65-F5344CB8AC3E}">
        <p14:creationId xmlns:p14="http://schemas.microsoft.com/office/powerpoint/2010/main" val="859652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33538"/>
            <a:ext cx="8077200" cy="652462"/>
          </a:xfrm>
        </p:spPr>
        <p:txBody>
          <a:bodyPr/>
          <a:lstStyle/>
          <a:p>
            <a:pPr marL="0" indent="0">
              <a:buNone/>
            </a:pPr>
            <a:r>
              <a:rPr lang="en-US" altLang="en-US" smtClean="0"/>
              <a:t>3 . </a:t>
            </a:r>
            <a:r>
              <a:rPr lang="en-US" altLang="en-US" err="1" smtClean="0"/>
              <a:t>Mô</a:t>
            </a:r>
            <a:r>
              <a:rPr lang="en-US" altLang="en-US" smtClean="0"/>
              <a:t> </a:t>
            </a:r>
            <a:r>
              <a:rPr lang="en-US" altLang="en-US" err="1" smtClean="0"/>
              <a:t>hình</a:t>
            </a:r>
            <a:r>
              <a:rPr lang="en-US" altLang="en-US" smtClean="0"/>
              <a:t> </a:t>
            </a:r>
            <a:r>
              <a:rPr lang="en-US" altLang="en-US" err="1" smtClean="0"/>
              <a:t>dữ</a:t>
            </a:r>
            <a:r>
              <a:rPr lang="en-US" altLang="en-US" smtClean="0"/>
              <a:t> </a:t>
            </a:r>
            <a:r>
              <a:rPr lang="en-US" altLang="en-US" err="1" smtClean="0"/>
              <a:t>liệu</a:t>
            </a:r>
            <a:r>
              <a:rPr lang="en-US" altLang="en-US" smtClean="0"/>
              <a:t> </a:t>
            </a:r>
            <a:r>
              <a:rPr lang="en-US" altLang="en-US" err="1" smtClean="0"/>
              <a:t>mức</a:t>
            </a:r>
            <a:r>
              <a:rPr lang="en-US" altLang="en-US" smtClean="0"/>
              <a:t> </a:t>
            </a:r>
            <a:r>
              <a:rPr lang="en-US" altLang="en-US" err="1" smtClean="0"/>
              <a:t>quan</a:t>
            </a:r>
            <a:r>
              <a:rPr lang="en-US" altLang="en-US" smtClean="0"/>
              <a:t> niệm CDM</a:t>
            </a:r>
            <a:endParaRPr lang="en-US" altLang="en-US"/>
          </a:p>
        </p:txBody>
      </p:sp>
      <p:sp>
        <p:nvSpPr>
          <p:cNvPr id="8" name="Rectangle 2">
            <a:extLst>
              <a:ext uri="{FF2B5EF4-FFF2-40B4-BE49-F238E27FC236}">
                <a16:creationId xmlns:a16="http://schemas.microsoft.com/office/drawing/2014/main" id="{D09A8D8C-80F7-440C-BEF1-9EFA4CBAAA33}"/>
              </a:ext>
            </a:extLst>
          </p:cNvPr>
          <p:cNvSpPr txBox="1">
            <a:spLocks noChangeArrowheads="1"/>
          </p:cNvSpPr>
          <p:nvPr/>
        </p:nvSpPr>
        <p:spPr bwMode="auto">
          <a:xfrm>
            <a:off x="1905000" y="4349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a:lstStyle>
          <a:p>
            <a:r>
              <a:rPr lang="en-US" altLang="en-US" smtClean="0"/>
              <a:t>B. Nội dung chính</a:t>
            </a:r>
            <a:endParaRPr lang="en-US" altLang="en-US"/>
          </a:p>
        </p:txBody>
      </p:sp>
    </p:spTree>
    <p:extLst>
      <p:ext uri="{BB962C8B-B14F-4D97-AF65-F5344CB8AC3E}">
        <p14:creationId xmlns:p14="http://schemas.microsoft.com/office/powerpoint/2010/main" val="25912316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8600"/>
            <a:ext cx="8839200" cy="6477000"/>
          </a:xfrm>
          <a:prstGeom prst="rect">
            <a:avLst/>
          </a:prstGeom>
          <a:noFill/>
          <a:ln>
            <a:noFill/>
          </a:ln>
        </p:spPr>
      </p:pic>
    </p:spTree>
    <p:extLst>
      <p:ext uri="{BB962C8B-B14F-4D97-AF65-F5344CB8AC3E}">
        <p14:creationId xmlns:p14="http://schemas.microsoft.com/office/powerpoint/2010/main" val="7661429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33538"/>
            <a:ext cx="8077200" cy="652462"/>
          </a:xfrm>
        </p:spPr>
        <p:txBody>
          <a:bodyPr/>
          <a:lstStyle/>
          <a:p>
            <a:pPr marL="0" indent="0">
              <a:buNone/>
            </a:pPr>
            <a:r>
              <a:rPr lang="en-US" altLang="en-US"/>
              <a:t>4</a:t>
            </a:r>
            <a:r>
              <a:rPr lang="en-US" altLang="en-US" smtClean="0"/>
              <a:t> . Sơ đồ thiết kế hệ thống</a:t>
            </a:r>
            <a:endParaRPr lang="en-US" altLang="en-US"/>
          </a:p>
        </p:txBody>
      </p:sp>
      <p:sp>
        <p:nvSpPr>
          <p:cNvPr id="8" name="Rectangle 2">
            <a:extLst>
              <a:ext uri="{FF2B5EF4-FFF2-40B4-BE49-F238E27FC236}">
                <a16:creationId xmlns:a16="http://schemas.microsoft.com/office/drawing/2014/main" id="{D09A8D8C-80F7-440C-BEF1-9EFA4CBAAA33}"/>
              </a:ext>
            </a:extLst>
          </p:cNvPr>
          <p:cNvSpPr txBox="1">
            <a:spLocks noChangeArrowheads="1"/>
          </p:cNvSpPr>
          <p:nvPr/>
        </p:nvSpPr>
        <p:spPr bwMode="auto">
          <a:xfrm>
            <a:off x="1905000" y="4349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a:lstStyle>
          <a:p>
            <a:r>
              <a:rPr lang="en-US" altLang="en-US" smtClean="0"/>
              <a:t>B. Nội dung chính</a:t>
            </a:r>
            <a:endParaRPr lang="en-US" altLang="en-US"/>
          </a:p>
        </p:txBody>
      </p:sp>
      <p:sp>
        <p:nvSpPr>
          <p:cNvPr id="2" name="TextBox 1"/>
          <p:cNvSpPr txBox="1"/>
          <p:nvPr/>
        </p:nvSpPr>
        <p:spPr>
          <a:xfrm>
            <a:off x="1143000" y="2311400"/>
            <a:ext cx="4724400" cy="892552"/>
          </a:xfrm>
          <a:prstGeom prst="rect">
            <a:avLst/>
          </a:prstGeom>
          <a:noFill/>
        </p:spPr>
        <p:txBody>
          <a:bodyPr wrap="square" rtlCol="0">
            <a:spAutoFit/>
          </a:bodyPr>
          <a:lstStyle/>
          <a:p>
            <a:pPr marL="342900" indent="-342900">
              <a:buFont typeface="+mj-lt"/>
              <a:buAutoNum type="arabicPeriod"/>
            </a:pPr>
            <a:r>
              <a:rPr lang="en-US" sz="2600" smtClean="0"/>
              <a:t>Frontend</a:t>
            </a:r>
          </a:p>
          <a:p>
            <a:pPr marL="342900" indent="-342900">
              <a:buFont typeface="+mj-lt"/>
              <a:buAutoNum type="arabicPeriod"/>
            </a:pPr>
            <a:r>
              <a:rPr lang="en-US" sz="2600" smtClean="0"/>
              <a:t>Backend</a:t>
            </a:r>
          </a:p>
        </p:txBody>
      </p:sp>
    </p:spTree>
    <p:extLst>
      <p:ext uri="{BB962C8B-B14F-4D97-AF65-F5344CB8AC3E}">
        <p14:creationId xmlns:p14="http://schemas.microsoft.com/office/powerpoint/2010/main" val="6538650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09A8D8C-80F7-440C-BEF1-9EFA4CBAAA33}"/>
              </a:ext>
            </a:extLst>
          </p:cNvPr>
          <p:cNvSpPr txBox="1">
            <a:spLocks noChangeArrowheads="1"/>
          </p:cNvSpPr>
          <p:nvPr/>
        </p:nvSpPr>
        <p:spPr bwMode="auto">
          <a:xfrm>
            <a:off x="1905000" y="4349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a:lstStyle>
          <a:p>
            <a:r>
              <a:rPr lang="en-US" altLang="en-US" smtClean="0"/>
              <a:t>B. Nội dung chính</a:t>
            </a:r>
            <a:endParaRPr lang="en-US" altLang="en-US"/>
          </a:p>
        </p:txBody>
      </p:sp>
      <p:sp>
        <p:nvSpPr>
          <p:cNvPr id="5" name="Rectangle 3">
            <a:extLst>
              <a:ext uri="{FF2B5EF4-FFF2-40B4-BE49-F238E27FC236}">
                <a16:creationId xmlns:a16="http://schemas.microsoft.com/office/drawing/2014/main" id="{2EE127BF-401A-4C36-A14A-872ADB44AB18}"/>
              </a:ext>
            </a:extLst>
          </p:cNvPr>
          <p:cNvSpPr txBox="1">
            <a:spLocks noChangeArrowheads="1"/>
          </p:cNvSpPr>
          <p:nvPr/>
        </p:nvSpPr>
        <p:spPr bwMode="auto">
          <a:xfrm>
            <a:off x="762000" y="1633538"/>
            <a:ext cx="8077200" cy="65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US" altLang="en-US">
                <a:solidFill>
                  <a:schemeClr val="tx1"/>
                </a:solidFill>
              </a:rPr>
              <a:t>1</a:t>
            </a:r>
            <a:r>
              <a:rPr lang="en-US" altLang="en-US" smtClean="0">
                <a:solidFill>
                  <a:schemeClr val="tx1"/>
                </a:solidFill>
              </a:rPr>
              <a:t> . Frontend</a:t>
            </a:r>
            <a:endParaRPr lang="en-US" altLang="en-US">
              <a:solidFill>
                <a:schemeClr val="tx1"/>
              </a:solidFill>
            </a:endParaRPr>
          </a:p>
        </p:txBody>
      </p:sp>
      <p:sp>
        <p:nvSpPr>
          <p:cNvPr id="6" name="Oval 5"/>
          <p:cNvSpPr/>
          <p:nvPr/>
        </p:nvSpPr>
        <p:spPr>
          <a:xfrm>
            <a:off x="3771900" y="1789907"/>
            <a:ext cx="16002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fronend</a:t>
            </a:r>
            <a:endParaRPr lang="en-US" sz="1400"/>
          </a:p>
        </p:txBody>
      </p:sp>
      <p:sp>
        <p:nvSpPr>
          <p:cNvPr id="7" name="Rectangle 6"/>
          <p:cNvSpPr/>
          <p:nvPr/>
        </p:nvSpPr>
        <p:spPr>
          <a:xfrm>
            <a:off x="304800" y="2895599"/>
            <a:ext cx="1066800" cy="4611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Đăng ký</a:t>
            </a:r>
            <a:endParaRPr lang="en-US" sz="1400"/>
          </a:p>
        </p:txBody>
      </p:sp>
      <p:sp>
        <p:nvSpPr>
          <p:cNvPr id="9" name="Rectangle 8"/>
          <p:cNvSpPr/>
          <p:nvPr/>
        </p:nvSpPr>
        <p:spPr>
          <a:xfrm>
            <a:off x="1752600" y="2895599"/>
            <a:ext cx="1066800" cy="4699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Quản lý sản phẩm</a:t>
            </a:r>
            <a:endParaRPr lang="en-US" sz="1400"/>
          </a:p>
        </p:txBody>
      </p:sp>
      <p:sp>
        <p:nvSpPr>
          <p:cNvPr id="10" name="Rectangle 9"/>
          <p:cNvSpPr/>
          <p:nvPr/>
        </p:nvSpPr>
        <p:spPr>
          <a:xfrm>
            <a:off x="3467100" y="2897980"/>
            <a:ext cx="1219200" cy="4730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Quản lý sổ địa chỉ</a:t>
            </a:r>
            <a:endParaRPr lang="en-US" sz="1400"/>
          </a:p>
        </p:txBody>
      </p:sp>
      <p:sp>
        <p:nvSpPr>
          <p:cNvPr id="11" name="Rectangle 10"/>
          <p:cNvSpPr/>
          <p:nvPr/>
        </p:nvSpPr>
        <p:spPr>
          <a:xfrm>
            <a:off x="5353050" y="2895598"/>
            <a:ext cx="1295400" cy="4611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Đặt hàng</a:t>
            </a:r>
            <a:endParaRPr lang="en-US" sz="1400"/>
          </a:p>
        </p:txBody>
      </p:sp>
      <p:sp>
        <p:nvSpPr>
          <p:cNvPr id="12" name="Rectangle 11"/>
          <p:cNvSpPr/>
          <p:nvPr/>
        </p:nvSpPr>
        <p:spPr>
          <a:xfrm>
            <a:off x="7315200" y="2895597"/>
            <a:ext cx="1524000" cy="4611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Cập nhật thông tin tài khoản</a:t>
            </a:r>
            <a:endParaRPr lang="en-US" sz="1400"/>
          </a:p>
        </p:txBody>
      </p:sp>
      <p:sp>
        <p:nvSpPr>
          <p:cNvPr id="13" name="Rectangle 12"/>
          <p:cNvSpPr/>
          <p:nvPr/>
        </p:nvSpPr>
        <p:spPr>
          <a:xfrm>
            <a:off x="946150" y="4683920"/>
            <a:ext cx="1130300" cy="5369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Đăng ký gian hàng</a:t>
            </a:r>
            <a:endParaRPr lang="en-US" sz="1400"/>
          </a:p>
        </p:txBody>
      </p:sp>
      <p:sp>
        <p:nvSpPr>
          <p:cNvPr id="14" name="Rectangle 13"/>
          <p:cNvSpPr/>
          <p:nvPr/>
        </p:nvSpPr>
        <p:spPr>
          <a:xfrm>
            <a:off x="38100" y="4042568"/>
            <a:ext cx="1104900" cy="5210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Đăng ký người dùng</a:t>
            </a:r>
            <a:endParaRPr lang="en-US" sz="1400"/>
          </a:p>
        </p:txBody>
      </p:sp>
      <p:sp>
        <p:nvSpPr>
          <p:cNvPr id="15" name="Rectangle 14"/>
          <p:cNvSpPr/>
          <p:nvPr/>
        </p:nvSpPr>
        <p:spPr>
          <a:xfrm>
            <a:off x="5778500" y="4033838"/>
            <a:ext cx="1295400" cy="6119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Thêm sản phẩm vào giỏ hàng</a:t>
            </a:r>
            <a:endParaRPr lang="en-US" sz="1400"/>
          </a:p>
        </p:txBody>
      </p:sp>
      <p:sp>
        <p:nvSpPr>
          <p:cNvPr id="16" name="Rectangle 15"/>
          <p:cNvSpPr/>
          <p:nvPr/>
        </p:nvSpPr>
        <p:spPr>
          <a:xfrm>
            <a:off x="7632700" y="4017169"/>
            <a:ext cx="1358900" cy="6246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Chọn địa chỉ hoặc nhập địa chỉ mới</a:t>
            </a:r>
            <a:endParaRPr lang="en-US" sz="1400"/>
          </a:p>
        </p:txBody>
      </p:sp>
      <p:sp>
        <p:nvSpPr>
          <p:cNvPr id="17" name="Rectangle 16"/>
          <p:cNvSpPr/>
          <p:nvPr/>
        </p:nvSpPr>
        <p:spPr>
          <a:xfrm>
            <a:off x="1638300" y="5669363"/>
            <a:ext cx="1295400" cy="5127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Thêm sản phẩm</a:t>
            </a:r>
            <a:endParaRPr lang="en-US" sz="1400"/>
          </a:p>
        </p:txBody>
      </p:sp>
      <p:sp>
        <p:nvSpPr>
          <p:cNvPr id="18" name="Rectangle 17"/>
          <p:cNvSpPr/>
          <p:nvPr/>
        </p:nvSpPr>
        <p:spPr>
          <a:xfrm>
            <a:off x="3175000" y="5199063"/>
            <a:ext cx="1295400" cy="4778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Cài đặt giá</a:t>
            </a:r>
            <a:endParaRPr lang="en-US" sz="1400"/>
          </a:p>
        </p:txBody>
      </p:sp>
      <p:sp>
        <p:nvSpPr>
          <p:cNvPr id="19" name="Rectangle 18"/>
          <p:cNvSpPr/>
          <p:nvPr/>
        </p:nvSpPr>
        <p:spPr>
          <a:xfrm>
            <a:off x="3257550" y="4108053"/>
            <a:ext cx="1028700" cy="4635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Thêm sổ địa chỉ</a:t>
            </a:r>
            <a:endParaRPr lang="en-US" sz="1400"/>
          </a:p>
        </p:txBody>
      </p:sp>
      <p:sp>
        <p:nvSpPr>
          <p:cNvPr id="20" name="Rectangle 19"/>
          <p:cNvSpPr/>
          <p:nvPr/>
        </p:nvSpPr>
        <p:spPr>
          <a:xfrm>
            <a:off x="4470400" y="4108053"/>
            <a:ext cx="1028700" cy="4635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Sửa sổ địa chỉ</a:t>
            </a:r>
            <a:endParaRPr lang="en-US" sz="1400"/>
          </a:p>
        </p:txBody>
      </p:sp>
      <p:cxnSp>
        <p:nvCxnSpPr>
          <p:cNvPr id="22" name="Straight Arrow Connector 21"/>
          <p:cNvCxnSpPr>
            <a:stCxn id="6" idx="4"/>
            <a:endCxn id="7" idx="0"/>
          </p:cNvCxnSpPr>
          <p:nvPr/>
        </p:nvCxnSpPr>
        <p:spPr>
          <a:xfrm flipH="1">
            <a:off x="838200" y="2475707"/>
            <a:ext cx="3733800" cy="4198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6" idx="4"/>
            <a:endCxn id="9" idx="0"/>
          </p:cNvCxnSpPr>
          <p:nvPr/>
        </p:nvCxnSpPr>
        <p:spPr>
          <a:xfrm flipH="1">
            <a:off x="2286000" y="2475707"/>
            <a:ext cx="2286000" cy="4198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6" idx="4"/>
            <a:endCxn id="10" idx="0"/>
          </p:cNvCxnSpPr>
          <p:nvPr/>
        </p:nvCxnSpPr>
        <p:spPr>
          <a:xfrm flipH="1">
            <a:off x="4076700" y="2475707"/>
            <a:ext cx="495300" cy="4222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6" idx="4"/>
            <a:endCxn id="11" idx="0"/>
          </p:cNvCxnSpPr>
          <p:nvPr/>
        </p:nvCxnSpPr>
        <p:spPr>
          <a:xfrm>
            <a:off x="4572000" y="2475707"/>
            <a:ext cx="1428750" cy="4198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a:stCxn id="6" idx="4"/>
            <a:endCxn id="12" idx="0"/>
          </p:cNvCxnSpPr>
          <p:nvPr/>
        </p:nvCxnSpPr>
        <p:spPr>
          <a:xfrm>
            <a:off x="4572000" y="2475707"/>
            <a:ext cx="3505200" cy="4198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7" idx="2"/>
            <a:endCxn id="14" idx="0"/>
          </p:cNvCxnSpPr>
          <p:nvPr/>
        </p:nvCxnSpPr>
        <p:spPr>
          <a:xfrm flipH="1">
            <a:off x="590550" y="3356768"/>
            <a:ext cx="247650" cy="685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7" idx="2"/>
            <a:endCxn id="13" idx="0"/>
          </p:cNvCxnSpPr>
          <p:nvPr/>
        </p:nvCxnSpPr>
        <p:spPr>
          <a:xfrm>
            <a:off x="838200" y="3356768"/>
            <a:ext cx="673100" cy="13271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a:stCxn id="9" idx="2"/>
            <a:endCxn id="17" idx="0"/>
          </p:cNvCxnSpPr>
          <p:nvPr/>
        </p:nvCxnSpPr>
        <p:spPr>
          <a:xfrm>
            <a:off x="2286000" y="3365501"/>
            <a:ext cx="0" cy="23038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p:cNvCxnSpPr>
            <a:stCxn id="9" idx="2"/>
            <a:endCxn id="18" idx="0"/>
          </p:cNvCxnSpPr>
          <p:nvPr/>
        </p:nvCxnSpPr>
        <p:spPr>
          <a:xfrm>
            <a:off x="2286000" y="3365501"/>
            <a:ext cx="1536700" cy="18335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p:cNvCxnSpPr>
            <a:stCxn id="10" idx="2"/>
            <a:endCxn id="19" idx="0"/>
          </p:cNvCxnSpPr>
          <p:nvPr/>
        </p:nvCxnSpPr>
        <p:spPr>
          <a:xfrm flipH="1">
            <a:off x="3771900" y="3371056"/>
            <a:ext cx="304800" cy="7369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p:cNvCxnSpPr>
            <a:stCxn id="10" idx="2"/>
            <a:endCxn id="20" idx="0"/>
          </p:cNvCxnSpPr>
          <p:nvPr/>
        </p:nvCxnSpPr>
        <p:spPr>
          <a:xfrm>
            <a:off x="4076700" y="3371056"/>
            <a:ext cx="908050" cy="7369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p:cNvCxnSpPr>
            <a:stCxn id="11" idx="2"/>
            <a:endCxn id="15" idx="0"/>
          </p:cNvCxnSpPr>
          <p:nvPr/>
        </p:nvCxnSpPr>
        <p:spPr>
          <a:xfrm>
            <a:off x="6000750" y="3356767"/>
            <a:ext cx="425450" cy="6770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p:cNvCxnSpPr>
            <a:stCxn id="11" idx="2"/>
            <a:endCxn id="16" idx="0"/>
          </p:cNvCxnSpPr>
          <p:nvPr/>
        </p:nvCxnSpPr>
        <p:spPr>
          <a:xfrm>
            <a:off x="6000750" y="3356767"/>
            <a:ext cx="2311400" cy="6604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239899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09A8D8C-80F7-440C-BEF1-9EFA4CBAAA33}"/>
              </a:ext>
            </a:extLst>
          </p:cNvPr>
          <p:cNvSpPr txBox="1">
            <a:spLocks noChangeArrowheads="1"/>
          </p:cNvSpPr>
          <p:nvPr/>
        </p:nvSpPr>
        <p:spPr bwMode="auto">
          <a:xfrm>
            <a:off x="1905000" y="4349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a:lstStyle>
          <a:p>
            <a:r>
              <a:rPr lang="en-US" altLang="en-US" smtClean="0"/>
              <a:t>B. Nội dung chính</a:t>
            </a:r>
            <a:endParaRPr lang="en-US" altLang="en-US"/>
          </a:p>
        </p:txBody>
      </p:sp>
      <p:sp>
        <p:nvSpPr>
          <p:cNvPr id="5" name="Rectangle 3">
            <a:extLst>
              <a:ext uri="{FF2B5EF4-FFF2-40B4-BE49-F238E27FC236}">
                <a16:creationId xmlns:a16="http://schemas.microsoft.com/office/drawing/2014/main" id="{2EE127BF-401A-4C36-A14A-872ADB44AB18}"/>
              </a:ext>
            </a:extLst>
          </p:cNvPr>
          <p:cNvSpPr txBox="1">
            <a:spLocks noChangeArrowheads="1"/>
          </p:cNvSpPr>
          <p:nvPr/>
        </p:nvSpPr>
        <p:spPr bwMode="auto">
          <a:xfrm>
            <a:off x="762000" y="1633538"/>
            <a:ext cx="8077200" cy="65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US" altLang="en-US">
                <a:solidFill>
                  <a:schemeClr val="tx1"/>
                </a:solidFill>
              </a:rPr>
              <a:t>2</a:t>
            </a:r>
            <a:r>
              <a:rPr lang="en-US" altLang="en-US" smtClean="0">
                <a:solidFill>
                  <a:schemeClr val="tx1"/>
                </a:solidFill>
              </a:rPr>
              <a:t> </a:t>
            </a:r>
            <a:r>
              <a:rPr lang="en-US" altLang="en-US" smtClean="0">
                <a:solidFill>
                  <a:schemeClr val="tx1"/>
                </a:solidFill>
              </a:rPr>
              <a:t>. Backend</a:t>
            </a:r>
            <a:endParaRPr lang="en-US" altLang="en-US">
              <a:solidFill>
                <a:schemeClr val="tx1"/>
              </a:solidFill>
            </a:endParaRPr>
          </a:p>
        </p:txBody>
      </p:sp>
      <p:sp>
        <p:nvSpPr>
          <p:cNvPr id="6" name="Oval 5"/>
          <p:cNvSpPr/>
          <p:nvPr/>
        </p:nvSpPr>
        <p:spPr>
          <a:xfrm>
            <a:off x="3619500" y="1480744"/>
            <a:ext cx="16002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B</a:t>
            </a:r>
            <a:r>
              <a:rPr lang="en-US" smtClean="0"/>
              <a:t>ackend</a:t>
            </a:r>
            <a:endParaRPr lang="en-US"/>
          </a:p>
        </p:txBody>
      </p:sp>
      <p:sp>
        <p:nvSpPr>
          <p:cNvPr id="7" name="Rectangle 6"/>
          <p:cNvSpPr/>
          <p:nvPr/>
        </p:nvSpPr>
        <p:spPr>
          <a:xfrm>
            <a:off x="4813300" y="2572598"/>
            <a:ext cx="1219200" cy="5778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Quản lý khách hàng</a:t>
            </a:r>
            <a:endParaRPr lang="en-US" sz="1400"/>
          </a:p>
        </p:txBody>
      </p:sp>
      <p:sp>
        <p:nvSpPr>
          <p:cNvPr id="10" name="Rectangle 9"/>
          <p:cNvSpPr/>
          <p:nvPr/>
        </p:nvSpPr>
        <p:spPr>
          <a:xfrm>
            <a:off x="1981200" y="2541374"/>
            <a:ext cx="1155700" cy="5778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Quản lý danh mục</a:t>
            </a:r>
            <a:endParaRPr lang="en-US" sz="1400"/>
          </a:p>
        </p:txBody>
      </p:sp>
      <p:sp>
        <p:nvSpPr>
          <p:cNvPr id="11" name="Rectangle 10"/>
          <p:cNvSpPr/>
          <p:nvPr/>
        </p:nvSpPr>
        <p:spPr>
          <a:xfrm>
            <a:off x="6604000" y="2577906"/>
            <a:ext cx="1130300" cy="584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Quản lý hóa đơn</a:t>
            </a:r>
            <a:endParaRPr lang="en-US" sz="1400"/>
          </a:p>
        </p:txBody>
      </p:sp>
      <p:sp>
        <p:nvSpPr>
          <p:cNvPr id="12" name="Rectangle 11"/>
          <p:cNvSpPr/>
          <p:nvPr/>
        </p:nvSpPr>
        <p:spPr>
          <a:xfrm>
            <a:off x="520700" y="2540000"/>
            <a:ext cx="990600" cy="5778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Quản lý hoa hồng</a:t>
            </a:r>
            <a:endParaRPr lang="en-US" sz="1400"/>
          </a:p>
        </p:txBody>
      </p:sp>
      <p:sp>
        <p:nvSpPr>
          <p:cNvPr id="13" name="Rectangle 12"/>
          <p:cNvSpPr/>
          <p:nvPr/>
        </p:nvSpPr>
        <p:spPr>
          <a:xfrm>
            <a:off x="3422650" y="2584258"/>
            <a:ext cx="1104900" cy="5778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Quản lý gian hàng</a:t>
            </a:r>
            <a:endParaRPr lang="en-US" sz="1400"/>
          </a:p>
        </p:txBody>
      </p:sp>
      <p:sp>
        <p:nvSpPr>
          <p:cNvPr id="15" name="Rectangle 14"/>
          <p:cNvSpPr/>
          <p:nvPr/>
        </p:nvSpPr>
        <p:spPr>
          <a:xfrm>
            <a:off x="4506515" y="3377949"/>
            <a:ext cx="1753791" cy="5201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buFont typeface="+mj-lt"/>
              <a:buAutoNum type="arabicPeriod"/>
            </a:pPr>
            <a:r>
              <a:rPr lang="en-US" sz="1400" smtClean="0"/>
              <a:t>Xem thông tin</a:t>
            </a:r>
          </a:p>
          <a:p>
            <a:pPr marL="342900" indent="-342900">
              <a:buFont typeface="+mj-lt"/>
              <a:buAutoNum type="arabicPeriod"/>
            </a:pPr>
            <a:r>
              <a:rPr lang="en-US" sz="1400" smtClean="0"/>
              <a:t>Khóa tài khoản</a:t>
            </a:r>
            <a:endParaRPr lang="en-US" sz="1400"/>
          </a:p>
        </p:txBody>
      </p:sp>
      <p:sp>
        <p:nvSpPr>
          <p:cNvPr id="16" name="Rectangle 15"/>
          <p:cNvSpPr/>
          <p:nvPr/>
        </p:nvSpPr>
        <p:spPr>
          <a:xfrm>
            <a:off x="2931314" y="4017016"/>
            <a:ext cx="1981200" cy="6247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buFont typeface="+mj-lt"/>
              <a:buAutoNum type="arabicPeriod"/>
            </a:pPr>
            <a:r>
              <a:rPr lang="en-US" sz="1400" smtClean="0"/>
              <a:t>Xem thông tin</a:t>
            </a:r>
          </a:p>
          <a:p>
            <a:pPr marL="342900" indent="-342900">
              <a:buFont typeface="+mj-lt"/>
              <a:buAutoNum type="arabicPeriod"/>
            </a:pPr>
            <a:r>
              <a:rPr lang="en-US" sz="1400" smtClean="0"/>
              <a:t>Trả tiền hoa hồng</a:t>
            </a:r>
          </a:p>
          <a:p>
            <a:pPr marL="342900" indent="-342900">
              <a:buFont typeface="+mj-lt"/>
              <a:buAutoNum type="arabicPeriod"/>
            </a:pPr>
            <a:r>
              <a:rPr lang="en-US" sz="1400" smtClean="0"/>
              <a:t>Khóa tài khoản</a:t>
            </a:r>
            <a:endParaRPr lang="en-US" sz="1400"/>
          </a:p>
        </p:txBody>
      </p:sp>
      <p:sp>
        <p:nvSpPr>
          <p:cNvPr id="17" name="Rectangle 16"/>
          <p:cNvSpPr/>
          <p:nvPr/>
        </p:nvSpPr>
        <p:spPr>
          <a:xfrm>
            <a:off x="50800" y="3842162"/>
            <a:ext cx="1181100" cy="5649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Quản lý phân cấp</a:t>
            </a:r>
            <a:endParaRPr lang="en-US" sz="1400"/>
          </a:p>
        </p:txBody>
      </p:sp>
      <p:sp>
        <p:nvSpPr>
          <p:cNvPr id="18" name="Rectangle 17"/>
          <p:cNvSpPr/>
          <p:nvPr/>
        </p:nvSpPr>
        <p:spPr>
          <a:xfrm>
            <a:off x="1428750" y="4431951"/>
            <a:ext cx="1174750" cy="5649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Quản lý lịch sử trả tiền</a:t>
            </a:r>
            <a:endParaRPr lang="en-US" sz="1400"/>
          </a:p>
        </p:txBody>
      </p:sp>
      <p:sp>
        <p:nvSpPr>
          <p:cNvPr id="19" name="Rectangle 18"/>
          <p:cNvSpPr/>
          <p:nvPr/>
        </p:nvSpPr>
        <p:spPr>
          <a:xfrm>
            <a:off x="4558505" y="4729196"/>
            <a:ext cx="1120775" cy="5611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Hóa đơn chưa duyệt</a:t>
            </a:r>
            <a:endParaRPr lang="en-US" sz="1400"/>
          </a:p>
        </p:txBody>
      </p:sp>
      <p:sp>
        <p:nvSpPr>
          <p:cNvPr id="20" name="Rectangle 19"/>
          <p:cNvSpPr/>
          <p:nvPr/>
        </p:nvSpPr>
        <p:spPr>
          <a:xfrm>
            <a:off x="5788022" y="4729196"/>
            <a:ext cx="1098550" cy="5353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Hóa đơn vận chuyển</a:t>
            </a:r>
            <a:endParaRPr lang="en-US" sz="1400"/>
          </a:p>
        </p:txBody>
      </p:sp>
      <p:sp>
        <p:nvSpPr>
          <p:cNvPr id="21" name="Rectangle 20"/>
          <p:cNvSpPr/>
          <p:nvPr/>
        </p:nvSpPr>
        <p:spPr>
          <a:xfrm>
            <a:off x="6931024" y="4732778"/>
            <a:ext cx="1104900" cy="5353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Hóa đơn hoàn thành</a:t>
            </a:r>
            <a:endParaRPr lang="en-US" sz="1400"/>
          </a:p>
        </p:txBody>
      </p:sp>
      <p:sp>
        <p:nvSpPr>
          <p:cNvPr id="22" name="Rectangle 21"/>
          <p:cNvSpPr/>
          <p:nvPr/>
        </p:nvSpPr>
        <p:spPr>
          <a:xfrm>
            <a:off x="8134350" y="4742089"/>
            <a:ext cx="901700" cy="5353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Hoá đơn hủy</a:t>
            </a:r>
            <a:endParaRPr lang="en-US" sz="1400"/>
          </a:p>
        </p:txBody>
      </p:sp>
      <p:cxnSp>
        <p:nvCxnSpPr>
          <p:cNvPr id="4" name="Straight Arrow Connector 3"/>
          <p:cNvCxnSpPr>
            <a:stCxn id="6" idx="4"/>
            <a:endCxn id="12" idx="0"/>
          </p:cNvCxnSpPr>
          <p:nvPr/>
        </p:nvCxnSpPr>
        <p:spPr>
          <a:xfrm flipH="1">
            <a:off x="1016000" y="2166544"/>
            <a:ext cx="3403600" cy="3734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6" idx="4"/>
            <a:endCxn id="10" idx="0"/>
          </p:cNvCxnSpPr>
          <p:nvPr/>
        </p:nvCxnSpPr>
        <p:spPr>
          <a:xfrm flipH="1">
            <a:off x="2559050" y="2166544"/>
            <a:ext cx="1860550" cy="3748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endCxn id="13" idx="0"/>
          </p:cNvCxnSpPr>
          <p:nvPr/>
        </p:nvCxnSpPr>
        <p:spPr>
          <a:xfrm flipH="1">
            <a:off x="3975100" y="2165170"/>
            <a:ext cx="444500" cy="4190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a:stCxn id="6" idx="4"/>
            <a:endCxn id="7" idx="0"/>
          </p:cNvCxnSpPr>
          <p:nvPr/>
        </p:nvCxnSpPr>
        <p:spPr>
          <a:xfrm>
            <a:off x="4419600" y="2166544"/>
            <a:ext cx="1003300" cy="4060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a:endCxn id="11" idx="0"/>
          </p:cNvCxnSpPr>
          <p:nvPr/>
        </p:nvCxnSpPr>
        <p:spPr>
          <a:xfrm>
            <a:off x="4419600" y="2165170"/>
            <a:ext cx="2749550" cy="4127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12" idx="2"/>
            <a:endCxn id="17" idx="0"/>
          </p:cNvCxnSpPr>
          <p:nvPr/>
        </p:nvCxnSpPr>
        <p:spPr>
          <a:xfrm flipH="1">
            <a:off x="641350" y="3117848"/>
            <a:ext cx="374650" cy="7243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p:cNvCxnSpPr>
            <a:stCxn id="12" idx="2"/>
            <a:endCxn id="18" idx="0"/>
          </p:cNvCxnSpPr>
          <p:nvPr/>
        </p:nvCxnSpPr>
        <p:spPr>
          <a:xfrm>
            <a:off x="1016000" y="3117848"/>
            <a:ext cx="1000125" cy="13141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a:stCxn id="11" idx="2"/>
            <a:endCxn id="19" idx="0"/>
          </p:cNvCxnSpPr>
          <p:nvPr/>
        </p:nvCxnSpPr>
        <p:spPr>
          <a:xfrm flipH="1">
            <a:off x="5118893" y="3162106"/>
            <a:ext cx="2050257" cy="15670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p:cNvCxnSpPr>
            <a:stCxn id="11" idx="2"/>
            <a:endCxn id="20" idx="0"/>
          </p:cNvCxnSpPr>
          <p:nvPr/>
        </p:nvCxnSpPr>
        <p:spPr>
          <a:xfrm flipH="1">
            <a:off x="6337297" y="3162106"/>
            <a:ext cx="831853" cy="15670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p:cNvCxnSpPr>
            <a:stCxn id="11" idx="2"/>
            <a:endCxn id="21" idx="0"/>
          </p:cNvCxnSpPr>
          <p:nvPr/>
        </p:nvCxnSpPr>
        <p:spPr>
          <a:xfrm>
            <a:off x="7169150" y="3162106"/>
            <a:ext cx="314324" cy="15706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a:stCxn id="11" idx="2"/>
            <a:endCxn id="22" idx="0"/>
          </p:cNvCxnSpPr>
          <p:nvPr/>
        </p:nvCxnSpPr>
        <p:spPr>
          <a:xfrm>
            <a:off x="7169150" y="3162106"/>
            <a:ext cx="1416050" cy="15799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Rectangle 43"/>
          <p:cNvSpPr/>
          <p:nvPr/>
        </p:nvSpPr>
        <p:spPr>
          <a:xfrm>
            <a:off x="1852911" y="3403716"/>
            <a:ext cx="1739104" cy="5017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buFont typeface="+mj-lt"/>
              <a:buAutoNum type="arabicPeriod"/>
            </a:pPr>
            <a:r>
              <a:rPr lang="en-US" sz="1400" smtClean="0"/>
              <a:t>Xem danh mục</a:t>
            </a:r>
          </a:p>
          <a:p>
            <a:pPr marL="342900" indent="-342900">
              <a:buFont typeface="+mj-lt"/>
              <a:buAutoNum type="arabicPeriod"/>
            </a:pPr>
            <a:r>
              <a:rPr lang="en-US" sz="1400" smtClean="0"/>
              <a:t>Sửa danh mục</a:t>
            </a:r>
            <a:endParaRPr lang="en-US" sz="1400"/>
          </a:p>
        </p:txBody>
      </p:sp>
      <p:sp>
        <p:nvSpPr>
          <p:cNvPr id="45" name="Rectangle 44"/>
          <p:cNvSpPr/>
          <p:nvPr/>
        </p:nvSpPr>
        <p:spPr>
          <a:xfrm>
            <a:off x="111521" y="5855272"/>
            <a:ext cx="2022079" cy="6992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buFont typeface="+mj-lt"/>
              <a:buAutoNum type="arabicPeriod"/>
            </a:pPr>
            <a:r>
              <a:rPr lang="en-US" sz="1400" smtClean="0"/>
              <a:t>Thêm phân cấp</a:t>
            </a:r>
          </a:p>
          <a:p>
            <a:pPr marL="342900" indent="-342900">
              <a:buFont typeface="+mj-lt"/>
              <a:buAutoNum type="arabicPeriod"/>
            </a:pPr>
            <a:r>
              <a:rPr lang="en-US" sz="1400" smtClean="0"/>
              <a:t>Sửa phân cấp</a:t>
            </a:r>
          </a:p>
          <a:p>
            <a:pPr marL="342900" indent="-342900">
              <a:buFont typeface="+mj-lt"/>
              <a:buAutoNum type="arabicPeriod"/>
            </a:pPr>
            <a:r>
              <a:rPr lang="en-US" sz="1400" smtClean="0"/>
              <a:t>Mở khóa phân cấp</a:t>
            </a:r>
          </a:p>
        </p:txBody>
      </p:sp>
      <p:sp>
        <p:nvSpPr>
          <p:cNvPr id="46" name="Rectangle 45"/>
          <p:cNvSpPr/>
          <p:nvPr/>
        </p:nvSpPr>
        <p:spPr>
          <a:xfrm>
            <a:off x="2520950" y="6007315"/>
            <a:ext cx="19812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buFont typeface="+mj-lt"/>
              <a:buAutoNum type="arabicPeriod"/>
            </a:pPr>
            <a:r>
              <a:rPr lang="en-US" sz="1400" smtClean="0"/>
              <a:t>Xem thông tin</a:t>
            </a:r>
          </a:p>
        </p:txBody>
      </p:sp>
      <p:sp>
        <p:nvSpPr>
          <p:cNvPr id="47" name="Rectangle 46"/>
          <p:cNvSpPr/>
          <p:nvPr/>
        </p:nvSpPr>
        <p:spPr>
          <a:xfrm>
            <a:off x="4622800" y="5657671"/>
            <a:ext cx="1981200" cy="6992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buFont typeface="+mj-lt"/>
              <a:buAutoNum type="arabicPeriod"/>
            </a:pPr>
            <a:r>
              <a:rPr lang="en-US" sz="1400" smtClean="0"/>
              <a:t>Xem hóa đơn</a:t>
            </a:r>
          </a:p>
          <a:p>
            <a:pPr marL="342900" indent="-342900">
              <a:buFont typeface="+mj-lt"/>
              <a:buAutoNum type="arabicPeriod"/>
            </a:pPr>
            <a:r>
              <a:rPr lang="en-US" sz="1400" smtClean="0"/>
              <a:t>Hủy hóa đơn</a:t>
            </a:r>
          </a:p>
          <a:p>
            <a:pPr marL="342900" indent="-342900">
              <a:buFont typeface="+mj-lt"/>
              <a:buAutoNum type="arabicPeriod"/>
            </a:pPr>
            <a:r>
              <a:rPr lang="en-US" sz="1400" smtClean="0"/>
              <a:t>Chuyển trạng thái</a:t>
            </a:r>
            <a:endParaRPr lang="en-US" sz="1400"/>
          </a:p>
        </p:txBody>
      </p:sp>
      <p:cxnSp>
        <p:nvCxnSpPr>
          <p:cNvPr id="52" name="Straight Arrow Connector 51"/>
          <p:cNvCxnSpPr>
            <a:stCxn id="19" idx="2"/>
            <a:endCxn id="47" idx="0"/>
          </p:cNvCxnSpPr>
          <p:nvPr/>
        </p:nvCxnSpPr>
        <p:spPr>
          <a:xfrm>
            <a:off x="5118893" y="5290367"/>
            <a:ext cx="494507" cy="3673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p:cNvCxnSpPr>
            <a:stCxn id="20" idx="2"/>
            <a:endCxn id="47" idx="0"/>
          </p:cNvCxnSpPr>
          <p:nvPr/>
        </p:nvCxnSpPr>
        <p:spPr>
          <a:xfrm flipH="1">
            <a:off x="5613400" y="5264582"/>
            <a:ext cx="723897" cy="3930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7" idx="2"/>
            <a:endCxn id="15" idx="0"/>
          </p:cNvCxnSpPr>
          <p:nvPr/>
        </p:nvCxnSpPr>
        <p:spPr>
          <a:xfrm flipH="1">
            <a:off x="5383411" y="3150446"/>
            <a:ext cx="39489" cy="2275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p:cNvCxnSpPr>
            <a:stCxn id="13" idx="2"/>
            <a:endCxn id="16" idx="0"/>
          </p:cNvCxnSpPr>
          <p:nvPr/>
        </p:nvCxnSpPr>
        <p:spPr>
          <a:xfrm flipH="1">
            <a:off x="3921914" y="3162106"/>
            <a:ext cx="53186" cy="8549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 name="Straight Arrow Connector 78"/>
          <p:cNvCxnSpPr>
            <a:stCxn id="10" idx="2"/>
            <a:endCxn id="44" idx="0"/>
          </p:cNvCxnSpPr>
          <p:nvPr/>
        </p:nvCxnSpPr>
        <p:spPr>
          <a:xfrm>
            <a:off x="2559050" y="3119222"/>
            <a:ext cx="163413" cy="2844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p:cNvCxnSpPr>
            <a:stCxn id="17" idx="2"/>
            <a:endCxn id="45" idx="0"/>
          </p:cNvCxnSpPr>
          <p:nvPr/>
        </p:nvCxnSpPr>
        <p:spPr>
          <a:xfrm>
            <a:off x="641350" y="4407100"/>
            <a:ext cx="481211" cy="14481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Straight Arrow Connector 86"/>
          <p:cNvCxnSpPr>
            <a:stCxn id="18" idx="2"/>
            <a:endCxn id="46" idx="0"/>
          </p:cNvCxnSpPr>
          <p:nvPr/>
        </p:nvCxnSpPr>
        <p:spPr>
          <a:xfrm>
            <a:off x="2016125" y="4996889"/>
            <a:ext cx="1495425" cy="10104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1" name="Rectangle 90"/>
          <p:cNvSpPr/>
          <p:nvPr/>
        </p:nvSpPr>
        <p:spPr>
          <a:xfrm>
            <a:off x="6965948" y="5618195"/>
            <a:ext cx="1981200" cy="5049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buFont typeface="+mj-lt"/>
              <a:buAutoNum type="arabicPeriod"/>
            </a:pPr>
            <a:r>
              <a:rPr lang="en-US" sz="1400" smtClean="0"/>
              <a:t>Xem thông tin</a:t>
            </a:r>
            <a:endParaRPr lang="en-US" sz="1400"/>
          </a:p>
        </p:txBody>
      </p:sp>
      <p:cxnSp>
        <p:nvCxnSpPr>
          <p:cNvPr id="97" name="Straight Arrow Connector 96"/>
          <p:cNvCxnSpPr>
            <a:stCxn id="21" idx="2"/>
            <a:endCxn id="91" idx="0"/>
          </p:cNvCxnSpPr>
          <p:nvPr/>
        </p:nvCxnSpPr>
        <p:spPr>
          <a:xfrm>
            <a:off x="7483474" y="5268164"/>
            <a:ext cx="473074" cy="3500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9" name="Straight Arrow Connector 98"/>
          <p:cNvCxnSpPr>
            <a:stCxn id="22" idx="2"/>
            <a:endCxn id="91" idx="0"/>
          </p:cNvCxnSpPr>
          <p:nvPr/>
        </p:nvCxnSpPr>
        <p:spPr>
          <a:xfrm flipH="1">
            <a:off x="7956548" y="5277475"/>
            <a:ext cx="628652" cy="3407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034152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mtClean="0"/>
              <a:t>B. </a:t>
            </a:r>
            <a:r>
              <a:rPr lang="en-US" altLang="en-US" err="1" smtClean="0"/>
              <a:t>Nội</a:t>
            </a:r>
            <a:r>
              <a:rPr lang="en-US" altLang="en-US" smtClean="0"/>
              <a:t> dung chính</a:t>
            </a:r>
            <a:endParaRPr lang="en-US" altLang="en-US"/>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1524000" y="1347572"/>
            <a:ext cx="8077200" cy="652462"/>
          </a:xfrm>
        </p:spPr>
        <p:txBody>
          <a:bodyPr/>
          <a:lstStyle/>
          <a:p>
            <a:pPr marL="0" indent="0">
              <a:buNone/>
            </a:pPr>
            <a:r>
              <a:rPr lang="en-US" altLang="en-US"/>
              <a:t>5</a:t>
            </a:r>
            <a:r>
              <a:rPr lang="en-US" altLang="en-US" smtClean="0"/>
              <a:t>. </a:t>
            </a:r>
            <a:r>
              <a:rPr lang="en-US" altLang="en-US" smtClean="0"/>
              <a:t>Sơ đồ luồng dữ liệu</a:t>
            </a:r>
            <a:endParaRPr lang="en-US" altLang="en-US" smtClean="0"/>
          </a:p>
        </p:txBody>
      </p:sp>
      <p:sp>
        <p:nvSpPr>
          <p:cNvPr id="2" name="Rectangle 1"/>
          <p:cNvSpPr/>
          <p:nvPr/>
        </p:nvSpPr>
        <p:spPr>
          <a:xfrm>
            <a:off x="3686372" y="3997356"/>
            <a:ext cx="14478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Khách hàng</a:t>
            </a:r>
            <a:endParaRPr lang="en-US"/>
          </a:p>
        </p:txBody>
      </p:sp>
      <p:sp>
        <p:nvSpPr>
          <p:cNvPr id="3" name="Oval 2"/>
          <p:cNvSpPr/>
          <p:nvPr/>
        </p:nvSpPr>
        <p:spPr>
          <a:xfrm>
            <a:off x="3589436" y="1954609"/>
            <a:ext cx="1641672" cy="6477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Duyệt hóa đơn</a:t>
            </a:r>
            <a:endParaRPr lang="en-US"/>
          </a:p>
        </p:txBody>
      </p:sp>
      <p:sp>
        <p:nvSpPr>
          <p:cNvPr id="6" name="Oval 5"/>
          <p:cNvSpPr/>
          <p:nvPr/>
        </p:nvSpPr>
        <p:spPr>
          <a:xfrm>
            <a:off x="519211" y="1859359"/>
            <a:ext cx="1524000" cy="838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Giao hàng</a:t>
            </a:r>
            <a:endParaRPr lang="en-US"/>
          </a:p>
        </p:txBody>
      </p:sp>
      <p:cxnSp>
        <p:nvCxnSpPr>
          <p:cNvPr id="5" name="Straight Arrow Connector 4"/>
          <p:cNvCxnSpPr>
            <a:stCxn id="2" idx="0"/>
            <a:endCxn id="3" idx="4"/>
          </p:cNvCxnSpPr>
          <p:nvPr/>
        </p:nvCxnSpPr>
        <p:spPr>
          <a:xfrm flipV="1">
            <a:off x="4410272" y="2602309"/>
            <a:ext cx="0" cy="13950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rot="5400000">
            <a:off x="3919834" y="3222541"/>
            <a:ext cx="1371600" cy="307777"/>
          </a:xfrm>
          <a:prstGeom prst="rect">
            <a:avLst/>
          </a:prstGeom>
          <a:noFill/>
        </p:spPr>
        <p:txBody>
          <a:bodyPr wrap="square" rtlCol="0">
            <a:spAutoFit/>
          </a:bodyPr>
          <a:lstStyle/>
          <a:p>
            <a:r>
              <a:rPr lang="en-US" sz="1400" smtClean="0"/>
              <a:t>Đơn đặt hàng</a:t>
            </a:r>
            <a:endParaRPr lang="en-US" sz="1400"/>
          </a:p>
        </p:txBody>
      </p:sp>
      <p:sp>
        <p:nvSpPr>
          <p:cNvPr id="16" name="TextBox 15"/>
          <p:cNvSpPr txBox="1"/>
          <p:nvPr/>
        </p:nvSpPr>
        <p:spPr>
          <a:xfrm rot="5400000">
            <a:off x="60325" y="3708223"/>
            <a:ext cx="2000250" cy="307777"/>
          </a:xfrm>
          <a:prstGeom prst="rect">
            <a:avLst/>
          </a:prstGeom>
          <a:noFill/>
        </p:spPr>
        <p:txBody>
          <a:bodyPr wrap="square" rtlCol="0">
            <a:spAutoFit/>
          </a:bodyPr>
          <a:lstStyle/>
          <a:p>
            <a:r>
              <a:rPr lang="en-US" sz="1400" smtClean="0"/>
              <a:t>Giao hàng + hóa đơn</a:t>
            </a:r>
            <a:endParaRPr lang="en-US" sz="1400"/>
          </a:p>
        </p:txBody>
      </p:sp>
      <p:cxnSp>
        <p:nvCxnSpPr>
          <p:cNvPr id="14" name="Elbow Connector 13"/>
          <p:cNvCxnSpPr>
            <a:stCxn id="2" idx="1"/>
            <a:endCxn id="6" idx="5"/>
          </p:cNvCxnSpPr>
          <p:nvPr/>
        </p:nvCxnSpPr>
        <p:spPr>
          <a:xfrm rot="10800000">
            <a:off x="1820026" y="2574808"/>
            <a:ext cx="1866346" cy="172734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3" idx="2"/>
            <a:endCxn id="6" idx="6"/>
          </p:cNvCxnSpPr>
          <p:nvPr/>
        </p:nvCxnSpPr>
        <p:spPr>
          <a:xfrm flipH="1">
            <a:off x="2043211" y="2278459"/>
            <a:ext cx="15462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2159941" y="1928122"/>
            <a:ext cx="1371600" cy="307777"/>
          </a:xfrm>
          <a:prstGeom prst="rect">
            <a:avLst/>
          </a:prstGeom>
          <a:noFill/>
        </p:spPr>
        <p:txBody>
          <a:bodyPr wrap="square" rtlCol="0">
            <a:spAutoFit/>
          </a:bodyPr>
          <a:lstStyle/>
          <a:p>
            <a:r>
              <a:rPr lang="en-US" sz="1400" smtClean="0"/>
              <a:t>Thành công</a:t>
            </a:r>
            <a:endParaRPr lang="en-US" sz="1400"/>
          </a:p>
        </p:txBody>
      </p:sp>
      <p:sp>
        <p:nvSpPr>
          <p:cNvPr id="19" name="TextBox 18"/>
          <p:cNvSpPr txBox="1"/>
          <p:nvPr/>
        </p:nvSpPr>
        <p:spPr>
          <a:xfrm>
            <a:off x="2286000" y="6096000"/>
            <a:ext cx="3889572" cy="369332"/>
          </a:xfrm>
          <a:prstGeom prst="rect">
            <a:avLst/>
          </a:prstGeom>
          <a:noFill/>
        </p:spPr>
        <p:txBody>
          <a:bodyPr wrap="square" rtlCol="0">
            <a:spAutoFit/>
          </a:bodyPr>
          <a:lstStyle/>
          <a:p>
            <a:r>
              <a:rPr lang="en-US" smtClean="0"/>
              <a:t>Sơ đồ luồng dữ liệu khách hàng</a:t>
            </a:r>
            <a:endParaRPr lang="en-US"/>
          </a:p>
        </p:txBody>
      </p:sp>
      <p:sp>
        <p:nvSpPr>
          <p:cNvPr id="58" name="TextBox 57"/>
          <p:cNvSpPr txBox="1"/>
          <p:nvPr/>
        </p:nvSpPr>
        <p:spPr>
          <a:xfrm>
            <a:off x="1864750" y="3409864"/>
            <a:ext cx="1371600" cy="307777"/>
          </a:xfrm>
          <a:prstGeom prst="rect">
            <a:avLst/>
          </a:prstGeom>
          <a:noFill/>
        </p:spPr>
        <p:txBody>
          <a:bodyPr wrap="square" rtlCol="0">
            <a:spAutoFit/>
          </a:bodyPr>
          <a:lstStyle/>
          <a:p>
            <a:r>
              <a:rPr lang="en-US" sz="1400" smtClean="0"/>
              <a:t>Thanh toán</a:t>
            </a:r>
            <a:endParaRPr lang="en-US" sz="1400"/>
          </a:p>
        </p:txBody>
      </p:sp>
      <p:sp>
        <p:nvSpPr>
          <p:cNvPr id="59" name="Rectangle 58"/>
          <p:cNvSpPr/>
          <p:nvPr/>
        </p:nvSpPr>
        <p:spPr>
          <a:xfrm>
            <a:off x="6777333" y="2166785"/>
            <a:ext cx="14478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Sổ địa chỉ</a:t>
            </a:r>
            <a:endParaRPr lang="en-US"/>
          </a:p>
        </p:txBody>
      </p:sp>
      <p:sp>
        <p:nvSpPr>
          <p:cNvPr id="60" name="Rectangle 59"/>
          <p:cNvSpPr/>
          <p:nvPr/>
        </p:nvSpPr>
        <p:spPr>
          <a:xfrm>
            <a:off x="6934200" y="5486400"/>
            <a:ext cx="14478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Trang cá nhân</a:t>
            </a:r>
            <a:endParaRPr lang="en-US"/>
          </a:p>
        </p:txBody>
      </p:sp>
      <p:cxnSp>
        <p:nvCxnSpPr>
          <p:cNvPr id="57" name="Straight Arrow Connector 56"/>
          <p:cNvCxnSpPr>
            <a:endCxn id="59" idx="1"/>
          </p:cNvCxnSpPr>
          <p:nvPr/>
        </p:nvCxnSpPr>
        <p:spPr>
          <a:xfrm flipV="1">
            <a:off x="5134172" y="2471585"/>
            <a:ext cx="1643161" cy="15906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3" name="TextBox 62"/>
          <p:cNvSpPr txBox="1"/>
          <p:nvPr/>
        </p:nvSpPr>
        <p:spPr>
          <a:xfrm rot="18751964">
            <a:off x="5129704" y="3098833"/>
            <a:ext cx="1371600" cy="307777"/>
          </a:xfrm>
          <a:prstGeom prst="rect">
            <a:avLst/>
          </a:prstGeom>
          <a:noFill/>
        </p:spPr>
        <p:txBody>
          <a:bodyPr wrap="square" rtlCol="0">
            <a:spAutoFit/>
          </a:bodyPr>
          <a:lstStyle/>
          <a:p>
            <a:r>
              <a:rPr lang="en-US" sz="1400" smtClean="0"/>
              <a:t>Thêm địa chỉ</a:t>
            </a:r>
            <a:endParaRPr lang="en-US" sz="1400"/>
          </a:p>
        </p:txBody>
      </p:sp>
      <p:cxnSp>
        <p:nvCxnSpPr>
          <p:cNvPr id="62" name="Straight Arrow Connector 61"/>
          <p:cNvCxnSpPr>
            <a:endCxn id="60" idx="1"/>
          </p:cNvCxnSpPr>
          <p:nvPr/>
        </p:nvCxnSpPr>
        <p:spPr>
          <a:xfrm>
            <a:off x="5134172" y="4464368"/>
            <a:ext cx="1800028" cy="1326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TextBox 65"/>
          <p:cNvSpPr txBox="1"/>
          <p:nvPr/>
        </p:nvSpPr>
        <p:spPr>
          <a:xfrm rot="2413746">
            <a:off x="5590819" y="4870890"/>
            <a:ext cx="1371600" cy="307777"/>
          </a:xfrm>
          <a:prstGeom prst="rect">
            <a:avLst/>
          </a:prstGeom>
          <a:noFill/>
        </p:spPr>
        <p:txBody>
          <a:bodyPr wrap="square" rtlCol="0">
            <a:spAutoFit/>
          </a:bodyPr>
          <a:lstStyle/>
          <a:p>
            <a:r>
              <a:rPr lang="en-US" sz="1400" smtClean="0"/>
              <a:t>Cập nhật</a:t>
            </a:r>
            <a:endParaRPr lang="en-US" sz="1400"/>
          </a:p>
        </p:txBody>
      </p:sp>
      <p:cxnSp>
        <p:nvCxnSpPr>
          <p:cNvPr id="25604" name="Elbow Connector 25603"/>
          <p:cNvCxnSpPr>
            <a:stCxn id="6" idx="4"/>
            <a:endCxn id="2" idx="2"/>
          </p:cNvCxnSpPr>
          <p:nvPr/>
        </p:nvCxnSpPr>
        <p:spPr>
          <a:xfrm rot="16200000" flipH="1">
            <a:off x="1891043" y="2087726"/>
            <a:ext cx="1909397" cy="3129061"/>
          </a:xfrm>
          <a:prstGeom prst="bentConnector3">
            <a:avLst>
              <a:gd name="adj1" fmla="val 111972"/>
            </a:avLst>
          </a:prstGeom>
          <a:ln>
            <a:tailEnd type="triangle"/>
          </a:ln>
        </p:spPr>
        <p:style>
          <a:lnRef idx="1">
            <a:schemeClr val="dk1"/>
          </a:lnRef>
          <a:fillRef idx="0">
            <a:schemeClr val="dk1"/>
          </a:fillRef>
          <a:effectRef idx="0">
            <a:schemeClr val="dk1"/>
          </a:effectRef>
          <a:fontRef idx="minor">
            <a:schemeClr val="tx1"/>
          </a:fontRef>
        </p:style>
      </p:cxnSp>
      <p:cxnSp>
        <p:nvCxnSpPr>
          <p:cNvPr id="25607" name="Elbow Connector 25606"/>
          <p:cNvCxnSpPr>
            <a:stCxn id="2" idx="3"/>
            <a:endCxn id="59" idx="2"/>
          </p:cNvCxnSpPr>
          <p:nvPr/>
        </p:nvCxnSpPr>
        <p:spPr>
          <a:xfrm flipV="1">
            <a:off x="5134172" y="2776385"/>
            <a:ext cx="2367061" cy="152577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74" name="TextBox 73"/>
          <p:cNvSpPr txBox="1"/>
          <p:nvPr/>
        </p:nvSpPr>
        <p:spPr>
          <a:xfrm>
            <a:off x="5955008" y="4020878"/>
            <a:ext cx="1371600" cy="307777"/>
          </a:xfrm>
          <a:prstGeom prst="rect">
            <a:avLst/>
          </a:prstGeom>
          <a:noFill/>
        </p:spPr>
        <p:txBody>
          <a:bodyPr wrap="square" rtlCol="0">
            <a:spAutoFit/>
          </a:bodyPr>
          <a:lstStyle/>
          <a:p>
            <a:r>
              <a:rPr lang="en-US" sz="1400" smtClean="0"/>
              <a:t>Cập nhật</a:t>
            </a:r>
            <a:endParaRPr lang="en-US" sz="1400"/>
          </a:p>
        </p:txBody>
      </p:sp>
    </p:spTree>
    <p:extLst>
      <p:ext uri="{BB962C8B-B14F-4D97-AF65-F5344CB8AC3E}">
        <p14:creationId xmlns:p14="http://schemas.microsoft.com/office/powerpoint/2010/main" val="30456662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mtClean="0"/>
              <a:t>B. </a:t>
            </a:r>
            <a:r>
              <a:rPr lang="en-US" altLang="en-US" err="1" smtClean="0"/>
              <a:t>Nội</a:t>
            </a:r>
            <a:r>
              <a:rPr lang="en-US" altLang="en-US" smtClean="0"/>
              <a:t> dung chính</a:t>
            </a:r>
            <a:endParaRPr lang="en-US" altLang="en-US"/>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00200"/>
            <a:ext cx="8077200" cy="652462"/>
          </a:xfrm>
        </p:spPr>
        <p:txBody>
          <a:bodyPr/>
          <a:lstStyle/>
          <a:p>
            <a:pPr marL="0" indent="0">
              <a:buNone/>
            </a:pPr>
            <a:r>
              <a:rPr lang="en-US" altLang="en-US"/>
              <a:t>5</a:t>
            </a:r>
            <a:r>
              <a:rPr lang="en-US" altLang="en-US" smtClean="0"/>
              <a:t>. </a:t>
            </a:r>
            <a:r>
              <a:rPr lang="en-US" altLang="en-US" smtClean="0"/>
              <a:t>Sơ đồ luồng dữ liệu</a:t>
            </a:r>
            <a:endParaRPr lang="en-US" altLang="en-US" smtClean="0"/>
          </a:p>
        </p:txBody>
      </p:sp>
      <p:sp>
        <p:nvSpPr>
          <p:cNvPr id="2" name="Rectangle 1"/>
          <p:cNvSpPr/>
          <p:nvPr/>
        </p:nvSpPr>
        <p:spPr>
          <a:xfrm>
            <a:off x="3628852" y="3998912"/>
            <a:ext cx="14478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Gian hàng</a:t>
            </a:r>
            <a:endParaRPr lang="en-US"/>
          </a:p>
        </p:txBody>
      </p:sp>
      <p:cxnSp>
        <p:nvCxnSpPr>
          <p:cNvPr id="11" name="Elbow Connector 10"/>
          <p:cNvCxnSpPr>
            <a:stCxn id="2" idx="0"/>
            <a:endCxn id="20" idx="0"/>
          </p:cNvCxnSpPr>
          <p:nvPr/>
        </p:nvCxnSpPr>
        <p:spPr>
          <a:xfrm rot="5400000" flipH="1" flipV="1">
            <a:off x="5258905" y="1409217"/>
            <a:ext cx="1683543" cy="3495848"/>
          </a:xfrm>
          <a:prstGeom prst="bentConnector3">
            <a:avLst>
              <a:gd name="adj1" fmla="val 113579"/>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390662" y="2329983"/>
            <a:ext cx="1466845" cy="307777"/>
          </a:xfrm>
          <a:prstGeom prst="rect">
            <a:avLst/>
          </a:prstGeom>
          <a:noFill/>
        </p:spPr>
        <p:txBody>
          <a:bodyPr wrap="square" rtlCol="0">
            <a:spAutoFit/>
          </a:bodyPr>
          <a:lstStyle/>
          <a:p>
            <a:r>
              <a:rPr lang="en-US" sz="1400" smtClean="0"/>
              <a:t>Cài đặt giá</a:t>
            </a:r>
            <a:endParaRPr lang="en-US" sz="1400"/>
          </a:p>
        </p:txBody>
      </p:sp>
      <p:sp>
        <p:nvSpPr>
          <p:cNvPr id="16" name="TextBox 15"/>
          <p:cNvSpPr txBox="1"/>
          <p:nvPr/>
        </p:nvSpPr>
        <p:spPr>
          <a:xfrm rot="2477283">
            <a:off x="2254076" y="3468010"/>
            <a:ext cx="2000250" cy="307777"/>
          </a:xfrm>
          <a:prstGeom prst="rect">
            <a:avLst/>
          </a:prstGeom>
          <a:noFill/>
        </p:spPr>
        <p:txBody>
          <a:bodyPr wrap="square" rtlCol="0">
            <a:spAutoFit/>
          </a:bodyPr>
          <a:lstStyle/>
          <a:p>
            <a:r>
              <a:rPr lang="en-US" sz="1400" smtClean="0"/>
              <a:t>Cập nhật</a:t>
            </a:r>
            <a:endParaRPr lang="en-US" sz="1400"/>
          </a:p>
        </p:txBody>
      </p:sp>
      <p:cxnSp>
        <p:nvCxnSpPr>
          <p:cNvPr id="18" name="Straight Arrow Connector 17"/>
          <p:cNvCxnSpPr>
            <a:stCxn id="2" idx="3"/>
            <a:endCxn id="20" idx="1"/>
          </p:cNvCxnSpPr>
          <p:nvPr/>
        </p:nvCxnSpPr>
        <p:spPr>
          <a:xfrm flipV="1">
            <a:off x="5076652" y="2620169"/>
            <a:ext cx="2048048" cy="16835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p:cNvSpPr txBox="1"/>
          <p:nvPr/>
        </p:nvSpPr>
        <p:spPr>
          <a:xfrm rot="19179061">
            <a:off x="5467866" y="3420651"/>
            <a:ext cx="1688066" cy="307777"/>
          </a:xfrm>
          <a:prstGeom prst="rect">
            <a:avLst/>
          </a:prstGeom>
          <a:noFill/>
        </p:spPr>
        <p:txBody>
          <a:bodyPr wrap="square" rtlCol="0">
            <a:spAutoFit/>
          </a:bodyPr>
          <a:lstStyle/>
          <a:p>
            <a:r>
              <a:rPr lang="en-US" sz="1400" smtClean="0"/>
              <a:t>Thêm sản phẩm</a:t>
            </a:r>
            <a:endParaRPr lang="en-US" sz="1400"/>
          </a:p>
        </p:txBody>
      </p:sp>
      <p:sp>
        <p:nvSpPr>
          <p:cNvPr id="19" name="TextBox 18"/>
          <p:cNvSpPr txBox="1"/>
          <p:nvPr/>
        </p:nvSpPr>
        <p:spPr>
          <a:xfrm>
            <a:off x="2197100" y="5813427"/>
            <a:ext cx="3365500" cy="369332"/>
          </a:xfrm>
          <a:prstGeom prst="rect">
            <a:avLst/>
          </a:prstGeom>
          <a:noFill/>
        </p:spPr>
        <p:txBody>
          <a:bodyPr wrap="square" rtlCol="0">
            <a:spAutoFit/>
          </a:bodyPr>
          <a:lstStyle/>
          <a:p>
            <a:r>
              <a:rPr lang="en-US" smtClean="0"/>
              <a:t>Sơ đồ luồng dữ liệu gian hàng</a:t>
            </a:r>
            <a:endParaRPr lang="en-US"/>
          </a:p>
        </p:txBody>
      </p:sp>
      <p:sp>
        <p:nvSpPr>
          <p:cNvPr id="20" name="Rectangle 19"/>
          <p:cNvSpPr/>
          <p:nvPr/>
        </p:nvSpPr>
        <p:spPr>
          <a:xfrm>
            <a:off x="7124700" y="2315369"/>
            <a:ext cx="14478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S</a:t>
            </a:r>
            <a:r>
              <a:rPr lang="en-US" smtClean="0"/>
              <a:t>ản phẩm</a:t>
            </a:r>
            <a:endParaRPr lang="en-US"/>
          </a:p>
        </p:txBody>
      </p:sp>
      <p:cxnSp>
        <p:nvCxnSpPr>
          <p:cNvPr id="17" name="Elbow Connector 16"/>
          <p:cNvCxnSpPr>
            <a:stCxn id="2" idx="2"/>
            <a:endCxn id="20" idx="2"/>
          </p:cNvCxnSpPr>
          <p:nvPr/>
        </p:nvCxnSpPr>
        <p:spPr>
          <a:xfrm rot="5400000" flipH="1" flipV="1">
            <a:off x="5258904" y="2018817"/>
            <a:ext cx="1683543" cy="3495848"/>
          </a:xfrm>
          <a:prstGeom prst="bentConnector3">
            <a:avLst>
              <a:gd name="adj1" fmla="val -13579"/>
            </a:avLst>
          </a:prstGeom>
          <a:ln>
            <a:tailEnd type="triangle"/>
          </a:ln>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5193107" y="4469803"/>
            <a:ext cx="1994695" cy="307777"/>
          </a:xfrm>
          <a:prstGeom prst="rect">
            <a:avLst/>
          </a:prstGeom>
          <a:noFill/>
        </p:spPr>
        <p:txBody>
          <a:bodyPr wrap="square" rtlCol="0">
            <a:spAutoFit/>
          </a:bodyPr>
          <a:lstStyle/>
          <a:p>
            <a:r>
              <a:rPr lang="en-US" sz="1400" smtClean="0"/>
              <a:t>Cập nhật sản phẩm</a:t>
            </a:r>
            <a:endParaRPr lang="en-US" sz="1400"/>
          </a:p>
        </p:txBody>
      </p:sp>
      <p:sp>
        <p:nvSpPr>
          <p:cNvPr id="26" name="Rectangle 25"/>
          <p:cNvSpPr/>
          <p:nvPr/>
        </p:nvSpPr>
        <p:spPr>
          <a:xfrm>
            <a:off x="441522" y="2562011"/>
            <a:ext cx="14478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Trang cá nhân</a:t>
            </a:r>
            <a:endParaRPr lang="en-US"/>
          </a:p>
        </p:txBody>
      </p:sp>
      <p:cxnSp>
        <p:nvCxnSpPr>
          <p:cNvPr id="28" name="Straight Arrow Connector 27"/>
          <p:cNvCxnSpPr>
            <a:stCxn id="2" idx="1"/>
            <a:endCxn id="26" idx="3"/>
          </p:cNvCxnSpPr>
          <p:nvPr/>
        </p:nvCxnSpPr>
        <p:spPr>
          <a:xfrm flipH="1" flipV="1">
            <a:off x="1889322" y="2866811"/>
            <a:ext cx="1739530" cy="14369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275741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mtClean="0"/>
              <a:t>B. </a:t>
            </a:r>
            <a:r>
              <a:rPr lang="en-US" altLang="en-US" err="1" smtClean="0"/>
              <a:t>Nội</a:t>
            </a:r>
            <a:r>
              <a:rPr lang="en-US" altLang="en-US" smtClean="0"/>
              <a:t> dung chính</a:t>
            </a:r>
            <a:endParaRPr lang="en-US" altLang="en-US"/>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00200"/>
            <a:ext cx="8077200" cy="652462"/>
          </a:xfrm>
        </p:spPr>
        <p:txBody>
          <a:bodyPr/>
          <a:lstStyle/>
          <a:p>
            <a:pPr marL="0" indent="0">
              <a:buNone/>
            </a:pPr>
            <a:r>
              <a:rPr lang="en-US" altLang="en-US"/>
              <a:t>5</a:t>
            </a:r>
            <a:r>
              <a:rPr lang="en-US" altLang="en-US" smtClean="0"/>
              <a:t>. </a:t>
            </a:r>
            <a:r>
              <a:rPr lang="en-US" altLang="en-US" smtClean="0"/>
              <a:t>Sơ đồ luồng dữ liệu</a:t>
            </a:r>
            <a:endParaRPr lang="en-US" altLang="en-US" smtClean="0"/>
          </a:p>
        </p:txBody>
      </p:sp>
      <p:sp>
        <p:nvSpPr>
          <p:cNvPr id="2" name="Rectangle 1"/>
          <p:cNvSpPr/>
          <p:nvPr/>
        </p:nvSpPr>
        <p:spPr>
          <a:xfrm>
            <a:off x="3628852" y="3998912"/>
            <a:ext cx="14478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Admin</a:t>
            </a:r>
            <a:endParaRPr lang="en-US"/>
          </a:p>
        </p:txBody>
      </p:sp>
      <p:sp>
        <p:nvSpPr>
          <p:cNvPr id="16" name="TextBox 15"/>
          <p:cNvSpPr txBox="1"/>
          <p:nvPr/>
        </p:nvSpPr>
        <p:spPr>
          <a:xfrm rot="1133875">
            <a:off x="2084413" y="3254655"/>
            <a:ext cx="2000250" cy="307777"/>
          </a:xfrm>
          <a:prstGeom prst="rect">
            <a:avLst/>
          </a:prstGeom>
          <a:noFill/>
        </p:spPr>
        <p:txBody>
          <a:bodyPr wrap="square" rtlCol="0">
            <a:spAutoFit/>
          </a:bodyPr>
          <a:lstStyle/>
          <a:p>
            <a:r>
              <a:rPr lang="en-US" sz="1400" smtClean="0"/>
              <a:t>Khóa tài khoản</a:t>
            </a:r>
            <a:endParaRPr lang="en-US" sz="1400"/>
          </a:p>
        </p:txBody>
      </p:sp>
      <p:cxnSp>
        <p:nvCxnSpPr>
          <p:cNvPr id="18" name="Straight Arrow Connector 17"/>
          <p:cNvCxnSpPr>
            <a:endCxn id="24" idx="1"/>
          </p:cNvCxnSpPr>
          <p:nvPr/>
        </p:nvCxnSpPr>
        <p:spPr>
          <a:xfrm flipV="1">
            <a:off x="5076652" y="2628453"/>
            <a:ext cx="2147236" cy="15159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p:cNvSpPr txBox="1"/>
          <p:nvPr/>
        </p:nvSpPr>
        <p:spPr>
          <a:xfrm rot="19286510">
            <a:off x="5467866" y="3420651"/>
            <a:ext cx="1688066" cy="307777"/>
          </a:xfrm>
          <a:prstGeom prst="rect">
            <a:avLst/>
          </a:prstGeom>
          <a:noFill/>
        </p:spPr>
        <p:txBody>
          <a:bodyPr wrap="square" rtlCol="0">
            <a:spAutoFit/>
          </a:bodyPr>
          <a:lstStyle/>
          <a:p>
            <a:r>
              <a:rPr lang="en-US" sz="1400" smtClean="0"/>
              <a:t>Thêm danh mục</a:t>
            </a:r>
            <a:endParaRPr lang="en-US" sz="1400"/>
          </a:p>
        </p:txBody>
      </p:sp>
      <p:sp>
        <p:nvSpPr>
          <p:cNvPr id="19" name="TextBox 18"/>
          <p:cNvSpPr txBox="1"/>
          <p:nvPr/>
        </p:nvSpPr>
        <p:spPr>
          <a:xfrm>
            <a:off x="2274056" y="6413639"/>
            <a:ext cx="3365500" cy="369332"/>
          </a:xfrm>
          <a:prstGeom prst="rect">
            <a:avLst/>
          </a:prstGeom>
          <a:noFill/>
        </p:spPr>
        <p:txBody>
          <a:bodyPr wrap="square" rtlCol="0">
            <a:spAutoFit/>
          </a:bodyPr>
          <a:lstStyle/>
          <a:p>
            <a:r>
              <a:rPr lang="en-US" smtClean="0"/>
              <a:t>Sơ đồ luồng dữ liệu admin</a:t>
            </a:r>
            <a:endParaRPr lang="en-US"/>
          </a:p>
        </p:txBody>
      </p:sp>
      <p:cxnSp>
        <p:nvCxnSpPr>
          <p:cNvPr id="17" name="Elbow Connector 16"/>
          <p:cNvCxnSpPr>
            <a:stCxn id="2" idx="3"/>
          </p:cNvCxnSpPr>
          <p:nvPr/>
        </p:nvCxnSpPr>
        <p:spPr>
          <a:xfrm flipV="1">
            <a:off x="5076652" y="2924970"/>
            <a:ext cx="2771948" cy="1378742"/>
          </a:xfrm>
          <a:prstGeom prst="bentConnector3">
            <a:avLst>
              <a:gd name="adj1" fmla="val 100398"/>
            </a:avLst>
          </a:prstGeom>
          <a:ln>
            <a:tailEnd type="triangle"/>
          </a:ln>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5800551" y="4361711"/>
            <a:ext cx="1994695" cy="307777"/>
          </a:xfrm>
          <a:prstGeom prst="rect">
            <a:avLst/>
          </a:prstGeom>
          <a:noFill/>
        </p:spPr>
        <p:txBody>
          <a:bodyPr wrap="square" rtlCol="0">
            <a:spAutoFit/>
          </a:bodyPr>
          <a:lstStyle/>
          <a:p>
            <a:r>
              <a:rPr lang="en-US" sz="1400" smtClean="0"/>
              <a:t>Cập nhật danh mục</a:t>
            </a:r>
            <a:endParaRPr lang="en-US" sz="1400"/>
          </a:p>
        </p:txBody>
      </p:sp>
      <p:sp>
        <p:nvSpPr>
          <p:cNvPr id="26" name="Rectangle 25"/>
          <p:cNvSpPr/>
          <p:nvPr/>
        </p:nvSpPr>
        <p:spPr>
          <a:xfrm>
            <a:off x="196299" y="2257210"/>
            <a:ext cx="14478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Khách hàng</a:t>
            </a:r>
            <a:endParaRPr lang="en-US"/>
          </a:p>
        </p:txBody>
      </p:sp>
      <p:cxnSp>
        <p:nvCxnSpPr>
          <p:cNvPr id="28" name="Straight Arrow Connector 27"/>
          <p:cNvCxnSpPr/>
          <p:nvPr/>
        </p:nvCxnSpPr>
        <p:spPr>
          <a:xfrm flipH="1" flipV="1">
            <a:off x="1219200" y="2887429"/>
            <a:ext cx="2861397" cy="11079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Rectangle 21"/>
          <p:cNvSpPr/>
          <p:nvPr/>
        </p:nvSpPr>
        <p:spPr>
          <a:xfrm>
            <a:off x="294305" y="5388197"/>
            <a:ext cx="14478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Gian hàng</a:t>
            </a:r>
            <a:endParaRPr lang="en-US"/>
          </a:p>
        </p:txBody>
      </p:sp>
      <p:sp>
        <p:nvSpPr>
          <p:cNvPr id="23" name="Rectangle 22"/>
          <p:cNvSpPr/>
          <p:nvPr/>
        </p:nvSpPr>
        <p:spPr>
          <a:xfrm>
            <a:off x="3647902" y="2219497"/>
            <a:ext cx="14478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Hóa đơn</a:t>
            </a:r>
            <a:endParaRPr lang="en-US"/>
          </a:p>
        </p:txBody>
      </p:sp>
      <p:sp>
        <p:nvSpPr>
          <p:cNvPr id="24" name="Rectangle 23"/>
          <p:cNvSpPr/>
          <p:nvPr/>
        </p:nvSpPr>
        <p:spPr>
          <a:xfrm>
            <a:off x="7223888" y="2323653"/>
            <a:ext cx="14478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Danh mục</a:t>
            </a:r>
            <a:endParaRPr lang="en-US"/>
          </a:p>
        </p:txBody>
      </p:sp>
      <p:sp>
        <p:nvSpPr>
          <p:cNvPr id="27" name="Rectangle 26"/>
          <p:cNvSpPr/>
          <p:nvPr/>
        </p:nvSpPr>
        <p:spPr>
          <a:xfrm>
            <a:off x="3666952" y="5716308"/>
            <a:ext cx="14478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Phân cấp hoa hồng</a:t>
            </a:r>
            <a:endParaRPr lang="en-US"/>
          </a:p>
        </p:txBody>
      </p:sp>
      <p:cxnSp>
        <p:nvCxnSpPr>
          <p:cNvPr id="5" name="Straight Arrow Connector 4"/>
          <p:cNvCxnSpPr>
            <a:endCxn id="22" idx="3"/>
          </p:cNvCxnSpPr>
          <p:nvPr/>
        </p:nvCxnSpPr>
        <p:spPr>
          <a:xfrm flipH="1">
            <a:off x="1742105" y="4608512"/>
            <a:ext cx="1886746" cy="10844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p:cNvSpPr txBox="1"/>
          <p:nvPr/>
        </p:nvSpPr>
        <p:spPr>
          <a:xfrm rot="19809481">
            <a:off x="1689182" y="4790798"/>
            <a:ext cx="2000250" cy="307777"/>
          </a:xfrm>
          <a:prstGeom prst="rect">
            <a:avLst/>
          </a:prstGeom>
          <a:noFill/>
        </p:spPr>
        <p:txBody>
          <a:bodyPr wrap="square" rtlCol="0">
            <a:spAutoFit/>
          </a:bodyPr>
          <a:lstStyle/>
          <a:p>
            <a:r>
              <a:rPr lang="en-US" sz="1400" smtClean="0"/>
              <a:t>Khóa tài khoản</a:t>
            </a:r>
            <a:endParaRPr lang="en-US" sz="1400"/>
          </a:p>
        </p:txBody>
      </p:sp>
      <p:sp>
        <p:nvSpPr>
          <p:cNvPr id="30" name="TextBox 29"/>
          <p:cNvSpPr txBox="1"/>
          <p:nvPr/>
        </p:nvSpPr>
        <p:spPr>
          <a:xfrm>
            <a:off x="2992916" y="5045994"/>
            <a:ext cx="2000250" cy="307777"/>
          </a:xfrm>
          <a:prstGeom prst="rect">
            <a:avLst/>
          </a:prstGeom>
          <a:noFill/>
        </p:spPr>
        <p:txBody>
          <a:bodyPr wrap="square" rtlCol="0">
            <a:spAutoFit/>
          </a:bodyPr>
          <a:lstStyle/>
          <a:p>
            <a:r>
              <a:rPr lang="en-US" sz="1400" smtClean="0"/>
              <a:t>Thêm phân cấp</a:t>
            </a:r>
            <a:endParaRPr lang="en-US" sz="1400"/>
          </a:p>
        </p:txBody>
      </p:sp>
      <p:sp>
        <p:nvSpPr>
          <p:cNvPr id="31" name="TextBox 30"/>
          <p:cNvSpPr txBox="1"/>
          <p:nvPr/>
        </p:nvSpPr>
        <p:spPr>
          <a:xfrm rot="5400000">
            <a:off x="5068372" y="5080955"/>
            <a:ext cx="1088057" cy="307777"/>
          </a:xfrm>
          <a:prstGeom prst="rect">
            <a:avLst/>
          </a:prstGeom>
          <a:noFill/>
        </p:spPr>
        <p:txBody>
          <a:bodyPr wrap="square" rtlCol="0">
            <a:spAutoFit/>
          </a:bodyPr>
          <a:lstStyle/>
          <a:p>
            <a:r>
              <a:rPr lang="en-US" sz="1400" smtClean="0"/>
              <a:t>Cập nhật</a:t>
            </a:r>
            <a:endParaRPr lang="en-US" sz="1400"/>
          </a:p>
        </p:txBody>
      </p:sp>
      <p:cxnSp>
        <p:nvCxnSpPr>
          <p:cNvPr id="13" name="Straight Arrow Connector 12"/>
          <p:cNvCxnSpPr>
            <a:stCxn id="2" idx="0"/>
            <a:endCxn id="23" idx="2"/>
          </p:cNvCxnSpPr>
          <p:nvPr/>
        </p:nvCxnSpPr>
        <p:spPr>
          <a:xfrm flipV="1">
            <a:off x="4352752" y="2829097"/>
            <a:ext cx="19050" cy="11698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4342469" y="3062137"/>
            <a:ext cx="2000250" cy="307777"/>
          </a:xfrm>
          <a:prstGeom prst="rect">
            <a:avLst/>
          </a:prstGeom>
          <a:noFill/>
        </p:spPr>
        <p:txBody>
          <a:bodyPr wrap="square" rtlCol="0">
            <a:spAutoFit/>
          </a:bodyPr>
          <a:lstStyle/>
          <a:p>
            <a:r>
              <a:rPr lang="en-US" sz="1400" smtClean="0"/>
              <a:t>Duyệt hóa đơn</a:t>
            </a:r>
            <a:endParaRPr lang="en-US" sz="1400"/>
          </a:p>
        </p:txBody>
      </p:sp>
      <p:cxnSp>
        <p:nvCxnSpPr>
          <p:cNvPr id="32" name="Straight Arrow Connector 31"/>
          <p:cNvCxnSpPr>
            <a:stCxn id="23" idx="1"/>
            <a:endCxn id="26" idx="3"/>
          </p:cNvCxnSpPr>
          <p:nvPr/>
        </p:nvCxnSpPr>
        <p:spPr>
          <a:xfrm flipH="1">
            <a:off x="1644099" y="2524297"/>
            <a:ext cx="2003803" cy="377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1904203" y="2255861"/>
            <a:ext cx="1523048" cy="307777"/>
          </a:xfrm>
          <a:prstGeom prst="rect">
            <a:avLst/>
          </a:prstGeom>
          <a:noFill/>
        </p:spPr>
        <p:txBody>
          <a:bodyPr wrap="square" rtlCol="0">
            <a:spAutoFit/>
          </a:bodyPr>
          <a:lstStyle/>
          <a:p>
            <a:r>
              <a:rPr lang="en-US" sz="1400" smtClean="0"/>
              <a:t>Cộng hoa hồng</a:t>
            </a:r>
            <a:endParaRPr lang="en-US" sz="1400"/>
          </a:p>
        </p:txBody>
      </p:sp>
      <p:cxnSp>
        <p:nvCxnSpPr>
          <p:cNvPr id="50" name="Elbow Connector 49"/>
          <p:cNvCxnSpPr>
            <a:endCxn id="27" idx="3"/>
          </p:cNvCxnSpPr>
          <p:nvPr/>
        </p:nvCxnSpPr>
        <p:spPr>
          <a:xfrm rot="16200000" flipH="1">
            <a:off x="4344194" y="5250549"/>
            <a:ext cx="1522067" cy="19050"/>
          </a:xfrm>
          <a:prstGeom prst="bentConnector4">
            <a:avLst>
              <a:gd name="adj1" fmla="val 771"/>
              <a:gd name="adj2" fmla="val 1300000"/>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p:cNvCxnSpPr>
            <a:stCxn id="2" idx="2"/>
            <a:endCxn id="27" idx="0"/>
          </p:cNvCxnSpPr>
          <p:nvPr/>
        </p:nvCxnSpPr>
        <p:spPr>
          <a:xfrm>
            <a:off x="4352752" y="4608512"/>
            <a:ext cx="38100" cy="11077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Elbow Connector 56"/>
          <p:cNvCxnSpPr>
            <a:stCxn id="26" idx="2"/>
            <a:endCxn id="2" idx="1"/>
          </p:cNvCxnSpPr>
          <p:nvPr/>
        </p:nvCxnSpPr>
        <p:spPr>
          <a:xfrm rot="16200000" flipH="1">
            <a:off x="1556074" y="2230934"/>
            <a:ext cx="1436902" cy="270865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60" name="TextBox 59"/>
          <p:cNvSpPr txBox="1"/>
          <p:nvPr/>
        </p:nvSpPr>
        <p:spPr>
          <a:xfrm>
            <a:off x="268499" y="4346902"/>
            <a:ext cx="1342164" cy="523220"/>
          </a:xfrm>
          <a:prstGeom prst="rect">
            <a:avLst/>
          </a:prstGeom>
          <a:noFill/>
        </p:spPr>
        <p:txBody>
          <a:bodyPr wrap="square" rtlCol="0">
            <a:spAutoFit/>
          </a:bodyPr>
          <a:lstStyle/>
          <a:p>
            <a:r>
              <a:rPr lang="en-US" sz="1400" smtClean="0"/>
              <a:t>Yêu cầu thanh toán hoa hồng</a:t>
            </a:r>
            <a:endParaRPr lang="en-US" sz="1400"/>
          </a:p>
        </p:txBody>
      </p:sp>
    </p:spTree>
    <p:extLst>
      <p:ext uri="{BB962C8B-B14F-4D97-AF65-F5344CB8AC3E}">
        <p14:creationId xmlns:p14="http://schemas.microsoft.com/office/powerpoint/2010/main" val="22414670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1CDA1651-B184-4C83-9729-35D701BE495A}"/>
              </a:ext>
            </a:extLst>
          </p:cNvPr>
          <p:cNvSpPr>
            <a:spLocks noGrp="1" noChangeArrowheads="1"/>
          </p:cNvSpPr>
          <p:nvPr>
            <p:ph type="ctrTitle"/>
          </p:nvPr>
        </p:nvSpPr>
        <p:spPr>
          <a:xfrm>
            <a:off x="685800" y="762000"/>
            <a:ext cx="7772400" cy="1470025"/>
          </a:xfrm>
        </p:spPr>
        <p:txBody>
          <a:bodyPr/>
          <a:lstStyle/>
          <a:p>
            <a:pPr algn="ctr"/>
            <a:r>
              <a:rPr lang="en-US" altLang="en-US" smtClean="0"/>
              <a:t>NỘI DUNG</a:t>
            </a:r>
            <a:endParaRPr lang="en-US" altLang="en-US"/>
          </a:p>
        </p:txBody>
      </p:sp>
      <p:sp>
        <p:nvSpPr>
          <p:cNvPr id="2051" name="Rectangle 3">
            <a:extLst>
              <a:ext uri="{FF2B5EF4-FFF2-40B4-BE49-F238E27FC236}">
                <a16:creationId xmlns:a16="http://schemas.microsoft.com/office/drawing/2014/main" id="{80E355BD-3478-446D-BADE-5B579DF2FF15}"/>
              </a:ext>
            </a:extLst>
          </p:cNvPr>
          <p:cNvSpPr>
            <a:spLocks noGrp="1" noChangeArrowheads="1"/>
          </p:cNvSpPr>
          <p:nvPr>
            <p:ph type="subTitle" idx="1"/>
          </p:nvPr>
        </p:nvSpPr>
        <p:spPr>
          <a:xfrm>
            <a:off x="1028700" y="2057400"/>
            <a:ext cx="7086600" cy="2743200"/>
          </a:xfrm>
        </p:spPr>
        <p:txBody>
          <a:bodyPr/>
          <a:lstStyle/>
          <a:p>
            <a:pPr marL="514350" indent="-514350" algn="l">
              <a:buFont typeface="+mj-lt"/>
              <a:buAutoNum type="alphaUcPeriod"/>
            </a:pPr>
            <a:r>
              <a:rPr lang="en-US" altLang="en-US" err="1" smtClean="0"/>
              <a:t>Giới</a:t>
            </a:r>
            <a:r>
              <a:rPr lang="en-US" altLang="en-US" smtClean="0"/>
              <a:t> thiệu tổng quan</a:t>
            </a:r>
          </a:p>
          <a:p>
            <a:pPr marL="514350" indent="-514350" algn="l">
              <a:buFont typeface="+mj-lt"/>
              <a:buAutoNum type="alphaUcPeriod"/>
            </a:pPr>
            <a:r>
              <a:rPr lang="en-US" altLang="en-US" err="1" smtClean="0"/>
              <a:t>Nội</a:t>
            </a:r>
            <a:r>
              <a:rPr lang="en-US" altLang="en-US" smtClean="0"/>
              <a:t> dung chính</a:t>
            </a:r>
          </a:p>
          <a:p>
            <a:pPr marL="514350" indent="-514350" algn="l">
              <a:buFont typeface="+mj-lt"/>
              <a:buAutoNum type="alphaUcPeriod"/>
            </a:pPr>
            <a:r>
              <a:rPr lang="en-US" altLang="en-US" err="1" smtClean="0"/>
              <a:t>Kết</a:t>
            </a:r>
            <a:r>
              <a:rPr lang="en-US" altLang="en-US" smtClean="0"/>
              <a:t> </a:t>
            </a:r>
            <a:r>
              <a:rPr lang="en-US" altLang="en-US" err="1" smtClean="0"/>
              <a:t>luận</a:t>
            </a:r>
            <a:r>
              <a:rPr lang="en-US" altLang="en-US" smtClean="0"/>
              <a:t> </a:t>
            </a:r>
            <a:r>
              <a:rPr lang="en-US" altLang="en-US" err="1" smtClean="0"/>
              <a:t>và</a:t>
            </a:r>
            <a:r>
              <a:rPr lang="en-US" altLang="en-US" smtClean="0"/>
              <a:t> </a:t>
            </a:r>
            <a:r>
              <a:rPr lang="en-US" altLang="en-US" err="1" smtClean="0"/>
              <a:t>hướng</a:t>
            </a:r>
            <a:r>
              <a:rPr lang="en-US" altLang="en-US" smtClean="0"/>
              <a:t> </a:t>
            </a:r>
            <a:r>
              <a:rPr lang="en-US" altLang="en-US" err="1" smtClean="0"/>
              <a:t>phát</a:t>
            </a:r>
            <a:r>
              <a:rPr lang="en-US" altLang="en-US" smtClean="0"/>
              <a:t> </a:t>
            </a:r>
            <a:r>
              <a:rPr lang="en-US" altLang="en-US" err="1" smtClean="0"/>
              <a:t>triển</a:t>
            </a:r>
            <a:endParaRPr lang="en-US" altLang="en-US" smtClean="0"/>
          </a:p>
          <a:p>
            <a:pPr marL="514350" indent="-514350" algn="l">
              <a:buFont typeface="+mj-lt"/>
              <a:buAutoNum type="alphaUcPeriod"/>
            </a:pPr>
            <a:r>
              <a:rPr lang="en-US" altLang="en-US" smtClean="0"/>
              <a:t>Demo</a:t>
            </a:r>
          </a:p>
        </p:txBody>
      </p:sp>
      <p:sp>
        <p:nvSpPr>
          <p:cNvPr id="2053" name="Text Box 5">
            <a:extLst>
              <a:ext uri="{FF2B5EF4-FFF2-40B4-BE49-F238E27FC236}">
                <a16:creationId xmlns:a16="http://schemas.microsoft.com/office/drawing/2014/main" id="{3D1CE68C-65F7-4C8C-AB01-78D31225A9F1}"/>
              </a:ext>
            </a:extLst>
          </p:cNvPr>
          <p:cNvSpPr txBox="1">
            <a:spLocks noChangeArrowheads="1"/>
          </p:cNvSpPr>
          <p:nvPr/>
        </p:nvSpPr>
        <p:spPr bwMode="auto">
          <a:xfrm>
            <a:off x="609600" y="6430963"/>
            <a:ext cx="3505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i="1" smtClean="0">
                <a:solidFill>
                  <a:srgbClr val="000066"/>
                </a:solidFill>
              </a:rPr>
              <a:t>CNPM – </a:t>
            </a:r>
            <a:r>
              <a:rPr lang="en-US" altLang="en-US" sz="1200" b="1" i="1" err="1" smtClean="0">
                <a:solidFill>
                  <a:srgbClr val="000066"/>
                </a:solidFill>
              </a:rPr>
              <a:t>Đại</a:t>
            </a:r>
            <a:r>
              <a:rPr lang="en-US" altLang="en-US" sz="1200" b="1" i="1" smtClean="0">
                <a:solidFill>
                  <a:srgbClr val="000066"/>
                </a:solidFill>
              </a:rPr>
              <a:t> </a:t>
            </a:r>
            <a:r>
              <a:rPr lang="en-US" altLang="en-US" sz="1200" b="1" i="1" err="1" smtClean="0">
                <a:solidFill>
                  <a:srgbClr val="000066"/>
                </a:solidFill>
              </a:rPr>
              <a:t>học</a:t>
            </a:r>
            <a:r>
              <a:rPr lang="en-US" altLang="en-US" sz="1200" b="1" i="1" smtClean="0">
                <a:solidFill>
                  <a:srgbClr val="000066"/>
                </a:solidFill>
              </a:rPr>
              <a:t> </a:t>
            </a:r>
            <a:r>
              <a:rPr lang="en-US" altLang="en-US" sz="1200" b="1" i="1" err="1" smtClean="0">
                <a:solidFill>
                  <a:srgbClr val="000066"/>
                </a:solidFill>
              </a:rPr>
              <a:t>Cần</a:t>
            </a:r>
            <a:r>
              <a:rPr lang="en-US" altLang="en-US" sz="1200" b="1" i="1" smtClean="0">
                <a:solidFill>
                  <a:srgbClr val="000066"/>
                </a:solidFill>
              </a:rPr>
              <a:t> </a:t>
            </a:r>
            <a:r>
              <a:rPr lang="en-US" altLang="en-US" sz="1200" b="1" i="1" err="1" smtClean="0">
                <a:solidFill>
                  <a:srgbClr val="000066"/>
                </a:solidFill>
              </a:rPr>
              <a:t>Thơ</a:t>
            </a:r>
            <a:endParaRPr lang="en-US" altLang="en-US" sz="1200" b="1" i="1">
              <a:solidFill>
                <a:srgbClr val="000066"/>
              </a:solidFill>
            </a:endParaRPr>
          </a:p>
        </p:txBody>
      </p:sp>
    </p:spTree>
    <p:extLst>
      <p:ext uri="{BB962C8B-B14F-4D97-AF65-F5344CB8AC3E}">
        <p14:creationId xmlns:p14="http://schemas.microsoft.com/office/powerpoint/2010/main" val="36876605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mtClean="0"/>
              <a:t>B. </a:t>
            </a:r>
            <a:r>
              <a:rPr lang="en-US" altLang="en-US" err="1" smtClean="0"/>
              <a:t>Nội</a:t>
            </a:r>
            <a:r>
              <a:rPr lang="en-US" altLang="en-US" smtClean="0"/>
              <a:t> dung chính</a:t>
            </a:r>
            <a:endParaRPr lang="en-US" altLang="en-US"/>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00200"/>
            <a:ext cx="8077200" cy="652462"/>
          </a:xfrm>
        </p:spPr>
        <p:txBody>
          <a:bodyPr/>
          <a:lstStyle/>
          <a:p>
            <a:pPr marL="0" indent="0">
              <a:buNone/>
            </a:pPr>
            <a:r>
              <a:rPr lang="en-US" altLang="en-US"/>
              <a:t>6</a:t>
            </a:r>
            <a:r>
              <a:rPr lang="en-US" altLang="en-US" smtClean="0"/>
              <a:t>. </a:t>
            </a:r>
            <a:r>
              <a:rPr lang="en-US" altLang="en-US" smtClean="0"/>
              <a:t>Lưu đồ giải thuật</a:t>
            </a:r>
          </a:p>
        </p:txBody>
      </p:sp>
    </p:spTree>
    <p:extLst>
      <p:ext uri="{BB962C8B-B14F-4D97-AF65-F5344CB8AC3E}">
        <p14:creationId xmlns:p14="http://schemas.microsoft.com/office/powerpoint/2010/main" val="22683195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a:xfrm>
            <a:off x="1752600" y="282575"/>
            <a:ext cx="7086600" cy="944563"/>
          </a:xfrm>
        </p:spPr>
        <p:txBody>
          <a:bodyPr/>
          <a:lstStyle/>
          <a:p>
            <a:r>
              <a:rPr lang="en-US" altLang="en-US" smtClean="0"/>
              <a:t>B. </a:t>
            </a:r>
            <a:r>
              <a:rPr lang="en-US" altLang="en-US" err="1" smtClean="0"/>
              <a:t>Nội</a:t>
            </a:r>
            <a:r>
              <a:rPr lang="en-US" altLang="en-US" smtClean="0"/>
              <a:t> dung chính</a:t>
            </a:r>
            <a:endParaRPr lang="en-US" alt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1447800"/>
            <a:ext cx="5334000" cy="5105400"/>
          </a:xfrm>
          <a:prstGeom prst="rect">
            <a:avLst/>
          </a:prstGeom>
        </p:spPr>
      </p:pic>
      <p:sp>
        <p:nvSpPr>
          <p:cNvPr id="7" name="Rectangle 6"/>
          <p:cNvSpPr/>
          <p:nvPr/>
        </p:nvSpPr>
        <p:spPr>
          <a:xfrm>
            <a:off x="3657600" y="4800600"/>
            <a:ext cx="876300" cy="3810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300"/>
              <a:t>H</a:t>
            </a:r>
            <a:r>
              <a:rPr lang="en-US" sz="1300" smtClean="0"/>
              <a:t>ợp lệ</a:t>
            </a:r>
            <a:endParaRPr lang="en-US" sz="1300"/>
          </a:p>
        </p:txBody>
      </p:sp>
      <p:sp>
        <p:nvSpPr>
          <p:cNvPr id="8" name="Rectangle 3">
            <a:extLst>
              <a:ext uri="{FF2B5EF4-FFF2-40B4-BE49-F238E27FC236}">
                <a16:creationId xmlns:a16="http://schemas.microsoft.com/office/drawing/2014/main" id="{2EE127BF-401A-4C36-A14A-872ADB44AB18}"/>
              </a:ext>
            </a:extLst>
          </p:cNvPr>
          <p:cNvSpPr txBox="1">
            <a:spLocks noChangeArrowheads="1"/>
          </p:cNvSpPr>
          <p:nvPr/>
        </p:nvSpPr>
        <p:spPr bwMode="auto">
          <a:xfrm>
            <a:off x="-10716" y="4904185"/>
            <a:ext cx="3124200" cy="402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US" altLang="en-US" sz="1600" smtClean="0"/>
              <a:t>Lưu đồ giải thuật đăng nhập</a:t>
            </a:r>
          </a:p>
        </p:txBody>
      </p:sp>
      <p:sp>
        <p:nvSpPr>
          <p:cNvPr id="6" name="Rectangle 5"/>
          <p:cNvSpPr/>
          <p:nvPr/>
        </p:nvSpPr>
        <p:spPr>
          <a:xfrm>
            <a:off x="5029200" y="4114800"/>
            <a:ext cx="1219200" cy="3810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300" smtClean="0"/>
              <a:t>Không hợp lệ</a:t>
            </a:r>
            <a:endParaRPr lang="en-US" sz="1300"/>
          </a:p>
        </p:txBody>
      </p:sp>
    </p:spTree>
    <p:extLst>
      <p:ext uri="{BB962C8B-B14F-4D97-AF65-F5344CB8AC3E}">
        <p14:creationId xmlns:p14="http://schemas.microsoft.com/office/powerpoint/2010/main" val="10754368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a:xfrm>
            <a:off x="1752600" y="282575"/>
            <a:ext cx="7086600" cy="944563"/>
          </a:xfrm>
        </p:spPr>
        <p:txBody>
          <a:bodyPr/>
          <a:lstStyle/>
          <a:p>
            <a:r>
              <a:rPr lang="en-US" altLang="en-US" smtClean="0"/>
              <a:t>B. </a:t>
            </a:r>
            <a:r>
              <a:rPr lang="en-US" altLang="en-US" err="1" smtClean="0"/>
              <a:t>Nội</a:t>
            </a:r>
            <a:r>
              <a:rPr lang="en-US" altLang="en-US" smtClean="0"/>
              <a:t> dung chính</a:t>
            </a:r>
            <a:endParaRPr lang="en-US" altLang="en-US"/>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5100" y="1371600"/>
            <a:ext cx="5181600" cy="5143500"/>
          </a:xfrm>
        </p:spPr>
      </p:pic>
      <p:sp>
        <p:nvSpPr>
          <p:cNvPr id="9" name="Rectangle 3">
            <a:extLst>
              <a:ext uri="{FF2B5EF4-FFF2-40B4-BE49-F238E27FC236}">
                <a16:creationId xmlns:a16="http://schemas.microsoft.com/office/drawing/2014/main" id="{2EE127BF-401A-4C36-A14A-872ADB44AB18}"/>
              </a:ext>
            </a:extLst>
          </p:cNvPr>
          <p:cNvSpPr txBox="1">
            <a:spLocks noChangeArrowheads="1"/>
          </p:cNvSpPr>
          <p:nvPr/>
        </p:nvSpPr>
        <p:spPr bwMode="auto">
          <a:xfrm>
            <a:off x="-10716" y="4904185"/>
            <a:ext cx="3124200" cy="402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US" altLang="en-US" sz="1600" smtClean="0"/>
              <a:t>Lưu đồ giải thuật thêm dữ liệu</a:t>
            </a:r>
          </a:p>
        </p:txBody>
      </p:sp>
    </p:spTree>
    <p:extLst>
      <p:ext uri="{BB962C8B-B14F-4D97-AF65-F5344CB8AC3E}">
        <p14:creationId xmlns:p14="http://schemas.microsoft.com/office/powerpoint/2010/main" val="27041367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mtClean="0"/>
              <a:t>B. </a:t>
            </a:r>
            <a:r>
              <a:rPr lang="en-US" altLang="en-US" err="1" smtClean="0"/>
              <a:t>Nội</a:t>
            </a:r>
            <a:r>
              <a:rPr lang="en-US" altLang="en-US" smtClean="0"/>
              <a:t> dung chính</a:t>
            </a:r>
            <a:endParaRPr lang="en-US" altLang="en-US"/>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00200"/>
            <a:ext cx="8077200" cy="652462"/>
          </a:xfrm>
        </p:spPr>
        <p:txBody>
          <a:bodyPr/>
          <a:lstStyle/>
          <a:p>
            <a:pPr marL="0" indent="0">
              <a:buNone/>
            </a:pPr>
            <a:r>
              <a:rPr lang="en-US" altLang="en-US"/>
              <a:t>7</a:t>
            </a:r>
            <a:r>
              <a:rPr lang="en-US" altLang="en-US" smtClean="0"/>
              <a:t>. Các chức năng chính trong hệ thống</a:t>
            </a:r>
            <a:endParaRPr lang="en-US" altLang="en-US" smtClean="0"/>
          </a:p>
        </p:txBody>
      </p:sp>
      <p:sp>
        <p:nvSpPr>
          <p:cNvPr id="2" name="TextBox 1"/>
          <p:cNvSpPr txBox="1"/>
          <p:nvPr/>
        </p:nvSpPr>
        <p:spPr>
          <a:xfrm>
            <a:off x="990600" y="2514600"/>
            <a:ext cx="7772400" cy="369332"/>
          </a:xfrm>
          <a:prstGeom prst="rect">
            <a:avLst/>
          </a:prstGeom>
          <a:noFill/>
        </p:spPr>
        <p:txBody>
          <a:bodyPr wrap="square" rtlCol="0">
            <a:spAutoFit/>
          </a:bodyPr>
          <a:lstStyle/>
          <a:p>
            <a:r>
              <a:rPr lang="en-US" smtClean="0"/>
              <a:t>1. </a:t>
            </a:r>
            <a:r>
              <a:rPr lang="vi-VN" smtClean="0"/>
              <a:t>Đăng nhập</a:t>
            </a:r>
            <a:r>
              <a:rPr lang="en-US" smtClean="0"/>
              <a:t> </a:t>
            </a:r>
            <a:r>
              <a:rPr lang="en-US" sz="1400" smtClean="0"/>
              <a:t>( tất cả người dùng )</a:t>
            </a:r>
          </a:p>
        </p:txBody>
      </p:sp>
      <p:sp>
        <p:nvSpPr>
          <p:cNvPr id="5" name="TextBox 4"/>
          <p:cNvSpPr txBox="1"/>
          <p:nvPr/>
        </p:nvSpPr>
        <p:spPr>
          <a:xfrm>
            <a:off x="990600" y="2961204"/>
            <a:ext cx="7772400" cy="369332"/>
          </a:xfrm>
          <a:prstGeom prst="rect">
            <a:avLst/>
          </a:prstGeom>
          <a:noFill/>
        </p:spPr>
        <p:txBody>
          <a:bodyPr wrap="square" rtlCol="0">
            <a:spAutoFit/>
          </a:bodyPr>
          <a:lstStyle/>
          <a:p>
            <a:r>
              <a:rPr lang="en-US" smtClean="0"/>
              <a:t>2. Đăng ký</a:t>
            </a:r>
          </a:p>
        </p:txBody>
      </p:sp>
      <p:sp>
        <p:nvSpPr>
          <p:cNvPr id="6" name="TextBox 5"/>
          <p:cNvSpPr txBox="1"/>
          <p:nvPr/>
        </p:nvSpPr>
        <p:spPr>
          <a:xfrm>
            <a:off x="1219200" y="3337402"/>
            <a:ext cx="7772400" cy="584775"/>
          </a:xfrm>
          <a:prstGeom prst="rect">
            <a:avLst/>
          </a:prstGeom>
          <a:noFill/>
        </p:spPr>
        <p:txBody>
          <a:bodyPr wrap="square" rtlCol="0">
            <a:spAutoFit/>
          </a:bodyPr>
          <a:lstStyle/>
          <a:p>
            <a:pPr marL="342900" indent="-342900">
              <a:buFont typeface="+mj-lt"/>
              <a:buAutoNum type="arabicPeriod"/>
            </a:pPr>
            <a:r>
              <a:rPr lang="vi-VN" sz="1600" smtClean="0"/>
              <a:t>Đăng</a:t>
            </a:r>
            <a:r>
              <a:rPr lang="en-US" sz="1600" smtClean="0"/>
              <a:t> ký tài khoản gian hàng</a:t>
            </a:r>
          </a:p>
          <a:p>
            <a:pPr marL="342900" indent="-342900">
              <a:buFont typeface="+mj-lt"/>
              <a:buAutoNum type="arabicPeriod"/>
            </a:pPr>
            <a:r>
              <a:rPr lang="en-US" sz="1600" smtClean="0"/>
              <a:t>Đăng ký tài khoản thông thường</a:t>
            </a:r>
          </a:p>
        </p:txBody>
      </p:sp>
      <p:sp>
        <p:nvSpPr>
          <p:cNvPr id="7" name="TextBox 6"/>
          <p:cNvSpPr txBox="1"/>
          <p:nvPr/>
        </p:nvSpPr>
        <p:spPr>
          <a:xfrm>
            <a:off x="990600" y="4045944"/>
            <a:ext cx="7772400" cy="369332"/>
          </a:xfrm>
          <a:prstGeom prst="rect">
            <a:avLst/>
          </a:prstGeom>
          <a:noFill/>
        </p:spPr>
        <p:txBody>
          <a:bodyPr wrap="square" rtlCol="0">
            <a:spAutoFit/>
          </a:bodyPr>
          <a:lstStyle/>
          <a:p>
            <a:r>
              <a:rPr lang="en-US" smtClean="0"/>
              <a:t>3. Quản lý sản phẩm  </a:t>
            </a:r>
            <a:r>
              <a:rPr lang="en-US" sz="1400" smtClean="0"/>
              <a:t>( cho tài khoản gian hàng sử dụng )</a:t>
            </a:r>
          </a:p>
        </p:txBody>
      </p:sp>
      <p:sp>
        <p:nvSpPr>
          <p:cNvPr id="8" name="TextBox 7"/>
          <p:cNvSpPr txBox="1"/>
          <p:nvPr/>
        </p:nvSpPr>
        <p:spPr>
          <a:xfrm>
            <a:off x="1219200" y="4539043"/>
            <a:ext cx="7772400" cy="1077218"/>
          </a:xfrm>
          <a:prstGeom prst="rect">
            <a:avLst/>
          </a:prstGeom>
          <a:noFill/>
        </p:spPr>
        <p:txBody>
          <a:bodyPr wrap="square" rtlCol="0">
            <a:spAutoFit/>
          </a:bodyPr>
          <a:lstStyle/>
          <a:p>
            <a:pPr marL="342900" indent="-342900">
              <a:buFont typeface="+mj-lt"/>
              <a:buAutoNum type="arabicPeriod"/>
            </a:pPr>
            <a:r>
              <a:rPr lang="en-US" sz="1600" smtClean="0"/>
              <a:t>Thêm sản phẩm mới</a:t>
            </a:r>
          </a:p>
          <a:p>
            <a:pPr marL="342900" indent="-342900">
              <a:buFont typeface="+mj-lt"/>
              <a:buAutoNum type="arabicPeriod"/>
            </a:pPr>
            <a:r>
              <a:rPr lang="en-US" sz="1600" smtClean="0"/>
              <a:t>Cập nhật sản phẩm</a:t>
            </a:r>
          </a:p>
          <a:p>
            <a:pPr marL="342900" indent="-342900">
              <a:buFont typeface="+mj-lt"/>
              <a:buAutoNum type="arabicPeriod"/>
            </a:pPr>
            <a:r>
              <a:rPr lang="en-US" sz="1600" smtClean="0"/>
              <a:t>Cài đặt giá sản phẩm</a:t>
            </a:r>
          </a:p>
          <a:p>
            <a:pPr marL="342900" indent="-342900">
              <a:buFont typeface="+mj-lt"/>
              <a:buAutoNum type="arabicPeriod"/>
            </a:pPr>
            <a:r>
              <a:rPr lang="en-US" sz="1600" smtClean="0"/>
              <a:t>Xóa sản phẩm </a:t>
            </a:r>
            <a:r>
              <a:rPr lang="en-US" sz="1400" smtClean="0"/>
              <a:t>( sản phẩm ngừng kinh doanh )</a:t>
            </a:r>
          </a:p>
        </p:txBody>
      </p:sp>
    </p:spTree>
    <p:extLst>
      <p:ext uri="{BB962C8B-B14F-4D97-AF65-F5344CB8AC3E}">
        <p14:creationId xmlns:p14="http://schemas.microsoft.com/office/powerpoint/2010/main" val="31287287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mtClean="0"/>
              <a:t>B. </a:t>
            </a:r>
            <a:r>
              <a:rPr lang="en-US" altLang="en-US" err="1" smtClean="0"/>
              <a:t>Nội</a:t>
            </a:r>
            <a:r>
              <a:rPr lang="en-US" altLang="en-US" smtClean="0"/>
              <a:t> dung chính</a:t>
            </a:r>
            <a:endParaRPr lang="en-US" altLang="en-US"/>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00200"/>
            <a:ext cx="8077200" cy="652462"/>
          </a:xfrm>
        </p:spPr>
        <p:txBody>
          <a:bodyPr/>
          <a:lstStyle/>
          <a:p>
            <a:pPr marL="0" indent="0">
              <a:buNone/>
            </a:pPr>
            <a:r>
              <a:rPr lang="en-US" altLang="en-US"/>
              <a:t>7</a:t>
            </a:r>
            <a:r>
              <a:rPr lang="en-US" altLang="en-US" smtClean="0"/>
              <a:t>. Các chức năng chính trong hệ thống</a:t>
            </a:r>
            <a:endParaRPr lang="en-US" altLang="en-US" smtClean="0"/>
          </a:p>
        </p:txBody>
      </p:sp>
      <p:sp>
        <p:nvSpPr>
          <p:cNvPr id="5" name="TextBox 4"/>
          <p:cNvSpPr txBox="1"/>
          <p:nvPr/>
        </p:nvSpPr>
        <p:spPr>
          <a:xfrm>
            <a:off x="990600" y="2500196"/>
            <a:ext cx="7772400" cy="369332"/>
          </a:xfrm>
          <a:prstGeom prst="rect">
            <a:avLst/>
          </a:prstGeom>
          <a:noFill/>
        </p:spPr>
        <p:txBody>
          <a:bodyPr wrap="square" rtlCol="0">
            <a:spAutoFit/>
          </a:bodyPr>
          <a:lstStyle/>
          <a:p>
            <a:r>
              <a:rPr lang="en-US"/>
              <a:t>4</a:t>
            </a:r>
            <a:r>
              <a:rPr lang="en-US" smtClean="0"/>
              <a:t>. Quản lý phân cấp hoa hồng </a:t>
            </a:r>
            <a:r>
              <a:rPr lang="en-US" sz="1400"/>
              <a:t>( cho tài </a:t>
            </a:r>
            <a:r>
              <a:rPr lang="en-US" sz="1400"/>
              <a:t>khoản </a:t>
            </a:r>
            <a:r>
              <a:rPr lang="en-US" sz="1400" smtClean="0"/>
              <a:t>admin </a:t>
            </a:r>
            <a:r>
              <a:rPr lang="en-US" sz="1400"/>
              <a:t>)</a:t>
            </a:r>
            <a:endParaRPr lang="en-US" sz="1400" smtClean="0"/>
          </a:p>
        </p:txBody>
      </p:sp>
      <p:sp>
        <p:nvSpPr>
          <p:cNvPr id="6" name="TextBox 5"/>
          <p:cNvSpPr txBox="1"/>
          <p:nvPr/>
        </p:nvSpPr>
        <p:spPr>
          <a:xfrm>
            <a:off x="1219200" y="3052393"/>
            <a:ext cx="7772400" cy="830997"/>
          </a:xfrm>
          <a:prstGeom prst="rect">
            <a:avLst/>
          </a:prstGeom>
          <a:noFill/>
        </p:spPr>
        <p:txBody>
          <a:bodyPr wrap="square" rtlCol="0">
            <a:spAutoFit/>
          </a:bodyPr>
          <a:lstStyle/>
          <a:p>
            <a:pPr marL="342900" indent="-342900">
              <a:buFont typeface="+mj-lt"/>
              <a:buAutoNum type="arabicPeriod"/>
            </a:pPr>
            <a:r>
              <a:rPr lang="en-US" sz="1600" smtClean="0"/>
              <a:t>Thêm phân cấp mới</a:t>
            </a:r>
          </a:p>
          <a:p>
            <a:pPr marL="342900" indent="-342900">
              <a:buFont typeface="+mj-lt"/>
              <a:buAutoNum type="arabicPeriod"/>
            </a:pPr>
            <a:r>
              <a:rPr lang="en-US" sz="1600" smtClean="0"/>
              <a:t>Cập nhật phân cấp</a:t>
            </a:r>
          </a:p>
          <a:p>
            <a:pPr marL="342900" indent="-342900">
              <a:buFont typeface="+mj-lt"/>
              <a:buAutoNum type="arabicPeriod"/>
            </a:pPr>
            <a:r>
              <a:rPr lang="en-US" sz="1600" smtClean="0"/>
              <a:t>Bật/tắt phân cấp sử dụng</a:t>
            </a:r>
          </a:p>
        </p:txBody>
      </p:sp>
      <p:sp>
        <p:nvSpPr>
          <p:cNvPr id="7" name="TextBox 6"/>
          <p:cNvSpPr txBox="1"/>
          <p:nvPr/>
        </p:nvSpPr>
        <p:spPr>
          <a:xfrm>
            <a:off x="990600" y="4045944"/>
            <a:ext cx="7772400" cy="369332"/>
          </a:xfrm>
          <a:prstGeom prst="rect">
            <a:avLst/>
          </a:prstGeom>
          <a:noFill/>
        </p:spPr>
        <p:txBody>
          <a:bodyPr wrap="square" rtlCol="0">
            <a:spAutoFit/>
          </a:bodyPr>
          <a:lstStyle/>
          <a:p>
            <a:r>
              <a:rPr lang="en-US"/>
              <a:t>5</a:t>
            </a:r>
            <a:r>
              <a:rPr lang="en-US" smtClean="0"/>
              <a:t>. Quản lý khách hàng  </a:t>
            </a:r>
            <a:r>
              <a:rPr lang="en-US" sz="1400" smtClean="0"/>
              <a:t>( cho tài khoản admin )</a:t>
            </a:r>
          </a:p>
        </p:txBody>
      </p:sp>
      <p:sp>
        <p:nvSpPr>
          <p:cNvPr id="8" name="TextBox 7"/>
          <p:cNvSpPr txBox="1"/>
          <p:nvPr/>
        </p:nvSpPr>
        <p:spPr>
          <a:xfrm>
            <a:off x="1219200" y="4539043"/>
            <a:ext cx="7772400" cy="830997"/>
          </a:xfrm>
          <a:prstGeom prst="rect">
            <a:avLst/>
          </a:prstGeom>
          <a:noFill/>
        </p:spPr>
        <p:txBody>
          <a:bodyPr wrap="square" rtlCol="0">
            <a:spAutoFit/>
          </a:bodyPr>
          <a:lstStyle/>
          <a:p>
            <a:pPr marL="342900" indent="-342900">
              <a:buFont typeface="+mj-lt"/>
              <a:buAutoNum type="arabicPeriod"/>
            </a:pPr>
            <a:r>
              <a:rPr lang="en-US" sz="1600" smtClean="0"/>
              <a:t>Khóa tài khoản</a:t>
            </a:r>
          </a:p>
          <a:p>
            <a:pPr marL="342900" indent="-342900">
              <a:buFont typeface="+mj-lt"/>
              <a:buAutoNum type="arabicPeriod"/>
            </a:pPr>
            <a:r>
              <a:rPr lang="en-US" sz="1600" smtClean="0"/>
              <a:t>Thanh toán hoa hồng</a:t>
            </a:r>
          </a:p>
          <a:p>
            <a:pPr marL="342900" indent="-342900">
              <a:buFont typeface="+mj-lt"/>
              <a:buAutoNum type="arabicPeriod"/>
            </a:pPr>
            <a:r>
              <a:rPr lang="en-US" sz="1600" smtClean="0"/>
              <a:t>Xem chi tiết</a:t>
            </a:r>
            <a:endParaRPr lang="en-US" sz="1400" smtClean="0"/>
          </a:p>
        </p:txBody>
      </p:sp>
    </p:spTree>
    <p:extLst>
      <p:ext uri="{BB962C8B-B14F-4D97-AF65-F5344CB8AC3E}">
        <p14:creationId xmlns:p14="http://schemas.microsoft.com/office/powerpoint/2010/main" val="12829556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mtClean="0"/>
              <a:t>B. </a:t>
            </a:r>
            <a:r>
              <a:rPr lang="en-US" altLang="en-US" err="1" smtClean="0"/>
              <a:t>Nội</a:t>
            </a:r>
            <a:r>
              <a:rPr lang="en-US" altLang="en-US" smtClean="0"/>
              <a:t> dung chính</a:t>
            </a:r>
            <a:endParaRPr lang="en-US" altLang="en-US"/>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00200"/>
            <a:ext cx="8077200" cy="652462"/>
          </a:xfrm>
        </p:spPr>
        <p:txBody>
          <a:bodyPr/>
          <a:lstStyle/>
          <a:p>
            <a:pPr marL="0" indent="0">
              <a:buNone/>
            </a:pPr>
            <a:r>
              <a:rPr lang="en-US" altLang="en-US"/>
              <a:t>7</a:t>
            </a:r>
            <a:r>
              <a:rPr lang="en-US" altLang="en-US" smtClean="0"/>
              <a:t>. Các chức năng chính trong hệ thống</a:t>
            </a:r>
            <a:endParaRPr lang="en-US" altLang="en-US" smtClean="0"/>
          </a:p>
        </p:txBody>
      </p:sp>
      <p:sp>
        <p:nvSpPr>
          <p:cNvPr id="5" name="TextBox 4"/>
          <p:cNvSpPr txBox="1"/>
          <p:nvPr/>
        </p:nvSpPr>
        <p:spPr>
          <a:xfrm>
            <a:off x="990600" y="2500196"/>
            <a:ext cx="7772400" cy="369332"/>
          </a:xfrm>
          <a:prstGeom prst="rect">
            <a:avLst/>
          </a:prstGeom>
          <a:noFill/>
        </p:spPr>
        <p:txBody>
          <a:bodyPr wrap="square" rtlCol="0">
            <a:spAutoFit/>
          </a:bodyPr>
          <a:lstStyle/>
          <a:p>
            <a:r>
              <a:rPr lang="en-US" smtClean="0"/>
              <a:t>6. Quản lý sổ địa chỉ </a:t>
            </a:r>
            <a:r>
              <a:rPr lang="en-US" sz="1400"/>
              <a:t>( cho tài </a:t>
            </a:r>
            <a:r>
              <a:rPr lang="en-US" sz="1400"/>
              <a:t>khoản </a:t>
            </a:r>
            <a:r>
              <a:rPr lang="en-US" sz="1400" smtClean="0"/>
              <a:t>người dùng thông thường </a:t>
            </a:r>
            <a:r>
              <a:rPr lang="en-US" sz="1400"/>
              <a:t>)</a:t>
            </a:r>
            <a:endParaRPr lang="en-US" sz="1400" smtClean="0"/>
          </a:p>
        </p:txBody>
      </p:sp>
      <p:sp>
        <p:nvSpPr>
          <p:cNvPr id="6" name="TextBox 5"/>
          <p:cNvSpPr txBox="1"/>
          <p:nvPr/>
        </p:nvSpPr>
        <p:spPr>
          <a:xfrm>
            <a:off x="1219200" y="3052393"/>
            <a:ext cx="7772400" cy="584775"/>
          </a:xfrm>
          <a:prstGeom prst="rect">
            <a:avLst/>
          </a:prstGeom>
          <a:noFill/>
        </p:spPr>
        <p:txBody>
          <a:bodyPr wrap="square" rtlCol="0">
            <a:spAutoFit/>
          </a:bodyPr>
          <a:lstStyle/>
          <a:p>
            <a:pPr marL="342900" indent="-342900">
              <a:buFont typeface="+mj-lt"/>
              <a:buAutoNum type="arabicPeriod"/>
            </a:pPr>
            <a:r>
              <a:rPr lang="en-US" sz="1600" smtClean="0"/>
              <a:t>Thêm địa chỉ mới</a:t>
            </a:r>
          </a:p>
          <a:p>
            <a:pPr marL="342900" indent="-342900">
              <a:buFont typeface="+mj-lt"/>
              <a:buAutoNum type="arabicPeriod"/>
            </a:pPr>
            <a:r>
              <a:rPr lang="en-US" sz="1600" smtClean="0"/>
              <a:t>Cập nhật địa chỉ mới</a:t>
            </a:r>
          </a:p>
        </p:txBody>
      </p:sp>
      <p:sp>
        <p:nvSpPr>
          <p:cNvPr id="7" name="TextBox 6"/>
          <p:cNvSpPr txBox="1"/>
          <p:nvPr/>
        </p:nvSpPr>
        <p:spPr>
          <a:xfrm>
            <a:off x="990600" y="3746003"/>
            <a:ext cx="7772400" cy="369332"/>
          </a:xfrm>
          <a:prstGeom prst="rect">
            <a:avLst/>
          </a:prstGeom>
          <a:noFill/>
        </p:spPr>
        <p:txBody>
          <a:bodyPr wrap="square" rtlCol="0">
            <a:spAutoFit/>
          </a:bodyPr>
          <a:lstStyle/>
          <a:p>
            <a:r>
              <a:rPr lang="en-US" smtClean="0"/>
              <a:t>7. Quản lý hóa đơn  </a:t>
            </a:r>
            <a:r>
              <a:rPr lang="en-US" sz="1400" smtClean="0"/>
              <a:t>( cho tài khoản admin )</a:t>
            </a:r>
          </a:p>
        </p:txBody>
      </p:sp>
      <p:sp>
        <p:nvSpPr>
          <p:cNvPr id="8" name="TextBox 7"/>
          <p:cNvSpPr txBox="1"/>
          <p:nvPr/>
        </p:nvSpPr>
        <p:spPr>
          <a:xfrm>
            <a:off x="1219200" y="4224170"/>
            <a:ext cx="7772400" cy="830997"/>
          </a:xfrm>
          <a:prstGeom prst="rect">
            <a:avLst/>
          </a:prstGeom>
          <a:noFill/>
        </p:spPr>
        <p:txBody>
          <a:bodyPr wrap="square" rtlCol="0">
            <a:spAutoFit/>
          </a:bodyPr>
          <a:lstStyle/>
          <a:p>
            <a:pPr marL="342900" indent="-342900">
              <a:buFont typeface="+mj-lt"/>
              <a:buAutoNum type="arabicPeriod"/>
            </a:pPr>
            <a:r>
              <a:rPr lang="en-US" sz="1600" smtClean="0"/>
              <a:t>Duyệt hóa đơn sản vận chuyển</a:t>
            </a:r>
          </a:p>
          <a:p>
            <a:pPr marL="342900" indent="-342900">
              <a:buFont typeface="+mj-lt"/>
              <a:buAutoNum type="arabicPeriod"/>
            </a:pPr>
            <a:r>
              <a:rPr lang="en-US" sz="1600" smtClean="0"/>
              <a:t>Duyệt hóa đơn hoàn thành</a:t>
            </a:r>
          </a:p>
          <a:p>
            <a:pPr marL="342900" indent="-342900">
              <a:buFont typeface="+mj-lt"/>
              <a:buAutoNum type="arabicPeriod"/>
            </a:pPr>
            <a:r>
              <a:rPr lang="en-US" sz="1600" smtClean="0"/>
              <a:t>Hủy hóa đơn</a:t>
            </a:r>
            <a:endParaRPr lang="en-US" sz="1400" smtClean="0"/>
          </a:p>
        </p:txBody>
      </p:sp>
      <p:sp>
        <p:nvSpPr>
          <p:cNvPr id="9" name="TextBox 8"/>
          <p:cNvSpPr txBox="1"/>
          <p:nvPr/>
        </p:nvSpPr>
        <p:spPr>
          <a:xfrm>
            <a:off x="990600" y="5272837"/>
            <a:ext cx="7772400" cy="369332"/>
          </a:xfrm>
          <a:prstGeom prst="rect">
            <a:avLst/>
          </a:prstGeom>
          <a:noFill/>
        </p:spPr>
        <p:txBody>
          <a:bodyPr wrap="square" rtlCol="0">
            <a:spAutoFit/>
          </a:bodyPr>
          <a:lstStyle/>
          <a:p>
            <a:r>
              <a:rPr lang="en-US"/>
              <a:t>8</a:t>
            </a:r>
            <a:r>
              <a:rPr lang="en-US" smtClean="0"/>
              <a:t>. Quản lý danh mục  </a:t>
            </a:r>
            <a:r>
              <a:rPr lang="en-US" sz="1400" smtClean="0"/>
              <a:t>( cho tài khoản admin )</a:t>
            </a:r>
          </a:p>
        </p:txBody>
      </p:sp>
      <p:sp>
        <p:nvSpPr>
          <p:cNvPr id="10" name="TextBox 9"/>
          <p:cNvSpPr txBox="1"/>
          <p:nvPr/>
        </p:nvSpPr>
        <p:spPr>
          <a:xfrm>
            <a:off x="1219200" y="5642169"/>
            <a:ext cx="7772400" cy="584775"/>
          </a:xfrm>
          <a:prstGeom prst="rect">
            <a:avLst/>
          </a:prstGeom>
          <a:noFill/>
        </p:spPr>
        <p:txBody>
          <a:bodyPr wrap="square" rtlCol="0">
            <a:spAutoFit/>
          </a:bodyPr>
          <a:lstStyle/>
          <a:p>
            <a:pPr marL="342900" indent="-342900">
              <a:buFont typeface="+mj-lt"/>
              <a:buAutoNum type="arabicPeriod"/>
            </a:pPr>
            <a:r>
              <a:rPr lang="en-US" sz="1600" smtClean="0"/>
              <a:t>Thêm danh mục</a:t>
            </a:r>
          </a:p>
          <a:p>
            <a:pPr marL="342900" indent="-342900">
              <a:buFont typeface="+mj-lt"/>
              <a:buAutoNum type="arabicPeriod"/>
            </a:pPr>
            <a:r>
              <a:rPr lang="en-US" sz="1600" smtClean="0"/>
              <a:t>Cập nhật danh mục</a:t>
            </a:r>
            <a:endParaRPr lang="en-US" sz="1400" smtClean="0"/>
          </a:p>
        </p:txBody>
      </p:sp>
    </p:spTree>
    <p:extLst>
      <p:ext uri="{BB962C8B-B14F-4D97-AF65-F5344CB8AC3E}">
        <p14:creationId xmlns:p14="http://schemas.microsoft.com/office/powerpoint/2010/main" val="38286593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mtClean="0"/>
              <a:t>B. </a:t>
            </a:r>
            <a:r>
              <a:rPr lang="en-US" altLang="en-US" err="1" smtClean="0"/>
              <a:t>Nội</a:t>
            </a:r>
            <a:r>
              <a:rPr lang="en-US" altLang="en-US" smtClean="0"/>
              <a:t> dung chính</a:t>
            </a:r>
            <a:endParaRPr lang="en-US" altLang="en-US"/>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00200"/>
            <a:ext cx="8077200" cy="652462"/>
          </a:xfrm>
        </p:spPr>
        <p:txBody>
          <a:bodyPr/>
          <a:lstStyle/>
          <a:p>
            <a:pPr marL="0" indent="0">
              <a:buNone/>
            </a:pPr>
            <a:r>
              <a:rPr lang="en-US" altLang="en-US"/>
              <a:t>7</a:t>
            </a:r>
            <a:r>
              <a:rPr lang="en-US" altLang="en-US" smtClean="0"/>
              <a:t>. Các chức năng chính trong hệ thống</a:t>
            </a:r>
            <a:endParaRPr lang="en-US" altLang="en-US" smtClean="0"/>
          </a:p>
        </p:txBody>
      </p:sp>
      <p:sp>
        <p:nvSpPr>
          <p:cNvPr id="5" name="TextBox 4"/>
          <p:cNvSpPr txBox="1"/>
          <p:nvPr/>
        </p:nvSpPr>
        <p:spPr>
          <a:xfrm>
            <a:off x="990600" y="2500196"/>
            <a:ext cx="7772400" cy="369332"/>
          </a:xfrm>
          <a:prstGeom prst="rect">
            <a:avLst/>
          </a:prstGeom>
          <a:noFill/>
        </p:spPr>
        <p:txBody>
          <a:bodyPr wrap="square" rtlCol="0">
            <a:spAutoFit/>
          </a:bodyPr>
          <a:lstStyle/>
          <a:p>
            <a:r>
              <a:rPr lang="en-US" smtClean="0"/>
              <a:t>9. Đặt hàng </a:t>
            </a:r>
            <a:r>
              <a:rPr lang="en-US" sz="1400"/>
              <a:t>( cho tài </a:t>
            </a:r>
            <a:r>
              <a:rPr lang="en-US" sz="1400"/>
              <a:t>khoản </a:t>
            </a:r>
            <a:r>
              <a:rPr lang="en-US" sz="1400" smtClean="0"/>
              <a:t>người dùng thông thường </a:t>
            </a:r>
            <a:r>
              <a:rPr lang="en-US" sz="1400"/>
              <a:t>)</a:t>
            </a:r>
            <a:endParaRPr lang="en-US" sz="1400" smtClean="0"/>
          </a:p>
        </p:txBody>
      </p:sp>
      <p:sp>
        <p:nvSpPr>
          <p:cNvPr id="6" name="TextBox 5"/>
          <p:cNvSpPr txBox="1"/>
          <p:nvPr/>
        </p:nvSpPr>
        <p:spPr>
          <a:xfrm>
            <a:off x="1219200" y="3052393"/>
            <a:ext cx="7772400" cy="584775"/>
          </a:xfrm>
          <a:prstGeom prst="rect">
            <a:avLst/>
          </a:prstGeom>
          <a:noFill/>
        </p:spPr>
        <p:txBody>
          <a:bodyPr wrap="square" rtlCol="0">
            <a:spAutoFit/>
          </a:bodyPr>
          <a:lstStyle/>
          <a:p>
            <a:pPr marL="342900" indent="-342900">
              <a:buFont typeface="+mj-lt"/>
              <a:buAutoNum type="arabicPeriod"/>
            </a:pPr>
            <a:r>
              <a:rPr lang="en-US" sz="1600" smtClean="0"/>
              <a:t>Thêm sản phẩm vào giỏ hàng</a:t>
            </a:r>
          </a:p>
          <a:p>
            <a:pPr marL="342900" indent="-342900">
              <a:buFont typeface="+mj-lt"/>
              <a:buAutoNum type="arabicPeriod"/>
            </a:pPr>
            <a:r>
              <a:rPr lang="en-US" sz="1600" smtClean="0"/>
              <a:t>Đặt hàng </a:t>
            </a:r>
            <a:r>
              <a:rPr lang="en-US" sz="1400" smtClean="0"/>
              <a:t>( nhập địa chỉ giao hàng mới hoặc là chọn từ sổ địa chỉ )</a:t>
            </a:r>
          </a:p>
        </p:txBody>
      </p:sp>
      <p:sp>
        <p:nvSpPr>
          <p:cNvPr id="7" name="TextBox 6"/>
          <p:cNvSpPr txBox="1"/>
          <p:nvPr/>
        </p:nvSpPr>
        <p:spPr>
          <a:xfrm>
            <a:off x="990600" y="4045944"/>
            <a:ext cx="7772400" cy="369332"/>
          </a:xfrm>
          <a:prstGeom prst="rect">
            <a:avLst/>
          </a:prstGeom>
          <a:noFill/>
        </p:spPr>
        <p:txBody>
          <a:bodyPr wrap="square" rtlCol="0">
            <a:spAutoFit/>
          </a:bodyPr>
          <a:lstStyle/>
          <a:p>
            <a:r>
              <a:rPr lang="en-US" smtClean="0"/>
              <a:t>10. Cập nhật thông tin  </a:t>
            </a:r>
            <a:r>
              <a:rPr lang="en-US" sz="1400" smtClean="0"/>
              <a:t>( cho tài khoản gian hàng và tài khoản cá nhân )</a:t>
            </a:r>
          </a:p>
        </p:txBody>
      </p:sp>
      <p:sp>
        <p:nvSpPr>
          <p:cNvPr id="8" name="TextBox 7"/>
          <p:cNvSpPr txBox="1"/>
          <p:nvPr/>
        </p:nvSpPr>
        <p:spPr>
          <a:xfrm>
            <a:off x="1219200" y="4539043"/>
            <a:ext cx="7772400" cy="338554"/>
          </a:xfrm>
          <a:prstGeom prst="rect">
            <a:avLst/>
          </a:prstGeom>
          <a:noFill/>
        </p:spPr>
        <p:txBody>
          <a:bodyPr wrap="square" rtlCol="0">
            <a:spAutoFit/>
          </a:bodyPr>
          <a:lstStyle/>
          <a:p>
            <a:pPr marL="342900" indent="-342900">
              <a:buFont typeface="+mj-lt"/>
              <a:buAutoNum type="arabicPeriod"/>
            </a:pPr>
            <a:r>
              <a:rPr lang="en-US" sz="1600" smtClean="0"/>
              <a:t>Cập nhật lại thông tin</a:t>
            </a:r>
          </a:p>
        </p:txBody>
      </p:sp>
      <p:sp>
        <p:nvSpPr>
          <p:cNvPr id="9" name="TextBox 8"/>
          <p:cNvSpPr txBox="1"/>
          <p:nvPr/>
        </p:nvSpPr>
        <p:spPr>
          <a:xfrm>
            <a:off x="990600" y="5132485"/>
            <a:ext cx="7772400" cy="369332"/>
          </a:xfrm>
          <a:prstGeom prst="rect">
            <a:avLst/>
          </a:prstGeom>
          <a:noFill/>
        </p:spPr>
        <p:txBody>
          <a:bodyPr wrap="square" rtlCol="0">
            <a:spAutoFit/>
          </a:bodyPr>
          <a:lstStyle/>
          <a:p>
            <a:r>
              <a:rPr lang="en-US" smtClean="0"/>
              <a:t>11. Xem các lịch sử giao dịch  </a:t>
            </a:r>
            <a:r>
              <a:rPr lang="en-US" sz="1400" smtClean="0"/>
              <a:t>( cho tài khoản cá nhân )</a:t>
            </a:r>
          </a:p>
        </p:txBody>
      </p:sp>
    </p:spTree>
    <p:extLst>
      <p:ext uri="{BB962C8B-B14F-4D97-AF65-F5344CB8AC3E}">
        <p14:creationId xmlns:p14="http://schemas.microsoft.com/office/powerpoint/2010/main" val="20564687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mtClean="0"/>
              <a:t>C. Kết luận và hướng phát triển</a:t>
            </a:r>
            <a:endParaRPr lang="en-US" altLang="en-US"/>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33538"/>
            <a:ext cx="8077200" cy="576262"/>
          </a:xfrm>
        </p:spPr>
        <p:txBody>
          <a:bodyPr/>
          <a:lstStyle/>
          <a:p>
            <a:pPr marL="514350" indent="-514350">
              <a:buFont typeface="+mj-lt"/>
              <a:buAutoNum type="arabicPeriod"/>
            </a:pPr>
            <a:r>
              <a:rPr lang="en-US" altLang="en-US" smtClean="0"/>
              <a:t>Kết luận</a:t>
            </a:r>
            <a:endParaRPr lang="en-US" altLang="en-US"/>
          </a:p>
        </p:txBody>
      </p:sp>
      <p:sp>
        <p:nvSpPr>
          <p:cNvPr id="3" name="TextBox 2"/>
          <p:cNvSpPr txBox="1"/>
          <p:nvPr/>
        </p:nvSpPr>
        <p:spPr>
          <a:xfrm>
            <a:off x="1066800" y="2209800"/>
            <a:ext cx="7467600" cy="3416320"/>
          </a:xfrm>
          <a:prstGeom prst="rect">
            <a:avLst/>
          </a:prstGeom>
          <a:noFill/>
        </p:spPr>
        <p:txBody>
          <a:bodyPr wrap="square" rtlCol="0">
            <a:spAutoFit/>
          </a:bodyPr>
          <a:lstStyle/>
          <a:p>
            <a:pPr marL="285750" indent="-285750">
              <a:buFont typeface="Wingdings" panose="05000000000000000000" pitchFamily="2" charset="2"/>
              <a:buChar char="ü"/>
            </a:pPr>
            <a:r>
              <a:rPr lang="en-US" smtClean="0"/>
              <a:t>Hệ thống đáp ứng đầy đủ các chức năng cho từng người dùng.</a:t>
            </a:r>
          </a:p>
          <a:p>
            <a:pPr marL="285750" indent="-285750">
              <a:buFont typeface="Wingdings" panose="05000000000000000000" pitchFamily="2" charset="2"/>
              <a:buChar char="ü"/>
            </a:pPr>
            <a:endParaRPr lang="en-US" smtClean="0"/>
          </a:p>
          <a:p>
            <a:pPr marL="285750" indent="-285750">
              <a:buFont typeface="Wingdings" panose="05000000000000000000" pitchFamily="2" charset="2"/>
              <a:buChar char="ü"/>
            </a:pPr>
            <a:r>
              <a:rPr lang="en-US" smtClean="0"/>
              <a:t>Giao diện dể sử dụng.</a:t>
            </a:r>
          </a:p>
          <a:p>
            <a:pPr marL="285750" indent="-285750">
              <a:buFont typeface="Wingdings" panose="05000000000000000000" pitchFamily="2" charset="2"/>
              <a:buChar char="ü"/>
            </a:pPr>
            <a:endParaRPr lang="en-US" smtClean="0"/>
          </a:p>
          <a:p>
            <a:pPr marL="285750" indent="-285750">
              <a:buFont typeface="Wingdings" panose="05000000000000000000" pitchFamily="2" charset="2"/>
              <a:buChar char="ü"/>
            </a:pPr>
            <a:r>
              <a:rPr lang="en-US" smtClean="0"/>
              <a:t>Xây dựng được một hệ thống tiện lợi cho doanh nghiệp cũng như nhu cầu của khách hàng.</a:t>
            </a:r>
          </a:p>
          <a:p>
            <a:pPr marL="285750" indent="-285750">
              <a:buFont typeface="Wingdings" panose="05000000000000000000" pitchFamily="2" charset="2"/>
              <a:buChar char="ü"/>
            </a:pPr>
            <a:endParaRPr lang="en-US" smtClean="0"/>
          </a:p>
          <a:p>
            <a:pPr marL="285750" indent="-285750">
              <a:buFont typeface="Wingdings" panose="05000000000000000000" pitchFamily="2" charset="2"/>
              <a:buChar char="ü"/>
            </a:pPr>
            <a:r>
              <a:rPr lang="en-US" smtClean="0"/>
              <a:t>Doanh nghiệp giảm chi phí  cho hoạt động kinh doanh.</a:t>
            </a:r>
          </a:p>
          <a:p>
            <a:pPr marL="285750" indent="-285750">
              <a:buFont typeface="Wingdings" panose="05000000000000000000" pitchFamily="2" charset="2"/>
              <a:buChar char="ü"/>
            </a:pPr>
            <a:endParaRPr lang="en-US" smtClean="0"/>
          </a:p>
          <a:p>
            <a:pPr marL="285750" indent="-285750">
              <a:buFont typeface="Wingdings" panose="05000000000000000000" pitchFamily="2" charset="2"/>
              <a:buChar char="ü"/>
            </a:pPr>
            <a:r>
              <a:rPr lang="en-US" smtClean="0"/>
              <a:t>Khách hàng thì giảm chi phí đi lại mà được mua sản phẩm đúng với mong muốn mà không cần đến cửa hàng.</a:t>
            </a:r>
          </a:p>
          <a:p>
            <a:endParaRPr lang="en-US"/>
          </a:p>
        </p:txBody>
      </p:sp>
    </p:spTree>
    <p:extLst>
      <p:ext uri="{BB962C8B-B14F-4D97-AF65-F5344CB8AC3E}">
        <p14:creationId xmlns:p14="http://schemas.microsoft.com/office/powerpoint/2010/main" val="27578331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mtClean="0"/>
              <a:t>C. Kết luận và hướng phát triển</a:t>
            </a:r>
            <a:endParaRPr lang="en-US" altLang="en-US"/>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33538"/>
            <a:ext cx="8077200" cy="576262"/>
          </a:xfrm>
        </p:spPr>
        <p:txBody>
          <a:bodyPr/>
          <a:lstStyle/>
          <a:p>
            <a:pPr marL="0" indent="0">
              <a:buNone/>
            </a:pPr>
            <a:r>
              <a:rPr lang="en-US" altLang="en-US" smtClean="0"/>
              <a:t>2. Hướng phát triển</a:t>
            </a:r>
          </a:p>
          <a:p>
            <a:pPr>
              <a:buFont typeface="Wingdings" panose="05000000000000000000" pitchFamily="2" charset="2"/>
              <a:buChar char="ü"/>
            </a:pPr>
            <a:endParaRPr lang="en-US" altLang="en-US"/>
          </a:p>
        </p:txBody>
      </p:sp>
      <p:sp>
        <p:nvSpPr>
          <p:cNvPr id="2" name="TextBox 1"/>
          <p:cNvSpPr txBox="1"/>
          <p:nvPr/>
        </p:nvSpPr>
        <p:spPr>
          <a:xfrm>
            <a:off x="914400" y="2438400"/>
            <a:ext cx="7467600" cy="1200329"/>
          </a:xfrm>
          <a:prstGeom prst="rect">
            <a:avLst/>
          </a:prstGeom>
          <a:noFill/>
        </p:spPr>
        <p:txBody>
          <a:bodyPr wrap="square" rtlCol="0">
            <a:spAutoFit/>
          </a:bodyPr>
          <a:lstStyle/>
          <a:p>
            <a:pPr marL="285750" indent="-285750">
              <a:buFont typeface="Wingdings" panose="05000000000000000000" pitchFamily="2" charset="2"/>
              <a:buChar char="ü"/>
            </a:pPr>
            <a:r>
              <a:rPr lang="en-US" smtClean="0"/>
              <a:t>Mở rộng thêm chức năng và có thêm nhiều người dùng trong hệ thống hơn.</a:t>
            </a:r>
          </a:p>
          <a:p>
            <a:pPr marL="285750" indent="-285750">
              <a:buFont typeface="Wingdings" panose="05000000000000000000" pitchFamily="2" charset="2"/>
              <a:buChar char="ü"/>
            </a:pPr>
            <a:r>
              <a:rPr lang="en-US" smtClean="0"/>
              <a:t>Làm cho hệ thống ngày càng dể sử dụng hơn.</a:t>
            </a:r>
          </a:p>
          <a:p>
            <a:pPr marL="285750" indent="-285750">
              <a:buFont typeface="Wingdings" panose="05000000000000000000" pitchFamily="2" charset="2"/>
              <a:buChar char="ü"/>
            </a:pPr>
            <a:endParaRPr lang="en-US" smtClean="0"/>
          </a:p>
        </p:txBody>
      </p:sp>
    </p:spTree>
    <p:extLst>
      <p:ext uri="{BB962C8B-B14F-4D97-AF65-F5344CB8AC3E}">
        <p14:creationId xmlns:p14="http://schemas.microsoft.com/office/powerpoint/2010/main" val="17957764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mtClean="0"/>
              <a:t>D</a:t>
            </a:r>
            <a:r>
              <a:rPr lang="en-US" altLang="en-US"/>
              <a:t>.</a:t>
            </a:r>
            <a:r>
              <a:rPr lang="en-US" altLang="en-US" smtClean="0"/>
              <a:t> Demo</a:t>
            </a:r>
            <a:endParaRPr lang="en-US" altLang="en-US"/>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33538"/>
            <a:ext cx="8077200" cy="4767262"/>
          </a:xfrm>
        </p:spPr>
        <p:txBody>
          <a:bodyPr/>
          <a:lstStyle/>
          <a:p>
            <a:r>
              <a:rPr lang="en-US" altLang="en-US" err="1" smtClean="0"/>
              <a:t>Các</a:t>
            </a:r>
            <a:r>
              <a:rPr lang="en-US" altLang="en-US" smtClean="0"/>
              <a:t> </a:t>
            </a:r>
            <a:r>
              <a:rPr lang="en-US" altLang="en-US" err="1" smtClean="0"/>
              <a:t>chức</a:t>
            </a:r>
            <a:r>
              <a:rPr lang="en-US" altLang="en-US" smtClean="0"/>
              <a:t> </a:t>
            </a:r>
            <a:r>
              <a:rPr lang="en-US" altLang="en-US" err="1" smtClean="0"/>
              <a:t>năng</a:t>
            </a:r>
            <a:r>
              <a:rPr lang="en-US" altLang="en-US" smtClean="0"/>
              <a:t> demo</a:t>
            </a:r>
          </a:p>
          <a:p>
            <a:pPr marL="514350" indent="-514350">
              <a:buFont typeface="+mj-lt"/>
              <a:buAutoNum type="arabicPeriod"/>
            </a:pPr>
            <a:r>
              <a:rPr lang="en-US" altLang="en-US" err="1" smtClean="0"/>
              <a:t>Đăng</a:t>
            </a:r>
            <a:r>
              <a:rPr lang="en-US" altLang="en-US" smtClean="0"/>
              <a:t> </a:t>
            </a:r>
            <a:r>
              <a:rPr lang="en-US" altLang="en-US" err="1" smtClean="0"/>
              <a:t>ký</a:t>
            </a:r>
            <a:r>
              <a:rPr lang="en-US" altLang="en-US" smtClean="0"/>
              <a:t> </a:t>
            </a:r>
            <a:r>
              <a:rPr lang="en-US" altLang="en-US" err="1" smtClean="0"/>
              <a:t>tài</a:t>
            </a:r>
            <a:r>
              <a:rPr lang="en-US" altLang="en-US" smtClean="0"/>
              <a:t> khoản </a:t>
            </a:r>
            <a:r>
              <a:rPr lang="en-US" altLang="en-US" sz="1400" smtClean="0"/>
              <a:t>( tài khoản gian hàng &amp; tài khoản thông thường )</a:t>
            </a:r>
          </a:p>
          <a:p>
            <a:pPr marL="514350" indent="-514350">
              <a:buFont typeface="+mj-lt"/>
              <a:buAutoNum type="arabicPeriod"/>
            </a:pPr>
            <a:r>
              <a:rPr lang="en-US" altLang="en-US" err="1" smtClean="0"/>
              <a:t>Đặt</a:t>
            </a:r>
            <a:r>
              <a:rPr lang="en-US" altLang="en-US" smtClean="0"/>
              <a:t> </a:t>
            </a:r>
            <a:r>
              <a:rPr lang="en-US" altLang="en-US" err="1" smtClean="0"/>
              <a:t>hàng</a:t>
            </a:r>
            <a:endParaRPr lang="en-US" altLang="en-US" smtClean="0"/>
          </a:p>
          <a:p>
            <a:pPr marL="514350" indent="-514350">
              <a:buFont typeface="+mj-lt"/>
              <a:buAutoNum type="arabicPeriod"/>
            </a:pPr>
            <a:r>
              <a:rPr lang="en-US" altLang="en-US" err="1" smtClean="0"/>
              <a:t>Quản</a:t>
            </a:r>
            <a:r>
              <a:rPr lang="en-US" altLang="en-US" smtClean="0"/>
              <a:t> </a:t>
            </a:r>
            <a:r>
              <a:rPr lang="en-US" altLang="en-US" err="1" smtClean="0"/>
              <a:t>lý</a:t>
            </a:r>
            <a:r>
              <a:rPr lang="en-US" altLang="en-US" smtClean="0"/>
              <a:t> </a:t>
            </a:r>
            <a:r>
              <a:rPr lang="en-US" altLang="en-US" err="1" smtClean="0"/>
              <a:t>sản</a:t>
            </a:r>
            <a:r>
              <a:rPr lang="en-US" altLang="en-US" smtClean="0"/>
              <a:t> </a:t>
            </a:r>
            <a:r>
              <a:rPr lang="en-US" altLang="en-US" err="1" smtClean="0"/>
              <a:t>phẩm</a:t>
            </a:r>
            <a:endParaRPr lang="en-US" altLang="en-US" smtClean="0"/>
          </a:p>
          <a:p>
            <a:pPr marL="514350" indent="-514350">
              <a:buFont typeface="+mj-lt"/>
              <a:buAutoNum type="arabicPeriod"/>
            </a:pPr>
            <a:r>
              <a:rPr lang="en-US" altLang="en-US" smtClean="0"/>
              <a:t>Quản lý đơn hàng</a:t>
            </a:r>
          </a:p>
          <a:p>
            <a:pPr marL="514350" indent="-514350">
              <a:buFont typeface="+mj-lt"/>
              <a:buAutoNum type="arabicPeriod"/>
            </a:pPr>
            <a:r>
              <a:rPr lang="en-US" altLang="en-US" smtClean="0"/>
              <a:t>Quản lý </a:t>
            </a:r>
            <a:r>
              <a:rPr lang="en-US" altLang="en-US" err="1" smtClean="0"/>
              <a:t>sổ</a:t>
            </a:r>
            <a:r>
              <a:rPr lang="en-US" altLang="en-US" smtClean="0"/>
              <a:t> </a:t>
            </a:r>
            <a:r>
              <a:rPr lang="en-US" altLang="en-US" err="1" smtClean="0"/>
              <a:t>địa</a:t>
            </a:r>
            <a:r>
              <a:rPr lang="en-US" altLang="en-US" smtClean="0"/>
              <a:t> </a:t>
            </a:r>
            <a:r>
              <a:rPr lang="en-US" altLang="en-US" err="1" smtClean="0"/>
              <a:t>chỉ</a:t>
            </a:r>
            <a:endParaRPr lang="en-US" altLang="en-US" smtClean="0"/>
          </a:p>
          <a:p>
            <a:pPr marL="514350" indent="-514350">
              <a:buFont typeface="+mj-lt"/>
              <a:buAutoNum type="arabicPeriod"/>
            </a:pPr>
            <a:r>
              <a:rPr lang="en-US" altLang="en-US" smtClean="0"/>
              <a:t>Quản lý </a:t>
            </a:r>
            <a:r>
              <a:rPr lang="en-US" altLang="en-US" err="1" smtClean="0"/>
              <a:t>tài</a:t>
            </a:r>
            <a:r>
              <a:rPr lang="en-US" altLang="en-US" smtClean="0"/>
              <a:t> khoản </a:t>
            </a:r>
            <a:r>
              <a:rPr lang="en-US" altLang="en-US" sz="3200" smtClean="0"/>
              <a:t> </a:t>
            </a:r>
            <a:r>
              <a:rPr lang="en-US" altLang="en-US" sz="1400" smtClean="0"/>
              <a:t>( tài </a:t>
            </a:r>
            <a:r>
              <a:rPr lang="en-US" altLang="en-US" sz="1400"/>
              <a:t>khoản gian </a:t>
            </a:r>
            <a:r>
              <a:rPr lang="en-US" altLang="en-US" sz="1400" smtClean="0"/>
              <a:t>hàng </a:t>
            </a:r>
            <a:r>
              <a:rPr lang="en-US" altLang="en-US" sz="1400"/>
              <a:t>&amp; tài khoản thông </a:t>
            </a:r>
            <a:r>
              <a:rPr lang="en-US" altLang="en-US" sz="1400" smtClean="0"/>
              <a:t>thường )</a:t>
            </a:r>
            <a:endParaRPr lang="en-US" altLang="en-US" smtClean="0"/>
          </a:p>
          <a:p>
            <a:pPr marL="514350" indent="-514350">
              <a:buFont typeface="+mj-lt"/>
              <a:buAutoNum type="arabicPeriod"/>
            </a:pPr>
            <a:r>
              <a:rPr lang="en-US" altLang="en-US" smtClean="0"/>
              <a:t>Quản lý phân cấp hoa hồng</a:t>
            </a:r>
          </a:p>
          <a:p>
            <a:pPr marL="514350" indent="-514350">
              <a:buFont typeface="+mj-lt"/>
              <a:buAutoNum type="arabicPeriod"/>
            </a:pPr>
            <a:r>
              <a:rPr lang="en-US" altLang="en-US" smtClean="0"/>
              <a:t>Quản lý hoa hồng</a:t>
            </a:r>
          </a:p>
        </p:txBody>
      </p:sp>
    </p:spTree>
    <p:extLst>
      <p:ext uri="{BB962C8B-B14F-4D97-AF65-F5344CB8AC3E}">
        <p14:creationId xmlns:p14="http://schemas.microsoft.com/office/powerpoint/2010/main" val="1700040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mtClean="0"/>
              <a:t>A. </a:t>
            </a:r>
            <a:r>
              <a:rPr lang="en-US" altLang="en-US" err="1" smtClean="0"/>
              <a:t>Giới</a:t>
            </a:r>
            <a:r>
              <a:rPr lang="en-US" altLang="en-US" smtClean="0"/>
              <a:t> Thiệu tổng quan</a:t>
            </a:r>
            <a:endParaRPr lang="en-US" altLang="en-US"/>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1524000" y="1752600"/>
            <a:ext cx="5791200" cy="1871662"/>
          </a:xfrm>
        </p:spPr>
        <p:txBody>
          <a:bodyPr/>
          <a:lstStyle/>
          <a:p>
            <a:pPr marL="514350" indent="-514350">
              <a:buFont typeface="+mj-lt"/>
              <a:buAutoNum type="arabicPeriod"/>
            </a:pPr>
            <a:r>
              <a:rPr lang="en-US" altLang="en-US" smtClean="0"/>
              <a:t>Logistics </a:t>
            </a:r>
            <a:r>
              <a:rPr lang="en-US" altLang="en-US" err="1" smtClean="0"/>
              <a:t>trong</a:t>
            </a:r>
            <a:r>
              <a:rPr lang="en-US" altLang="en-US" smtClean="0"/>
              <a:t> </a:t>
            </a:r>
            <a:r>
              <a:rPr lang="en-US" altLang="en-US" err="1" smtClean="0"/>
              <a:t>kinh</a:t>
            </a:r>
            <a:r>
              <a:rPr lang="en-US" altLang="en-US" smtClean="0"/>
              <a:t> </a:t>
            </a:r>
            <a:r>
              <a:rPr lang="en-US" altLang="en-US" err="1" smtClean="0"/>
              <a:t>doanh</a:t>
            </a:r>
            <a:endParaRPr lang="en-US" altLang="en-US" smtClean="0"/>
          </a:p>
          <a:p>
            <a:pPr marL="514350" indent="-514350">
              <a:buFont typeface="+mj-lt"/>
              <a:buAutoNum type="arabicPeriod"/>
            </a:pPr>
            <a:r>
              <a:rPr lang="en-US" altLang="en-US" err="1" smtClean="0"/>
              <a:t>Công</a:t>
            </a:r>
            <a:r>
              <a:rPr lang="en-US" altLang="en-US" smtClean="0"/>
              <a:t> </a:t>
            </a:r>
            <a:r>
              <a:rPr lang="en-US" altLang="en-US" err="1" smtClean="0"/>
              <a:t>cụ</a:t>
            </a:r>
            <a:r>
              <a:rPr lang="en-US" altLang="en-US" smtClean="0"/>
              <a:t> </a:t>
            </a:r>
            <a:r>
              <a:rPr lang="en-US" altLang="en-US" err="1" smtClean="0"/>
              <a:t>thực</a:t>
            </a:r>
            <a:r>
              <a:rPr lang="en-US" altLang="en-US" smtClean="0"/>
              <a:t> hiện</a:t>
            </a:r>
          </a:p>
          <a:p>
            <a:pPr marL="514350" indent="-514350">
              <a:buFont typeface="+mj-lt"/>
              <a:buAutoNum type="arabicPeriod"/>
            </a:pPr>
            <a:r>
              <a:rPr lang="en-US" altLang="en-US" smtClean="0"/>
              <a:t>Phân cấp hoa hồng</a:t>
            </a:r>
            <a:endParaRPr lang="en-US"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mtClean="0"/>
              <a:t>Tài liệu tham khảo</a:t>
            </a:r>
            <a:endParaRPr lang="en-US" altLang="en-US"/>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33538"/>
            <a:ext cx="8077200" cy="4767262"/>
          </a:xfrm>
        </p:spPr>
        <p:txBody>
          <a:bodyPr/>
          <a:lstStyle/>
          <a:p>
            <a:r>
              <a:rPr lang="vi-VN" altLang="en-US" sz="1400">
                <a:solidFill>
                  <a:schemeClr val="tx1"/>
                </a:solidFill>
              </a:rPr>
              <a:t>1. PGS.TS. Huỳnh Xuân Hiệp, Ths. Phan Phương Lan, giáo trình </a:t>
            </a:r>
            <a:r>
              <a:rPr lang="vi-VN" altLang="en-US" sz="1400" i="1">
                <a:solidFill>
                  <a:schemeClr val="tx1"/>
                </a:solidFill>
              </a:rPr>
              <a:t>Nhập môn công nghệ phần mềm</a:t>
            </a:r>
            <a:r>
              <a:rPr lang="vi-VN" altLang="en-US" sz="1400">
                <a:solidFill>
                  <a:schemeClr val="tx1"/>
                </a:solidFill>
              </a:rPr>
              <a:t>, NXB Đại Học Cần Thơ, 2011. </a:t>
            </a:r>
            <a:endParaRPr lang="en-US" altLang="en-US" sz="1400" smtClean="0">
              <a:solidFill>
                <a:schemeClr val="tx1"/>
              </a:solidFill>
            </a:endParaRPr>
          </a:p>
          <a:p>
            <a:r>
              <a:rPr lang="vi-VN" altLang="en-US" sz="1400" smtClean="0">
                <a:solidFill>
                  <a:schemeClr val="tx1"/>
                </a:solidFill>
              </a:rPr>
              <a:t>2</a:t>
            </a:r>
            <a:r>
              <a:rPr lang="vi-VN" altLang="en-US" sz="1400">
                <a:solidFill>
                  <a:schemeClr val="tx1"/>
                </a:solidFill>
              </a:rPr>
              <a:t>. PGS.TS. Huỳnh Xuân Hiệp, Ths. Võ Huỳnh Trâm, Ths. Phan Phương Lan, giáo trình </a:t>
            </a:r>
            <a:r>
              <a:rPr lang="vi-VN" altLang="en-US" sz="1400" i="1">
                <a:solidFill>
                  <a:schemeClr val="tx1"/>
                </a:solidFill>
              </a:rPr>
              <a:t>Quản lý dự án phần mềm</a:t>
            </a:r>
            <a:r>
              <a:rPr lang="vi-VN" altLang="en-US" sz="1400">
                <a:solidFill>
                  <a:schemeClr val="tx1"/>
                </a:solidFill>
              </a:rPr>
              <a:t>, NXB Đại Học Cần Thơ, 2015. </a:t>
            </a:r>
            <a:endParaRPr lang="en-US" altLang="en-US" sz="1400" smtClean="0">
              <a:solidFill>
                <a:schemeClr val="tx1"/>
              </a:solidFill>
            </a:endParaRPr>
          </a:p>
          <a:p>
            <a:r>
              <a:rPr lang="vi-VN" altLang="en-US" sz="1400" smtClean="0">
                <a:solidFill>
                  <a:schemeClr val="tx1"/>
                </a:solidFill>
              </a:rPr>
              <a:t>3</a:t>
            </a:r>
            <a:r>
              <a:rPr lang="vi-VN" altLang="en-US" sz="1400">
                <a:solidFill>
                  <a:schemeClr val="tx1"/>
                </a:solidFill>
              </a:rPr>
              <a:t>. Ths.GVC. Võ Huỳnh Trâm, bài giảng </a:t>
            </a:r>
            <a:r>
              <a:rPr lang="vi-VN" altLang="en-US" sz="1400" i="1">
                <a:solidFill>
                  <a:schemeClr val="tx1"/>
                </a:solidFill>
              </a:rPr>
              <a:t>Phân tích yêu cầu phần mềm</a:t>
            </a:r>
            <a:r>
              <a:rPr lang="vi-VN" altLang="en-US" sz="1400">
                <a:solidFill>
                  <a:schemeClr val="tx1"/>
                </a:solidFill>
              </a:rPr>
              <a:t>, Khoa Công Nghệ Thông Tin và Truyền Thông, Trường Đại Học Cần Thơ, 2009.  </a:t>
            </a:r>
            <a:endParaRPr lang="en-US" altLang="en-US" sz="1400" smtClean="0">
              <a:solidFill>
                <a:schemeClr val="tx1"/>
              </a:solidFill>
            </a:endParaRPr>
          </a:p>
          <a:p>
            <a:r>
              <a:rPr lang="vi-VN" altLang="en-US" sz="1400" smtClean="0">
                <a:solidFill>
                  <a:schemeClr val="tx1"/>
                </a:solidFill>
              </a:rPr>
              <a:t>4</a:t>
            </a:r>
            <a:r>
              <a:rPr lang="vi-VN" altLang="en-US" sz="1400">
                <a:solidFill>
                  <a:schemeClr val="tx1"/>
                </a:solidFill>
              </a:rPr>
              <a:t>. PGS.TS. Huỳnh Xuân Hiệp, Ths. Võ Huỳnh Trâm, Ths. Phan Phương Lan, giáo trình </a:t>
            </a:r>
            <a:r>
              <a:rPr lang="vi-VN" altLang="en-US" sz="1400" i="1">
                <a:solidFill>
                  <a:schemeClr val="tx1"/>
                </a:solidFill>
              </a:rPr>
              <a:t>Kiến trúc và thiết kế phần mềm</a:t>
            </a:r>
            <a:r>
              <a:rPr lang="vi-VN" altLang="en-US" sz="1400">
                <a:solidFill>
                  <a:schemeClr val="tx1"/>
                </a:solidFill>
              </a:rPr>
              <a:t>, NXB Đại Học Cần Thơ, 2015. </a:t>
            </a:r>
            <a:endParaRPr lang="en-US" altLang="en-US" sz="1400" smtClean="0">
              <a:solidFill>
                <a:schemeClr val="tx1"/>
              </a:solidFill>
            </a:endParaRPr>
          </a:p>
          <a:p>
            <a:r>
              <a:rPr lang="vi-VN" altLang="en-US" sz="1400" smtClean="0">
                <a:solidFill>
                  <a:schemeClr val="tx1"/>
                </a:solidFill>
              </a:rPr>
              <a:t>5</a:t>
            </a:r>
            <a:r>
              <a:rPr lang="vi-VN" altLang="en-US" sz="1400">
                <a:solidFill>
                  <a:schemeClr val="tx1"/>
                </a:solidFill>
              </a:rPr>
              <a:t>. PGS.TS. Trần Cao Đệ, TS. Đỗ Thanh Nghị, giáo trình </a:t>
            </a:r>
            <a:r>
              <a:rPr lang="vi-VN" altLang="en-US" sz="1400" i="1">
                <a:solidFill>
                  <a:schemeClr val="tx1"/>
                </a:solidFill>
              </a:rPr>
              <a:t>Kiểm thử phần mềm</a:t>
            </a:r>
            <a:r>
              <a:rPr lang="vi-VN" altLang="en-US" sz="1400">
                <a:solidFill>
                  <a:schemeClr val="tx1"/>
                </a:solidFill>
              </a:rPr>
              <a:t>, NXB Đại Học Cần Thơ, 2012. </a:t>
            </a:r>
            <a:endParaRPr lang="en-US" altLang="en-US" sz="1400" smtClean="0">
              <a:solidFill>
                <a:schemeClr val="tx1"/>
              </a:solidFill>
            </a:endParaRPr>
          </a:p>
          <a:p>
            <a:r>
              <a:rPr lang="vi-VN" altLang="en-US" sz="1400" smtClean="0">
                <a:solidFill>
                  <a:schemeClr val="tx1"/>
                </a:solidFill>
              </a:rPr>
              <a:t>6</a:t>
            </a:r>
            <a:r>
              <a:rPr lang="vi-VN" altLang="en-US" sz="1400">
                <a:solidFill>
                  <a:schemeClr val="tx1"/>
                </a:solidFill>
              </a:rPr>
              <a:t>. PGS.TS. Trần Cao Đệ, Ths. Nguyễn Công Danh, giáo trình </a:t>
            </a:r>
            <a:r>
              <a:rPr lang="vi-VN" altLang="en-US" sz="1400" i="1">
                <a:solidFill>
                  <a:schemeClr val="tx1"/>
                </a:solidFill>
              </a:rPr>
              <a:t>Đảm bảo chất lượng phần mềm</a:t>
            </a:r>
            <a:r>
              <a:rPr lang="vi-VN" altLang="en-US" sz="1400">
                <a:solidFill>
                  <a:schemeClr val="tx1"/>
                </a:solidFill>
              </a:rPr>
              <a:t>, NXB Đại Học Cần Thơ, 2014. </a:t>
            </a:r>
            <a:endParaRPr lang="en-US" altLang="en-US" sz="1400" smtClean="0">
              <a:solidFill>
                <a:schemeClr val="tx1"/>
              </a:solidFill>
            </a:endParaRPr>
          </a:p>
          <a:p>
            <a:r>
              <a:rPr lang="vi-VN" altLang="en-US" sz="1400" smtClean="0">
                <a:solidFill>
                  <a:schemeClr val="tx1"/>
                </a:solidFill>
              </a:rPr>
              <a:t>7</a:t>
            </a:r>
            <a:r>
              <a:rPr lang="vi-VN" altLang="en-US" sz="1400">
                <a:solidFill>
                  <a:schemeClr val="tx1"/>
                </a:solidFill>
              </a:rPr>
              <a:t>. PGS.TS. Huỳnh Xuân Hiệp, Ths. Phan Phương Lan, giáo trình </a:t>
            </a:r>
            <a:r>
              <a:rPr lang="vi-VN" altLang="en-US" sz="1400" i="1">
                <a:solidFill>
                  <a:schemeClr val="tx1"/>
                </a:solidFill>
              </a:rPr>
              <a:t>Bảo trì phần mềm</a:t>
            </a:r>
            <a:r>
              <a:rPr lang="vi-VN" altLang="en-US" sz="1400">
                <a:solidFill>
                  <a:schemeClr val="tx1"/>
                </a:solidFill>
              </a:rPr>
              <a:t>, NXB Đại Học Cần Thơ, 2014. </a:t>
            </a:r>
            <a:endParaRPr lang="en-US" altLang="en-US" sz="1400" smtClean="0">
              <a:solidFill>
                <a:schemeClr val="tx1"/>
              </a:solidFill>
            </a:endParaRPr>
          </a:p>
          <a:p>
            <a:r>
              <a:rPr lang="vi-VN" altLang="en-US" sz="1400" smtClean="0">
                <a:solidFill>
                  <a:schemeClr val="tx1"/>
                </a:solidFill>
              </a:rPr>
              <a:t>8</a:t>
            </a:r>
            <a:r>
              <a:rPr lang="vi-VN" altLang="en-US" sz="1400">
                <a:solidFill>
                  <a:schemeClr val="tx1"/>
                </a:solidFill>
              </a:rPr>
              <a:t>. Ths.GVC. Nguyễn Văn Linh, giáo trình </a:t>
            </a:r>
            <a:r>
              <a:rPr lang="vi-VN" altLang="en-US" sz="1400" i="1">
                <a:solidFill>
                  <a:schemeClr val="tx1"/>
                </a:solidFill>
              </a:rPr>
              <a:t>Phân tích thiết kế thuật toán</a:t>
            </a:r>
            <a:r>
              <a:rPr lang="vi-VN" altLang="en-US" sz="1400">
                <a:solidFill>
                  <a:schemeClr val="tx1"/>
                </a:solidFill>
              </a:rPr>
              <a:t>, Khoa Công Nghệ Thông Tin và Truyền Thông, Đại Học Cần Thơ, 2010. </a:t>
            </a:r>
            <a:endParaRPr lang="en-US" altLang="en-US" sz="1400" smtClean="0">
              <a:solidFill>
                <a:schemeClr val="tx1"/>
              </a:solidFill>
            </a:endParaRPr>
          </a:p>
          <a:p>
            <a:r>
              <a:rPr lang="vi-VN" altLang="en-US" sz="1400" smtClean="0">
                <a:solidFill>
                  <a:schemeClr val="tx1"/>
                </a:solidFill>
              </a:rPr>
              <a:t>9</a:t>
            </a:r>
            <a:r>
              <a:rPr lang="vi-VN" altLang="en-US" sz="1400">
                <a:solidFill>
                  <a:schemeClr val="tx1"/>
                </a:solidFill>
              </a:rPr>
              <a:t>. Tham khảo laravel framework trên trang : </a:t>
            </a:r>
            <a:r>
              <a:rPr lang="vi-VN" altLang="en-US" sz="1400" i="1">
                <a:solidFill>
                  <a:schemeClr val="tx1"/>
                </a:solidFill>
              </a:rPr>
              <a:t>https://laravel.com</a:t>
            </a:r>
            <a:r>
              <a:rPr lang="vi-VN" altLang="en-US" sz="1400">
                <a:solidFill>
                  <a:schemeClr val="tx1"/>
                </a:solidFill>
              </a:rPr>
              <a:t>. </a:t>
            </a:r>
            <a:endParaRPr lang="en-US" altLang="en-US" sz="1400" smtClean="0">
              <a:solidFill>
                <a:schemeClr val="tx1"/>
              </a:solidFill>
            </a:endParaRPr>
          </a:p>
          <a:p>
            <a:r>
              <a:rPr lang="vi-VN" altLang="en-US" sz="1400" smtClean="0">
                <a:solidFill>
                  <a:schemeClr val="tx1"/>
                </a:solidFill>
              </a:rPr>
              <a:t>10</a:t>
            </a:r>
            <a:r>
              <a:rPr lang="vi-VN" altLang="en-US" sz="1400">
                <a:solidFill>
                  <a:schemeClr val="tx1"/>
                </a:solidFill>
              </a:rPr>
              <a:t>. Tham khảo bootstrap 4 trên : </a:t>
            </a:r>
            <a:r>
              <a:rPr lang="vi-VN" altLang="en-US" sz="1400" i="1">
                <a:solidFill>
                  <a:schemeClr val="tx1"/>
                </a:solidFill>
              </a:rPr>
              <a:t>https://getbootstrap.com/docs/4.0/gettingstarted/introduction/</a:t>
            </a:r>
            <a:r>
              <a:rPr lang="vi-VN" altLang="en-US" sz="1400">
                <a:solidFill>
                  <a:schemeClr val="tx1"/>
                </a:solidFill>
              </a:rPr>
              <a:t>. </a:t>
            </a:r>
            <a:endParaRPr lang="en-US" altLang="en-US" sz="1400" smtClean="0">
              <a:solidFill>
                <a:schemeClr val="tx1"/>
              </a:solidFill>
            </a:endParaRPr>
          </a:p>
        </p:txBody>
      </p:sp>
    </p:spTree>
    <p:extLst>
      <p:ext uri="{BB962C8B-B14F-4D97-AF65-F5344CB8AC3E}">
        <p14:creationId xmlns:p14="http://schemas.microsoft.com/office/powerpoint/2010/main" val="38093066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9" name="Rectangle 3">
            <a:extLst>
              <a:ext uri="{FF2B5EF4-FFF2-40B4-BE49-F238E27FC236}">
                <a16:creationId xmlns:a16="http://schemas.microsoft.com/office/drawing/2014/main" id="{56E01181-FA81-4C6D-9E62-C7D65FDA831E}"/>
              </a:ext>
            </a:extLst>
          </p:cNvPr>
          <p:cNvSpPr>
            <a:spLocks noGrp="1" noChangeArrowheads="1"/>
          </p:cNvSpPr>
          <p:nvPr>
            <p:ph type="body" idx="1"/>
          </p:nvPr>
        </p:nvSpPr>
        <p:spPr>
          <a:xfrm>
            <a:off x="685800" y="2971801"/>
            <a:ext cx="7924800" cy="609600"/>
          </a:xfrm>
        </p:spPr>
        <p:txBody>
          <a:bodyPr/>
          <a:lstStyle/>
          <a:p>
            <a:pPr algn="ctr">
              <a:buFontTx/>
              <a:buNone/>
            </a:pPr>
            <a:r>
              <a:rPr lang="en-US" altLang="en-US" err="1" smtClean="0"/>
              <a:t>Cảm</a:t>
            </a:r>
            <a:r>
              <a:rPr lang="en-US" altLang="en-US" smtClean="0"/>
              <a:t> </a:t>
            </a:r>
            <a:r>
              <a:rPr lang="en-US" altLang="en-US" err="1" smtClean="0"/>
              <a:t>ơn</a:t>
            </a:r>
            <a:r>
              <a:rPr lang="en-US" altLang="en-US" smtClean="0"/>
              <a:t> </a:t>
            </a:r>
            <a:r>
              <a:rPr lang="en-US" altLang="en-US" err="1" smtClean="0"/>
              <a:t>các</a:t>
            </a:r>
            <a:r>
              <a:rPr lang="en-US" altLang="en-US"/>
              <a:t> </a:t>
            </a:r>
            <a:r>
              <a:rPr lang="en-US" altLang="en-US" err="1" smtClean="0"/>
              <a:t>thầy</a:t>
            </a:r>
            <a:r>
              <a:rPr lang="en-US" altLang="en-US" smtClean="0"/>
              <a:t> </a:t>
            </a:r>
            <a:r>
              <a:rPr lang="en-US" altLang="en-US" err="1" smtClean="0"/>
              <a:t>cô</a:t>
            </a:r>
            <a:r>
              <a:rPr lang="en-US" altLang="en-US" smtClean="0"/>
              <a:t> </a:t>
            </a:r>
            <a:r>
              <a:rPr lang="en-US" altLang="en-US" err="1" smtClean="0"/>
              <a:t>và</a:t>
            </a:r>
            <a:r>
              <a:rPr lang="en-US" altLang="en-US" smtClean="0"/>
              <a:t> </a:t>
            </a:r>
            <a:r>
              <a:rPr lang="en-US" altLang="en-US" err="1" smtClean="0"/>
              <a:t>các</a:t>
            </a:r>
            <a:r>
              <a:rPr lang="en-US" altLang="en-US" smtClean="0"/>
              <a:t> </a:t>
            </a:r>
            <a:r>
              <a:rPr lang="en-US" altLang="en-US" err="1" smtClean="0"/>
              <a:t>bạn</a:t>
            </a:r>
            <a:r>
              <a:rPr lang="en-US" altLang="en-US" smtClean="0"/>
              <a:t> </a:t>
            </a:r>
            <a:r>
              <a:rPr lang="en-US" altLang="en-US" err="1" smtClean="0"/>
              <a:t>đã</a:t>
            </a:r>
            <a:r>
              <a:rPr lang="en-US" altLang="en-US" smtClean="0"/>
              <a:t> </a:t>
            </a:r>
            <a:r>
              <a:rPr lang="en-US" altLang="en-US" err="1" smtClean="0"/>
              <a:t>lắng</a:t>
            </a:r>
            <a:r>
              <a:rPr lang="en-US" altLang="en-US" smtClean="0"/>
              <a:t> </a:t>
            </a:r>
            <a:r>
              <a:rPr lang="en-US" altLang="en-US" err="1" smtClean="0"/>
              <a:t>nghe</a:t>
            </a:r>
            <a:r>
              <a:rPr lang="en-US" altLang="en-US" smtClean="0"/>
              <a:t>!</a:t>
            </a:r>
            <a:endParaRPr lang="en-US"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mtClean="0"/>
              <a:t>A. </a:t>
            </a:r>
            <a:r>
              <a:rPr lang="en-US" altLang="en-US" err="1" smtClean="0"/>
              <a:t>Giới</a:t>
            </a:r>
            <a:r>
              <a:rPr lang="en-US" altLang="en-US" smtClean="0"/>
              <a:t> Thiệu tổng quan</a:t>
            </a:r>
            <a:endParaRPr lang="en-US" altLang="en-US"/>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914400" y="1628776"/>
            <a:ext cx="8077200" cy="652462"/>
          </a:xfrm>
        </p:spPr>
        <p:txBody>
          <a:bodyPr/>
          <a:lstStyle/>
          <a:p>
            <a:pPr marL="514350" indent="-514350">
              <a:buFont typeface="+mj-lt"/>
              <a:buAutoNum type="arabicPeriod"/>
            </a:pPr>
            <a:r>
              <a:rPr lang="en-US" altLang="en-US" smtClean="0"/>
              <a:t>Logistics </a:t>
            </a:r>
            <a:r>
              <a:rPr lang="en-US" altLang="en-US" err="1" smtClean="0"/>
              <a:t>trong</a:t>
            </a:r>
            <a:r>
              <a:rPr lang="en-US" altLang="en-US" smtClean="0"/>
              <a:t> </a:t>
            </a:r>
            <a:r>
              <a:rPr lang="en-US" altLang="en-US" err="1" smtClean="0"/>
              <a:t>kinh</a:t>
            </a:r>
            <a:r>
              <a:rPr lang="en-US" altLang="en-US" smtClean="0"/>
              <a:t> </a:t>
            </a:r>
            <a:r>
              <a:rPr lang="en-US" altLang="en-US" err="1" smtClean="0"/>
              <a:t>doanh</a:t>
            </a:r>
            <a:endParaRPr lang="en-US" altLang="en-US"/>
          </a:p>
        </p:txBody>
      </p:sp>
      <p:sp>
        <p:nvSpPr>
          <p:cNvPr id="2" name="TextBox 1"/>
          <p:cNvSpPr txBox="1"/>
          <p:nvPr/>
        </p:nvSpPr>
        <p:spPr>
          <a:xfrm>
            <a:off x="914400" y="2692400"/>
            <a:ext cx="7543800" cy="3139321"/>
          </a:xfrm>
          <a:prstGeom prst="rect">
            <a:avLst/>
          </a:prstGeom>
          <a:noFill/>
        </p:spPr>
        <p:txBody>
          <a:bodyPr wrap="square" rtlCol="0">
            <a:spAutoFit/>
          </a:bodyPr>
          <a:lstStyle/>
          <a:p>
            <a:pPr marL="285750" indent="-285750">
              <a:buFont typeface="Arial" panose="020B0604020202020204" pitchFamily="34" charset="0"/>
              <a:buChar char="•"/>
            </a:pPr>
            <a:r>
              <a:rPr lang="vi-VN"/>
              <a:t>“Dịch vụ logistics là hoạt động thương mại, theo đó thương nhân tổ chức thực hiện một hoặc nhiều công việc bao gồm nhận hàng, vận chuyển, lưu kho, lưu bãi, làm thủ tục hải quan, các thủ tục giấy tờ khác, tư vấn khách hàng, đóng gói bao bì, ghi ký mã hiệu, giao hàng hoặc các dịch vụ khác có liên quan đến hàng hóa theo thỏa thuận với khách hàng để hưởng thù lao</a:t>
            </a:r>
            <a:r>
              <a:rPr lang="vi-VN" smtClean="0"/>
              <a:t>.”</a:t>
            </a:r>
            <a:endParaRPr lang="en-US" smtClean="0"/>
          </a:p>
          <a:p>
            <a:pPr marL="285750" indent="-285750">
              <a:buFont typeface="Arial" panose="020B0604020202020204" pitchFamily="34" charset="0"/>
              <a:buChar char="•"/>
            </a:pPr>
            <a:r>
              <a:rPr lang="vi-VN" smtClean="0"/>
              <a:t>Logistic</a:t>
            </a:r>
            <a:r>
              <a:rPr lang="en-US" smtClean="0"/>
              <a:t>s</a:t>
            </a:r>
            <a:r>
              <a:rPr lang="vi-VN" smtClean="0"/>
              <a:t> </a:t>
            </a:r>
            <a:r>
              <a:rPr lang="vi-VN"/>
              <a:t>giải quyết cả đầu ra lẫn đầu vào của các doanh nghiệp một cách hiệu quả. Nhờ đó có thể thay đổi các nguồn tài nguyên đầu vào hoặc tối ưu hóa quá trình chu chuyển nguyên vật liệu, hàng hóa, dịch vụ,… Logistic giúp giảm chi phí tăng khả năng cạnh tranh của doanh </a:t>
            </a:r>
            <a:r>
              <a:rPr lang="vi-VN" smtClean="0"/>
              <a:t>nghiệp</a:t>
            </a:r>
            <a:r>
              <a:rPr lang="en-US"/>
              <a:t>.</a:t>
            </a:r>
          </a:p>
        </p:txBody>
      </p:sp>
    </p:spTree>
    <p:extLst>
      <p:ext uri="{BB962C8B-B14F-4D97-AF65-F5344CB8AC3E}">
        <p14:creationId xmlns:p14="http://schemas.microsoft.com/office/powerpoint/2010/main" val="24943096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mtClean="0"/>
              <a:t>A. </a:t>
            </a:r>
            <a:r>
              <a:rPr lang="en-US" altLang="en-US" err="1" smtClean="0"/>
              <a:t>Giới</a:t>
            </a:r>
            <a:r>
              <a:rPr lang="en-US" altLang="en-US" smtClean="0"/>
              <a:t> Thiệu tổng quan</a:t>
            </a:r>
            <a:endParaRPr lang="en-US" alt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000"/>
            <a:ext cx="9143999" cy="4953000"/>
          </a:xfrm>
          <a:prstGeom prst="rect">
            <a:avLst/>
          </a:prstGeom>
        </p:spPr>
      </p:pic>
      <p:sp>
        <p:nvSpPr>
          <p:cNvPr id="6" name="Rectangle 3">
            <a:extLst>
              <a:ext uri="{FF2B5EF4-FFF2-40B4-BE49-F238E27FC236}">
                <a16:creationId xmlns:a16="http://schemas.microsoft.com/office/drawing/2014/main" id="{2EE127BF-401A-4C36-A14A-872ADB44AB18}"/>
              </a:ext>
            </a:extLst>
          </p:cNvPr>
          <p:cNvSpPr txBox="1">
            <a:spLocks noChangeArrowheads="1"/>
          </p:cNvSpPr>
          <p:nvPr/>
        </p:nvSpPr>
        <p:spPr bwMode="auto">
          <a:xfrm>
            <a:off x="1257300" y="1371600"/>
            <a:ext cx="8077200" cy="65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US" altLang="en-US" smtClean="0"/>
              <a:t>2. Công cụ thực hiện</a:t>
            </a:r>
            <a:endParaRPr lang="en-US" altLang="en-US"/>
          </a:p>
        </p:txBody>
      </p:sp>
    </p:spTree>
    <p:extLst>
      <p:ext uri="{BB962C8B-B14F-4D97-AF65-F5344CB8AC3E}">
        <p14:creationId xmlns:p14="http://schemas.microsoft.com/office/powerpoint/2010/main" val="22174464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mtClean="0"/>
              <a:t>A. </a:t>
            </a:r>
            <a:r>
              <a:rPr lang="en-US" altLang="en-US" err="1" smtClean="0"/>
              <a:t>Giới</a:t>
            </a:r>
            <a:r>
              <a:rPr lang="en-US" altLang="en-US" smtClean="0"/>
              <a:t> Thiệu tổng quan</a:t>
            </a:r>
            <a:endParaRPr lang="en-US" altLang="en-US"/>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33538"/>
            <a:ext cx="8077200" cy="652462"/>
          </a:xfrm>
        </p:spPr>
        <p:txBody>
          <a:bodyPr/>
          <a:lstStyle/>
          <a:p>
            <a:pPr marL="0" indent="0">
              <a:buNone/>
            </a:pPr>
            <a:r>
              <a:rPr lang="en-US" altLang="en-US"/>
              <a:t>3</a:t>
            </a:r>
            <a:r>
              <a:rPr lang="en-US" altLang="en-US" smtClean="0"/>
              <a:t>. Phân cấp hoa hồng</a:t>
            </a:r>
            <a:endParaRPr lang="en-US" altLang="en-US"/>
          </a:p>
        </p:txBody>
      </p:sp>
      <p:sp>
        <p:nvSpPr>
          <p:cNvPr id="2" name="TextBox 1"/>
          <p:cNvSpPr txBox="1"/>
          <p:nvPr/>
        </p:nvSpPr>
        <p:spPr>
          <a:xfrm>
            <a:off x="762000" y="2590800"/>
            <a:ext cx="8077200" cy="2031325"/>
          </a:xfrm>
          <a:prstGeom prst="rect">
            <a:avLst/>
          </a:prstGeom>
          <a:noFill/>
        </p:spPr>
        <p:txBody>
          <a:bodyPr wrap="square" rtlCol="0">
            <a:spAutoFit/>
          </a:bodyPr>
          <a:lstStyle/>
          <a:p>
            <a:pPr marL="285750" indent="-285750">
              <a:buFont typeface="Wingdings" panose="05000000000000000000" pitchFamily="2" charset="2"/>
              <a:buChar char="§"/>
            </a:pPr>
            <a:r>
              <a:rPr lang="en-US"/>
              <a:t>Mỗi tài khoản người dùng thông thường đăng ký vào hệ thống sẽ được cấp một mã </a:t>
            </a:r>
            <a:r>
              <a:rPr lang="en-US" smtClean="0"/>
              <a:t>code (ví </a:t>
            </a:r>
            <a:r>
              <a:rPr lang="en-US"/>
              <a:t>dụ: </a:t>
            </a:r>
            <a:r>
              <a:rPr lang="en-US" smtClean="0">
                <a:solidFill>
                  <a:srgbClr val="FF0000"/>
                </a:solidFill>
              </a:rPr>
              <a:t>5C088E0E8F5DE</a:t>
            </a:r>
            <a:r>
              <a:rPr lang="en-US" smtClean="0"/>
              <a:t> ).</a:t>
            </a:r>
            <a:endParaRPr lang="en-US"/>
          </a:p>
          <a:p>
            <a:pPr marL="285750" indent="-285750">
              <a:buFont typeface="Wingdings" panose="05000000000000000000" pitchFamily="2" charset="2"/>
              <a:buChar char="§"/>
            </a:pPr>
            <a:r>
              <a:rPr lang="en-US" smtClean="0"/>
              <a:t>Lấy mã được cấp giới thiệu người khác đăng ký tài khoản và nhập mã code của mình vào, khi đó người được giới thiệu mua hàng trên hệ thống thì người giới thiệu và người được giới thiệu sẽ được trả hoa hồng từ hệ thống.</a:t>
            </a:r>
          </a:p>
          <a:p>
            <a:pPr marL="285750" indent="-285750">
              <a:buFont typeface="Wingdings" panose="05000000000000000000" pitchFamily="2" charset="2"/>
              <a:buChar char="§"/>
            </a:pPr>
            <a:r>
              <a:rPr lang="en-US" smtClean="0"/>
              <a:t>Tài khoản tích lũy tiền hoa hồng có thể lãnh tiền mặt.</a:t>
            </a:r>
          </a:p>
        </p:txBody>
      </p:sp>
    </p:spTree>
    <p:extLst>
      <p:ext uri="{BB962C8B-B14F-4D97-AF65-F5344CB8AC3E}">
        <p14:creationId xmlns:p14="http://schemas.microsoft.com/office/powerpoint/2010/main" val="39682865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mtClean="0"/>
              <a:t>A. </a:t>
            </a:r>
            <a:r>
              <a:rPr lang="en-US" altLang="en-US" err="1" smtClean="0"/>
              <a:t>Giới</a:t>
            </a:r>
            <a:r>
              <a:rPr lang="en-US" altLang="en-US" smtClean="0"/>
              <a:t> Thiệu tổng quan</a:t>
            </a:r>
            <a:endParaRPr lang="en-US" altLang="en-US"/>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1524000" y="1371600"/>
            <a:ext cx="1600200" cy="457200"/>
          </a:xfrm>
        </p:spPr>
        <p:txBody>
          <a:bodyPr/>
          <a:lstStyle/>
          <a:p>
            <a:pPr marL="0" indent="0">
              <a:buNone/>
            </a:pPr>
            <a:r>
              <a:rPr lang="en-US" altLang="en-US" sz="2300" smtClean="0"/>
              <a:t>Ví dụ:</a:t>
            </a:r>
            <a:endParaRPr lang="en-US" altLang="en-US" sz="2300"/>
          </a:p>
        </p:txBody>
      </p:sp>
      <p:sp>
        <p:nvSpPr>
          <p:cNvPr id="3" name="Oval 2"/>
          <p:cNvSpPr/>
          <p:nvPr/>
        </p:nvSpPr>
        <p:spPr>
          <a:xfrm>
            <a:off x="152400" y="1947029"/>
            <a:ext cx="1600200" cy="84613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Khách A</a:t>
            </a:r>
            <a:endParaRPr lang="en-US"/>
          </a:p>
        </p:txBody>
      </p:sp>
      <p:sp>
        <p:nvSpPr>
          <p:cNvPr id="6" name="Oval 5"/>
          <p:cNvSpPr/>
          <p:nvPr/>
        </p:nvSpPr>
        <p:spPr>
          <a:xfrm>
            <a:off x="920021" y="3166269"/>
            <a:ext cx="1600200" cy="84613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Khách B</a:t>
            </a:r>
            <a:endParaRPr lang="en-US"/>
          </a:p>
        </p:txBody>
      </p:sp>
      <p:sp>
        <p:nvSpPr>
          <p:cNvPr id="7" name="Oval 6"/>
          <p:cNvSpPr/>
          <p:nvPr/>
        </p:nvSpPr>
        <p:spPr>
          <a:xfrm>
            <a:off x="3352800" y="5486400"/>
            <a:ext cx="1600200" cy="84613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Khách D</a:t>
            </a:r>
            <a:endParaRPr lang="en-US"/>
          </a:p>
        </p:txBody>
      </p:sp>
      <p:sp>
        <p:nvSpPr>
          <p:cNvPr id="8" name="Oval 7"/>
          <p:cNvSpPr/>
          <p:nvPr/>
        </p:nvSpPr>
        <p:spPr>
          <a:xfrm>
            <a:off x="1752600" y="4407551"/>
            <a:ext cx="1600200" cy="84613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Khách C</a:t>
            </a:r>
            <a:endParaRPr lang="en-US"/>
          </a:p>
        </p:txBody>
      </p:sp>
      <p:sp>
        <p:nvSpPr>
          <p:cNvPr id="9" name="Oval 8"/>
          <p:cNvSpPr/>
          <p:nvPr/>
        </p:nvSpPr>
        <p:spPr>
          <a:xfrm>
            <a:off x="5545111" y="1411715"/>
            <a:ext cx="586490" cy="520141"/>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t>4</a:t>
            </a:r>
          </a:p>
        </p:txBody>
      </p:sp>
      <p:sp>
        <p:nvSpPr>
          <p:cNvPr id="10" name="Oval 9"/>
          <p:cNvSpPr/>
          <p:nvPr/>
        </p:nvSpPr>
        <p:spPr>
          <a:xfrm>
            <a:off x="4953000" y="2111097"/>
            <a:ext cx="4143218" cy="116550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Tổng hóa đơn khách D : 180,000 vnđ</a:t>
            </a:r>
            <a:endParaRPr lang="en-US"/>
          </a:p>
        </p:txBody>
      </p:sp>
      <p:sp>
        <p:nvSpPr>
          <p:cNvPr id="4" name="TextBox 3"/>
          <p:cNvSpPr txBox="1"/>
          <p:nvPr/>
        </p:nvSpPr>
        <p:spPr>
          <a:xfrm>
            <a:off x="2520221" y="1459468"/>
            <a:ext cx="3024890" cy="369332"/>
          </a:xfrm>
          <a:prstGeom prst="rect">
            <a:avLst/>
          </a:prstGeom>
          <a:noFill/>
        </p:spPr>
        <p:txBody>
          <a:bodyPr wrap="square" rtlCol="0">
            <a:spAutoFit/>
          </a:bodyPr>
          <a:lstStyle/>
          <a:p>
            <a:r>
              <a:rPr lang="en-US" smtClean="0"/>
              <a:t>Phân cấp hoa hồng hiện tại</a:t>
            </a:r>
            <a:endParaRPr lang="en-US"/>
          </a:p>
        </p:txBody>
      </p:sp>
      <p:cxnSp>
        <p:nvCxnSpPr>
          <p:cNvPr id="11" name="Straight Arrow Connector 10"/>
          <p:cNvCxnSpPr>
            <a:stCxn id="3" idx="4"/>
            <a:endCxn id="6" idx="0"/>
          </p:cNvCxnSpPr>
          <p:nvPr/>
        </p:nvCxnSpPr>
        <p:spPr>
          <a:xfrm>
            <a:off x="952500" y="2793167"/>
            <a:ext cx="767621" cy="3731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968989" y="5181398"/>
            <a:ext cx="767621" cy="3731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753849" y="4012407"/>
            <a:ext cx="767621" cy="3731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7292090" y="1426888"/>
            <a:ext cx="1013710" cy="520141"/>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10 %</a:t>
            </a:r>
            <a:endParaRPr lang="en-US"/>
          </a:p>
        </p:txBody>
      </p:sp>
      <p:sp>
        <p:nvSpPr>
          <p:cNvPr id="19" name="TextBox 18"/>
          <p:cNvSpPr txBox="1"/>
          <p:nvPr/>
        </p:nvSpPr>
        <p:spPr>
          <a:xfrm>
            <a:off x="6235908" y="1487119"/>
            <a:ext cx="1061803" cy="369332"/>
          </a:xfrm>
          <a:prstGeom prst="rect">
            <a:avLst/>
          </a:prstGeom>
          <a:noFill/>
        </p:spPr>
        <p:txBody>
          <a:bodyPr wrap="square" rtlCol="0">
            <a:spAutoFit/>
          </a:bodyPr>
          <a:lstStyle/>
          <a:p>
            <a:r>
              <a:rPr lang="en-US" smtClean="0"/>
              <a:t>Tỉ lệ là :</a:t>
            </a:r>
            <a:endParaRPr lang="en-US"/>
          </a:p>
        </p:txBody>
      </p:sp>
      <p:sp>
        <p:nvSpPr>
          <p:cNvPr id="12" name="Rectangle 11"/>
          <p:cNvSpPr/>
          <p:nvPr/>
        </p:nvSpPr>
        <p:spPr>
          <a:xfrm>
            <a:off x="7217451" y="3771948"/>
            <a:ext cx="1805690" cy="545449"/>
          </a:xfrm>
          <a:prstGeom prst="rect">
            <a:avLst/>
          </a:prstGeom>
          <a:solidFill>
            <a:srgbClr val="00B05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 18,000 vnđ</a:t>
            </a:r>
            <a:endParaRPr lang="en-US"/>
          </a:p>
        </p:txBody>
      </p:sp>
      <p:sp>
        <p:nvSpPr>
          <p:cNvPr id="13" name="TextBox 12"/>
          <p:cNvSpPr txBox="1"/>
          <p:nvPr/>
        </p:nvSpPr>
        <p:spPr>
          <a:xfrm>
            <a:off x="7200900" y="3320372"/>
            <a:ext cx="1905000" cy="369332"/>
          </a:xfrm>
          <a:prstGeom prst="rect">
            <a:avLst/>
          </a:prstGeom>
          <a:noFill/>
        </p:spPr>
        <p:txBody>
          <a:bodyPr wrap="square" rtlCol="0">
            <a:spAutoFit/>
          </a:bodyPr>
          <a:lstStyle/>
          <a:p>
            <a:r>
              <a:rPr lang="en-US" smtClean="0"/>
              <a:t>180,000 * 10%</a:t>
            </a:r>
            <a:endParaRPr lang="en-US"/>
          </a:p>
        </p:txBody>
      </p:sp>
      <p:sp>
        <p:nvSpPr>
          <p:cNvPr id="22" name="TextBox 21"/>
          <p:cNvSpPr txBox="1"/>
          <p:nvPr/>
        </p:nvSpPr>
        <p:spPr>
          <a:xfrm>
            <a:off x="7252428" y="4830620"/>
            <a:ext cx="1905000" cy="369332"/>
          </a:xfrm>
          <a:prstGeom prst="rect">
            <a:avLst/>
          </a:prstGeom>
          <a:noFill/>
        </p:spPr>
        <p:txBody>
          <a:bodyPr wrap="square" rtlCol="0">
            <a:spAutoFit/>
          </a:bodyPr>
          <a:lstStyle/>
          <a:p>
            <a:r>
              <a:rPr lang="en-US" smtClean="0"/>
              <a:t>18,000/4</a:t>
            </a:r>
            <a:endParaRPr lang="en-US"/>
          </a:p>
        </p:txBody>
      </p:sp>
      <p:sp>
        <p:nvSpPr>
          <p:cNvPr id="23" name="Rectangle 22"/>
          <p:cNvSpPr/>
          <p:nvPr/>
        </p:nvSpPr>
        <p:spPr>
          <a:xfrm>
            <a:off x="7200900" y="5364020"/>
            <a:ext cx="1805690" cy="545449"/>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 4,500 vnđ</a:t>
            </a:r>
            <a:endParaRPr lang="en-US"/>
          </a:p>
        </p:txBody>
      </p:sp>
      <p:sp>
        <p:nvSpPr>
          <p:cNvPr id="20" name="TextBox 19"/>
          <p:cNvSpPr txBox="1"/>
          <p:nvPr/>
        </p:nvSpPr>
        <p:spPr>
          <a:xfrm>
            <a:off x="1752600" y="2045853"/>
            <a:ext cx="1435308" cy="369332"/>
          </a:xfrm>
          <a:prstGeom prst="rect">
            <a:avLst/>
          </a:prstGeom>
          <a:noFill/>
        </p:spPr>
        <p:txBody>
          <a:bodyPr wrap="square" rtlCol="0">
            <a:spAutoFit/>
          </a:bodyPr>
          <a:lstStyle/>
          <a:p>
            <a:r>
              <a:rPr lang="en-US" smtClean="0"/>
              <a:t>4,500 vnđ</a:t>
            </a:r>
            <a:endParaRPr lang="en-US"/>
          </a:p>
        </p:txBody>
      </p:sp>
      <p:sp>
        <p:nvSpPr>
          <p:cNvPr id="25" name="TextBox 24"/>
          <p:cNvSpPr txBox="1"/>
          <p:nvPr/>
        </p:nvSpPr>
        <p:spPr>
          <a:xfrm>
            <a:off x="4750320" y="5404790"/>
            <a:ext cx="1435308" cy="369332"/>
          </a:xfrm>
          <a:prstGeom prst="rect">
            <a:avLst/>
          </a:prstGeom>
          <a:noFill/>
        </p:spPr>
        <p:txBody>
          <a:bodyPr wrap="square" rtlCol="0">
            <a:spAutoFit/>
          </a:bodyPr>
          <a:lstStyle/>
          <a:p>
            <a:r>
              <a:rPr lang="en-US" smtClean="0"/>
              <a:t>4,500 vnđ</a:t>
            </a:r>
            <a:endParaRPr lang="en-US"/>
          </a:p>
        </p:txBody>
      </p:sp>
      <p:sp>
        <p:nvSpPr>
          <p:cNvPr id="26" name="TextBox 25"/>
          <p:cNvSpPr txBox="1"/>
          <p:nvPr/>
        </p:nvSpPr>
        <p:spPr>
          <a:xfrm>
            <a:off x="3264108" y="4392800"/>
            <a:ext cx="1435308" cy="369332"/>
          </a:xfrm>
          <a:prstGeom prst="rect">
            <a:avLst/>
          </a:prstGeom>
          <a:noFill/>
        </p:spPr>
        <p:txBody>
          <a:bodyPr wrap="square" rtlCol="0">
            <a:spAutoFit/>
          </a:bodyPr>
          <a:lstStyle/>
          <a:p>
            <a:r>
              <a:rPr lang="en-US" smtClean="0"/>
              <a:t>4,500 vnđ</a:t>
            </a:r>
            <a:endParaRPr lang="en-US"/>
          </a:p>
        </p:txBody>
      </p:sp>
      <p:sp>
        <p:nvSpPr>
          <p:cNvPr id="27" name="TextBox 26"/>
          <p:cNvSpPr txBox="1"/>
          <p:nvPr/>
        </p:nvSpPr>
        <p:spPr>
          <a:xfrm>
            <a:off x="2516786" y="3241356"/>
            <a:ext cx="1435308" cy="369332"/>
          </a:xfrm>
          <a:prstGeom prst="rect">
            <a:avLst/>
          </a:prstGeom>
          <a:noFill/>
        </p:spPr>
        <p:txBody>
          <a:bodyPr wrap="square" rtlCol="0">
            <a:spAutoFit/>
          </a:bodyPr>
          <a:lstStyle/>
          <a:p>
            <a:r>
              <a:rPr lang="en-US" smtClean="0"/>
              <a:t>4,500 vnđ</a:t>
            </a:r>
            <a:endParaRPr lang="en-US"/>
          </a:p>
        </p:txBody>
      </p:sp>
    </p:spTree>
    <p:extLst>
      <p:ext uri="{BB962C8B-B14F-4D97-AF65-F5344CB8AC3E}">
        <p14:creationId xmlns:p14="http://schemas.microsoft.com/office/powerpoint/2010/main" val="316442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0"/>
                                        <p:tgtEl>
                                          <p:spTgt spid="11"/>
                                        </p:tgtEl>
                                      </p:cBhvr>
                                    </p:animEffect>
                                    <p:anim calcmode="lin" valueType="num">
                                      <p:cBhvr>
                                        <p:cTn id="37" dur="1000" fill="hold"/>
                                        <p:tgtEl>
                                          <p:spTgt spid="11"/>
                                        </p:tgtEl>
                                        <p:attrNameLst>
                                          <p:attrName>ppt_x</p:attrName>
                                        </p:attrNameLst>
                                      </p:cBhvr>
                                      <p:tavLst>
                                        <p:tav tm="0">
                                          <p:val>
                                            <p:strVal val="#ppt_x"/>
                                          </p:val>
                                        </p:tav>
                                        <p:tav tm="100000">
                                          <p:val>
                                            <p:strVal val="#ppt_x"/>
                                          </p:val>
                                        </p:tav>
                                      </p:tavLst>
                                    </p:anim>
                                    <p:anim calcmode="lin" valueType="num">
                                      <p:cBhvr>
                                        <p:cTn id="38" dur="1000" fill="hold"/>
                                        <p:tgtEl>
                                          <p:spTgt spid="11"/>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1000"/>
                                        <p:tgtEl>
                                          <p:spTgt spid="6"/>
                                        </p:tgtEl>
                                      </p:cBhvr>
                                    </p:animEffect>
                                    <p:anim calcmode="lin" valueType="num">
                                      <p:cBhvr>
                                        <p:cTn id="42" dur="1000" fill="hold"/>
                                        <p:tgtEl>
                                          <p:spTgt spid="6"/>
                                        </p:tgtEl>
                                        <p:attrNameLst>
                                          <p:attrName>ppt_x</p:attrName>
                                        </p:attrNameLst>
                                      </p:cBhvr>
                                      <p:tavLst>
                                        <p:tav tm="0">
                                          <p:val>
                                            <p:strVal val="#ppt_x"/>
                                          </p:val>
                                        </p:tav>
                                        <p:tav tm="100000">
                                          <p:val>
                                            <p:strVal val="#ppt_x"/>
                                          </p:val>
                                        </p:tav>
                                      </p:tavLst>
                                    </p:anim>
                                    <p:anim calcmode="lin" valueType="num">
                                      <p:cBhvr>
                                        <p:cTn id="43" dur="1000" fill="hold"/>
                                        <p:tgtEl>
                                          <p:spTgt spid="6"/>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anim calcmode="lin" valueType="num">
                                      <p:cBhvr>
                                        <p:cTn id="47" dur="1000" fill="hold"/>
                                        <p:tgtEl>
                                          <p:spTgt spid="16"/>
                                        </p:tgtEl>
                                        <p:attrNameLst>
                                          <p:attrName>ppt_x</p:attrName>
                                        </p:attrNameLst>
                                      </p:cBhvr>
                                      <p:tavLst>
                                        <p:tav tm="0">
                                          <p:val>
                                            <p:strVal val="#ppt_x"/>
                                          </p:val>
                                        </p:tav>
                                        <p:tav tm="100000">
                                          <p:val>
                                            <p:strVal val="#ppt_x"/>
                                          </p:val>
                                        </p:tav>
                                      </p:tavLst>
                                    </p:anim>
                                    <p:anim calcmode="lin" valueType="num">
                                      <p:cBhvr>
                                        <p:cTn id="48" dur="1000" fill="hold"/>
                                        <p:tgtEl>
                                          <p:spTgt spid="16"/>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fade">
                                      <p:cBhvr>
                                        <p:cTn id="51" dur="1000"/>
                                        <p:tgtEl>
                                          <p:spTgt spid="8"/>
                                        </p:tgtEl>
                                      </p:cBhvr>
                                    </p:animEffect>
                                    <p:anim calcmode="lin" valueType="num">
                                      <p:cBhvr>
                                        <p:cTn id="52" dur="1000" fill="hold"/>
                                        <p:tgtEl>
                                          <p:spTgt spid="8"/>
                                        </p:tgtEl>
                                        <p:attrNameLst>
                                          <p:attrName>ppt_x</p:attrName>
                                        </p:attrNameLst>
                                      </p:cBhvr>
                                      <p:tavLst>
                                        <p:tav tm="0">
                                          <p:val>
                                            <p:strVal val="#ppt_x"/>
                                          </p:val>
                                        </p:tav>
                                        <p:tav tm="100000">
                                          <p:val>
                                            <p:strVal val="#ppt_x"/>
                                          </p:val>
                                        </p:tav>
                                      </p:tavLst>
                                    </p:anim>
                                    <p:anim calcmode="lin" valueType="num">
                                      <p:cBhvr>
                                        <p:cTn id="53" dur="1000" fill="hold"/>
                                        <p:tgtEl>
                                          <p:spTgt spid="8"/>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1000"/>
                                        <p:tgtEl>
                                          <p:spTgt spid="7"/>
                                        </p:tgtEl>
                                      </p:cBhvr>
                                    </p:animEffect>
                                    <p:anim calcmode="lin" valueType="num">
                                      <p:cBhvr>
                                        <p:cTn id="62" dur="1000" fill="hold"/>
                                        <p:tgtEl>
                                          <p:spTgt spid="7"/>
                                        </p:tgtEl>
                                        <p:attrNameLst>
                                          <p:attrName>ppt_x</p:attrName>
                                        </p:attrNameLst>
                                      </p:cBhvr>
                                      <p:tavLst>
                                        <p:tav tm="0">
                                          <p:val>
                                            <p:strVal val="#ppt_x"/>
                                          </p:val>
                                        </p:tav>
                                        <p:tav tm="100000">
                                          <p:val>
                                            <p:strVal val="#ppt_x"/>
                                          </p:val>
                                        </p:tav>
                                      </p:tavLst>
                                    </p:anim>
                                    <p:anim calcmode="lin" valueType="num">
                                      <p:cBhvr>
                                        <p:cTn id="6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wipe(down)">
                                      <p:cBhvr>
                                        <p:cTn id="68" dur="500"/>
                                        <p:tgtEl>
                                          <p:spTgt spid="25"/>
                                        </p:tgtEl>
                                      </p:cBhvr>
                                    </p:animEffect>
                                  </p:childTnLst>
                                </p:cTn>
                              </p:par>
                            </p:childTnLst>
                          </p:cTn>
                        </p:par>
                      </p:childTnLst>
                    </p:cTn>
                  </p:par>
                  <p:par>
                    <p:cTn id="69" fill="hold">
                      <p:stCondLst>
                        <p:cond delay="indefinite"/>
                      </p:stCondLst>
                      <p:childTnLst>
                        <p:par>
                          <p:cTn id="70" fill="hold">
                            <p:stCondLst>
                              <p:cond delay="0"/>
                            </p:stCondLst>
                            <p:childTnLst>
                              <p:par>
                                <p:cTn id="71" presetID="6" presetClass="entr" presetSubtype="16"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circle(in)">
                                      <p:cBhvr>
                                        <p:cTn id="73" dur="2000"/>
                                        <p:tgtEl>
                                          <p:spTgt spid="26"/>
                                        </p:tgtEl>
                                      </p:cBhvr>
                                    </p:animEffect>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fade">
                                      <p:cBhvr>
                                        <p:cTn id="78" dur="1000"/>
                                        <p:tgtEl>
                                          <p:spTgt spid="27"/>
                                        </p:tgtEl>
                                      </p:cBhvr>
                                    </p:animEffect>
                                    <p:anim calcmode="lin" valueType="num">
                                      <p:cBhvr>
                                        <p:cTn id="79" dur="1000" fill="hold"/>
                                        <p:tgtEl>
                                          <p:spTgt spid="27"/>
                                        </p:tgtEl>
                                        <p:attrNameLst>
                                          <p:attrName>ppt_x</p:attrName>
                                        </p:attrNameLst>
                                      </p:cBhvr>
                                      <p:tavLst>
                                        <p:tav tm="0">
                                          <p:val>
                                            <p:strVal val="#ppt_x"/>
                                          </p:val>
                                        </p:tav>
                                        <p:tav tm="100000">
                                          <p:val>
                                            <p:strVal val="#ppt_x"/>
                                          </p:val>
                                        </p:tav>
                                      </p:tavLst>
                                    </p:anim>
                                    <p:anim calcmode="lin" valueType="num">
                                      <p:cBhvr>
                                        <p:cTn id="80"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20"/>
                                        </p:tgtEl>
                                        <p:attrNameLst>
                                          <p:attrName>style.visibility</p:attrName>
                                        </p:attrNameLst>
                                      </p:cBhvr>
                                      <p:to>
                                        <p:strVal val="visible"/>
                                      </p:to>
                                    </p:set>
                                    <p:animEffect transition="in" filter="fade">
                                      <p:cBhvr>
                                        <p:cTn id="85" dur="1000"/>
                                        <p:tgtEl>
                                          <p:spTgt spid="20"/>
                                        </p:tgtEl>
                                      </p:cBhvr>
                                    </p:animEffect>
                                    <p:anim calcmode="lin" valueType="num">
                                      <p:cBhvr>
                                        <p:cTn id="86" dur="1000" fill="hold"/>
                                        <p:tgtEl>
                                          <p:spTgt spid="20"/>
                                        </p:tgtEl>
                                        <p:attrNameLst>
                                          <p:attrName>ppt_x</p:attrName>
                                        </p:attrNameLst>
                                      </p:cBhvr>
                                      <p:tavLst>
                                        <p:tav tm="0">
                                          <p:val>
                                            <p:strVal val="#ppt_x"/>
                                          </p:val>
                                        </p:tav>
                                        <p:tav tm="100000">
                                          <p:val>
                                            <p:strVal val="#ppt_x"/>
                                          </p:val>
                                        </p:tav>
                                      </p:tavLst>
                                    </p:anim>
                                    <p:anim calcmode="lin" valueType="num">
                                      <p:cBhvr>
                                        <p:cTn id="8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9" grpId="0" animBg="1"/>
      <p:bldP spid="10" grpId="0" animBg="1"/>
      <p:bldP spid="4" grpId="0"/>
      <p:bldP spid="17" grpId="0" animBg="1"/>
      <p:bldP spid="19" grpId="0"/>
      <p:bldP spid="12" grpId="0" animBg="1"/>
      <p:bldP spid="13" grpId="0"/>
      <p:bldP spid="22" grpId="0"/>
      <p:bldP spid="23" grpId="0" animBg="1"/>
      <p:bldP spid="20" grpId="0"/>
      <p:bldP spid="25" grpId="0"/>
      <p:bldP spid="26" grpId="0"/>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mtClean="0"/>
              <a:t>A. </a:t>
            </a:r>
            <a:r>
              <a:rPr lang="en-US" altLang="en-US" err="1" smtClean="0"/>
              <a:t>Giới</a:t>
            </a:r>
            <a:r>
              <a:rPr lang="en-US" altLang="en-US" smtClean="0"/>
              <a:t> Thiệu tổng quan</a:t>
            </a:r>
            <a:endParaRPr lang="en-US" altLang="en-US"/>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1524000" y="1371600"/>
            <a:ext cx="1600200" cy="457200"/>
          </a:xfrm>
        </p:spPr>
        <p:txBody>
          <a:bodyPr/>
          <a:lstStyle/>
          <a:p>
            <a:pPr marL="0" indent="0">
              <a:buNone/>
            </a:pPr>
            <a:r>
              <a:rPr lang="en-US" altLang="en-US" sz="2300" smtClean="0"/>
              <a:t>Ví dụ:</a:t>
            </a:r>
            <a:endParaRPr lang="en-US" altLang="en-US" sz="2300"/>
          </a:p>
        </p:txBody>
      </p:sp>
      <p:sp>
        <p:nvSpPr>
          <p:cNvPr id="3" name="Oval 2"/>
          <p:cNvSpPr/>
          <p:nvPr/>
        </p:nvSpPr>
        <p:spPr>
          <a:xfrm>
            <a:off x="152400" y="1947029"/>
            <a:ext cx="1600200" cy="84613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Khách A</a:t>
            </a:r>
            <a:endParaRPr lang="en-US"/>
          </a:p>
        </p:txBody>
      </p:sp>
      <p:sp>
        <p:nvSpPr>
          <p:cNvPr id="6" name="Oval 5"/>
          <p:cNvSpPr/>
          <p:nvPr/>
        </p:nvSpPr>
        <p:spPr>
          <a:xfrm>
            <a:off x="920021" y="3166269"/>
            <a:ext cx="1600200" cy="84613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Khách B</a:t>
            </a:r>
            <a:endParaRPr lang="en-US"/>
          </a:p>
        </p:txBody>
      </p:sp>
      <p:sp>
        <p:nvSpPr>
          <p:cNvPr id="7" name="Oval 6"/>
          <p:cNvSpPr/>
          <p:nvPr/>
        </p:nvSpPr>
        <p:spPr>
          <a:xfrm>
            <a:off x="3352800" y="5486400"/>
            <a:ext cx="1600200" cy="84613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Khách D</a:t>
            </a:r>
            <a:endParaRPr lang="en-US"/>
          </a:p>
        </p:txBody>
      </p:sp>
      <p:sp>
        <p:nvSpPr>
          <p:cNvPr id="8" name="Oval 7"/>
          <p:cNvSpPr/>
          <p:nvPr/>
        </p:nvSpPr>
        <p:spPr>
          <a:xfrm>
            <a:off x="1752600" y="4407551"/>
            <a:ext cx="1600200" cy="84613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Khách C</a:t>
            </a:r>
            <a:endParaRPr lang="en-US"/>
          </a:p>
        </p:txBody>
      </p:sp>
      <p:sp>
        <p:nvSpPr>
          <p:cNvPr id="9" name="Oval 8"/>
          <p:cNvSpPr/>
          <p:nvPr/>
        </p:nvSpPr>
        <p:spPr>
          <a:xfrm>
            <a:off x="5545111" y="1411715"/>
            <a:ext cx="586490" cy="520141"/>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t>4</a:t>
            </a:r>
          </a:p>
        </p:txBody>
      </p:sp>
      <p:sp>
        <p:nvSpPr>
          <p:cNvPr id="10" name="Oval 9"/>
          <p:cNvSpPr/>
          <p:nvPr/>
        </p:nvSpPr>
        <p:spPr>
          <a:xfrm>
            <a:off x="5257800" y="1947029"/>
            <a:ext cx="3838418" cy="132957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Tổng hóa đơn khách A</a:t>
            </a:r>
            <a:r>
              <a:rPr lang="en-US" smtClean="0"/>
              <a:t> </a:t>
            </a:r>
            <a:r>
              <a:rPr lang="en-US"/>
              <a:t>: 180,000 vnđ</a:t>
            </a:r>
          </a:p>
        </p:txBody>
      </p:sp>
      <p:sp>
        <p:nvSpPr>
          <p:cNvPr id="4" name="TextBox 3"/>
          <p:cNvSpPr txBox="1"/>
          <p:nvPr/>
        </p:nvSpPr>
        <p:spPr>
          <a:xfrm>
            <a:off x="2520221" y="1459468"/>
            <a:ext cx="3024890" cy="369332"/>
          </a:xfrm>
          <a:prstGeom prst="rect">
            <a:avLst/>
          </a:prstGeom>
          <a:noFill/>
        </p:spPr>
        <p:txBody>
          <a:bodyPr wrap="square" rtlCol="0">
            <a:spAutoFit/>
          </a:bodyPr>
          <a:lstStyle/>
          <a:p>
            <a:r>
              <a:rPr lang="en-US" smtClean="0"/>
              <a:t>Phân cấp hoa hồng hiện tại</a:t>
            </a:r>
            <a:endParaRPr lang="en-US"/>
          </a:p>
        </p:txBody>
      </p:sp>
      <p:cxnSp>
        <p:nvCxnSpPr>
          <p:cNvPr id="11" name="Straight Arrow Connector 10"/>
          <p:cNvCxnSpPr>
            <a:stCxn id="3" idx="4"/>
            <a:endCxn id="6" idx="0"/>
          </p:cNvCxnSpPr>
          <p:nvPr/>
        </p:nvCxnSpPr>
        <p:spPr>
          <a:xfrm>
            <a:off x="952500" y="2793167"/>
            <a:ext cx="767621" cy="3731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968989" y="5181398"/>
            <a:ext cx="767621" cy="3731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753849" y="4012407"/>
            <a:ext cx="767621" cy="3731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7292090" y="1426888"/>
            <a:ext cx="1013710" cy="520141"/>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10 %</a:t>
            </a:r>
            <a:endParaRPr lang="en-US"/>
          </a:p>
        </p:txBody>
      </p:sp>
      <p:sp>
        <p:nvSpPr>
          <p:cNvPr id="19" name="TextBox 18"/>
          <p:cNvSpPr txBox="1"/>
          <p:nvPr/>
        </p:nvSpPr>
        <p:spPr>
          <a:xfrm>
            <a:off x="6235908" y="1487119"/>
            <a:ext cx="1061803" cy="369332"/>
          </a:xfrm>
          <a:prstGeom prst="rect">
            <a:avLst/>
          </a:prstGeom>
          <a:noFill/>
        </p:spPr>
        <p:txBody>
          <a:bodyPr wrap="square" rtlCol="0">
            <a:spAutoFit/>
          </a:bodyPr>
          <a:lstStyle/>
          <a:p>
            <a:r>
              <a:rPr lang="en-US" smtClean="0"/>
              <a:t>Tỉ lệ là :</a:t>
            </a:r>
            <a:endParaRPr lang="en-US"/>
          </a:p>
        </p:txBody>
      </p:sp>
      <p:sp>
        <p:nvSpPr>
          <p:cNvPr id="12" name="Rectangle 11"/>
          <p:cNvSpPr/>
          <p:nvPr/>
        </p:nvSpPr>
        <p:spPr>
          <a:xfrm>
            <a:off x="7217451" y="3771948"/>
            <a:ext cx="1805690" cy="545449"/>
          </a:xfrm>
          <a:prstGeom prst="rect">
            <a:avLst/>
          </a:prstGeom>
          <a:solidFill>
            <a:srgbClr val="00B05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 18,000 vnđ</a:t>
            </a:r>
            <a:endParaRPr lang="en-US"/>
          </a:p>
        </p:txBody>
      </p:sp>
      <p:sp>
        <p:nvSpPr>
          <p:cNvPr id="13" name="TextBox 12"/>
          <p:cNvSpPr txBox="1"/>
          <p:nvPr/>
        </p:nvSpPr>
        <p:spPr>
          <a:xfrm>
            <a:off x="7200900" y="3320372"/>
            <a:ext cx="1905000" cy="369332"/>
          </a:xfrm>
          <a:prstGeom prst="rect">
            <a:avLst/>
          </a:prstGeom>
          <a:noFill/>
        </p:spPr>
        <p:txBody>
          <a:bodyPr wrap="square" rtlCol="0">
            <a:spAutoFit/>
          </a:bodyPr>
          <a:lstStyle/>
          <a:p>
            <a:r>
              <a:rPr lang="en-US" smtClean="0"/>
              <a:t>180,000 * 10%</a:t>
            </a:r>
            <a:endParaRPr lang="en-US"/>
          </a:p>
        </p:txBody>
      </p:sp>
      <p:sp>
        <p:nvSpPr>
          <p:cNvPr id="22" name="TextBox 21"/>
          <p:cNvSpPr txBox="1"/>
          <p:nvPr/>
        </p:nvSpPr>
        <p:spPr>
          <a:xfrm>
            <a:off x="7252428" y="4830620"/>
            <a:ext cx="1905000" cy="369332"/>
          </a:xfrm>
          <a:prstGeom prst="rect">
            <a:avLst/>
          </a:prstGeom>
          <a:noFill/>
        </p:spPr>
        <p:txBody>
          <a:bodyPr wrap="square" rtlCol="0">
            <a:spAutoFit/>
          </a:bodyPr>
          <a:lstStyle/>
          <a:p>
            <a:r>
              <a:rPr lang="en-US" smtClean="0"/>
              <a:t>18,000/4</a:t>
            </a:r>
            <a:endParaRPr lang="en-US"/>
          </a:p>
        </p:txBody>
      </p:sp>
      <p:sp>
        <p:nvSpPr>
          <p:cNvPr id="23" name="Rectangle 22"/>
          <p:cNvSpPr/>
          <p:nvPr/>
        </p:nvSpPr>
        <p:spPr>
          <a:xfrm>
            <a:off x="7200900" y="5364020"/>
            <a:ext cx="1805690" cy="545449"/>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 4,500 vnđ</a:t>
            </a:r>
            <a:endParaRPr lang="en-US"/>
          </a:p>
        </p:txBody>
      </p:sp>
      <p:sp>
        <p:nvSpPr>
          <p:cNvPr id="20" name="TextBox 19"/>
          <p:cNvSpPr txBox="1"/>
          <p:nvPr/>
        </p:nvSpPr>
        <p:spPr>
          <a:xfrm>
            <a:off x="1752600" y="2045853"/>
            <a:ext cx="1435308" cy="369332"/>
          </a:xfrm>
          <a:prstGeom prst="rect">
            <a:avLst/>
          </a:prstGeom>
          <a:noFill/>
        </p:spPr>
        <p:txBody>
          <a:bodyPr wrap="square" rtlCol="0">
            <a:spAutoFit/>
          </a:bodyPr>
          <a:lstStyle/>
          <a:p>
            <a:r>
              <a:rPr lang="en-US" smtClean="0"/>
              <a:t>9,000 vnđ</a:t>
            </a:r>
            <a:endParaRPr lang="en-US"/>
          </a:p>
        </p:txBody>
      </p:sp>
      <p:sp>
        <p:nvSpPr>
          <p:cNvPr id="25" name="TextBox 24"/>
          <p:cNvSpPr txBox="1"/>
          <p:nvPr/>
        </p:nvSpPr>
        <p:spPr>
          <a:xfrm>
            <a:off x="4750320" y="5404790"/>
            <a:ext cx="1435308" cy="369332"/>
          </a:xfrm>
          <a:prstGeom prst="rect">
            <a:avLst/>
          </a:prstGeom>
          <a:noFill/>
        </p:spPr>
        <p:txBody>
          <a:bodyPr wrap="square" rtlCol="0">
            <a:spAutoFit/>
          </a:bodyPr>
          <a:lstStyle/>
          <a:p>
            <a:r>
              <a:rPr lang="en-US" smtClean="0"/>
              <a:t>4,500 vnđ</a:t>
            </a:r>
            <a:endParaRPr lang="en-US"/>
          </a:p>
        </p:txBody>
      </p:sp>
      <p:sp>
        <p:nvSpPr>
          <p:cNvPr id="26" name="TextBox 25"/>
          <p:cNvSpPr txBox="1"/>
          <p:nvPr/>
        </p:nvSpPr>
        <p:spPr>
          <a:xfrm>
            <a:off x="3264108" y="4392800"/>
            <a:ext cx="1435308" cy="369332"/>
          </a:xfrm>
          <a:prstGeom prst="rect">
            <a:avLst/>
          </a:prstGeom>
          <a:noFill/>
        </p:spPr>
        <p:txBody>
          <a:bodyPr wrap="square" rtlCol="0">
            <a:spAutoFit/>
          </a:bodyPr>
          <a:lstStyle/>
          <a:p>
            <a:r>
              <a:rPr lang="en-US" smtClean="0"/>
              <a:t>4,500 vnđ</a:t>
            </a:r>
            <a:endParaRPr lang="en-US"/>
          </a:p>
        </p:txBody>
      </p:sp>
      <p:sp>
        <p:nvSpPr>
          <p:cNvPr id="27" name="TextBox 26"/>
          <p:cNvSpPr txBox="1"/>
          <p:nvPr/>
        </p:nvSpPr>
        <p:spPr>
          <a:xfrm>
            <a:off x="2516786" y="3241356"/>
            <a:ext cx="1435308" cy="369332"/>
          </a:xfrm>
          <a:prstGeom prst="rect">
            <a:avLst/>
          </a:prstGeom>
          <a:noFill/>
        </p:spPr>
        <p:txBody>
          <a:bodyPr wrap="square" rtlCol="0">
            <a:spAutoFit/>
          </a:bodyPr>
          <a:lstStyle/>
          <a:p>
            <a:r>
              <a:rPr lang="en-US"/>
              <a:t>4</a:t>
            </a:r>
            <a:r>
              <a:rPr lang="en-US" smtClean="0"/>
              <a:t>,500 vnđ</a:t>
            </a:r>
            <a:endParaRPr lang="en-US"/>
          </a:p>
        </p:txBody>
      </p:sp>
    </p:spTree>
    <p:extLst>
      <p:ext uri="{BB962C8B-B14F-4D97-AF65-F5344CB8AC3E}">
        <p14:creationId xmlns:p14="http://schemas.microsoft.com/office/powerpoint/2010/main" val="3686912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0"/>
                                        <p:tgtEl>
                                          <p:spTgt spid="11"/>
                                        </p:tgtEl>
                                      </p:cBhvr>
                                    </p:animEffect>
                                    <p:anim calcmode="lin" valueType="num">
                                      <p:cBhvr>
                                        <p:cTn id="37" dur="1000" fill="hold"/>
                                        <p:tgtEl>
                                          <p:spTgt spid="11"/>
                                        </p:tgtEl>
                                        <p:attrNameLst>
                                          <p:attrName>ppt_x</p:attrName>
                                        </p:attrNameLst>
                                      </p:cBhvr>
                                      <p:tavLst>
                                        <p:tav tm="0">
                                          <p:val>
                                            <p:strVal val="#ppt_x"/>
                                          </p:val>
                                        </p:tav>
                                        <p:tav tm="100000">
                                          <p:val>
                                            <p:strVal val="#ppt_x"/>
                                          </p:val>
                                        </p:tav>
                                      </p:tavLst>
                                    </p:anim>
                                    <p:anim calcmode="lin" valueType="num">
                                      <p:cBhvr>
                                        <p:cTn id="38" dur="1000" fill="hold"/>
                                        <p:tgtEl>
                                          <p:spTgt spid="11"/>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1000"/>
                                        <p:tgtEl>
                                          <p:spTgt spid="6"/>
                                        </p:tgtEl>
                                      </p:cBhvr>
                                    </p:animEffect>
                                    <p:anim calcmode="lin" valueType="num">
                                      <p:cBhvr>
                                        <p:cTn id="42" dur="1000" fill="hold"/>
                                        <p:tgtEl>
                                          <p:spTgt spid="6"/>
                                        </p:tgtEl>
                                        <p:attrNameLst>
                                          <p:attrName>ppt_x</p:attrName>
                                        </p:attrNameLst>
                                      </p:cBhvr>
                                      <p:tavLst>
                                        <p:tav tm="0">
                                          <p:val>
                                            <p:strVal val="#ppt_x"/>
                                          </p:val>
                                        </p:tav>
                                        <p:tav tm="100000">
                                          <p:val>
                                            <p:strVal val="#ppt_x"/>
                                          </p:val>
                                        </p:tav>
                                      </p:tavLst>
                                    </p:anim>
                                    <p:anim calcmode="lin" valueType="num">
                                      <p:cBhvr>
                                        <p:cTn id="43" dur="1000" fill="hold"/>
                                        <p:tgtEl>
                                          <p:spTgt spid="6"/>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anim calcmode="lin" valueType="num">
                                      <p:cBhvr>
                                        <p:cTn id="47" dur="1000" fill="hold"/>
                                        <p:tgtEl>
                                          <p:spTgt spid="16"/>
                                        </p:tgtEl>
                                        <p:attrNameLst>
                                          <p:attrName>ppt_x</p:attrName>
                                        </p:attrNameLst>
                                      </p:cBhvr>
                                      <p:tavLst>
                                        <p:tav tm="0">
                                          <p:val>
                                            <p:strVal val="#ppt_x"/>
                                          </p:val>
                                        </p:tav>
                                        <p:tav tm="100000">
                                          <p:val>
                                            <p:strVal val="#ppt_x"/>
                                          </p:val>
                                        </p:tav>
                                      </p:tavLst>
                                    </p:anim>
                                    <p:anim calcmode="lin" valueType="num">
                                      <p:cBhvr>
                                        <p:cTn id="48" dur="1000" fill="hold"/>
                                        <p:tgtEl>
                                          <p:spTgt spid="16"/>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fade">
                                      <p:cBhvr>
                                        <p:cTn id="51" dur="1000"/>
                                        <p:tgtEl>
                                          <p:spTgt spid="8"/>
                                        </p:tgtEl>
                                      </p:cBhvr>
                                    </p:animEffect>
                                    <p:anim calcmode="lin" valueType="num">
                                      <p:cBhvr>
                                        <p:cTn id="52" dur="1000" fill="hold"/>
                                        <p:tgtEl>
                                          <p:spTgt spid="8"/>
                                        </p:tgtEl>
                                        <p:attrNameLst>
                                          <p:attrName>ppt_x</p:attrName>
                                        </p:attrNameLst>
                                      </p:cBhvr>
                                      <p:tavLst>
                                        <p:tav tm="0">
                                          <p:val>
                                            <p:strVal val="#ppt_x"/>
                                          </p:val>
                                        </p:tav>
                                        <p:tav tm="100000">
                                          <p:val>
                                            <p:strVal val="#ppt_x"/>
                                          </p:val>
                                        </p:tav>
                                      </p:tavLst>
                                    </p:anim>
                                    <p:anim calcmode="lin" valueType="num">
                                      <p:cBhvr>
                                        <p:cTn id="53" dur="1000" fill="hold"/>
                                        <p:tgtEl>
                                          <p:spTgt spid="8"/>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1000"/>
                                        <p:tgtEl>
                                          <p:spTgt spid="7"/>
                                        </p:tgtEl>
                                      </p:cBhvr>
                                    </p:animEffect>
                                    <p:anim calcmode="lin" valueType="num">
                                      <p:cBhvr>
                                        <p:cTn id="62" dur="1000" fill="hold"/>
                                        <p:tgtEl>
                                          <p:spTgt spid="7"/>
                                        </p:tgtEl>
                                        <p:attrNameLst>
                                          <p:attrName>ppt_x</p:attrName>
                                        </p:attrNameLst>
                                      </p:cBhvr>
                                      <p:tavLst>
                                        <p:tav tm="0">
                                          <p:val>
                                            <p:strVal val="#ppt_x"/>
                                          </p:val>
                                        </p:tav>
                                        <p:tav tm="100000">
                                          <p:val>
                                            <p:strVal val="#ppt_x"/>
                                          </p:val>
                                        </p:tav>
                                      </p:tavLst>
                                    </p:anim>
                                    <p:anim calcmode="lin" valueType="num">
                                      <p:cBhvr>
                                        <p:cTn id="6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wipe(down)">
                                      <p:cBhvr>
                                        <p:cTn id="68" dur="500"/>
                                        <p:tgtEl>
                                          <p:spTgt spid="25"/>
                                        </p:tgtEl>
                                      </p:cBhvr>
                                    </p:animEffect>
                                  </p:childTnLst>
                                </p:cTn>
                              </p:par>
                            </p:childTnLst>
                          </p:cTn>
                        </p:par>
                      </p:childTnLst>
                    </p:cTn>
                  </p:par>
                  <p:par>
                    <p:cTn id="69" fill="hold">
                      <p:stCondLst>
                        <p:cond delay="indefinite"/>
                      </p:stCondLst>
                      <p:childTnLst>
                        <p:par>
                          <p:cTn id="70" fill="hold">
                            <p:stCondLst>
                              <p:cond delay="0"/>
                            </p:stCondLst>
                            <p:childTnLst>
                              <p:par>
                                <p:cTn id="71" presetID="6" presetClass="entr" presetSubtype="16"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circle(in)">
                                      <p:cBhvr>
                                        <p:cTn id="73" dur="2000"/>
                                        <p:tgtEl>
                                          <p:spTgt spid="26"/>
                                        </p:tgtEl>
                                      </p:cBhvr>
                                    </p:animEffect>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fade">
                                      <p:cBhvr>
                                        <p:cTn id="78" dur="1000"/>
                                        <p:tgtEl>
                                          <p:spTgt spid="27"/>
                                        </p:tgtEl>
                                      </p:cBhvr>
                                    </p:animEffect>
                                    <p:anim calcmode="lin" valueType="num">
                                      <p:cBhvr>
                                        <p:cTn id="79" dur="1000" fill="hold"/>
                                        <p:tgtEl>
                                          <p:spTgt spid="27"/>
                                        </p:tgtEl>
                                        <p:attrNameLst>
                                          <p:attrName>ppt_x</p:attrName>
                                        </p:attrNameLst>
                                      </p:cBhvr>
                                      <p:tavLst>
                                        <p:tav tm="0">
                                          <p:val>
                                            <p:strVal val="#ppt_x"/>
                                          </p:val>
                                        </p:tav>
                                        <p:tav tm="100000">
                                          <p:val>
                                            <p:strVal val="#ppt_x"/>
                                          </p:val>
                                        </p:tav>
                                      </p:tavLst>
                                    </p:anim>
                                    <p:anim calcmode="lin" valueType="num">
                                      <p:cBhvr>
                                        <p:cTn id="80"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20"/>
                                        </p:tgtEl>
                                        <p:attrNameLst>
                                          <p:attrName>style.visibility</p:attrName>
                                        </p:attrNameLst>
                                      </p:cBhvr>
                                      <p:to>
                                        <p:strVal val="visible"/>
                                      </p:to>
                                    </p:set>
                                    <p:animEffect transition="in" filter="fade">
                                      <p:cBhvr>
                                        <p:cTn id="85" dur="1000"/>
                                        <p:tgtEl>
                                          <p:spTgt spid="20"/>
                                        </p:tgtEl>
                                      </p:cBhvr>
                                    </p:animEffect>
                                    <p:anim calcmode="lin" valueType="num">
                                      <p:cBhvr>
                                        <p:cTn id="86" dur="1000" fill="hold"/>
                                        <p:tgtEl>
                                          <p:spTgt spid="20"/>
                                        </p:tgtEl>
                                        <p:attrNameLst>
                                          <p:attrName>ppt_x</p:attrName>
                                        </p:attrNameLst>
                                      </p:cBhvr>
                                      <p:tavLst>
                                        <p:tav tm="0">
                                          <p:val>
                                            <p:strVal val="#ppt_x"/>
                                          </p:val>
                                        </p:tav>
                                        <p:tav tm="100000">
                                          <p:val>
                                            <p:strVal val="#ppt_x"/>
                                          </p:val>
                                        </p:tav>
                                      </p:tavLst>
                                    </p:anim>
                                    <p:anim calcmode="lin" valueType="num">
                                      <p:cBhvr>
                                        <p:cTn id="8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9" grpId="0" animBg="1"/>
      <p:bldP spid="10" grpId="0" animBg="1"/>
      <p:bldP spid="4" grpId="0"/>
      <p:bldP spid="17" grpId="0" animBg="1"/>
      <p:bldP spid="19" grpId="0"/>
      <p:bldP spid="12" grpId="0" animBg="1"/>
      <p:bldP spid="13" grpId="0"/>
      <p:bldP spid="22" grpId="0"/>
      <p:bldP spid="23" grpId="0" animBg="1"/>
      <p:bldP spid="20" grpId="0"/>
      <p:bldP spid="25" grpId="0"/>
      <p:bldP spid="26" grpId="0"/>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mtClean="0"/>
              <a:t>B. </a:t>
            </a:r>
            <a:r>
              <a:rPr lang="en-US" altLang="en-US" err="1" smtClean="0"/>
              <a:t>Nội</a:t>
            </a:r>
            <a:r>
              <a:rPr lang="en-US" altLang="en-US" smtClean="0"/>
              <a:t> dung chính</a:t>
            </a:r>
            <a:endParaRPr lang="en-US" altLang="en-US"/>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33538"/>
            <a:ext cx="8077200" cy="3776662"/>
          </a:xfrm>
        </p:spPr>
        <p:txBody>
          <a:bodyPr/>
          <a:lstStyle/>
          <a:p>
            <a:pPr marL="514350" indent="-514350">
              <a:buFont typeface="+mj-lt"/>
              <a:buAutoNum type="arabicPeriod"/>
            </a:pPr>
            <a:r>
              <a:rPr lang="en-US" altLang="en-US" smtClean="0"/>
              <a:t>Mục tiêu đề tài</a:t>
            </a:r>
          </a:p>
          <a:p>
            <a:pPr marL="514350" indent="-514350">
              <a:buFont typeface="+mj-lt"/>
              <a:buAutoNum type="arabicPeriod"/>
            </a:pPr>
            <a:r>
              <a:rPr lang="en-US" altLang="en-US" smtClean="0"/>
              <a:t>Mô tả hệ thống</a:t>
            </a:r>
          </a:p>
          <a:p>
            <a:pPr marL="514350" indent="-514350">
              <a:buFont typeface="+mj-lt"/>
              <a:buAutoNum type="arabicPeriod"/>
            </a:pPr>
            <a:r>
              <a:rPr lang="en-US" altLang="en-US" smtClean="0"/>
              <a:t>Mô hình dữ liệu mức quan niệm CDM</a:t>
            </a:r>
          </a:p>
          <a:p>
            <a:pPr marL="514350" indent="-514350">
              <a:buFont typeface="+mj-lt"/>
              <a:buAutoNum type="arabicPeriod"/>
            </a:pPr>
            <a:r>
              <a:rPr lang="en-US" altLang="en-US" smtClean="0"/>
              <a:t>Sơ đồ thiết kế hệ </a:t>
            </a:r>
            <a:r>
              <a:rPr lang="en-US" altLang="en-US" smtClean="0"/>
              <a:t>thống</a:t>
            </a:r>
          </a:p>
          <a:p>
            <a:pPr marL="514350" indent="-514350">
              <a:buFont typeface="+mj-lt"/>
              <a:buAutoNum type="arabicPeriod"/>
            </a:pPr>
            <a:r>
              <a:rPr lang="en-US" altLang="en-US" smtClean="0"/>
              <a:t>Sơ đồ luồng dữ liệu</a:t>
            </a:r>
            <a:endParaRPr lang="en-US" altLang="en-US" smtClean="0"/>
          </a:p>
          <a:p>
            <a:pPr marL="514350" indent="-514350">
              <a:buFont typeface="+mj-lt"/>
              <a:buAutoNum type="arabicPeriod"/>
            </a:pPr>
            <a:r>
              <a:rPr lang="en-US" altLang="en-US" smtClean="0"/>
              <a:t>Lưu đồ giải </a:t>
            </a:r>
            <a:r>
              <a:rPr lang="en-US" altLang="en-US" smtClean="0"/>
              <a:t>thuật</a:t>
            </a:r>
          </a:p>
          <a:p>
            <a:pPr marL="514350" indent="-514350">
              <a:buFont typeface="+mj-lt"/>
              <a:buAutoNum type="arabicPeriod"/>
            </a:pPr>
            <a:r>
              <a:rPr lang="en-US" altLang="en-US" smtClean="0"/>
              <a:t>Các chức năng chính trong hệ thống.</a:t>
            </a:r>
            <a:endParaRPr lang="en-US" altLang="en-US" smtClean="0"/>
          </a:p>
        </p:txBody>
      </p:sp>
    </p:spTree>
    <p:extLst>
      <p:ext uri="{BB962C8B-B14F-4D97-AF65-F5344CB8AC3E}">
        <p14:creationId xmlns:p14="http://schemas.microsoft.com/office/powerpoint/2010/main" val="3633060047"/>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1972</TotalTime>
  <Words>1968</Words>
  <Application>Microsoft Office PowerPoint</Application>
  <PresentationFormat>On-screen Show (4:3)</PresentationFormat>
  <Paragraphs>273</Paragraphs>
  <Slides>31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Wingdings</vt:lpstr>
      <vt:lpstr>Default Design</vt:lpstr>
      <vt:lpstr>Báo Cáo Luận Văn Tốt Nghiệp</vt:lpstr>
      <vt:lpstr>NỘI DUNG</vt:lpstr>
      <vt:lpstr>A. Giới Thiệu tổng quan</vt:lpstr>
      <vt:lpstr>A. Giới Thiệu tổng quan</vt:lpstr>
      <vt:lpstr>A. Giới Thiệu tổng quan</vt:lpstr>
      <vt:lpstr>A. Giới Thiệu tổng quan</vt:lpstr>
      <vt:lpstr>A. Giới Thiệu tổng quan</vt:lpstr>
      <vt:lpstr>A. Giới Thiệu tổng quan</vt:lpstr>
      <vt:lpstr>B. Nội dung chính</vt:lpstr>
      <vt:lpstr>B. Nội dung chính</vt:lpstr>
      <vt:lpstr>B. Nội dung chính</vt:lpstr>
      <vt:lpstr>PowerPoint Presentation</vt:lpstr>
      <vt:lpstr>PowerPoint Presentation</vt:lpstr>
      <vt:lpstr>PowerPoint Presentation</vt:lpstr>
      <vt:lpstr>PowerPoint Presentation</vt:lpstr>
      <vt:lpstr>PowerPoint Presentation</vt:lpstr>
      <vt:lpstr>B. Nội dung chính</vt:lpstr>
      <vt:lpstr>B. Nội dung chính</vt:lpstr>
      <vt:lpstr>B. Nội dung chính</vt:lpstr>
      <vt:lpstr>B. Nội dung chính</vt:lpstr>
      <vt:lpstr>B. Nội dung chính</vt:lpstr>
      <vt:lpstr>B. Nội dung chính</vt:lpstr>
      <vt:lpstr>B. Nội dung chính</vt:lpstr>
      <vt:lpstr>B. Nội dung chính</vt:lpstr>
      <vt:lpstr>B. Nội dung chính</vt:lpstr>
      <vt:lpstr>B. Nội dung chính</vt:lpstr>
      <vt:lpstr>C. Kết luận và hướng phát triển</vt:lpstr>
      <vt:lpstr>C. Kết luận và hướng phát triển</vt:lpstr>
      <vt:lpstr>D. Demo</vt:lpstr>
      <vt:lpstr>Tài liệu tham khảo</vt:lpstr>
      <vt:lpstr>PowerPoint Presentation</vt:lpstr>
    </vt:vector>
  </TitlesOfParts>
  <Company>CANTHO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QuocKhanh</cp:lastModifiedBy>
  <cp:revision>204</cp:revision>
  <dcterms:created xsi:type="dcterms:W3CDTF">2008-08-06T06:37:20Z</dcterms:created>
  <dcterms:modified xsi:type="dcterms:W3CDTF">2018-12-10T04:54:18Z</dcterms:modified>
</cp:coreProperties>
</file>