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4" r:id="rId3"/>
    <p:sldId id="263" r:id="rId4"/>
    <p:sldId id="276" r:id="rId5"/>
    <p:sldId id="281" r:id="rId6"/>
    <p:sldId id="291" r:id="rId7"/>
    <p:sldId id="292" r:id="rId8"/>
    <p:sldId id="293" r:id="rId9"/>
    <p:sldId id="294" r:id="rId10"/>
    <p:sldId id="295" r:id="rId11"/>
    <p:sldId id="296" r:id="rId12"/>
    <p:sldId id="278" r:id="rId13"/>
    <p:sldId id="273" r:id="rId14"/>
    <p:sldId id="299" r:id="rId15"/>
    <p:sldId id="300" r:id="rId16"/>
    <p:sldId id="301" r:id="rId17"/>
    <p:sldId id="284" r:id="rId18"/>
    <p:sldId id="302" r:id="rId19"/>
    <p:sldId id="303" r:id="rId20"/>
    <p:sldId id="267" r:id="rId21"/>
    <p:sldId id="282" r:id="rId22"/>
    <p:sldId id="265" r:id="rId23"/>
    <p:sldId id="298" r:id="rId24"/>
    <p:sldId id="262"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ocKhanh" initials="Q" lastIdx="1" clrIdx="0">
    <p:extLst>
      <p:ext uri="{19B8F6BF-5375-455C-9EA6-DF929625EA0E}">
        <p15:presenceInfo xmlns:p15="http://schemas.microsoft.com/office/powerpoint/2012/main" userId="QuocKhan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464" autoAdjust="0"/>
  </p:normalViewPr>
  <p:slideViewPr>
    <p:cSldViewPr>
      <p:cViewPr varScale="1">
        <p:scale>
          <a:sx n="75" d="100"/>
          <a:sy n="75" d="100"/>
        </p:scale>
        <p:origin x="1044" y="60"/>
      </p:cViewPr>
      <p:guideLst>
        <p:guide orient="horz" pos="2160"/>
        <p:guide pos="2880"/>
      </p:guideLst>
    </p:cSldViewPr>
  </p:slideViewPr>
  <p:outlineViewPr>
    <p:cViewPr>
      <p:scale>
        <a:sx n="33" d="100"/>
        <a:sy n="33" d="100"/>
      </p:scale>
      <p:origin x="0" y="-1614"/>
    </p:cViewPr>
  </p:outlineViewPr>
  <p:notesTextViewPr>
    <p:cViewPr>
      <p:scale>
        <a:sx n="100" d="100"/>
        <a:sy n="100" d="100"/>
      </p:scale>
      <p:origin x="0" y="0"/>
    </p:cViewPr>
  </p:notesTextViewPr>
  <p:sorterViewPr>
    <p:cViewPr>
      <p:scale>
        <a:sx n="100" d="100"/>
        <a:sy n="100" d="100"/>
      </p:scale>
      <p:origin x="0" y="-9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B960-4A0E-41AE-A608-A9D45591FECC}" type="datetimeFigureOut">
              <a:rPr lang="en-US" smtClean="0"/>
              <a:t>09-Dec-18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C1FFB-3CE4-40C6-8690-05BC7D450906}" type="slidenum">
              <a:rPr lang="en-US" smtClean="0"/>
              <a:t>‹#›</a:t>
            </a:fld>
            <a:endParaRPr lang="en-US"/>
          </a:p>
        </p:txBody>
      </p:sp>
    </p:spTree>
    <p:extLst>
      <p:ext uri="{BB962C8B-B14F-4D97-AF65-F5344CB8AC3E}">
        <p14:creationId xmlns:p14="http://schemas.microsoft.com/office/powerpoint/2010/main" val="271758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CC1FFB-3CE4-40C6-8690-05BC7D450906}" type="slidenum">
              <a:rPr lang="en-US" smtClean="0"/>
              <a:t>7</a:t>
            </a:fld>
            <a:endParaRPr lang="en-US"/>
          </a:p>
        </p:txBody>
      </p:sp>
    </p:spTree>
    <p:extLst>
      <p:ext uri="{BB962C8B-B14F-4D97-AF65-F5344CB8AC3E}">
        <p14:creationId xmlns:p14="http://schemas.microsoft.com/office/powerpoint/2010/main" val="124472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CC1FFB-3CE4-40C6-8690-05BC7D450906}" type="slidenum">
              <a:rPr lang="en-US" smtClean="0"/>
              <a:t>8</a:t>
            </a:fld>
            <a:endParaRPr lang="en-US"/>
          </a:p>
        </p:txBody>
      </p:sp>
    </p:spTree>
    <p:extLst>
      <p:ext uri="{BB962C8B-B14F-4D97-AF65-F5344CB8AC3E}">
        <p14:creationId xmlns:p14="http://schemas.microsoft.com/office/powerpoint/2010/main" val="121492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762000"/>
            <a:ext cx="7772400" cy="1470025"/>
          </a:xfrm>
        </p:spPr>
        <p:txBody>
          <a:bodyPr/>
          <a:lstStyle/>
          <a:p>
            <a:pPr algn="ctr"/>
            <a:r>
              <a:rPr lang="en-US" altLang="en-US" err="1" smtClean="0"/>
              <a:t>Báo</a:t>
            </a:r>
            <a:r>
              <a:rPr lang="en-US" altLang="en-US" smtClean="0"/>
              <a:t> </a:t>
            </a:r>
            <a:r>
              <a:rPr lang="en-US" altLang="en-US" err="1" smtClean="0"/>
              <a:t>Cáo</a:t>
            </a:r>
            <a:r>
              <a:rPr lang="en-US" altLang="en-US" smtClean="0"/>
              <a:t> </a:t>
            </a:r>
            <a:r>
              <a:rPr lang="en-US" altLang="en-US" err="1" smtClean="0"/>
              <a:t>Luận</a:t>
            </a:r>
            <a:r>
              <a:rPr lang="en-US" altLang="en-US" smtClean="0"/>
              <a:t> </a:t>
            </a:r>
            <a:r>
              <a:rPr lang="en-US" altLang="en-US" err="1" smtClean="0"/>
              <a:t>Văn</a:t>
            </a:r>
            <a:r>
              <a:rPr lang="en-US" altLang="en-US" smtClean="0"/>
              <a:t> </a:t>
            </a:r>
            <a:r>
              <a:rPr lang="en-US" altLang="en-US" err="1" smtClean="0"/>
              <a:t>Tốt</a:t>
            </a:r>
            <a:r>
              <a:rPr lang="en-US" altLang="en-US" smtClean="0"/>
              <a:t> </a:t>
            </a:r>
            <a:r>
              <a:rPr lang="en-US" altLang="en-US" err="1" smtClean="0"/>
              <a:t>Nghiệp</a:t>
            </a: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028700" y="2590800"/>
            <a:ext cx="7086600" cy="1676400"/>
          </a:xfrm>
        </p:spPr>
        <p:txBody>
          <a:bodyPr/>
          <a:lstStyle/>
          <a:p>
            <a:r>
              <a:rPr lang="en-US" altLang="en-US" err="1" smtClean="0"/>
              <a:t>Đề</a:t>
            </a:r>
            <a:r>
              <a:rPr lang="en-US" altLang="en-US" smtClean="0"/>
              <a:t> </a:t>
            </a:r>
            <a:r>
              <a:rPr lang="en-US" altLang="en-US" err="1" smtClean="0"/>
              <a:t>tài</a:t>
            </a:r>
            <a:r>
              <a:rPr lang="en-US" altLang="en-US" smtClean="0"/>
              <a:t>:</a:t>
            </a:r>
          </a:p>
          <a:p>
            <a:r>
              <a:rPr lang="en-US" altLang="en-US" b="1" smtClean="0"/>
              <a:t>HỆ THỐNG QUẢN LÝ</a:t>
            </a:r>
          </a:p>
          <a:p>
            <a:r>
              <a:rPr lang="en-US" altLang="en-US" b="1" smtClean="0"/>
              <a:t>DOANH NGHIỆP LOGISTIC</a:t>
            </a:r>
            <a:endParaRPr lang="en-US" altLang="en-US" b="1"/>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smtClean="0">
                <a:solidFill>
                  <a:srgbClr val="000066"/>
                </a:solidFill>
              </a:rPr>
              <a:t>CNPM – </a:t>
            </a:r>
            <a:r>
              <a:rPr lang="en-US" altLang="en-US" sz="1200" b="1" i="1" err="1" smtClean="0">
                <a:solidFill>
                  <a:srgbClr val="000066"/>
                </a:solidFill>
              </a:rPr>
              <a:t>Đại</a:t>
            </a:r>
            <a:r>
              <a:rPr lang="en-US" altLang="en-US" sz="1200" b="1" i="1" smtClean="0">
                <a:solidFill>
                  <a:srgbClr val="000066"/>
                </a:solidFill>
              </a:rPr>
              <a:t> </a:t>
            </a:r>
            <a:r>
              <a:rPr lang="en-US" altLang="en-US" sz="1200" b="1" i="1" err="1" smtClean="0">
                <a:solidFill>
                  <a:srgbClr val="000066"/>
                </a:solidFill>
              </a:rPr>
              <a:t>học</a:t>
            </a:r>
            <a:r>
              <a:rPr lang="en-US" altLang="en-US" sz="1200" b="1" i="1" smtClean="0">
                <a:solidFill>
                  <a:srgbClr val="000066"/>
                </a:solidFill>
              </a:rPr>
              <a:t> </a:t>
            </a:r>
            <a:r>
              <a:rPr lang="en-US" altLang="en-US" sz="1200" b="1" i="1" err="1" smtClean="0">
                <a:solidFill>
                  <a:srgbClr val="000066"/>
                </a:solidFill>
              </a:rPr>
              <a:t>Cần</a:t>
            </a:r>
            <a:r>
              <a:rPr lang="en-US" altLang="en-US" sz="1200" b="1" i="1" smtClean="0">
                <a:solidFill>
                  <a:srgbClr val="000066"/>
                </a:solidFill>
              </a:rPr>
              <a:t> </a:t>
            </a:r>
            <a:r>
              <a:rPr lang="en-US" altLang="en-US" sz="1200" b="1" i="1" err="1" smtClean="0">
                <a:solidFill>
                  <a:srgbClr val="000066"/>
                </a:solidFill>
              </a:rPr>
              <a:t>Thơ</a:t>
            </a:r>
            <a:endParaRPr lang="en-US" altLang="en-US" sz="1200" b="1" i="1">
              <a:solidFill>
                <a:srgbClr val="000066"/>
              </a:solidFill>
            </a:endParaRPr>
          </a:p>
        </p:txBody>
      </p:sp>
      <p:sp>
        <p:nvSpPr>
          <p:cNvPr id="3" name="TextBox 2"/>
          <p:cNvSpPr txBox="1"/>
          <p:nvPr/>
        </p:nvSpPr>
        <p:spPr>
          <a:xfrm>
            <a:off x="5181600" y="4640887"/>
            <a:ext cx="2933700" cy="923330"/>
          </a:xfrm>
          <a:prstGeom prst="rect">
            <a:avLst/>
          </a:prstGeom>
          <a:noFill/>
        </p:spPr>
        <p:txBody>
          <a:bodyPr wrap="square" rtlCol="0">
            <a:spAutoFit/>
          </a:bodyPr>
          <a:lstStyle/>
          <a:p>
            <a:pPr algn="r"/>
            <a:r>
              <a:rPr lang="en-US" err="1" smtClean="0"/>
              <a:t>Sinh</a:t>
            </a:r>
            <a:r>
              <a:rPr lang="en-US" smtClean="0"/>
              <a:t> </a:t>
            </a:r>
            <a:r>
              <a:rPr lang="en-US" err="1" smtClean="0"/>
              <a:t>viên</a:t>
            </a:r>
            <a:r>
              <a:rPr lang="en-US" smtClean="0"/>
              <a:t> </a:t>
            </a:r>
            <a:r>
              <a:rPr lang="en-US" err="1" smtClean="0"/>
              <a:t>thực</a:t>
            </a:r>
            <a:r>
              <a:rPr lang="en-US" smtClean="0"/>
              <a:t> </a:t>
            </a:r>
            <a:r>
              <a:rPr lang="en-US" err="1" smtClean="0"/>
              <a:t>hiện</a:t>
            </a:r>
            <a:r>
              <a:rPr lang="en-US" smtClean="0"/>
              <a:t>: </a:t>
            </a:r>
            <a:r>
              <a:rPr lang="en-US" err="1" smtClean="0"/>
              <a:t>Nguyễn</a:t>
            </a:r>
            <a:r>
              <a:rPr lang="en-US" smtClean="0"/>
              <a:t> </a:t>
            </a:r>
            <a:r>
              <a:rPr lang="en-US" err="1" smtClean="0"/>
              <a:t>Quốc</a:t>
            </a:r>
            <a:r>
              <a:rPr lang="en-US" smtClean="0"/>
              <a:t> </a:t>
            </a:r>
            <a:r>
              <a:rPr lang="en-US" err="1" smtClean="0"/>
              <a:t>Khánh</a:t>
            </a:r>
            <a:endParaRPr lang="en-US" smtClean="0"/>
          </a:p>
          <a:p>
            <a:pPr algn="r"/>
            <a:r>
              <a:rPr lang="en-US" smtClean="0"/>
              <a:t>MSSV : B1400696</a:t>
            </a:r>
            <a:endParaRPr lang="en-US"/>
          </a:p>
        </p:txBody>
      </p:sp>
      <p:sp>
        <p:nvSpPr>
          <p:cNvPr id="4" name="TextBox 3"/>
          <p:cNvSpPr txBox="1"/>
          <p:nvPr/>
        </p:nvSpPr>
        <p:spPr>
          <a:xfrm>
            <a:off x="609600" y="4627440"/>
            <a:ext cx="3276600" cy="646331"/>
          </a:xfrm>
          <a:prstGeom prst="rect">
            <a:avLst/>
          </a:prstGeom>
          <a:noFill/>
        </p:spPr>
        <p:txBody>
          <a:bodyPr wrap="square" rtlCol="0">
            <a:spAutoFit/>
          </a:bodyPr>
          <a:lstStyle/>
          <a:p>
            <a:r>
              <a:rPr lang="en-US" smtClean="0"/>
              <a:t>CBHD: </a:t>
            </a:r>
          </a:p>
          <a:p>
            <a:r>
              <a:rPr lang="en-US" err="1" smtClean="0"/>
              <a:t>TS.Huỳnh</a:t>
            </a:r>
            <a:r>
              <a:rPr lang="en-US" smtClean="0"/>
              <a:t> </a:t>
            </a:r>
            <a:r>
              <a:rPr lang="en-US" err="1" smtClean="0"/>
              <a:t>Quang</a:t>
            </a:r>
            <a:r>
              <a:rPr lang="en-US" smtClean="0"/>
              <a:t> </a:t>
            </a:r>
            <a:r>
              <a:rPr lang="en-US" err="1" smtClean="0"/>
              <a:t>Nghi</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514350" indent="-514350">
              <a:buFont typeface="+mj-lt"/>
              <a:buAutoNum type="arabicPeriod"/>
            </a:pPr>
            <a:r>
              <a:rPr lang="en-US" altLang="en-US" smtClean="0"/>
              <a:t>Mục tiêu đề tài</a:t>
            </a:r>
          </a:p>
        </p:txBody>
      </p:sp>
      <p:sp>
        <p:nvSpPr>
          <p:cNvPr id="2" name="TextBox 1"/>
          <p:cNvSpPr txBox="1"/>
          <p:nvPr/>
        </p:nvSpPr>
        <p:spPr>
          <a:xfrm>
            <a:off x="1066800" y="2590800"/>
            <a:ext cx="7620000" cy="3139321"/>
          </a:xfrm>
          <a:prstGeom prst="rect">
            <a:avLst/>
          </a:prstGeom>
          <a:noFill/>
        </p:spPr>
        <p:txBody>
          <a:bodyPr wrap="square" rtlCol="0">
            <a:spAutoFit/>
          </a:bodyPr>
          <a:lstStyle/>
          <a:p>
            <a:pPr marL="285750" indent="-285750">
              <a:buFont typeface="Wingdings" panose="05000000000000000000" pitchFamily="2" charset="2"/>
              <a:buChar char="Ø"/>
            </a:pPr>
            <a:r>
              <a:rPr lang="en-US" smtClean="0"/>
              <a:t>Xây dựng một hệ thống quản lý doanh nghiệp logistic nhằm giúp cho doanh nghiệp </a:t>
            </a:r>
            <a:r>
              <a:rPr lang="vi-VN" smtClean="0"/>
              <a:t>có </a:t>
            </a:r>
            <a:r>
              <a:rPr lang="vi-VN"/>
              <a:t>thể tạo ra gian hàng </a:t>
            </a:r>
            <a:r>
              <a:rPr lang="en-US" smtClean="0"/>
              <a:t>trên hệ thống.</a:t>
            </a:r>
          </a:p>
          <a:p>
            <a:pPr marL="285750" indent="-285750">
              <a:buFont typeface="Wingdings" panose="05000000000000000000" pitchFamily="2" charset="2"/>
              <a:buChar char="Ø"/>
            </a:pPr>
            <a:endParaRPr lang="en-US" smtClean="0"/>
          </a:p>
          <a:p>
            <a:pPr marL="285750" indent="-285750">
              <a:buFont typeface="Wingdings" panose="05000000000000000000" pitchFamily="2" charset="2"/>
              <a:buChar char="Ø"/>
            </a:pPr>
            <a:r>
              <a:rPr lang="en-US" smtClean="0"/>
              <a:t>Gian hàng quản lý các sản phẩm thông qua hệ thống.</a:t>
            </a:r>
          </a:p>
          <a:p>
            <a:pPr marL="285750" indent="-285750">
              <a:buFont typeface="Wingdings" panose="05000000000000000000" pitchFamily="2" charset="2"/>
              <a:buChar char="Ø"/>
            </a:pPr>
            <a:endParaRPr lang="en-US" smtClean="0"/>
          </a:p>
          <a:p>
            <a:pPr marL="285750" indent="-285750">
              <a:buFont typeface="Wingdings" panose="05000000000000000000" pitchFamily="2" charset="2"/>
              <a:buChar char="Ø"/>
            </a:pPr>
            <a:r>
              <a:rPr lang="en-US" smtClean="0"/>
              <a:t>K</a:t>
            </a:r>
            <a:r>
              <a:rPr lang="vi-VN" smtClean="0"/>
              <a:t>hách </a:t>
            </a:r>
            <a:r>
              <a:rPr lang="vi-VN"/>
              <a:t>hàng có thể </a:t>
            </a:r>
            <a:r>
              <a:rPr lang="vi-VN" smtClean="0"/>
              <a:t>đặt</a:t>
            </a:r>
            <a:r>
              <a:rPr lang="en-US" smtClean="0"/>
              <a:t> mua</a:t>
            </a:r>
            <a:r>
              <a:rPr lang="vi-VN" smtClean="0"/>
              <a:t> </a:t>
            </a:r>
            <a:r>
              <a:rPr lang="vi-VN"/>
              <a:t>hàng thông qua </a:t>
            </a:r>
            <a:r>
              <a:rPr lang="en-US" smtClean="0"/>
              <a:t>hệ thống</a:t>
            </a:r>
            <a:r>
              <a:rPr lang="vi-VN" smtClean="0"/>
              <a:t> </a:t>
            </a:r>
            <a:r>
              <a:rPr lang="vi-VN"/>
              <a:t>mà không phải đến cửa </a:t>
            </a:r>
            <a:r>
              <a:rPr lang="vi-VN" smtClean="0"/>
              <a:t>h</a:t>
            </a:r>
            <a:r>
              <a:rPr lang="en-US"/>
              <a:t>à</a:t>
            </a:r>
            <a:r>
              <a:rPr lang="vi-VN" smtClean="0"/>
              <a:t>ng</a:t>
            </a:r>
            <a:r>
              <a:rPr lang="en-US" smtClean="0"/>
              <a:t> khi đó </a:t>
            </a:r>
            <a:r>
              <a:rPr lang="en-US"/>
              <a:t>c</a:t>
            </a:r>
            <a:r>
              <a:rPr lang="vi-VN" smtClean="0"/>
              <a:t>hủ </a:t>
            </a:r>
            <a:r>
              <a:rPr lang="vi-VN"/>
              <a:t>cửa hàng sẽ gửi sản phẩm đến tận nơi cho khách </a:t>
            </a:r>
            <a:r>
              <a:rPr lang="vi-VN" smtClean="0"/>
              <a:t>h</a:t>
            </a:r>
            <a:r>
              <a:rPr lang="en-US"/>
              <a:t>à</a:t>
            </a:r>
            <a:r>
              <a:rPr lang="vi-VN" smtClean="0"/>
              <a:t>ng</a:t>
            </a:r>
            <a:r>
              <a:rPr lang="en-US" smtClean="0"/>
              <a:t>.</a:t>
            </a:r>
          </a:p>
          <a:p>
            <a:pPr marL="285750" indent="-285750">
              <a:buFont typeface="Wingdings" panose="05000000000000000000" pitchFamily="2" charset="2"/>
              <a:buChar char="Ø"/>
            </a:pPr>
            <a:endParaRPr lang="en-US" smtClean="0"/>
          </a:p>
          <a:p>
            <a:pPr marL="285750" indent="-285750">
              <a:buFont typeface="Wingdings" panose="05000000000000000000" pitchFamily="2" charset="2"/>
              <a:buChar char="Ø"/>
            </a:pPr>
            <a:r>
              <a:rPr lang="en-US" smtClean="0"/>
              <a:t>Mọi khách hàng trong hệ thống khi mua hàng sẽ được tích lũy hoa hồng.</a:t>
            </a:r>
            <a:endParaRPr lang="en-US"/>
          </a:p>
        </p:txBody>
      </p:sp>
    </p:spTree>
    <p:extLst>
      <p:ext uri="{BB962C8B-B14F-4D97-AF65-F5344CB8AC3E}">
        <p14:creationId xmlns:p14="http://schemas.microsoft.com/office/powerpoint/2010/main" val="262841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smtClean="0"/>
              <a:t>2. Mô tả hệ thống</a:t>
            </a:r>
          </a:p>
        </p:txBody>
      </p:sp>
      <p:sp>
        <p:nvSpPr>
          <p:cNvPr id="2" name="TextBox 1"/>
          <p:cNvSpPr txBox="1"/>
          <p:nvPr/>
        </p:nvSpPr>
        <p:spPr>
          <a:xfrm>
            <a:off x="990600" y="2362200"/>
            <a:ext cx="7543800" cy="369332"/>
          </a:xfrm>
          <a:prstGeom prst="rect">
            <a:avLst/>
          </a:prstGeom>
          <a:noFill/>
        </p:spPr>
        <p:txBody>
          <a:bodyPr wrap="square" rtlCol="0">
            <a:spAutoFit/>
          </a:bodyPr>
          <a:lstStyle/>
          <a:p>
            <a:pPr marL="285750" indent="-285750">
              <a:buFontTx/>
              <a:buChar char="-"/>
            </a:pPr>
            <a:r>
              <a:rPr lang="en-US" smtClean="0"/>
              <a:t>Hệ thống quản lý doanh nghiệp logistic có 3 nhóm người dùng chính:</a:t>
            </a:r>
          </a:p>
        </p:txBody>
      </p:sp>
      <p:sp>
        <p:nvSpPr>
          <p:cNvPr id="4" name="TextBox 3"/>
          <p:cNvSpPr txBox="1"/>
          <p:nvPr/>
        </p:nvSpPr>
        <p:spPr>
          <a:xfrm>
            <a:off x="1371600" y="2917567"/>
            <a:ext cx="7162800" cy="1077218"/>
          </a:xfrm>
          <a:prstGeom prst="rect">
            <a:avLst/>
          </a:prstGeom>
          <a:noFill/>
        </p:spPr>
        <p:txBody>
          <a:bodyPr wrap="square" rtlCol="0">
            <a:spAutoFit/>
          </a:bodyPr>
          <a:lstStyle/>
          <a:p>
            <a:r>
              <a:rPr lang="en-US" sz="1600" smtClean="0"/>
              <a:t>1. Người dùng admin : </a:t>
            </a:r>
            <a:r>
              <a:rPr lang="vi-VN" sz="1600"/>
              <a:t>Người đảm bảo quy trình quản lý hoạt động ổn </a:t>
            </a:r>
            <a:r>
              <a:rPr lang="vi-VN" sz="1600" smtClean="0"/>
              <a:t>định,là </a:t>
            </a:r>
            <a:r>
              <a:rPr lang="vi-VN" sz="1600"/>
              <a:t>tác nhân ở mức cao nhất, quan trọng nhất, tính bảo </a:t>
            </a:r>
            <a:r>
              <a:rPr lang="vi-VN" sz="1600" smtClean="0"/>
              <a:t>mật cao</a:t>
            </a:r>
            <a:r>
              <a:rPr lang="vi-VN" sz="1600"/>
              <a:t>, có thể thực hiện các công việc quản lý như </a:t>
            </a:r>
            <a:r>
              <a:rPr lang="vi-VN" sz="1600" smtClean="0"/>
              <a:t>quản </a:t>
            </a:r>
            <a:r>
              <a:rPr lang="vi-VN" sz="1600"/>
              <a:t>lý người </a:t>
            </a:r>
            <a:r>
              <a:rPr lang="vi-VN" sz="1600" smtClean="0"/>
              <a:t>dùng</a:t>
            </a:r>
            <a:r>
              <a:rPr lang="vi-VN" sz="1600"/>
              <a:t>, thực hiện các chức năng nâng </a:t>
            </a:r>
            <a:r>
              <a:rPr lang="vi-VN" sz="1600" smtClean="0"/>
              <a:t>cao</a:t>
            </a:r>
            <a:r>
              <a:rPr lang="en-US" sz="1600" smtClean="0"/>
              <a:t>. </a:t>
            </a:r>
            <a:endParaRPr lang="en-US" sz="1600"/>
          </a:p>
        </p:txBody>
      </p:sp>
      <p:sp>
        <p:nvSpPr>
          <p:cNvPr id="7" name="TextBox 6"/>
          <p:cNvSpPr txBox="1"/>
          <p:nvPr/>
        </p:nvSpPr>
        <p:spPr>
          <a:xfrm>
            <a:off x="1346200" y="4180820"/>
            <a:ext cx="7188200" cy="830997"/>
          </a:xfrm>
          <a:prstGeom prst="rect">
            <a:avLst/>
          </a:prstGeom>
          <a:noFill/>
        </p:spPr>
        <p:txBody>
          <a:bodyPr wrap="square" rtlCol="0">
            <a:spAutoFit/>
          </a:bodyPr>
          <a:lstStyle/>
          <a:p>
            <a:r>
              <a:rPr lang="en-US" sz="1600" smtClean="0"/>
              <a:t>2. Người </a:t>
            </a:r>
            <a:r>
              <a:rPr lang="en-US" sz="1600"/>
              <a:t>dùng chủ gian </a:t>
            </a:r>
            <a:r>
              <a:rPr lang="en-US" sz="1600" smtClean="0"/>
              <a:t>hàng: </a:t>
            </a:r>
            <a:r>
              <a:rPr lang="vi-VN" sz="1600"/>
              <a:t>Thực hiện các chức năng </a:t>
            </a:r>
            <a:r>
              <a:rPr lang="en-US" sz="1600" smtClean="0"/>
              <a:t>quản lý sản phẩm của gian hàng mình bao gồm thêm, sửa sản phẩm, cập nhật thông tin gian hàng.</a:t>
            </a:r>
            <a:endParaRPr lang="en-US" sz="1600"/>
          </a:p>
        </p:txBody>
      </p:sp>
      <p:sp>
        <p:nvSpPr>
          <p:cNvPr id="8" name="TextBox 7"/>
          <p:cNvSpPr txBox="1"/>
          <p:nvPr/>
        </p:nvSpPr>
        <p:spPr>
          <a:xfrm>
            <a:off x="1346200" y="5197852"/>
            <a:ext cx="7188200" cy="1077218"/>
          </a:xfrm>
          <a:prstGeom prst="rect">
            <a:avLst/>
          </a:prstGeom>
          <a:noFill/>
        </p:spPr>
        <p:txBody>
          <a:bodyPr wrap="square" rtlCol="0">
            <a:spAutoFit/>
          </a:bodyPr>
          <a:lstStyle/>
          <a:p>
            <a:r>
              <a:rPr lang="en-US" sz="1600" smtClean="0"/>
              <a:t>3. Người </a:t>
            </a:r>
            <a:r>
              <a:rPr lang="en-US" sz="1600"/>
              <a:t>dùng thông </a:t>
            </a:r>
            <a:r>
              <a:rPr lang="en-US" sz="1600" smtClean="0"/>
              <a:t>thường: </a:t>
            </a:r>
            <a:r>
              <a:rPr lang="vi-VN" sz="1600" smtClean="0"/>
              <a:t>Thực </a:t>
            </a:r>
            <a:r>
              <a:rPr lang="vi-VN" sz="1600"/>
              <a:t>hiện các chức năng ít hơn người dùng admin nhưng vẫn đảm bảo thực hiện được các chức năng </a:t>
            </a:r>
            <a:r>
              <a:rPr lang="vi-VN" sz="1600" smtClean="0"/>
              <a:t>ch</a:t>
            </a:r>
            <a:r>
              <a:rPr lang="en-US" sz="1600" smtClean="0"/>
              <a:t>ính được phân quyền. </a:t>
            </a:r>
            <a:r>
              <a:rPr lang="en-US" sz="1600"/>
              <a:t>Nhìn chung các chức năng không đòi hỏi phải có bất kỳ kỹ năng gì để thao tác với </a:t>
            </a:r>
            <a:r>
              <a:rPr lang="en-US" sz="1600" smtClean="0"/>
              <a:t>chúng.</a:t>
            </a:r>
            <a:endParaRPr lang="en-US" sz="1600"/>
          </a:p>
        </p:txBody>
      </p:sp>
    </p:spTree>
    <p:extLst>
      <p:ext uri="{BB962C8B-B14F-4D97-AF65-F5344CB8AC3E}">
        <p14:creationId xmlns:p14="http://schemas.microsoft.com/office/powerpoint/2010/main" val="85965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smtClean="0"/>
              <a:t>3 . </a:t>
            </a:r>
            <a:r>
              <a:rPr lang="en-US" altLang="en-US" err="1" smtClean="0"/>
              <a:t>Mô</a:t>
            </a:r>
            <a:r>
              <a:rPr lang="en-US" altLang="en-US" smtClean="0"/>
              <a:t> </a:t>
            </a:r>
            <a:r>
              <a:rPr lang="en-US" altLang="en-US" err="1" smtClean="0"/>
              <a:t>hình</a:t>
            </a:r>
            <a:r>
              <a:rPr lang="en-US" altLang="en-US" smtClean="0"/>
              <a:t> </a:t>
            </a:r>
            <a:r>
              <a:rPr lang="en-US" altLang="en-US" err="1" smtClean="0"/>
              <a:t>dữ</a:t>
            </a:r>
            <a:r>
              <a:rPr lang="en-US" altLang="en-US" smtClean="0"/>
              <a:t> </a:t>
            </a:r>
            <a:r>
              <a:rPr lang="en-US" altLang="en-US" err="1" smtClean="0"/>
              <a:t>liệu</a:t>
            </a:r>
            <a:r>
              <a:rPr lang="en-US" altLang="en-US" smtClean="0"/>
              <a:t> </a:t>
            </a:r>
            <a:r>
              <a:rPr lang="en-US" altLang="en-US" err="1" smtClean="0"/>
              <a:t>mức</a:t>
            </a:r>
            <a:r>
              <a:rPr lang="en-US" altLang="en-US" smtClean="0"/>
              <a:t> </a:t>
            </a:r>
            <a:r>
              <a:rPr lang="en-US" altLang="en-US" err="1" smtClean="0"/>
              <a:t>quan</a:t>
            </a:r>
            <a:r>
              <a:rPr lang="en-US" altLang="en-US" smtClean="0"/>
              <a:t> niệm CDM</a:t>
            </a:r>
            <a:endParaRPr lang="en-US" altLang="en-US"/>
          </a:p>
        </p:txBody>
      </p:sp>
      <p:sp>
        <p:nvSpPr>
          <p:cNvPr id="8"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Tree>
    <p:extLst>
      <p:ext uri="{BB962C8B-B14F-4D97-AF65-F5344CB8AC3E}">
        <p14:creationId xmlns:p14="http://schemas.microsoft.com/office/powerpoint/2010/main" val="2591231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839200" cy="6477000"/>
          </a:xfrm>
          <a:prstGeom prst="rect">
            <a:avLst/>
          </a:prstGeom>
          <a:noFill/>
          <a:ln>
            <a:noFill/>
          </a:ln>
        </p:spPr>
      </p:pic>
    </p:spTree>
    <p:extLst>
      <p:ext uri="{BB962C8B-B14F-4D97-AF65-F5344CB8AC3E}">
        <p14:creationId xmlns:p14="http://schemas.microsoft.com/office/powerpoint/2010/main" val="766142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a:t>4</a:t>
            </a:r>
            <a:r>
              <a:rPr lang="en-US" altLang="en-US" smtClean="0"/>
              <a:t> </a:t>
            </a:r>
            <a:r>
              <a:rPr lang="en-US" altLang="en-US" smtClean="0"/>
              <a:t>. </a:t>
            </a:r>
            <a:r>
              <a:rPr lang="en-US" altLang="en-US" smtClean="0"/>
              <a:t>Sơ đồ thiết kế hệ thống</a:t>
            </a:r>
            <a:endParaRPr lang="en-US" altLang="en-US"/>
          </a:p>
        </p:txBody>
      </p:sp>
      <p:sp>
        <p:nvSpPr>
          <p:cNvPr id="8"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
        <p:nvSpPr>
          <p:cNvPr id="2" name="TextBox 1"/>
          <p:cNvSpPr txBox="1"/>
          <p:nvPr/>
        </p:nvSpPr>
        <p:spPr>
          <a:xfrm>
            <a:off x="1143000" y="2311400"/>
            <a:ext cx="4724400" cy="892552"/>
          </a:xfrm>
          <a:prstGeom prst="rect">
            <a:avLst/>
          </a:prstGeom>
          <a:noFill/>
        </p:spPr>
        <p:txBody>
          <a:bodyPr wrap="square" rtlCol="0">
            <a:spAutoFit/>
          </a:bodyPr>
          <a:lstStyle/>
          <a:p>
            <a:pPr marL="342900" indent="-342900">
              <a:buFont typeface="+mj-lt"/>
              <a:buAutoNum type="arabicPeriod"/>
            </a:pPr>
            <a:r>
              <a:rPr lang="en-US" sz="2600" smtClean="0"/>
              <a:t>Frontend</a:t>
            </a:r>
          </a:p>
          <a:p>
            <a:pPr marL="342900" indent="-342900">
              <a:buFont typeface="+mj-lt"/>
              <a:buAutoNum type="arabicPeriod"/>
            </a:pPr>
            <a:r>
              <a:rPr lang="en-US" sz="2600" smtClean="0"/>
              <a:t>Backend</a:t>
            </a:r>
          </a:p>
        </p:txBody>
      </p:sp>
    </p:spTree>
    <p:extLst>
      <p:ext uri="{BB962C8B-B14F-4D97-AF65-F5344CB8AC3E}">
        <p14:creationId xmlns:p14="http://schemas.microsoft.com/office/powerpoint/2010/main" val="653865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
        <p:nvSpPr>
          <p:cNvPr id="5"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762000" y="1633538"/>
            <a:ext cx="8077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a:solidFill>
                  <a:schemeClr val="tx1"/>
                </a:solidFill>
              </a:rPr>
              <a:t>1</a:t>
            </a:r>
            <a:r>
              <a:rPr lang="en-US" altLang="en-US" smtClean="0">
                <a:solidFill>
                  <a:schemeClr val="tx1"/>
                </a:solidFill>
              </a:rPr>
              <a:t> . Frontend</a:t>
            </a:r>
            <a:endParaRPr lang="en-US" altLang="en-US">
              <a:solidFill>
                <a:schemeClr val="tx1"/>
              </a:solidFill>
            </a:endParaRPr>
          </a:p>
        </p:txBody>
      </p:sp>
      <p:sp>
        <p:nvSpPr>
          <p:cNvPr id="6" name="Oval 5"/>
          <p:cNvSpPr/>
          <p:nvPr/>
        </p:nvSpPr>
        <p:spPr>
          <a:xfrm>
            <a:off x="3771900" y="1789907"/>
            <a:ext cx="1600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fronend</a:t>
            </a:r>
            <a:endParaRPr lang="en-US" sz="1400"/>
          </a:p>
        </p:txBody>
      </p:sp>
      <p:sp>
        <p:nvSpPr>
          <p:cNvPr id="7" name="Rectangle 6"/>
          <p:cNvSpPr/>
          <p:nvPr/>
        </p:nvSpPr>
        <p:spPr>
          <a:xfrm>
            <a:off x="304800" y="2895599"/>
            <a:ext cx="1066800" cy="461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Đăng ký</a:t>
            </a:r>
            <a:endParaRPr lang="en-US" sz="1400"/>
          </a:p>
        </p:txBody>
      </p:sp>
      <p:sp>
        <p:nvSpPr>
          <p:cNvPr id="9" name="Rectangle 8"/>
          <p:cNvSpPr/>
          <p:nvPr/>
        </p:nvSpPr>
        <p:spPr>
          <a:xfrm>
            <a:off x="1752600" y="2895599"/>
            <a:ext cx="1066800" cy="4699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sản phẩm</a:t>
            </a:r>
            <a:endParaRPr lang="en-US" sz="1400"/>
          </a:p>
        </p:txBody>
      </p:sp>
      <p:sp>
        <p:nvSpPr>
          <p:cNvPr id="10" name="Rectangle 9"/>
          <p:cNvSpPr/>
          <p:nvPr/>
        </p:nvSpPr>
        <p:spPr>
          <a:xfrm>
            <a:off x="3467100" y="2897980"/>
            <a:ext cx="1219200" cy="4730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sổ địa chỉ</a:t>
            </a:r>
            <a:endParaRPr lang="en-US" sz="1400"/>
          </a:p>
        </p:txBody>
      </p:sp>
      <p:sp>
        <p:nvSpPr>
          <p:cNvPr id="11" name="Rectangle 10"/>
          <p:cNvSpPr/>
          <p:nvPr/>
        </p:nvSpPr>
        <p:spPr>
          <a:xfrm>
            <a:off x="5353050" y="2895598"/>
            <a:ext cx="1295400" cy="461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Đặt hàng</a:t>
            </a:r>
            <a:endParaRPr lang="en-US" sz="1400"/>
          </a:p>
        </p:txBody>
      </p:sp>
      <p:sp>
        <p:nvSpPr>
          <p:cNvPr id="12" name="Rectangle 11"/>
          <p:cNvSpPr/>
          <p:nvPr/>
        </p:nvSpPr>
        <p:spPr>
          <a:xfrm>
            <a:off x="7315200" y="2895597"/>
            <a:ext cx="1524000" cy="461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Cập nhật thông tin tài khoản</a:t>
            </a:r>
            <a:endParaRPr lang="en-US" sz="1400"/>
          </a:p>
        </p:txBody>
      </p:sp>
      <p:sp>
        <p:nvSpPr>
          <p:cNvPr id="13" name="Rectangle 12"/>
          <p:cNvSpPr/>
          <p:nvPr/>
        </p:nvSpPr>
        <p:spPr>
          <a:xfrm>
            <a:off x="946150" y="4683920"/>
            <a:ext cx="1130300" cy="536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Đăng ký gian hàng</a:t>
            </a:r>
            <a:endParaRPr lang="en-US" sz="1400"/>
          </a:p>
        </p:txBody>
      </p:sp>
      <p:sp>
        <p:nvSpPr>
          <p:cNvPr id="14" name="Rectangle 13"/>
          <p:cNvSpPr/>
          <p:nvPr/>
        </p:nvSpPr>
        <p:spPr>
          <a:xfrm>
            <a:off x="38100" y="4042568"/>
            <a:ext cx="1104900" cy="521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Đăng ký người dùng</a:t>
            </a:r>
            <a:endParaRPr lang="en-US" sz="1400"/>
          </a:p>
        </p:txBody>
      </p:sp>
      <p:sp>
        <p:nvSpPr>
          <p:cNvPr id="15" name="Rectangle 14"/>
          <p:cNvSpPr/>
          <p:nvPr/>
        </p:nvSpPr>
        <p:spPr>
          <a:xfrm>
            <a:off x="5778500" y="4033838"/>
            <a:ext cx="1295400" cy="611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Thêm sản phẩm vào giỏ hàng</a:t>
            </a:r>
            <a:endParaRPr lang="en-US" sz="1400"/>
          </a:p>
        </p:txBody>
      </p:sp>
      <p:sp>
        <p:nvSpPr>
          <p:cNvPr id="16" name="Rectangle 15"/>
          <p:cNvSpPr/>
          <p:nvPr/>
        </p:nvSpPr>
        <p:spPr>
          <a:xfrm>
            <a:off x="7632700" y="4017169"/>
            <a:ext cx="1358900" cy="6246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Chọn địa chỉ hoặc nhập địa chỉ mới</a:t>
            </a:r>
            <a:endParaRPr lang="en-US" sz="1400"/>
          </a:p>
        </p:txBody>
      </p:sp>
      <p:sp>
        <p:nvSpPr>
          <p:cNvPr id="17" name="Rectangle 16"/>
          <p:cNvSpPr/>
          <p:nvPr/>
        </p:nvSpPr>
        <p:spPr>
          <a:xfrm>
            <a:off x="1638300" y="5669363"/>
            <a:ext cx="1295400" cy="5127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Thêm sản phẩm</a:t>
            </a:r>
            <a:endParaRPr lang="en-US" sz="1400"/>
          </a:p>
        </p:txBody>
      </p:sp>
      <p:sp>
        <p:nvSpPr>
          <p:cNvPr id="18" name="Rectangle 17"/>
          <p:cNvSpPr/>
          <p:nvPr/>
        </p:nvSpPr>
        <p:spPr>
          <a:xfrm>
            <a:off x="3175000" y="5199063"/>
            <a:ext cx="1295400" cy="4778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Cài đặt giá</a:t>
            </a:r>
            <a:endParaRPr lang="en-US" sz="1400"/>
          </a:p>
        </p:txBody>
      </p:sp>
      <p:sp>
        <p:nvSpPr>
          <p:cNvPr id="19" name="Rectangle 18"/>
          <p:cNvSpPr/>
          <p:nvPr/>
        </p:nvSpPr>
        <p:spPr>
          <a:xfrm>
            <a:off x="3257550" y="4108053"/>
            <a:ext cx="1028700" cy="463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Thêm sổ địa chỉ</a:t>
            </a:r>
            <a:endParaRPr lang="en-US" sz="1400"/>
          </a:p>
        </p:txBody>
      </p:sp>
      <p:sp>
        <p:nvSpPr>
          <p:cNvPr id="20" name="Rectangle 19"/>
          <p:cNvSpPr/>
          <p:nvPr/>
        </p:nvSpPr>
        <p:spPr>
          <a:xfrm>
            <a:off x="4470400" y="4108053"/>
            <a:ext cx="1028700" cy="463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Sửa sổ địa chỉ</a:t>
            </a:r>
            <a:endParaRPr lang="en-US" sz="1400"/>
          </a:p>
        </p:txBody>
      </p:sp>
      <p:cxnSp>
        <p:nvCxnSpPr>
          <p:cNvPr id="22" name="Straight Arrow Connector 21"/>
          <p:cNvCxnSpPr>
            <a:stCxn id="6" idx="4"/>
            <a:endCxn id="7" idx="0"/>
          </p:cNvCxnSpPr>
          <p:nvPr/>
        </p:nvCxnSpPr>
        <p:spPr>
          <a:xfrm flipH="1">
            <a:off x="838200" y="2475707"/>
            <a:ext cx="3733800" cy="419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6" idx="4"/>
            <a:endCxn id="9" idx="0"/>
          </p:cNvCxnSpPr>
          <p:nvPr/>
        </p:nvCxnSpPr>
        <p:spPr>
          <a:xfrm flipH="1">
            <a:off x="2286000" y="2475707"/>
            <a:ext cx="2286000" cy="419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6" idx="4"/>
            <a:endCxn id="10" idx="0"/>
          </p:cNvCxnSpPr>
          <p:nvPr/>
        </p:nvCxnSpPr>
        <p:spPr>
          <a:xfrm flipH="1">
            <a:off x="4076700" y="2475707"/>
            <a:ext cx="495300" cy="422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6" idx="4"/>
            <a:endCxn id="11" idx="0"/>
          </p:cNvCxnSpPr>
          <p:nvPr/>
        </p:nvCxnSpPr>
        <p:spPr>
          <a:xfrm>
            <a:off x="4572000" y="2475707"/>
            <a:ext cx="1428750" cy="419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6" idx="4"/>
            <a:endCxn id="12" idx="0"/>
          </p:cNvCxnSpPr>
          <p:nvPr/>
        </p:nvCxnSpPr>
        <p:spPr>
          <a:xfrm>
            <a:off x="4572000" y="2475707"/>
            <a:ext cx="3505200" cy="419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2"/>
            <a:endCxn id="14" idx="0"/>
          </p:cNvCxnSpPr>
          <p:nvPr/>
        </p:nvCxnSpPr>
        <p:spPr>
          <a:xfrm flipH="1">
            <a:off x="590550" y="3356768"/>
            <a:ext cx="24765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2"/>
            <a:endCxn id="13" idx="0"/>
          </p:cNvCxnSpPr>
          <p:nvPr/>
        </p:nvCxnSpPr>
        <p:spPr>
          <a:xfrm>
            <a:off x="838200" y="3356768"/>
            <a:ext cx="673100" cy="1327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9" idx="2"/>
            <a:endCxn id="17" idx="0"/>
          </p:cNvCxnSpPr>
          <p:nvPr/>
        </p:nvCxnSpPr>
        <p:spPr>
          <a:xfrm>
            <a:off x="2286000" y="3365501"/>
            <a:ext cx="0" cy="2303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9" idx="2"/>
            <a:endCxn id="18" idx="0"/>
          </p:cNvCxnSpPr>
          <p:nvPr/>
        </p:nvCxnSpPr>
        <p:spPr>
          <a:xfrm>
            <a:off x="2286000" y="3365501"/>
            <a:ext cx="1536700" cy="1833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0" idx="2"/>
            <a:endCxn id="19" idx="0"/>
          </p:cNvCxnSpPr>
          <p:nvPr/>
        </p:nvCxnSpPr>
        <p:spPr>
          <a:xfrm flipH="1">
            <a:off x="3771900" y="3371056"/>
            <a:ext cx="304800" cy="73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0" idx="2"/>
            <a:endCxn id="20" idx="0"/>
          </p:cNvCxnSpPr>
          <p:nvPr/>
        </p:nvCxnSpPr>
        <p:spPr>
          <a:xfrm>
            <a:off x="4076700" y="3371056"/>
            <a:ext cx="908050" cy="73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11" idx="2"/>
            <a:endCxn id="15" idx="0"/>
          </p:cNvCxnSpPr>
          <p:nvPr/>
        </p:nvCxnSpPr>
        <p:spPr>
          <a:xfrm>
            <a:off x="6000750" y="3356767"/>
            <a:ext cx="425450" cy="677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1" idx="2"/>
            <a:endCxn id="16" idx="0"/>
          </p:cNvCxnSpPr>
          <p:nvPr/>
        </p:nvCxnSpPr>
        <p:spPr>
          <a:xfrm>
            <a:off x="6000750" y="3356767"/>
            <a:ext cx="2311400" cy="660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3989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9A8D8C-80F7-440C-BEF1-9EFA4CBAAA33}"/>
              </a:ext>
            </a:extLst>
          </p:cNvPr>
          <p:cNvSpPr txBox="1">
            <a:spLocks noChangeArrowheads="1"/>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ltLang="en-US" smtClean="0"/>
              <a:t>B. Nội dung chính</a:t>
            </a:r>
            <a:endParaRPr lang="en-US" altLang="en-US"/>
          </a:p>
        </p:txBody>
      </p:sp>
      <p:sp>
        <p:nvSpPr>
          <p:cNvPr id="5"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762000" y="1633538"/>
            <a:ext cx="8077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a:solidFill>
                  <a:schemeClr val="tx1"/>
                </a:solidFill>
              </a:rPr>
              <a:t>1</a:t>
            </a:r>
            <a:r>
              <a:rPr lang="en-US" altLang="en-US" smtClean="0">
                <a:solidFill>
                  <a:schemeClr val="tx1"/>
                </a:solidFill>
              </a:rPr>
              <a:t> . Backend</a:t>
            </a:r>
            <a:endParaRPr lang="en-US" altLang="en-US">
              <a:solidFill>
                <a:schemeClr val="tx1"/>
              </a:solidFill>
            </a:endParaRPr>
          </a:p>
        </p:txBody>
      </p:sp>
      <p:sp>
        <p:nvSpPr>
          <p:cNvPr id="6" name="Oval 5"/>
          <p:cNvSpPr/>
          <p:nvPr/>
        </p:nvSpPr>
        <p:spPr>
          <a:xfrm>
            <a:off x="3619500" y="1480744"/>
            <a:ext cx="1600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a:t>
            </a:r>
            <a:r>
              <a:rPr lang="en-US" smtClean="0"/>
              <a:t>ackend</a:t>
            </a:r>
            <a:endParaRPr lang="en-US"/>
          </a:p>
        </p:txBody>
      </p:sp>
      <p:sp>
        <p:nvSpPr>
          <p:cNvPr id="7" name="Rectangle 6"/>
          <p:cNvSpPr/>
          <p:nvPr/>
        </p:nvSpPr>
        <p:spPr>
          <a:xfrm>
            <a:off x="4813300" y="2572598"/>
            <a:ext cx="12192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khách hàng</a:t>
            </a:r>
            <a:endParaRPr lang="en-US" sz="1400"/>
          </a:p>
        </p:txBody>
      </p:sp>
      <p:sp>
        <p:nvSpPr>
          <p:cNvPr id="10" name="Rectangle 9"/>
          <p:cNvSpPr/>
          <p:nvPr/>
        </p:nvSpPr>
        <p:spPr>
          <a:xfrm>
            <a:off x="1981200" y="2541374"/>
            <a:ext cx="11557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danh mục</a:t>
            </a:r>
            <a:endParaRPr lang="en-US" sz="1400"/>
          </a:p>
        </p:txBody>
      </p:sp>
      <p:sp>
        <p:nvSpPr>
          <p:cNvPr id="11" name="Rectangle 10"/>
          <p:cNvSpPr/>
          <p:nvPr/>
        </p:nvSpPr>
        <p:spPr>
          <a:xfrm>
            <a:off x="6604000" y="2577906"/>
            <a:ext cx="1130300" cy="584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hóa đơn</a:t>
            </a:r>
            <a:endParaRPr lang="en-US" sz="1400"/>
          </a:p>
        </p:txBody>
      </p:sp>
      <p:sp>
        <p:nvSpPr>
          <p:cNvPr id="12" name="Rectangle 11"/>
          <p:cNvSpPr/>
          <p:nvPr/>
        </p:nvSpPr>
        <p:spPr>
          <a:xfrm>
            <a:off x="520700" y="2540000"/>
            <a:ext cx="9906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hoa hồng</a:t>
            </a:r>
            <a:endParaRPr lang="en-US" sz="1400"/>
          </a:p>
        </p:txBody>
      </p:sp>
      <p:sp>
        <p:nvSpPr>
          <p:cNvPr id="13" name="Rectangle 12"/>
          <p:cNvSpPr/>
          <p:nvPr/>
        </p:nvSpPr>
        <p:spPr>
          <a:xfrm>
            <a:off x="3422650" y="2584258"/>
            <a:ext cx="1104900" cy="577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gian hàng</a:t>
            </a:r>
            <a:endParaRPr lang="en-US" sz="1400"/>
          </a:p>
        </p:txBody>
      </p:sp>
      <p:sp>
        <p:nvSpPr>
          <p:cNvPr id="15" name="Rectangle 14"/>
          <p:cNvSpPr/>
          <p:nvPr/>
        </p:nvSpPr>
        <p:spPr>
          <a:xfrm>
            <a:off x="4506515" y="3377949"/>
            <a:ext cx="1753791" cy="5201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p>
          <a:p>
            <a:pPr marL="342900" indent="-342900">
              <a:buFont typeface="+mj-lt"/>
              <a:buAutoNum type="arabicPeriod"/>
            </a:pPr>
            <a:r>
              <a:rPr lang="en-US" sz="1400" smtClean="0"/>
              <a:t>Khóa tài khoản</a:t>
            </a:r>
            <a:endParaRPr lang="en-US" sz="1400"/>
          </a:p>
        </p:txBody>
      </p:sp>
      <p:sp>
        <p:nvSpPr>
          <p:cNvPr id="16" name="Rectangle 15"/>
          <p:cNvSpPr/>
          <p:nvPr/>
        </p:nvSpPr>
        <p:spPr>
          <a:xfrm>
            <a:off x="2931314" y="4017016"/>
            <a:ext cx="1981200" cy="6247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p>
          <a:p>
            <a:pPr marL="342900" indent="-342900">
              <a:buFont typeface="+mj-lt"/>
              <a:buAutoNum type="arabicPeriod"/>
            </a:pPr>
            <a:r>
              <a:rPr lang="en-US" sz="1400" smtClean="0"/>
              <a:t>Trả tiền hoa hồng</a:t>
            </a:r>
          </a:p>
          <a:p>
            <a:pPr marL="342900" indent="-342900">
              <a:buFont typeface="+mj-lt"/>
              <a:buAutoNum type="arabicPeriod"/>
            </a:pPr>
            <a:r>
              <a:rPr lang="en-US" sz="1400" smtClean="0"/>
              <a:t>Khóa tài khoản</a:t>
            </a:r>
            <a:endParaRPr lang="en-US" sz="1400"/>
          </a:p>
        </p:txBody>
      </p:sp>
      <p:sp>
        <p:nvSpPr>
          <p:cNvPr id="17" name="Rectangle 16"/>
          <p:cNvSpPr/>
          <p:nvPr/>
        </p:nvSpPr>
        <p:spPr>
          <a:xfrm>
            <a:off x="50800" y="3842162"/>
            <a:ext cx="1181100" cy="564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phân cấp</a:t>
            </a:r>
            <a:endParaRPr lang="en-US" sz="1400"/>
          </a:p>
        </p:txBody>
      </p:sp>
      <p:sp>
        <p:nvSpPr>
          <p:cNvPr id="18" name="Rectangle 17"/>
          <p:cNvSpPr/>
          <p:nvPr/>
        </p:nvSpPr>
        <p:spPr>
          <a:xfrm>
            <a:off x="1428750" y="4431951"/>
            <a:ext cx="1174750" cy="564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Quản lý lịch sử trả tiền</a:t>
            </a:r>
            <a:endParaRPr lang="en-US" sz="1400"/>
          </a:p>
        </p:txBody>
      </p:sp>
      <p:sp>
        <p:nvSpPr>
          <p:cNvPr id="19" name="Rectangle 18"/>
          <p:cNvSpPr/>
          <p:nvPr/>
        </p:nvSpPr>
        <p:spPr>
          <a:xfrm>
            <a:off x="4558505" y="4729196"/>
            <a:ext cx="1120775" cy="561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Hóa đơn chưa duyệt</a:t>
            </a:r>
            <a:endParaRPr lang="en-US" sz="1400"/>
          </a:p>
        </p:txBody>
      </p:sp>
      <p:sp>
        <p:nvSpPr>
          <p:cNvPr id="20" name="Rectangle 19"/>
          <p:cNvSpPr/>
          <p:nvPr/>
        </p:nvSpPr>
        <p:spPr>
          <a:xfrm>
            <a:off x="5788022" y="4729196"/>
            <a:ext cx="1098550" cy="535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Hóa đơn vận chuyển</a:t>
            </a:r>
            <a:endParaRPr lang="en-US" sz="1400"/>
          </a:p>
        </p:txBody>
      </p:sp>
      <p:sp>
        <p:nvSpPr>
          <p:cNvPr id="21" name="Rectangle 20"/>
          <p:cNvSpPr/>
          <p:nvPr/>
        </p:nvSpPr>
        <p:spPr>
          <a:xfrm>
            <a:off x="6931024" y="4732778"/>
            <a:ext cx="1104900" cy="535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Hóa đơn hoàn thành</a:t>
            </a:r>
            <a:endParaRPr lang="en-US" sz="1400"/>
          </a:p>
        </p:txBody>
      </p:sp>
      <p:sp>
        <p:nvSpPr>
          <p:cNvPr id="22" name="Rectangle 21"/>
          <p:cNvSpPr/>
          <p:nvPr/>
        </p:nvSpPr>
        <p:spPr>
          <a:xfrm>
            <a:off x="8134350" y="4742089"/>
            <a:ext cx="901700" cy="535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Hoá đơn hủy</a:t>
            </a:r>
            <a:endParaRPr lang="en-US" sz="1400"/>
          </a:p>
        </p:txBody>
      </p:sp>
      <p:cxnSp>
        <p:nvCxnSpPr>
          <p:cNvPr id="4" name="Straight Arrow Connector 3"/>
          <p:cNvCxnSpPr>
            <a:stCxn id="6" idx="4"/>
            <a:endCxn id="12" idx="0"/>
          </p:cNvCxnSpPr>
          <p:nvPr/>
        </p:nvCxnSpPr>
        <p:spPr>
          <a:xfrm flipH="1">
            <a:off x="1016000" y="2166544"/>
            <a:ext cx="3403600" cy="373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6" idx="4"/>
            <a:endCxn id="10" idx="0"/>
          </p:cNvCxnSpPr>
          <p:nvPr/>
        </p:nvCxnSpPr>
        <p:spPr>
          <a:xfrm flipH="1">
            <a:off x="2559050" y="2166544"/>
            <a:ext cx="1860550" cy="374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3" idx="0"/>
          </p:cNvCxnSpPr>
          <p:nvPr/>
        </p:nvCxnSpPr>
        <p:spPr>
          <a:xfrm flipH="1">
            <a:off x="3975100" y="2165170"/>
            <a:ext cx="444500" cy="419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6" idx="4"/>
            <a:endCxn id="7" idx="0"/>
          </p:cNvCxnSpPr>
          <p:nvPr/>
        </p:nvCxnSpPr>
        <p:spPr>
          <a:xfrm>
            <a:off x="4419600" y="2166544"/>
            <a:ext cx="1003300" cy="406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11" idx="0"/>
          </p:cNvCxnSpPr>
          <p:nvPr/>
        </p:nvCxnSpPr>
        <p:spPr>
          <a:xfrm>
            <a:off x="4419600" y="2165170"/>
            <a:ext cx="2749550" cy="41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2" idx="2"/>
            <a:endCxn id="17" idx="0"/>
          </p:cNvCxnSpPr>
          <p:nvPr/>
        </p:nvCxnSpPr>
        <p:spPr>
          <a:xfrm flipH="1">
            <a:off x="641350" y="3117848"/>
            <a:ext cx="374650" cy="724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2" idx="2"/>
            <a:endCxn id="18" idx="0"/>
          </p:cNvCxnSpPr>
          <p:nvPr/>
        </p:nvCxnSpPr>
        <p:spPr>
          <a:xfrm>
            <a:off x="1016000" y="3117848"/>
            <a:ext cx="1000125" cy="1314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1" idx="2"/>
            <a:endCxn id="19" idx="0"/>
          </p:cNvCxnSpPr>
          <p:nvPr/>
        </p:nvCxnSpPr>
        <p:spPr>
          <a:xfrm flipH="1">
            <a:off x="5118893" y="3162106"/>
            <a:ext cx="2050257" cy="1567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1" idx="2"/>
            <a:endCxn id="20" idx="0"/>
          </p:cNvCxnSpPr>
          <p:nvPr/>
        </p:nvCxnSpPr>
        <p:spPr>
          <a:xfrm flipH="1">
            <a:off x="6337297" y="3162106"/>
            <a:ext cx="831853" cy="1567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11" idx="2"/>
            <a:endCxn id="21" idx="0"/>
          </p:cNvCxnSpPr>
          <p:nvPr/>
        </p:nvCxnSpPr>
        <p:spPr>
          <a:xfrm>
            <a:off x="7169150" y="3162106"/>
            <a:ext cx="314324" cy="1570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11" idx="2"/>
            <a:endCxn id="22" idx="0"/>
          </p:cNvCxnSpPr>
          <p:nvPr/>
        </p:nvCxnSpPr>
        <p:spPr>
          <a:xfrm>
            <a:off x="7169150" y="3162106"/>
            <a:ext cx="1416050" cy="1579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852911" y="3403716"/>
            <a:ext cx="1739104" cy="501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danh mục</a:t>
            </a:r>
          </a:p>
          <a:p>
            <a:pPr marL="342900" indent="-342900">
              <a:buFont typeface="+mj-lt"/>
              <a:buAutoNum type="arabicPeriod"/>
            </a:pPr>
            <a:r>
              <a:rPr lang="en-US" sz="1400" smtClean="0"/>
              <a:t>Sửa danh mục</a:t>
            </a:r>
            <a:endParaRPr lang="en-US" sz="1400"/>
          </a:p>
        </p:txBody>
      </p:sp>
      <p:sp>
        <p:nvSpPr>
          <p:cNvPr id="45" name="Rectangle 44"/>
          <p:cNvSpPr/>
          <p:nvPr/>
        </p:nvSpPr>
        <p:spPr>
          <a:xfrm>
            <a:off x="111521" y="5855272"/>
            <a:ext cx="2022079" cy="699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Thêm phân cấp</a:t>
            </a:r>
          </a:p>
          <a:p>
            <a:pPr marL="342900" indent="-342900">
              <a:buFont typeface="+mj-lt"/>
              <a:buAutoNum type="arabicPeriod"/>
            </a:pPr>
            <a:r>
              <a:rPr lang="en-US" sz="1400" smtClean="0"/>
              <a:t>Sửa phân cấp</a:t>
            </a:r>
          </a:p>
          <a:p>
            <a:pPr marL="342900" indent="-342900">
              <a:buFont typeface="+mj-lt"/>
              <a:buAutoNum type="arabicPeriod"/>
            </a:pPr>
            <a:r>
              <a:rPr lang="en-US" sz="1400" smtClean="0"/>
              <a:t>Mở khóa phân cấp</a:t>
            </a:r>
          </a:p>
        </p:txBody>
      </p:sp>
      <p:sp>
        <p:nvSpPr>
          <p:cNvPr id="46" name="Rectangle 45"/>
          <p:cNvSpPr/>
          <p:nvPr/>
        </p:nvSpPr>
        <p:spPr>
          <a:xfrm>
            <a:off x="2520950" y="6007315"/>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p>
        </p:txBody>
      </p:sp>
      <p:sp>
        <p:nvSpPr>
          <p:cNvPr id="47" name="Rectangle 46"/>
          <p:cNvSpPr/>
          <p:nvPr/>
        </p:nvSpPr>
        <p:spPr>
          <a:xfrm>
            <a:off x="4622800" y="5657671"/>
            <a:ext cx="1981200" cy="699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hóa đơn</a:t>
            </a:r>
          </a:p>
          <a:p>
            <a:pPr marL="342900" indent="-342900">
              <a:buFont typeface="+mj-lt"/>
              <a:buAutoNum type="arabicPeriod"/>
            </a:pPr>
            <a:r>
              <a:rPr lang="en-US" sz="1400" smtClean="0"/>
              <a:t>Hủy hóa đơn</a:t>
            </a:r>
          </a:p>
          <a:p>
            <a:pPr marL="342900" indent="-342900">
              <a:buFont typeface="+mj-lt"/>
              <a:buAutoNum type="arabicPeriod"/>
            </a:pPr>
            <a:r>
              <a:rPr lang="en-US" sz="1400" smtClean="0"/>
              <a:t>Chuyển trạng thái</a:t>
            </a:r>
            <a:endParaRPr lang="en-US" sz="1400"/>
          </a:p>
        </p:txBody>
      </p:sp>
      <p:cxnSp>
        <p:nvCxnSpPr>
          <p:cNvPr id="52" name="Straight Arrow Connector 51"/>
          <p:cNvCxnSpPr>
            <a:stCxn id="19" idx="2"/>
            <a:endCxn id="47" idx="0"/>
          </p:cNvCxnSpPr>
          <p:nvPr/>
        </p:nvCxnSpPr>
        <p:spPr>
          <a:xfrm>
            <a:off x="5118893" y="5290367"/>
            <a:ext cx="494507" cy="367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20" idx="2"/>
            <a:endCxn id="47" idx="0"/>
          </p:cNvCxnSpPr>
          <p:nvPr/>
        </p:nvCxnSpPr>
        <p:spPr>
          <a:xfrm flipH="1">
            <a:off x="5613400" y="5264582"/>
            <a:ext cx="723897" cy="393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 idx="2"/>
            <a:endCxn id="15" idx="0"/>
          </p:cNvCxnSpPr>
          <p:nvPr/>
        </p:nvCxnSpPr>
        <p:spPr>
          <a:xfrm flipH="1">
            <a:off x="5383411" y="3150446"/>
            <a:ext cx="39489" cy="227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13" idx="2"/>
            <a:endCxn id="16" idx="0"/>
          </p:cNvCxnSpPr>
          <p:nvPr/>
        </p:nvCxnSpPr>
        <p:spPr>
          <a:xfrm flipH="1">
            <a:off x="3921914" y="3162106"/>
            <a:ext cx="53186" cy="854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10" idx="2"/>
            <a:endCxn id="44" idx="0"/>
          </p:cNvCxnSpPr>
          <p:nvPr/>
        </p:nvCxnSpPr>
        <p:spPr>
          <a:xfrm>
            <a:off x="2559050" y="3119222"/>
            <a:ext cx="163413" cy="284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17" idx="2"/>
            <a:endCxn id="45" idx="0"/>
          </p:cNvCxnSpPr>
          <p:nvPr/>
        </p:nvCxnSpPr>
        <p:spPr>
          <a:xfrm>
            <a:off x="641350" y="4407100"/>
            <a:ext cx="481211" cy="1448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18" idx="2"/>
            <a:endCxn id="46" idx="0"/>
          </p:cNvCxnSpPr>
          <p:nvPr/>
        </p:nvCxnSpPr>
        <p:spPr>
          <a:xfrm>
            <a:off x="2016125" y="4996889"/>
            <a:ext cx="1495425" cy="1010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6965948" y="5618195"/>
            <a:ext cx="1981200" cy="5049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400" smtClean="0"/>
              <a:t>Xem thông tin</a:t>
            </a:r>
            <a:endParaRPr lang="en-US" sz="1400"/>
          </a:p>
        </p:txBody>
      </p:sp>
      <p:cxnSp>
        <p:nvCxnSpPr>
          <p:cNvPr id="97" name="Straight Arrow Connector 96"/>
          <p:cNvCxnSpPr>
            <a:stCxn id="21" idx="2"/>
            <a:endCxn id="91" idx="0"/>
          </p:cNvCxnSpPr>
          <p:nvPr/>
        </p:nvCxnSpPr>
        <p:spPr>
          <a:xfrm>
            <a:off x="7483474" y="5268164"/>
            <a:ext cx="473074" cy="350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a:stCxn id="22" idx="2"/>
            <a:endCxn id="91" idx="0"/>
          </p:cNvCxnSpPr>
          <p:nvPr/>
        </p:nvCxnSpPr>
        <p:spPr>
          <a:xfrm flipH="1">
            <a:off x="7956548" y="5277475"/>
            <a:ext cx="628652" cy="340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3415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00200"/>
            <a:ext cx="8077200" cy="652462"/>
          </a:xfrm>
        </p:spPr>
        <p:txBody>
          <a:bodyPr/>
          <a:lstStyle/>
          <a:p>
            <a:pPr marL="0" indent="0">
              <a:buNone/>
            </a:pPr>
            <a:r>
              <a:rPr lang="en-US" altLang="en-US"/>
              <a:t>5</a:t>
            </a:r>
            <a:r>
              <a:rPr lang="en-US" altLang="en-US" smtClean="0"/>
              <a:t>. Lưu đồ giải thuật</a:t>
            </a:r>
            <a:endParaRPr lang="en-US" altLang="en-US" smtClean="0"/>
          </a:p>
        </p:txBody>
      </p:sp>
    </p:spTree>
    <p:extLst>
      <p:ext uri="{BB962C8B-B14F-4D97-AF65-F5344CB8AC3E}">
        <p14:creationId xmlns:p14="http://schemas.microsoft.com/office/powerpoint/2010/main" val="3045666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752600" y="282575"/>
            <a:ext cx="7086600" cy="944563"/>
          </a:xfrm>
        </p:spPr>
        <p:txBody>
          <a:bodyPr/>
          <a:lstStyle/>
          <a:p>
            <a:r>
              <a:rPr lang="en-US" altLang="en-US" smtClean="0"/>
              <a:t>B. </a:t>
            </a:r>
            <a:r>
              <a:rPr lang="en-US" altLang="en-US" err="1" smtClean="0"/>
              <a:t>Nội</a:t>
            </a:r>
            <a:r>
              <a:rPr lang="en-US" altLang="en-US" smtClean="0"/>
              <a:t> dung chính</a:t>
            </a:r>
            <a:endParaRPr lang="en-US" alt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447800"/>
            <a:ext cx="5334000" cy="5105400"/>
          </a:xfrm>
          <a:prstGeom prst="rect">
            <a:avLst/>
          </a:prstGeom>
        </p:spPr>
      </p:pic>
      <p:sp>
        <p:nvSpPr>
          <p:cNvPr id="7" name="Rectangle 6"/>
          <p:cNvSpPr/>
          <p:nvPr/>
        </p:nvSpPr>
        <p:spPr>
          <a:xfrm>
            <a:off x="3657600" y="4800600"/>
            <a:ext cx="876300" cy="381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a:t>H</a:t>
            </a:r>
            <a:r>
              <a:rPr lang="en-US" sz="1300" smtClean="0"/>
              <a:t>ợp lệ</a:t>
            </a:r>
            <a:endParaRPr lang="en-US" sz="1300"/>
          </a:p>
        </p:txBody>
      </p:sp>
      <p:sp>
        <p:nvSpPr>
          <p:cNvPr id="8"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10716" y="4904185"/>
            <a:ext cx="3124200" cy="40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z="1600" smtClean="0"/>
              <a:t>Lưu đồ giải thuật đăng nhập</a:t>
            </a:r>
            <a:endParaRPr lang="en-US" altLang="en-US" sz="1600" smtClean="0"/>
          </a:p>
        </p:txBody>
      </p:sp>
      <p:sp>
        <p:nvSpPr>
          <p:cNvPr id="6" name="Rectangle 5"/>
          <p:cNvSpPr/>
          <p:nvPr/>
        </p:nvSpPr>
        <p:spPr>
          <a:xfrm>
            <a:off x="5029200" y="4114800"/>
            <a:ext cx="1219200" cy="381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smtClean="0"/>
              <a:t>Không hợp lệ</a:t>
            </a:r>
            <a:endParaRPr lang="en-US" sz="1300"/>
          </a:p>
        </p:txBody>
      </p:sp>
    </p:spTree>
    <p:extLst>
      <p:ext uri="{BB962C8B-B14F-4D97-AF65-F5344CB8AC3E}">
        <p14:creationId xmlns:p14="http://schemas.microsoft.com/office/powerpoint/2010/main" val="1075436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752600" y="282575"/>
            <a:ext cx="7086600" cy="944563"/>
          </a:xfrm>
        </p:spPr>
        <p:txBody>
          <a:bodyPr/>
          <a:lstStyle/>
          <a:p>
            <a:r>
              <a:rPr lang="en-US" altLang="en-US" smtClean="0"/>
              <a:t>B. </a:t>
            </a:r>
            <a:r>
              <a:rPr lang="en-US" altLang="en-US" err="1" smtClean="0"/>
              <a:t>Nội</a:t>
            </a:r>
            <a:r>
              <a:rPr lang="en-US" altLang="en-US" smtClean="0"/>
              <a:t> dung chính</a:t>
            </a:r>
            <a:endParaRPr lang="en-US" alt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100" y="1371600"/>
            <a:ext cx="5181600" cy="5143500"/>
          </a:xfrm>
        </p:spPr>
      </p:pic>
      <p:sp>
        <p:nvSpPr>
          <p:cNvPr id="9"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10716" y="4904185"/>
            <a:ext cx="3124200" cy="40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z="1600" smtClean="0"/>
              <a:t>Lưu đồ giải thuật thêm dữ liệu</a:t>
            </a:r>
            <a:endParaRPr lang="en-US" altLang="en-US" sz="1600" smtClean="0"/>
          </a:p>
        </p:txBody>
      </p:sp>
    </p:spTree>
    <p:extLst>
      <p:ext uri="{BB962C8B-B14F-4D97-AF65-F5344CB8AC3E}">
        <p14:creationId xmlns:p14="http://schemas.microsoft.com/office/powerpoint/2010/main" val="2704136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762000"/>
            <a:ext cx="7772400" cy="1470025"/>
          </a:xfrm>
        </p:spPr>
        <p:txBody>
          <a:bodyPr/>
          <a:lstStyle/>
          <a:p>
            <a:pPr algn="ctr"/>
            <a:r>
              <a:rPr lang="en-US" altLang="en-US" smtClean="0"/>
              <a:t>NỘI DUNG</a:t>
            </a: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028700" y="2057400"/>
            <a:ext cx="7086600" cy="2743200"/>
          </a:xfrm>
        </p:spPr>
        <p:txBody>
          <a:bodyPr/>
          <a:lstStyle/>
          <a:p>
            <a:pPr marL="514350" indent="-514350" algn="l">
              <a:buFont typeface="+mj-lt"/>
              <a:buAutoNum type="alphaUcPeriod"/>
            </a:pPr>
            <a:r>
              <a:rPr lang="en-US" altLang="en-US" err="1" smtClean="0"/>
              <a:t>Giới</a:t>
            </a:r>
            <a:r>
              <a:rPr lang="en-US" altLang="en-US" smtClean="0"/>
              <a:t> thiệu tổng quan</a:t>
            </a:r>
          </a:p>
          <a:p>
            <a:pPr marL="514350" indent="-514350" algn="l">
              <a:buFont typeface="+mj-lt"/>
              <a:buAutoNum type="alphaUcPeriod"/>
            </a:pPr>
            <a:r>
              <a:rPr lang="en-US" altLang="en-US" err="1" smtClean="0"/>
              <a:t>Nội</a:t>
            </a:r>
            <a:r>
              <a:rPr lang="en-US" altLang="en-US" smtClean="0"/>
              <a:t> dung chính</a:t>
            </a:r>
          </a:p>
          <a:p>
            <a:pPr marL="514350" indent="-514350" algn="l">
              <a:buFont typeface="+mj-lt"/>
              <a:buAutoNum type="alphaUcPeriod"/>
            </a:pPr>
            <a:r>
              <a:rPr lang="en-US" altLang="en-US" err="1" smtClean="0"/>
              <a:t>Kết</a:t>
            </a:r>
            <a:r>
              <a:rPr lang="en-US" altLang="en-US" smtClean="0"/>
              <a:t> </a:t>
            </a:r>
            <a:r>
              <a:rPr lang="en-US" altLang="en-US" err="1" smtClean="0"/>
              <a:t>luận</a:t>
            </a:r>
            <a:r>
              <a:rPr lang="en-US" altLang="en-US" smtClean="0"/>
              <a:t> </a:t>
            </a:r>
            <a:r>
              <a:rPr lang="en-US" altLang="en-US" err="1" smtClean="0"/>
              <a:t>và</a:t>
            </a:r>
            <a:r>
              <a:rPr lang="en-US" altLang="en-US" smtClean="0"/>
              <a:t> </a:t>
            </a:r>
            <a:r>
              <a:rPr lang="en-US" altLang="en-US" err="1" smtClean="0"/>
              <a:t>hướng</a:t>
            </a:r>
            <a:r>
              <a:rPr lang="en-US" altLang="en-US" smtClean="0"/>
              <a:t> </a:t>
            </a:r>
            <a:r>
              <a:rPr lang="en-US" altLang="en-US" err="1" smtClean="0"/>
              <a:t>phát</a:t>
            </a:r>
            <a:r>
              <a:rPr lang="en-US" altLang="en-US" smtClean="0"/>
              <a:t> </a:t>
            </a:r>
            <a:r>
              <a:rPr lang="en-US" altLang="en-US" err="1" smtClean="0"/>
              <a:t>triển</a:t>
            </a:r>
            <a:endParaRPr lang="en-US" altLang="en-US" smtClean="0"/>
          </a:p>
          <a:p>
            <a:pPr marL="514350" indent="-514350" algn="l">
              <a:buFont typeface="+mj-lt"/>
              <a:buAutoNum type="alphaUcPeriod"/>
            </a:pPr>
            <a:r>
              <a:rPr lang="en-US" altLang="en-US" smtClean="0"/>
              <a:t>Demo</a:t>
            </a: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smtClean="0">
                <a:solidFill>
                  <a:srgbClr val="000066"/>
                </a:solidFill>
              </a:rPr>
              <a:t>CNPM – </a:t>
            </a:r>
            <a:r>
              <a:rPr lang="en-US" altLang="en-US" sz="1200" b="1" i="1" err="1" smtClean="0">
                <a:solidFill>
                  <a:srgbClr val="000066"/>
                </a:solidFill>
              </a:rPr>
              <a:t>Đại</a:t>
            </a:r>
            <a:r>
              <a:rPr lang="en-US" altLang="en-US" sz="1200" b="1" i="1" smtClean="0">
                <a:solidFill>
                  <a:srgbClr val="000066"/>
                </a:solidFill>
              </a:rPr>
              <a:t> </a:t>
            </a:r>
            <a:r>
              <a:rPr lang="en-US" altLang="en-US" sz="1200" b="1" i="1" err="1" smtClean="0">
                <a:solidFill>
                  <a:srgbClr val="000066"/>
                </a:solidFill>
              </a:rPr>
              <a:t>học</a:t>
            </a:r>
            <a:r>
              <a:rPr lang="en-US" altLang="en-US" sz="1200" b="1" i="1" smtClean="0">
                <a:solidFill>
                  <a:srgbClr val="000066"/>
                </a:solidFill>
              </a:rPr>
              <a:t> </a:t>
            </a:r>
            <a:r>
              <a:rPr lang="en-US" altLang="en-US" sz="1200" b="1" i="1" err="1" smtClean="0">
                <a:solidFill>
                  <a:srgbClr val="000066"/>
                </a:solidFill>
              </a:rPr>
              <a:t>Cần</a:t>
            </a:r>
            <a:r>
              <a:rPr lang="en-US" altLang="en-US" sz="1200" b="1" i="1" smtClean="0">
                <a:solidFill>
                  <a:srgbClr val="000066"/>
                </a:solidFill>
              </a:rPr>
              <a:t> </a:t>
            </a:r>
            <a:r>
              <a:rPr lang="en-US" altLang="en-US" sz="1200" b="1" i="1" err="1" smtClean="0">
                <a:solidFill>
                  <a:srgbClr val="000066"/>
                </a:solidFill>
              </a:rPr>
              <a:t>Thơ</a:t>
            </a:r>
            <a:endParaRPr lang="en-US" altLang="en-US" sz="1200" b="1" i="1">
              <a:solidFill>
                <a:srgbClr val="000066"/>
              </a:solidFill>
            </a:endParaRPr>
          </a:p>
        </p:txBody>
      </p:sp>
    </p:spTree>
    <p:extLst>
      <p:ext uri="{BB962C8B-B14F-4D97-AF65-F5344CB8AC3E}">
        <p14:creationId xmlns:p14="http://schemas.microsoft.com/office/powerpoint/2010/main" val="3687660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C. Kết luận và hướng phát triển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576262"/>
          </a:xfrm>
        </p:spPr>
        <p:txBody>
          <a:bodyPr/>
          <a:lstStyle/>
          <a:p>
            <a:pPr marL="514350" indent="-514350">
              <a:buFont typeface="+mj-lt"/>
              <a:buAutoNum type="arabicPeriod"/>
            </a:pPr>
            <a:r>
              <a:rPr lang="en-US" altLang="en-US" smtClean="0"/>
              <a:t>Kết luận</a:t>
            </a:r>
            <a:endParaRPr lang="en-US" altLang="en-US"/>
          </a:p>
        </p:txBody>
      </p:sp>
      <p:sp>
        <p:nvSpPr>
          <p:cNvPr id="3" name="TextBox 2"/>
          <p:cNvSpPr txBox="1"/>
          <p:nvPr/>
        </p:nvSpPr>
        <p:spPr>
          <a:xfrm>
            <a:off x="1066800" y="2209800"/>
            <a:ext cx="7467600" cy="3416320"/>
          </a:xfrm>
          <a:prstGeom prst="rect">
            <a:avLst/>
          </a:prstGeom>
          <a:noFill/>
        </p:spPr>
        <p:txBody>
          <a:bodyPr wrap="square" rtlCol="0">
            <a:spAutoFit/>
          </a:bodyPr>
          <a:lstStyle/>
          <a:p>
            <a:pPr marL="285750" indent="-285750">
              <a:buFont typeface="Wingdings" panose="05000000000000000000" pitchFamily="2" charset="2"/>
              <a:buChar char="ü"/>
            </a:pPr>
            <a:r>
              <a:rPr lang="en-US" smtClean="0"/>
              <a:t>Hệ thống đáp ứng đầy đủ các chức năng cho từng người dùng.</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Giao diện dể sử dụng.</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Xây dựng được một hệ thống tiện lợi cho doanh nghiệp cũng như nhu cầu của khách hàng.</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Doanh nghiệp giảm chi phí  cho hoạt động kinh doanh.</a:t>
            </a:r>
          </a:p>
          <a:p>
            <a:pPr marL="285750" indent="-285750">
              <a:buFont typeface="Wingdings" panose="05000000000000000000" pitchFamily="2" charset="2"/>
              <a:buChar char="ü"/>
            </a:pPr>
            <a:endParaRPr lang="en-US" smtClean="0"/>
          </a:p>
          <a:p>
            <a:pPr marL="285750" indent="-285750">
              <a:buFont typeface="Wingdings" panose="05000000000000000000" pitchFamily="2" charset="2"/>
              <a:buChar char="ü"/>
            </a:pPr>
            <a:r>
              <a:rPr lang="en-US" smtClean="0"/>
              <a:t>Khách hàng thì giảm chi phí đi lại mà được mua sản phẩm đúng với mong muốn mà không cần đến cửa hàng.</a:t>
            </a:r>
          </a:p>
          <a:p>
            <a:endParaRPr lang="en-US"/>
          </a:p>
        </p:txBody>
      </p:sp>
    </p:spTree>
    <p:extLst>
      <p:ext uri="{BB962C8B-B14F-4D97-AF65-F5344CB8AC3E}">
        <p14:creationId xmlns:p14="http://schemas.microsoft.com/office/powerpoint/2010/main" val="2757833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C. Kết luận và hướng phát triển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576262"/>
          </a:xfrm>
        </p:spPr>
        <p:txBody>
          <a:bodyPr/>
          <a:lstStyle/>
          <a:p>
            <a:pPr marL="0" indent="0">
              <a:buNone/>
            </a:pPr>
            <a:r>
              <a:rPr lang="en-US" altLang="en-US" smtClean="0"/>
              <a:t>2. Hướng phát triển</a:t>
            </a:r>
          </a:p>
          <a:p>
            <a:pPr>
              <a:buFont typeface="Wingdings" panose="05000000000000000000" pitchFamily="2" charset="2"/>
              <a:buChar char="ü"/>
            </a:pPr>
            <a:endParaRPr lang="en-US" altLang="en-US"/>
          </a:p>
        </p:txBody>
      </p:sp>
      <p:sp>
        <p:nvSpPr>
          <p:cNvPr id="2" name="TextBox 1"/>
          <p:cNvSpPr txBox="1"/>
          <p:nvPr/>
        </p:nvSpPr>
        <p:spPr>
          <a:xfrm>
            <a:off x="914400" y="2438400"/>
            <a:ext cx="7467600" cy="1200329"/>
          </a:xfrm>
          <a:prstGeom prst="rect">
            <a:avLst/>
          </a:prstGeom>
          <a:noFill/>
        </p:spPr>
        <p:txBody>
          <a:bodyPr wrap="square" rtlCol="0">
            <a:spAutoFit/>
          </a:bodyPr>
          <a:lstStyle/>
          <a:p>
            <a:pPr marL="285750" indent="-285750">
              <a:buFont typeface="Wingdings" panose="05000000000000000000" pitchFamily="2" charset="2"/>
              <a:buChar char="ü"/>
            </a:pPr>
            <a:r>
              <a:rPr lang="en-US" smtClean="0"/>
              <a:t>Mở rộng thêm chức năng và có thêm nhiều người dùng trong hệ thống hơn.</a:t>
            </a:r>
          </a:p>
          <a:p>
            <a:pPr marL="285750" indent="-285750">
              <a:buFont typeface="Wingdings" panose="05000000000000000000" pitchFamily="2" charset="2"/>
              <a:buChar char="ü"/>
            </a:pPr>
            <a:r>
              <a:rPr lang="en-US" smtClean="0"/>
              <a:t>Làm cho hệ thống ngày càng dể sử dụng hơn.</a:t>
            </a:r>
          </a:p>
          <a:p>
            <a:pPr marL="285750" indent="-285750">
              <a:buFont typeface="Wingdings" panose="05000000000000000000" pitchFamily="2" charset="2"/>
              <a:buChar char="ü"/>
            </a:pPr>
            <a:endParaRPr lang="en-US" smtClean="0"/>
          </a:p>
        </p:txBody>
      </p:sp>
    </p:spTree>
    <p:extLst>
      <p:ext uri="{BB962C8B-B14F-4D97-AF65-F5344CB8AC3E}">
        <p14:creationId xmlns:p14="http://schemas.microsoft.com/office/powerpoint/2010/main" val="1795776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D</a:t>
            </a:r>
            <a:r>
              <a:rPr lang="en-US" altLang="en-US"/>
              <a:t>.</a:t>
            </a:r>
            <a:r>
              <a:rPr lang="en-US" altLang="en-US" smtClean="0"/>
              <a:t> Demo</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err="1" smtClean="0"/>
              <a:t>Các</a:t>
            </a:r>
            <a:r>
              <a:rPr lang="en-US" altLang="en-US" smtClean="0"/>
              <a:t> </a:t>
            </a:r>
            <a:r>
              <a:rPr lang="en-US" altLang="en-US" err="1" smtClean="0"/>
              <a:t>chức</a:t>
            </a:r>
            <a:r>
              <a:rPr lang="en-US" altLang="en-US" smtClean="0"/>
              <a:t> </a:t>
            </a:r>
            <a:r>
              <a:rPr lang="en-US" altLang="en-US" err="1" smtClean="0"/>
              <a:t>năng</a:t>
            </a:r>
            <a:r>
              <a:rPr lang="en-US" altLang="en-US" smtClean="0"/>
              <a:t> demo</a:t>
            </a:r>
          </a:p>
          <a:p>
            <a:pPr marL="514350" indent="-514350">
              <a:buFont typeface="+mj-lt"/>
              <a:buAutoNum type="arabicPeriod"/>
            </a:pPr>
            <a:r>
              <a:rPr lang="en-US" altLang="en-US" err="1" smtClean="0"/>
              <a:t>Đăng</a:t>
            </a:r>
            <a:r>
              <a:rPr lang="en-US" altLang="en-US" smtClean="0"/>
              <a:t> </a:t>
            </a:r>
            <a:r>
              <a:rPr lang="en-US" altLang="en-US" err="1" smtClean="0"/>
              <a:t>ký</a:t>
            </a:r>
            <a:r>
              <a:rPr lang="en-US" altLang="en-US" smtClean="0"/>
              <a:t> </a:t>
            </a:r>
            <a:r>
              <a:rPr lang="en-US" altLang="en-US" err="1" smtClean="0"/>
              <a:t>tài</a:t>
            </a:r>
            <a:r>
              <a:rPr lang="en-US" altLang="en-US" smtClean="0"/>
              <a:t> khoản </a:t>
            </a:r>
            <a:r>
              <a:rPr lang="en-US" altLang="en-US" sz="1400" smtClean="0"/>
              <a:t>( tài khoản gian hàng &amp; tài khoản thông thường )</a:t>
            </a:r>
          </a:p>
          <a:p>
            <a:pPr marL="514350" indent="-514350">
              <a:buFont typeface="+mj-lt"/>
              <a:buAutoNum type="arabicPeriod"/>
            </a:pPr>
            <a:r>
              <a:rPr lang="en-US" altLang="en-US" err="1" smtClean="0"/>
              <a:t>Đặt</a:t>
            </a:r>
            <a:r>
              <a:rPr lang="en-US" altLang="en-US" smtClean="0"/>
              <a:t> </a:t>
            </a:r>
            <a:r>
              <a:rPr lang="en-US" altLang="en-US" err="1" smtClean="0"/>
              <a:t>hàng</a:t>
            </a:r>
            <a:endParaRPr lang="en-US" altLang="en-US" smtClean="0"/>
          </a:p>
          <a:p>
            <a:pPr marL="514350" indent="-514350">
              <a:buFont typeface="+mj-lt"/>
              <a:buAutoNum type="arabicPeriod"/>
            </a:pPr>
            <a:r>
              <a:rPr lang="en-US" altLang="en-US" err="1" smtClean="0"/>
              <a:t>Quản</a:t>
            </a:r>
            <a:r>
              <a:rPr lang="en-US" altLang="en-US" smtClean="0"/>
              <a:t> </a:t>
            </a:r>
            <a:r>
              <a:rPr lang="en-US" altLang="en-US" err="1" smtClean="0"/>
              <a:t>lý</a:t>
            </a:r>
            <a:r>
              <a:rPr lang="en-US" altLang="en-US" smtClean="0"/>
              <a:t> </a:t>
            </a:r>
            <a:r>
              <a:rPr lang="en-US" altLang="en-US" err="1" smtClean="0"/>
              <a:t>sản</a:t>
            </a:r>
            <a:r>
              <a:rPr lang="en-US" altLang="en-US" smtClean="0"/>
              <a:t> </a:t>
            </a:r>
            <a:r>
              <a:rPr lang="en-US" altLang="en-US" err="1" smtClean="0"/>
              <a:t>phẩm</a:t>
            </a:r>
            <a:endParaRPr lang="en-US" altLang="en-US" smtClean="0"/>
          </a:p>
          <a:p>
            <a:pPr marL="514350" indent="-514350">
              <a:buFont typeface="+mj-lt"/>
              <a:buAutoNum type="arabicPeriod"/>
            </a:pPr>
            <a:r>
              <a:rPr lang="en-US" altLang="en-US" smtClean="0"/>
              <a:t>Quản lý đơn hàng</a:t>
            </a:r>
          </a:p>
          <a:p>
            <a:pPr marL="514350" indent="-514350">
              <a:buFont typeface="+mj-lt"/>
              <a:buAutoNum type="arabicPeriod"/>
            </a:pPr>
            <a:r>
              <a:rPr lang="en-US" altLang="en-US" smtClean="0"/>
              <a:t>Quản lý </a:t>
            </a:r>
            <a:r>
              <a:rPr lang="en-US" altLang="en-US" err="1" smtClean="0"/>
              <a:t>sổ</a:t>
            </a:r>
            <a:r>
              <a:rPr lang="en-US" altLang="en-US" smtClean="0"/>
              <a:t> </a:t>
            </a:r>
            <a:r>
              <a:rPr lang="en-US" altLang="en-US" err="1" smtClean="0"/>
              <a:t>địa</a:t>
            </a:r>
            <a:r>
              <a:rPr lang="en-US" altLang="en-US" smtClean="0"/>
              <a:t> </a:t>
            </a:r>
            <a:r>
              <a:rPr lang="en-US" altLang="en-US" err="1" smtClean="0"/>
              <a:t>chỉ</a:t>
            </a:r>
            <a:endParaRPr lang="en-US" altLang="en-US" smtClean="0"/>
          </a:p>
          <a:p>
            <a:pPr marL="514350" indent="-514350">
              <a:buFont typeface="+mj-lt"/>
              <a:buAutoNum type="arabicPeriod"/>
            </a:pPr>
            <a:r>
              <a:rPr lang="en-US" altLang="en-US" smtClean="0"/>
              <a:t>Quản lý </a:t>
            </a:r>
            <a:r>
              <a:rPr lang="en-US" altLang="en-US" err="1" smtClean="0"/>
              <a:t>tài</a:t>
            </a:r>
            <a:r>
              <a:rPr lang="en-US" altLang="en-US" smtClean="0"/>
              <a:t> khoản </a:t>
            </a:r>
            <a:r>
              <a:rPr lang="en-US" altLang="en-US" sz="3200" smtClean="0"/>
              <a:t> </a:t>
            </a:r>
            <a:r>
              <a:rPr lang="en-US" altLang="en-US" sz="1400" smtClean="0"/>
              <a:t>( tài </a:t>
            </a:r>
            <a:r>
              <a:rPr lang="en-US" altLang="en-US" sz="1400"/>
              <a:t>khoản gian </a:t>
            </a:r>
            <a:r>
              <a:rPr lang="en-US" altLang="en-US" sz="1400" smtClean="0"/>
              <a:t>hàng </a:t>
            </a:r>
            <a:r>
              <a:rPr lang="en-US" altLang="en-US" sz="1400"/>
              <a:t>&amp; tài khoản thông </a:t>
            </a:r>
            <a:r>
              <a:rPr lang="en-US" altLang="en-US" sz="1400" smtClean="0"/>
              <a:t>thường )</a:t>
            </a:r>
            <a:endParaRPr lang="en-US" altLang="en-US" smtClean="0"/>
          </a:p>
          <a:p>
            <a:pPr marL="514350" indent="-514350">
              <a:buFont typeface="+mj-lt"/>
              <a:buAutoNum type="arabicPeriod"/>
            </a:pPr>
            <a:r>
              <a:rPr lang="en-US" altLang="en-US" smtClean="0"/>
              <a:t>Quản lý phân cấp hoa hồng</a:t>
            </a:r>
          </a:p>
          <a:p>
            <a:pPr marL="514350" indent="-514350">
              <a:buFont typeface="+mj-lt"/>
              <a:buAutoNum type="arabicPeriod"/>
            </a:pPr>
            <a:r>
              <a:rPr lang="en-US" altLang="en-US" smtClean="0"/>
              <a:t>Quản lý hoa hồng</a:t>
            </a:r>
          </a:p>
        </p:txBody>
      </p:sp>
    </p:spTree>
    <p:extLst>
      <p:ext uri="{BB962C8B-B14F-4D97-AF65-F5344CB8AC3E}">
        <p14:creationId xmlns:p14="http://schemas.microsoft.com/office/powerpoint/2010/main" val="170004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Tài liệu tham khảo</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vi-VN" altLang="en-US" sz="1400">
                <a:solidFill>
                  <a:schemeClr val="tx1"/>
                </a:solidFill>
              </a:rPr>
              <a:t>1. PGS.TS. Huỳnh Xuân Hiệp, Ths. Phan Phương Lan, giáo trình </a:t>
            </a:r>
            <a:r>
              <a:rPr lang="vi-VN" altLang="en-US" sz="1400" i="1">
                <a:solidFill>
                  <a:schemeClr val="tx1"/>
                </a:solidFill>
              </a:rPr>
              <a:t>Nhập môn công nghệ phần mềm</a:t>
            </a:r>
            <a:r>
              <a:rPr lang="vi-VN" altLang="en-US" sz="1400">
                <a:solidFill>
                  <a:schemeClr val="tx1"/>
                </a:solidFill>
              </a:rPr>
              <a:t>, NXB Đại Học Cần Thơ, 2011. </a:t>
            </a:r>
            <a:endParaRPr lang="en-US" altLang="en-US" sz="1400" smtClean="0">
              <a:solidFill>
                <a:schemeClr val="tx1"/>
              </a:solidFill>
            </a:endParaRPr>
          </a:p>
          <a:p>
            <a:r>
              <a:rPr lang="vi-VN" altLang="en-US" sz="1400" smtClean="0">
                <a:solidFill>
                  <a:schemeClr val="tx1"/>
                </a:solidFill>
              </a:rPr>
              <a:t>2</a:t>
            </a:r>
            <a:r>
              <a:rPr lang="vi-VN" altLang="en-US" sz="1400">
                <a:solidFill>
                  <a:schemeClr val="tx1"/>
                </a:solidFill>
              </a:rPr>
              <a:t>. PGS.TS. Huỳnh Xuân Hiệp, Ths. Võ Huỳnh Trâm, Ths. Phan Phương Lan, giáo trình </a:t>
            </a:r>
            <a:r>
              <a:rPr lang="vi-VN" altLang="en-US" sz="1400" i="1">
                <a:solidFill>
                  <a:schemeClr val="tx1"/>
                </a:solidFill>
              </a:rPr>
              <a:t>Quản lý dự án phần mềm</a:t>
            </a:r>
            <a:r>
              <a:rPr lang="vi-VN" altLang="en-US" sz="1400">
                <a:solidFill>
                  <a:schemeClr val="tx1"/>
                </a:solidFill>
              </a:rPr>
              <a:t>, NXB Đại Học Cần Thơ, 2015. </a:t>
            </a:r>
            <a:endParaRPr lang="en-US" altLang="en-US" sz="1400" smtClean="0">
              <a:solidFill>
                <a:schemeClr val="tx1"/>
              </a:solidFill>
            </a:endParaRPr>
          </a:p>
          <a:p>
            <a:r>
              <a:rPr lang="vi-VN" altLang="en-US" sz="1400" smtClean="0">
                <a:solidFill>
                  <a:schemeClr val="tx1"/>
                </a:solidFill>
              </a:rPr>
              <a:t>3</a:t>
            </a:r>
            <a:r>
              <a:rPr lang="vi-VN" altLang="en-US" sz="1400">
                <a:solidFill>
                  <a:schemeClr val="tx1"/>
                </a:solidFill>
              </a:rPr>
              <a:t>. Ths.GVC. Võ Huỳnh Trâm, bài giảng </a:t>
            </a:r>
            <a:r>
              <a:rPr lang="vi-VN" altLang="en-US" sz="1400" i="1">
                <a:solidFill>
                  <a:schemeClr val="tx1"/>
                </a:solidFill>
              </a:rPr>
              <a:t>Phân tích yêu cầu phần mềm</a:t>
            </a:r>
            <a:r>
              <a:rPr lang="vi-VN" altLang="en-US" sz="1400">
                <a:solidFill>
                  <a:schemeClr val="tx1"/>
                </a:solidFill>
              </a:rPr>
              <a:t>, Khoa Công Nghệ Thông Tin và Truyền Thông, Trường Đại Học Cần Thơ, 2009.  </a:t>
            </a:r>
            <a:endParaRPr lang="en-US" altLang="en-US" sz="1400" smtClean="0">
              <a:solidFill>
                <a:schemeClr val="tx1"/>
              </a:solidFill>
            </a:endParaRPr>
          </a:p>
          <a:p>
            <a:r>
              <a:rPr lang="vi-VN" altLang="en-US" sz="1400" smtClean="0">
                <a:solidFill>
                  <a:schemeClr val="tx1"/>
                </a:solidFill>
              </a:rPr>
              <a:t>4</a:t>
            </a:r>
            <a:r>
              <a:rPr lang="vi-VN" altLang="en-US" sz="1400">
                <a:solidFill>
                  <a:schemeClr val="tx1"/>
                </a:solidFill>
              </a:rPr>
              <a:t>. PGS.TS. Huỳnh Xuân Hiệp, Ths. Võ Huỳnh Trâm, Ths. Phan Phương Lan, giáo trình </a:t>
            </a:r>
            <a:r>
              <a:rPr lang="vi-VN" altLang="en-US" sz="1400" i="1">
                <a:solidFill>
                  <a:schemeClr val="tx1"/>
                </a:solidFill>
              </a:rPr>
              <a:t>Kiến trúc và thiết kế phần mềm</a:t>
            </a:r>
            <a:r>
              <a:rPr lang="vi-VN" altLang="en-US" sz="1400">
                <a:solidFill>
                  <a:schemeClr val="tx1"/>
                </a:solidFill>
              </a:rPr>
              <a:t>, NXB Đại Học Cần Thơ, 2015. </a:t>
            </a:r>
            <a:endParaRPr lang="en-US" altLang="en-US" sz="1400" smtClean="0">
              <a:solidFill>
                <a:schemeClr val="tx1"/>
              </a:solidFill>
            </a:endParaRPr>
          </a:p>
          <a:p>
            <a:r>
              <a:rPr lang="vi-VN" altLang="en-US" sz="1400" smtClean="0">
                <a:solidFill>
                  <a:schemeClr val="tx1"/>
                </a:solidFill>
              </a:rPr>
              <a:t>5</a:t>
            </a:r>
            <a:r>
              <a:rPr lang="vi-VN" altLang="en-US" sz="1400">
                <a:solidFill>
                  <a:schemeClr val="tx1"/>
                </a:solidFill>
              </a:rPr>
              <a:t>. PGS.TS. Trần Cao Đệ, TS. Đỗ Thanh Nghị, giáo trình </a:t>
            </a:r>
            <a:r>
              <a:rPr lang="vi-VN" altLang="en-US" sz="1400" i="1">
                <a:solidFill>
                  <a:schemeClr val="tx1"/>
                </a:solidFill>
              </a:rPr>
              <a:t>Kiểm thử phần mềm</a:t>
            </a:r>
            <a:r>
              <a:rPr lang="vi-VN" altLang="en-US" sz="1400">
                <a:solidFill>
                  <a:schemeClr val="tx1"/>
                </a:solidFill>
              </a:rPr>
              <a:t>, NXB Đại Học Cần Thơ, 2012. </a:t>
            </a:r>
            <a:endParaRPr lang="en-US" altLang="en-US" sz="1400" smtClean="0">
              <a:solidFill>
                <a:schemeClr val="tx1"/>
              </a:solidFill>
            </a:endParaRPr>
          </a:p>
          <a:p>
            <a:r>
              <a:rPr lang="vi-VN" altLang="en-US" sz="1400" smtClean="0">
                <a:solidFill>
                  <a:schemeClr val="tx1"/>
                </a:solidFill>
              </a:rPr>
              <a:t>6</a:t>
            </a:r>
            <a:r>
              <a:rPr lang="vi-VN" altLang="en-US" sz="1400">
                <a:solidFill>
                  <a:schemeClr val="tx1"/>
                </a:solidFill>
              </a:rPr>
              <a:t>. PGS.TS. Trần Cao Đệ, Ths. Nguyễn Công Danh, giáo trình </a:t>
            </a:r>
            <a:r>
              <a:rPr lang="vi-VN" altLang="en-US" sz="1400" i="1">
                <a:solidFill>
                  <a:schemeClr val="tx1"/>
                </a:solidFill>
              </a:rPr>
              <a:t>Đảm bảo chất lượng phần mềm</a:t>
            </a:r>
            <a:r>
              <a:rPr lang="vi-VN" altLang="en-US" sz="1400">
                <a:solidFill>
                  <a:schemeClr val="tx1"/>
                </a:solidFill>
              </a:rPr>
              <a:t>, NXB Đại Học Cần Thơ, 2014. </a:t>
            </a:r>
            <a:endParaRPr lang="en-US" altLang="en-US" sz="1400" smtClean="0">
              <a:solidFill>
                <a:schemeClr val="tx1"/>
              </a:solidFill>
            </a:endParaRPr>
          </a:p>
          <a:p>
            <a:r>
              <a:rPr lang="vi-VN" altLang="en-US" sz="1400" smtClean="0">
                <a:solidFill>
                  <a:schemeClr val="tx1"/>
                </a:solidFill>
              </a:rPr>
              <a:t>7</a:t>
            </a:r>
            <a:r>
              <a:rPr lang="vi-VN" altLang="en-US" sz="1400">
                <a:solidFill>
                  <a:schemeClr val="tx1"/>
                </a:solidFill>
              </a:rPr>
              <a:t>. PGS.TS. Huỳnh Xuân Hiệp, Ths. Phan Phương Lan, giáo trình </a:t>
            </a:r>
            <a:r>
              <a:rPr lang="vi-VN" altLang="en-US" sz="1400" i="1">
                <a:solidFill>
                  <a:schemeClr val="tx1"/>
                </a:solidFill>
              </a:rPr>
              <a:t>Bảo trì phần mềm</a:t>
            </a:r>
            <a:r>
              <a:rPr lang="vi-VN" altLang="en-US" sz="1400">
                <a:solidFill>
                  <a:schemeClr val="tx1"/>
                </a:solidFill>
              </a:rPr>
              <a:t>, NXB Đại Học Cần Thơ, 2014. </a:t>
            </a:r>
            <a:endParaRPr lang="en-US" altLang="en-US" sz="1400" smtClean="0">
              <a:solidFill>
                <a:schemeClr val="tx1"/>
              </a:solidFill>
            </a:endParaRPr>
          </a:p>
          <a:p>
            <a:r>
              <a:rPr lang="vi-VN" altLang="en-US" sz="1400" smtClean="0">
                <a:solidFill>
                  <a:schemeClr val="tx1"/>
                </a:solidFill>
              </a:rPr>
              <a:t>8</a:t>
            </a:r>
            <a:r>
              <a:rPr lang="vi-VN" altLang="en-US" sz="1400">
                <a:solidFill>
                  <a:schemeClr val="tx1"/>
                </a:solidFill>
              </a:rPr>
              <a:t>. Ths.GVC. Nguyễn Văn Linh, giáo trình </a:t>
            </a:r>
            <a:r>
              <a:rPr lang="vi-VN" altLang="en-US" sz="1400" i="1">
                <a:solidFill>
                  <a:schemeClr val="tx1"/>
                </a:solidFill>
              </a:rPr>
              <a:t>Phân tích thiết kế thuật toán</a:t>
            </a:r>
            <a:r>
              <a:rPr lang="vi-VN" altLang="en-US" sz="1400">
                <a:solidFill>
                  <a:schemeClr val="tx1"/>
                </a:solidFill>
              </a:rPr>
              <a:t>, Khoa Công Nghệ Thông Tin và Truyền Thông, Đại Học Cần Thơ, 2010. </a:t>
            </a:r>
            <a:endParaRPr lang="en-US" altLang="en-US" sz="1400" smtClean="0">
              <a:solidFill>
                <a:schemeClr val="tx1"/>
              </a:solidFill>
            </a:endParaRPr>
          </a:p>
          <a:p>
            <a:r>
              <a:rPr lang="vi-VN" altLang="en-US" sz="1400" smtClean="0">
                <a:solidFill>
                  <a:schemeClr val="tx1"/>
                </a:solidFill>
              </a:rPr>
              <a:t>9</a:t>
            </a:r>
            <a:r>
              <a:rPr lang="vi-VN" altLang="en-US" sz="1400">
                <a:solidFill>
                  <a:schemeClr val="tx1"/>
                </a:solidFill>
              </a:rPr>
              <a:t>. Tham khảo laravel framework trên trang : </a:t>
            </a:r>
            <a:r>
              <a:rPr lang="vi-VN" altLang="en-US" sz="1400" i="1">
                <a:solidFill>
                  <a:schemeClr val="tx1"/>
                </a:solidFill>
              </a:rPr>
              <a:t>https://laravel.com</a:t>
            </a:r>
            <a:r>
              <a:rPr lang="vi-VN" altLang="en-US" sz="1400">
                <a:solidFill>
                  <a:schemeClr val="tx1"/>
                </a:solidFill>
              </a:rPr>
              <a:t>. </a:t>
            </a:r>
            <a:endParaRPr lang="en-US" altLang="en-US" sz="1400" smtClean="0">
              <a:solidFill>
                <a:schemeClr val="tx1"/>
              </a:solidFill>
            </a:endParaRPr>
          </a:p>
          <a:p>
            <a:r>
              <a:rPr lang="vi-VN" altLang="en-US" sz="1400" smtClean="0">
                <a:solidFill>
                  <a:schemeClr val="tx1"/>
                </a:solidFill>
              </a:rPr>
              <a:t>10</a:t>
            </a:r>
            <a:r>
              <a:rPr lang="vi-VN" altLang="en-US" sz="1400">
                <a:solidFill>
                  <a:schemeClr val="tx1"/>
                </a:solidFill>
              </a:rPr>
              <a:t>. Tham khảo bootstrap 4 trên : </a:t>
            </a:r>
            <a:r>
              <a:rPr lang="vi-VN" altLang="en-US" sz="1400" i="1">
                <a:solidFill>
                  <a:schemeClr val="tx1"/>
                </a:solidFill>
              </a:rPr>
              <a:t>https://getbootstrap.com/docs/4.0/gettingstarted/introduction/</a:t>
            </a:r>
            <a:r>
              <a:rPr lang="vi-VN" altLang="en-US" sz="1400">
                <a:solidFill>
                  <a:schemeClr val="tx1"/>
                </a:solidFill>
              </a:rPr>
              <a:t>. </a:t>
            </a:r>
            <a:endParaRPr lang="en-US" altLang="en-US" sz="1400" smtClean="0">
              <a:solidFill>
                <a:schemeClr val="tx1"/>
              </a:solidFill>
            </a:endParaRPr>
          </a:p>
        </p:txBody>
      </p:sp>
    </p:spTree>
    <p:extLst>
      <p:ext uri="{BB962C8B-B14F-4D97-AF65-F5344CB8AC3E}">
        <p14:creationId xmlns:p14="http://schemas.microsoft.com/office/powerpoint/2010/main" val="3809306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85800" y="2971801"/>
            <a:ext cx="7924800" cy="609600"/>
          </a:xfrm>
        </p:spPr>
        <p:txBody>
          <a:bodyPr/>
          <a:lstStyle/>
          <a:p>
            <a:pPr algn="ctr">
              <a:buFontTx/>
              <a:buNone/>
            </a:pPr>
            <a:r>
              <a:rPr lang="en-US" altLang="en-US" err="1" smtClean="0"/>
              <a:t>Cảm</a:t>
            </a:r>
            <a:r>
              <a:rPr lang="en-US" altLang="en-US" smtClean="0"/>
              <a:t> </a:t>
            </a:r>
            <a:r>
              <a:rPr lang="en-US" altLang="en-US" err="1" smtClean="0"/>
              <a:t>ơn</a:t>
            </a:r>
            <a:r>
              <a:rPr lang="en-US" altLang="en-US" smtClean="0"/>
              <a:t> </a:t>
            </a:r>
            <a:r>
              <a:rPr lang="en-US" altLang="en-US" err="1" smtClean="0"/>
              <a:t>các</a:t>
            </a:r>
            <a:r>
              <a:rPr lang="en-US" altLang="en-US"/>
              <a:t> </a:t>
            </a:r>
            <a:r>
              <a:rPr lang="en-US" altLang="en-US" err="1" smtClean="0"/>
              <a:t>thầy</a:t>
            </a:r>
            <a:r>
              <a:rPr lang="en-US" altLang="en-US" smtClean="0"/>
              <a:t> </a:t>
            </a:r>
            <a:r>
              <a:rPr lang="en-US" altLang="en-US" err="1" smtClean="0"/>
              <a:t>cô</a:t>
            </a:r>
            <a:r>
              <a:rPr lang="en-US" altLang="en-US" smtClean="0"/>
              <a:t> </a:t>
            </a:r>
            <a:r>
              <a:rPr lang="en-US" altLang="en-US" err="1" smtClean="0"/>
              <a:t>và</a:t>
            </a:r>
            <a:r>
              <a:rPr lang="en-US" altLang="en-US" smtClean="0"/>
              <a:t> </a:t>
            </a:r>
            <a:r>
              <a:rPr lang="en-US" altLang="en-US" err="1" smtClean="0"/>
              <a:t>các</a:t>
            </a:r>
            <a:r>
              <a:rPr lang="en-US" altLang="en-US" smtClean="0"/>
              <a:t> </a:t>
            </a:r>
            <a:r>
              <a:rPr lang="en-US" altLang="en-US" err="1" smtClean="0"/>
              <a:t>bạn</a:t>
            </a:r>
            <a:r>
              <a:rPr lang="en-US" altLang="en-US" smtClean="0"/>
              <a:t> </a:t>
            </a:r>
            <a:r>
              <a:rPr lang="en-US" altLang="en-US" err="1" smtClean="0"/>
              <a:t>đã</a:t>
            </a:r>
            <a:r>
              <a:rPr lang="en-US" altLang="en-US" smtClean="0"/>
              <a:t> </a:t>
            </a:r>
            <a:r>
              <a:rPr lang="en-US" altLang="en-US" err="1" smtClean="0"/>
              <a:t>lắng</a:t>
            </a:r>
            <a:r>
              <a:rPr lang="en-US" altLang="en-US" smtClean="0"/>
              <a:t> </a:t>
            </a:r>
            <a:r>
              <a:rPr lang="en-US" altLang="en-US" err="1" smtClean="0"/>
              <a:t>nghe</a:t>
            </a:r>
            <a:r>
              <a:rPr lang="en-US" altLang="en-US" smtClean="0"/>
              <a:t>!</a:t>
            </a:r>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524000" y="1752600"/>
            <a:ext cx="5791200" cy="1871662"/>
          </a:xfrm>
        </p:spPr>
        <p:txBody>
          <a:bodyPr/>
          <a:lstStyle/>
          <a:p>
            <a:pPr marL="514350" indent="-514350">
              <a:buFont typeface="+mj-lt"/>
              <a:buAutoNum type="arabicPeriod"/>
            </a:pPr>
            <a:r>
              <a:rPr lang="en-US" altLang="en-US" smtClean="0"/>
              <a:t>Logistics </a:t>
            </a:r>
            <a:r>
              <a:rPr lang="en-US" altLang="en-US" err="1" smtClean="0"/>
              <a:t>trong</a:t>
            </a:r>
            <a:r>
              <a:rPr lang="en-US" altLang="en-US" smtClean="0"/>
              <a:t> </a:t>
            </a:r>
            <a:r>
              <a:rPr lang="en-US" altLang="en-US" err="1" smtClean="0"/>
              <a:t>kinh</a:t>
            </a:r>
            <a:r>
              <a:rPr lang="en-US" altLang="en-US" smtClean="0"/>
              <a:t> </a:t>
            </a:r>
            <a:r>
              <a:rPr lang="en-US" altLang="en-US" err="1" smtClean="0"/>
              <a:t>doanh</a:t>
            </a:r>
            <a:endParaRPr lang="en-US" altLang="en-US" smtClean="0"/>
          </a:p>
          <a:p>
            <a:pPr marL="514350" indent="-514350">
              <a:buFont typeface="+mj-lt"/>
              <a:buAutoNum type="arabicPeriod"/>
            </a:pPr>
            <a:r>
              <a:rPr lang="en-US" altLang="en-US" err="1" smtClean="0"/>
              <a:t>Công</a:t>
            </a:r>
            <a:r>
              <a:rPr lang="en-US" altLang="en-US" smtClean="0"/>
              <a:t> </a:t>
            </a:r>
            <a:r>
              <a:rPr lang="en-US" altLang="en-US" err="1" smtClean="0"/>
              <a:t>cụ</a:t>
            </a:r>
            <a:r>
              <a:rPr lang="en-US" altLang="en-US" smtClean="0"/>
              <a:t> </a:t>
            </a:r>
            <a:r>
              <a:rPr lang="en-US" altLang="en-US" err="1" smtClean="0"/>
              <a:t>thực</a:t>
            </a:r>
            <a:r>
              <a:rPr lang="en-US" altLang="en-US" smtClean="0"/>
              <a:t> hiện</a:t>
            </a:r>
          </a:p>
          <a:p>
            <a:pPr marL="514350" indent="-514350">
              <a:buFont typeface="+mj-lt"/>
              <a:buAutoNum type="arabicPeriod"/>
            </a:pPr>
            <a:r>
              <a:rPr lang="en-US" altLang="en-US" smtClean="0"/>
              <a:t>Phân cấp hoa hồng</a:t>
            </a:r>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914400" y="1628776"/>
            <a:ext cx="8077200" cy="652462"/>
          </a:xfrm>
        </p:spPr>
        <p:txBody>
          <a:bodyPr/>
          <a:lstStyle/>
          <a:p>
            <a:pPr marL="514350" indent="-514350">
              <a:buFont typeface="+mj-lt"/>
              <a:buAutoNum type="arabicPeriod"/>
            </a:pPr>
            <a:r>
              <a:rPr lang="en-US" altLang="en-US" smtClean="0"/>
              <a:t>Logistics </a:t>
            </a:r>
            <a:r>
              <a:rPr lang="en-US" altLang="en-US" err="1" smtClean="0"/>
              <a:t>trong</a:t>
            </a:r>
            <a:r>
              <a:rPr lang="en-US" altLang="en-US" smtClean="0"/>
              <a:t> </a:t>
            </a:r>
            <a:r>
              <a:rPr lang="en-US" altLang="en-US" err="1" smtClean="0"/>
              <a:t>kinh</a:t>
            </a:r>
            <a:r>
              <a:rPr lang="en-US" altLang="en-US" smtClean="0"/>
              <a:t> </a:t>
            </a:r>
            <a:r>
              <a:rPr lang="en-US" altLang="en-US" err="1" smtClean="0"/>
              <a:t>doanh</a:t>
            </a:r>
            <a:endParaRPr lang="en-US" altLang="en-US"/>
          </a:p>
        </p:txBody>
      </p:sp>
      <p:sp>
        <p:nvSpPr>
          <p:cNvPr id="2" name="TextBox 1"/>
          <p:cNvSpPr txBox="1"/>
          <p:nvPr/>
        </p:nvSpPr>
        <p:spPr>
          <a:xfrm>
            <a:off x="914400" y="2692400"/>
            <a:ext cx="7543800" cy="3139321"/>
          </a:xfrm>
          <a:prstGeom prst="rect">
            <a:avLst/>
          </a:prstGeom>
          <a:noFill/>
        </p:spPr>
        <p:txBody>
          <a:bodyPr wrap="square" rtlCol="0">
            <a:spAutoFit/>
          </a:bodyPr>
          <a:lstStyle/>
          <a:p>
            <a:pPr marL="285750" indent="-285750">
              <a:buFont typeface="Arial" panose="020B0604020202020204" pitchFamily="34" charset="0"/>
              <a:buChar char="•"/>
            </a:pPr>
            <a:r>
              <a:rPr lang="vi-VN"/>
              <a:t>“Dịch vụ logistics là hoạt động thương mại, theo đó thương nhân tổ chức thực hiện một hoặc nhiều công việc bao gồm nhận hàng, vận chuyển, lưu kho, lưu bãi, làm thủ tục hải quan, các thủ tục giấy tờ khác, tư vấn khách hàng, đóng gói bao bì, ghi ký mã hiệu, giao hàng hoặc các dịch vụ khác có liên quan đến hàng hóa theo thỏa thuận với khách hàng để hưởng thù lao</a:t>
            </a:r>
            <a:r>
              <a:rPr lang="vi-VN" smtClean="0"/>
              <a:t>.”</a:t>
            </a:r>
            <a:endParaRPr lang="en-US" smtClean="0"/>
          </a:p>
          <a:p>
            <a:pPr marL="285750" indent="-285750">
              <a:buFont typeface="Arial" panose="020B0604020202020204" pitchFamily="34" charset="0"/>
              <a:buChar char="•"/>
            </a:pPr>
            <a:r>
              <a:rPr lang="vi-VN" smtClean="0"/>
              <a:t>Logistic</a:t>
            </a:r>
            <a:r>
              <a:rPr lang="en-US" smtClean="0"/>
              <a:t>s</a:t>
            </a:r>
            <a:r>
              <a:rPr lang="vi-VN" smtClean="0"/>
              <a:t> </a:t>
            </a:r>
            <a:r>
              <a:rPr lang="vi-VN"/>
              <a:t>giải quyết cả đầu ra lẫn đầu vào của các doanh nghiệp một cách hiệu quả. Nhờ đó có thể thay đổi các nguồn tài nguyên đầu vào hoặc tối ưu hóa quá trình chu chuyển nguyên vật liệu, hàng hóa, dịch vụ,… Logistic giúp giảm chi phí tăng khả năng cạnh tranh của doanh </a:t>
            </a:r>
            <a:r>
              <a:rPr lang="vi-VN" smtClean="0"/>
              <a:t>nghiệp</a:t>
            </a:r>
            <a:r>
              <a:rPr lang="en-US"/>
              <a:t>.</a:t>
            </a:r>
          </a:p>
        </p:txBody>
      </p:sp>
    </p:spTree>
    <p:extLst>
      <p:ext uri="{BB962C8B-B14F-4D97-AF65-F5344CB8AC3E}">
        <p14:creationId xmlns:p14="http://schemas.microsoft.com/office/powerpoint/2010/main" val="2494309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3999" cy="4953000"/>
          </a:xfrm>
          <a:prstGeom prst="rect">
            <a:avLst/>
          </a:prstGeom>
        </p:spPr>
      </p:pic>
      <p:sp>
        <p:nvSpPr>
          <p:cNvPr id="6" name="Rectangle 3">
            <a:extLst>
              <a:ext uri="{FF2B5EF4-FFF2-40B4-BE49-F238E27FC236}">
                <a16:creationId xmlns:a16="http://schemas.microsoft.com/office/drawing/2014/main" id="{2EE127BF-401A-4C36-A14A-872ADB44AB18}"/>
              </a:ext>
            </a:extLst>
          </p:cNvPr>
          <p:cNvSpPr txBox="1">
            <a:spLocks noChangeArrowheads="1"/>
          </p:cNvSpPr>
          <p:nvPr/>
        </p:nvSpPr>
        <p:spPr bwMode="auto">
          <a:xfrm>
            <a:off x="1257300" y="1371600"/>
            <a:ext cx="8077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mtClean="0"/>
              <a:t>2. Công cụ thực hiện</a:t>
            </a:r>
            <a:endParaRPr lang="en-US" altLang="en-US"/>
          </a:p>
        </p:txBody>
      </p:sp>
    </p:spTree>
    <p:extLst>
      <p:ext uri="{BB962C8B-B14F-4D97-AF65-F5344CB8AC3E}">
        <p14:creationId xmlns:p14="http://schemas.microsoft.com/office/powerpoint/2010/main" val="2217446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652462"/>
          </a:xfrm>
        </p:spPr>
        <p:txBody>
          <a:bodyPr/>
          <a:lstStyle/>
          <a:p>
            <a:pPr marL="0" indent="0">
              <a:buNone/>
            </a:pPr>
            <a:r>
              <a:rPr lang="en-US" altLang="en-US"/>
              <a:t>3</a:t>
            </a:r>
            <a:r>
              <a:rPr lang="en-US" altLang="en-US" smtClean="0"/>
              <a:t>. Phân cấp hoa hồng</a:t>
            </a:r>
            <a:endParaRPr lang="en-US" altLang="en-US"/>
          </a:p>
        </p:txBody>
      </p:sp>
      <p:sp>
        <p:nvSpPr>
          <p:cNvPr id="2" name="TextBox 1"/>
          <p:cNvSpPr txBox="1"/>
          <p:nvPr/>
        </p:nvSpPr>
        <p:spPr>
          <a:xfrm>
            <a:off x="762000" y="2590800"/>
            <a:ext cx="8077200" cy="2031325"/>
          </a:xfrm>
          <a:prstGeom prst="rect">
            <a:avLst/>
          </a:prstGeom>
          <a:noFill/>
        </p:spPr>
        <p:txBody>
          <a:bodyPr wrap="square" rtlCol="0">
            <a:spAutoFit/>
          </a:bodyPr>
          <a:lstStyle/>
          <a:p>
            <a:pPr marL="285750" indent="-285750">
              <a:buFont typeface="Wingdings" panose="05000000000000000000" pitchFamily="2" charset="2"/>
              <a:buChar char="§"/>
            </a:pPr>
            <a:r>
              <a:rPr lang="en-US"/>
              <a:t>Mỗi tài khoản người dùng thông thường đăng ký vào hệ thống sẽ được cấp một mã </a:t>
            </a:r>
            <a:r>
              <a:rPr lang="en-US" smtClean="0"/>
              <a:t>code (ví </a:t>
            </a:r>
            <a:r>
              <a:rPr lang="en-US"/>
              <a:t>dụ: </a:t>
            </a:r>
            <a:r>
              <a:rPr lang="en-US" smtClean="0">
                <a:solidFill>
                  <a:srgbClr val="FF0000"/>
                </a:solidFill>
              </a:rPr>
              <a:t>5C088E0E8F5DE</a:t>
            </a:r>
            <a:r>
              <a:rPr lang="en-US" smtClean="0"/>
              <a:t> ).</a:t>
            </a:r>
            <a:endParaRPr lang="en-US"/>
          </a:p>
          <a:p>
            <a:pPr marL="285750" indent="-285750">
              <a:buFont typeface="Wingdings" panose="05000000000000000000" pitchFamily="2" charset="2"/>
              <a:buChar char="§"/>
            </a:pPr>
            <a:r>
              <a:rPr lang="en-US" smtClean="0"/>
              <a:t>Lấy mã được cấp giới thiệu người khác đăng ký tài khoản và nhập mã code của mình vào, khi đó người được giới thiệu mua hàng trên hệ thống thì người giới thiệu và người được giới thiệu sẽ được trả hoa hồng từ hệ thống.</a:t>
            </a:r>
          </a:p>
          <a:p>
            <a:pPr marL="285750" indent="-285750">
              <a:buFont typeface="Wingdings" panose="05000000000000000000" pitchFamily="2" charset="2"/>
              <a:buChar char="§"/>
            </a:pPr>
            <a:r>
              <a:rPr lang="en-US" smtClean="0"/>
              <a:t>Tài khoản tích lũy tiền hoa hồng có thể lãnh tiền mặt.</a:t>
            </a:r>
          </a:p>
        </p:txBody>
      </p:sp>
    </p:spTree>
    <p:extLst>
      <p:ext uri="{BB962C8B-B14F-4D97-AF65-F5344CB8AC3E}">
        <p14:creationId xmlns:p14="http://schemas.microsoft.com/office/powerpoint/2010/main" val="396828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524000" y="1371600"/>
            <a:ext cx="1600200" cy="457200"/>
          </a:xfrm>
        </p:spPr>
        <p:txBody>
          <a:bodyPr/>
          <a:lstStyle/>
          <a:p>
            <a:pPr marL="0" indent="0">
              <a:buNone/>
            </a:pPr>
            <a:r>
              <a:rPr lang="en-US" altLang="en-US" sz="2300" smtClean="0"/>
              <a:t>Ví dụ:</a:t>
            </a:r>
            <a:endParaRPr lang="en-US" altLang="en-US" sz="2300"/>
          </a:p>
        </p:txBody>
      </p:sp>
      <p:sp>
        <p:nvSpPr>
          <p:cNvPr id="3" name="Oval 2"/>
          <p:cNvSpPr/>
          <p:nvPr/>
        </p:nvSpPr>
        <p:spPr>
          <a:xfrm>
            <a:off x="152400" y="194702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A</a:t>
            </a:r>
            <a:endParaRPr lang="en-US"/>
          </a:p>
        </p:txBody>
      </p:sp>
      <p:sp>
        <p:nvSpPr>
          <p:cNvPr id="6" name="Oval 5"/>
          <p:cNvSpPr/>
          <p:nvPr/>
        </p:nvSpPr>
        <p:spPr>
          <a:xfrm>
            <a:off x="920021" y="316626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B</a:t>
            </a:r>
            <a:endParaRPr lang="en-US"/>
          </a:p>
        </p:txBody>
      </p:sp>
      <p:sp>
        <p:nvSpPr>
          <p:cNvPr id="7" name="Oval 6"/>
          <p:cNvSpPr/>
          <p:nvPr/>
        </p:nvSpPr>
        <p:spPr>
          <a:xfrm>
            <a:off x="3352800" y="5486400"/>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D</a:t>
            </a:r>
            <a:endParaRPr lang="en-US"/>
          </a:p>
        </p:txBody>
      </p:sp>
      <p:sp>
        <p:nvSpPr>
          <p:cNvPr id="8" name="Oval 7"/>
          <p:cNvSpPr/>
          <p:nvPr/>
        </p:nvSpPr>
        <p:spPr>
          <a:xfrm>
            <a:off x="1752600" y="4407551"/>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C</a:t>
            </a:r>
            <a:endParaRPr lang="en-US"/>
          </a:p>
        </p:txBody>
      </p:sp>
      <p:sp>
        <p:nvSpPr>
          <p:cNvPr id="9" name="Oval 8"/>
          <p:cNvSpPr/>
          <p:nvPr/>
        </p:nvSpPr>
        <p:spPr>
          <a:xfrm>
            <a:off x="5545111" y="1411715"/>
            <a:ext cx="58649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10" name="Oval 9"/>
          <p:cNvSpPr/>
          <p:nvPr/>
        </p:nvSpPr>
        <p:spPr>
          <a:xfrm>
            <a:off x="4953000" y="2111097"/>
            <a:ext cx="4143218" cy="11655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Tổng hóa đơn khách D : 180,000 vnđ</a:t>
            </a:r>
            <a:endParaRPr lang="en-US"/>
          </a:p>
        </p:txBody>
      </p:sp>
      <p:sp>
        <p:nvSpPr>
          <p:cNvPr id="4" name="TextBox 3"/>
          <p:cNvSpPr txBox="1"/>
          <p:nvPr/>
        </p:nvSpPr>
        <p:spPr>
          <a:xfrm>
            <a:off x="2520221" y="1459468"/>
            <a:ext cx="3024890" cy="369332"/>
          </a:xfrm>
          <a:prstGeom prst="rect">
            <a:avLst/>
          </a:prstGeom>
          <a:noFill/>
        </p:spPr>
        <p:txBody>
          <a:bodyPr wrap="square" rtlCol="0">
            <a:spAutoFit/>
          </a:bodyPr>
          <a:lstStyle/>
          <a:p>
            <a:r>
              <a:rPr lang="en-US" smtClean="0"/>
              <a:t>Phân cấp hoa hồng hiện tại</a:t>
            </a:r>
            <a:endParaRPr lang="en-US"/>
          </a:p>
        </p:txBody>
      </p:sp>
      <p:cxnSp>
        <p:nvCxnSpPr>
          <p:cNvPr id="11" name="Straight Arrow Connector 10"/>
          <p:cNvCxnSpPr>
            <a:stCxn id="3" idx="4"/>
            <a:endCxn id="6" idx="0"/>
          </p:cNvCxnSpPr>
          <p:nvPr/>
        </p:nvCxnSpPr>
        <p:spPr>
          <a:xfrm>
            <a:off x="952500" y="279316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68989" y="5181398"/>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53849" y="401240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292090" y="1426888"/>
            <a:ext cx="101371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10 %</a:t>
            </a:r>
            <a:endParaRPr lang="en-US"/>
          </a:p>
        </p:txBody>
      </p:sp>
      <p:sp>
        <p:nvSpPr>
          <p:cNvPr id="19" name="TextBox 18"/>
          <p:cNvSpPr txBox="1"/>
          <p:nvPr/>
        </p:nvSpPr>
        <p:spPr>
          <a:xfrm>
            <a:off x="6235908" y="1487119"/>
            <a:ext cx="1061803" cy="369332"/>
          </a:xfrm>
          <a:prstGeom prst="rect">
            <a:avLst/>
          </a:prstGeom>
          <a:noFill/>
        </p:spPr>
        <p:txBody>
          <a:bodyPr wrap="square" rtlCol="0">
            <a:spAutoFit/>
          </a:bodyPr>
          <a:lstStyle/>
          <a:p>
            <a:r>
              <a:rPr lang="en-US" smtClean="0"/>
              <a:t>Tỉ lệ là :</a:t>
            </a:r>
            <a:endParaRPr lang="en-US"/>
          </a:p>
        </p:txBody>
      </p:sp>
      <p:sp>
        <p:nvSpPr>
          <p:cNvPr id="12" name="Rectangle 11"/>
          <p:cNvSpPr/>
          <p:nvPr/>
        </p:nvSpPr>
        <p:spPr>
          <a:xfrm>
            <a:off x="7217451" y="3771948"/>
            <a:ext cx="1805690" cy="54544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18,000 vnđ</a:t>
            </a:r>
            <a:endParaRPr lang="en-US"/>
          </a:p>
        </p:txBody>
      </p:sp>
      <p:sp>
        <p:nvSpPr>
          <p:cNvPr id="13" name="TextBox 12"/>
          <p:cNvSpPr txBox="1"/>
          <p:nvPr/>
        </p:nvSpPr>
        <p:spPr>
          <a:xfrm>
            <a:off x="7200900" y="3320372"/>
            <a:ext cx="1905000" cy="369332"/>
          </a:xfrm>
          <a:prstGeom prst="rect">
            <a:avLst/>
          </a:prstGeom>
          <a:noFill/>
        </p:spPr>
        <p:txBody>
          <a:bodyPr wrap="square" rtlCol="0">
            <a:spAutoFit/>
          </a:bodyPr>
          <a:lstStyle/>
          <a:p>
            <a:r>
              <a:rPr lang="en-US" smtClean="0"/>
              <a:t>180,000 * 10%</a:t>
            </a:r>
            <a:endParaRPr lang="en-US"/>
          </a:p>
        </p:txBody>
      </p:sp>
      <p:sp>
        <p:nvSpPr>
          <p:cNvPr id="22" name="TextBox 21"/>
          <p:cNvSpPr txBox="1"/>
          <p:nvPr/>
        </p:nvSpPr>
        <p:spPr>
          <a:xfrm>
            <a:off x="7252428" y="4830620"/>
            <a:ext cx="1905000" cy="369332"/>
          </a:xfrm>
          <a:prstGeom prst="rect">
            <a:avLst/>
          </a:prstGeom>
          <a:noFill/>
        </p:spPr>
        <p:txBody>
          <a:bodyPr wrap="square" rtlCol="0">
            <a:spAutoFit/>
          </a:bodyPr>
          <a:lstStyle/>
          <a:p>
            <a:r>
              <a:rPr lang="en-US" smtClean="0"/>
              <a:t>18,000/4</a:t>
            </a:r>
            <a:endParaRPr lang="en-US"/>
          </a:p>
        </p:txBody>
      </p:sp>
      <p:sp>
        <p:nvSpPr>
          <p:cNvPr id="23" name="Rectangle 22"/>
          <p:cNvSpPr/>
          <p:nvPr/>
        </p:nvSpPr>
        <p:spPr>
          <a:xfrm>
            <a:off x="7200900" y="5364020"/>
            <a:ext cx="1805690" cy="545449"/>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4,500 vnđ</a:t>
            </a:r>
            <a:endParaRPr lang="en-US"/>
          </a:p>
        </p:txBody>
      </p:sp>
      <p:sp>
        <p:nvSpPr>
          <p:cNvPr id="20" name="TextBox 19"/>
          <p:cNvSpPr txBox="1"/>
          <p:nvPr/>
        </p:nvSpPr>
        <p:spPr>
          <a:xfrm>
            <a:off x="1752600" y="2045853"/>
            <a:ext cx="1435308" cy="369332"/>
          </a:xfrm>
          <a:prstGeom prst="rect">
            <a:avLst/>
          </a:prstGeom>
          <a:noFill/>
        </p:spPr>
        <p:txBody>
          <a:bodyPr wrap="square" rtlCol="0">
            <a:spAutoFit/>
          </a:bodyPr>
          <a:lstStyle/>
          <a:p>
            <a:r>
              <a:rPr lang="en-US" smtClean="0"/>
              <a:t>4,500 vnđ</a:t>
            </a:r>
            <a:endParaRPr lang="en-US"/>
          </a:p>
        </p:txBody>
      </p:sp>
      <p:sp>
        <p:nvSpPr>
          <p:cNvPr id="25" name="TextBox 24"/>
          <p:cNvSpPr txBox="1"/>
          <p:nvPr/>
        </p:nvSpPr>
        <p:spPr>
          <a:xfrm>
            <a:off x="4750320" y="5404790"/>
            <a:ext cx="1435308" cy="369332"/>
          </a:xfrm>
          <a:prstGeom prst="rect">
            <a:avLst/>
          </a:prstGeom>
          <a:noFill/>
        </p:spPr>
        <p:txBody>
          <a:bodyPr wrap="square" rtlCol="0">
            <a:spAutoFit/>
          </a:bodyPr>
          <a:lstStyle/>
          <a:p>
            <a:r>
              <a:rPr lang="en-US" smtClean="0"/>
              <a:t>4,500 vnđ</a:t>
            </a:r>
            <a:endParaRPr lang="en-US"/>
          </a:p>
        </p:txBody>
      </p:sp>
      <p:sp>
        <p:nvSpPr>
          <p:cNvPr id="26" name="TextBox 25"/>
          <p:cNvSpPr txBox="1"/>
          <p:nvPr/>
        </p:nvSpPr>
        <p:spPr>
          <a:xfrm>
            <a:off x="3264108" y="4392800"/>
            <a:ext cx="1435308" cy="369332"/>
          </a:xfrm>
          <a:prstGeom prst="rect">
            <a:avLst/>
          </a:prstGeom>
          <a:noFill/>
        </p:spPr>
        <p:txBody>
          <a:bodyPr wrap="square" rtlCol="0">
            <a:spAutoFit/>
          </a:bodyPr>
          <a:lstStyle/>
          <a:p>
            <a:r>
              <a:rPr lang="en-US" smtClean="0"/>
              <a:t>4,500 vnđ</a:t>
            </a:r>
            <a:endParaRPr lang="en-US"/>
          </a:p>
        </p:txBody>
      </p:sp>
      <p:sp>
        <p:nvSpPr>
          <p:cNvPr id="27" name="TextBox 26"/>
          <p:cNvSpPr txBox="1"/>
          <p:nvPr/>
        </p:nvSpPr>
        <p:spPr>
          <a:xfrm>
            <a:off x="2516786" y="3241356"/>
            <a:ext cx="1435308" cy="369332"/>
          </a:xfrm>
          <a:prstGeom prst="rect">
            <a:avLst/>
          </a:prstGeom>
          <a:noFill/>
        </p:spPr>
        <p:txBody>
          <a:bodyPr wrap="square" rtlCol="0">
            <a:spAutoFit/>
          </a:bodyPr>
          <a:lstStyle/>
          <a:p>
            <a:r>
              <a:rPr lang="en-US" smtClean="0"/>
              <a:t>4,500 vnđ</a:t>
            </a:r>
            <a:endParaRPr lang="en-US"/>
          </a:p>
        </p:txBody>
      </p:sp>
    </p:spTree>
    <p:extLst>
      <p:ext uri="{BB962C8B-B14F-4D97-AF65-F5344CB8AC3E}">
        <p14:creationId xmlns:p14="http://schemas.microsoft.com/office/powerpoint/2010/main" val="31644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down)">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circle(in)">
                                      <p:cBhvr>
                                        <p:cTn id="73" dur="20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4" grpId="0"/>
      <p:bldP spid="17" grpId="0" animBg="1"/>
      <p:bldP spid="19" grpId="0"/>
      <p:bldP spid="12" grpId="0" animBg="1"/>
      <p:bldP spid="13" grpId="0"/>
      <p:bldP spid="22" grpId="0"/>
      <p:bldP spid="23" grpId="0" animBg="1"/>
      <p:bldP spid="20"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A. </a:t>
            </a:r>
            <a:r>
              <a:rPr lang="en-US" altLang="en-US" err="1" smtClean="0"/>
              <a:t>Giới</a:t>
            </a:r>
            <a:r>
              <a:rPr lang="en-US" altLang="en-US" smtClean="0"/>
              <a:t> Thiệu tổng quan</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524000" y="1371600"/>
            <a:ext cx="1600200" cy="457200"/>
          </a:xfrm>
        </p:spPr>
        <p:txBody>
          <a:bodyPr/>
          <a:lstStyle/>
          <a:p>
            <a:pPr marL="0" indent="0">
              <a:buNone/>
            </a:pPr>
            <a:r>
              <a:rPr lang="en-US" altLang="en-US" sz="2300" smtClean="0"/>
              <a:t>Ví dụ:</a:t>
            </a:r>
            <a:endParaRPr lang="en-US" altLang="en-US" sz="2300"/>
          </a:p>
        </p:txBody>
      </p:sp>
      <p:sp>
        <p:nvSpPr>
          <p:cNvPr id="3" name="Oval 2"/>
          <p:cNvSpPr/>
          <p:nvPr/>
        </p:nvSpPr>
        <p:spPr>
          <a:xfrm>
            <a:off x="152400" y="194702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A</a:t>
            </a:r>
            <a:endParaRPr lang="en-US"/>
          </a:p>
        </p:txBody>
      </p:sp>
      <p:sp>
        <p:nvSpPr>
          <p:cNvPr id="6" name="Oval 5"/>
          <p:cNvSpPr/>
          <p:nvPr/>
        </p:nvSpPr>
        <p:spPr>
          <a:xfrm>
            <a:off x="920021" y="3166269"/>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B</a:t>
            </a:r>
            <a:endParaRPr lang="en-US"/>
          </a:p>
        </p:txBody>
      </p:sp>
      <p:sp>
        <p:nvSpPr>
          <p:cNvPr id="7" name="Oval 6"/>
          <p:cNvSpPr/>
          <p:nvPr/>
        </p:nvSpPr>
        <p:spPr>
          <a:xfrm>
            <a:off x="3352800" y="5486400"/>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D</a:t>
            </a:r>
            <a:endParaRPr lang="en-US"/>
          </a:p>
        </p:txBody>
      </p:sp>
      <p:sp>
        <p:nvSpPr>
          <p:cNvPr id="8" name="Oval 7"/>
          <p:cNvSpPr/>
          <p:nvPr/>
        </p:nvSpPr>
        <p:spPr>
          <a:xfrm>
            <a:off x="1752600" y="4407551"/>
            <a:ext cx="1600200" cy="8461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Khách C</a:t>
            </a:r>
            <a:endParaRPr lang="en-US"/>
          </a:p>
        </p:txBody>
      </p:sp>
      <p:sp>
        <p:nvSpPr>
          <p:cNvPr id="9" name="Oval 8"/>
          <p:cNvSpPr/>
          <p:nvPr/>
        </p:nvSpPr>
        <p:spPr>
          <a:xfrm>
            <a:off x="5545111" y="1411715"/>
            <a:ext cx="58649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10" name="Oval 9"/>
          <p:cNvSpPr/>
          <p:nvPr/>
        </p:nvSpPr>
        <p:spPr>
          <a:xfrm>
            <a:off x="5257800" y="1947029"/>
            <a:ext cx="3838418" cy="13295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Tổng hóa đơn khách A</a:t>
            </a:r>
            <a:r>
              <a:rPr lang="en-US" smtClean="0"/>
              <a:t> </a:t>
            </a:r>
            <a:r>
              <a:rPr lang="en-US"/>
              <a:t>: 180,000 vnđ</a:t>
            </a:r>
          </a:p>
        </p:txBody>
      </p:sp>
      <p:sp>
        <p:nvSpPr>
          <p:cNvPr id="4" name="TextBox 3"/>
          <p:cNvSpPr txBox="1"/>
          <p:nvPr/>
        </p:nvSpPr>
        <p:spPr>
          <a:xfrm>
            <a:off x="2520221" y="1459468"/>
            <a:ext cx="3024890" cy="369332"/>
          </a:xfrm>
          <a:prstGeom prst="rect">
            <a:avLst/>
          </a:prstGeom>
          <a:noFill/>
        </p:spPr>
        <p:txBody>
          <a:bodyPr wrap="square" rtlCol="0">
            <a:spAutoFit/>
          </a:bodyPr>
          <a:lstStyle/>
          <a:p>
            <a:r>
              <a:rPr lang="en-US" smtClean="0"/>
              <a:t>Phân cấp hoa hồng hiện tại</a:t>
            </a:r>
            <a:endParaRPr lang="en-US"/>
          </a:p>
        </p:txBody>
      </p:sp>
      <p:cxnSp>
        <p:nvCxnSpPr>
          <p:cNvPr id="11" name="Straight Arrow Connector 10"/>
          <p:cNvCxnSpPr>
            <a:stCxn id="3" idx="4"/>
            <a:endCxn id="6" idx="0"/>
          </p:cNvCxnSpPr>
          <p:nvPr/>
        </p:nvCxnSpPr>
        <p:spPr>
          <a:xfrm>
            <a:off x="952500" y="279316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68989" y="5181398"/>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53849" y="4012407"/>
            <a:ext cx="767621" cy="373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292090" y="1426888"/>
            <a:ext cx="1013710" cy="520141"/>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10 %</a:t>
            </a:r>
            <a:endParaRPr lang="en-US"/>
          </a:p>
        </p:txBody>
      </p:sp>
      <p:sp>
        <p:nvSpPr>
          <p:cNvPr id="19" name="TextBox 18"/>
          <p:cNvSpPr txBox="1"/>
          <p:nvPr/>
        </p:nvSpPr>
        <p:spPr>
          <a:xfrm>
            <a:off x="6235908" y="1487119"/>
            <a:ext cx="1061803" cy="369332"/>
          </a:xfrm>
          <a:prstGeom prst="rect">
            <a:avLst/>
          </a:prstGeom>
          <a:noFill/>
        </p:spPr>
        <p:txBody>
          <a:bodyPr wrap="square" rtlCol="0">
            <a:spAutoFit/>
          </a:bodyPr>
          <a:lstStyle/>
          <a:p>
            <a:r>
              <a:rPr lang="en-US" smtClean="0"/>
              <a:t>Tỉ lệ là :</a:t>
            </a:r>
            <a:endParaRPr lang="en-US"/>
          </a:p>
        </p:txBody>
      </p:sp>
      <p:sp>
        <p:nvSpPr>
          <p:cNvPr id="12" name="Rectangle 11"/>
          <p:cNvSpPr/>
          <p:nvPr/>
        </p:nvSpPr>
        <p:spPr>
          <a:xfrm>
            <a:off x="7217451" y="3771948"/>
            <a:ext cx="1805690" cy="54544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18,000 vnđ</a:t>
            </a:r>
            <a:endParaRPr lang="en-US"/>
          </a:p>
        </p:txBody>
      </p:sp>
      <p:sp>
        <p:nvSpPr>
          <p:cNvPr id="13" name="TextBox 12"/>
          <p:cNvSpPr txBox="1"/>
          <p:nvPr/>
        </p:nvSpPr>
        <p:spPr>
          <a:xfrm>
            <a:off x="7200900" y="3320372"/>
            <a:ext cx="1905000" cy="369332"/>
          </a:xfrm>
          <a:prstGeom prst="rect">
            <a:avLst/>
          </a:prstGeom>
          <a:noFill/>
        </p:spPr>
        <p:txBody>
          <a:bodyPr wrap="square" rtlCol="0">
            <a:spAutoFit/>
          </a:bodyPr>
          <a:lstStyle/>
          <a:p>
            <a:r>
              <a:rPr lang="en-US" smtClean="0"/>
              <a:t>180,000 * 10%</a:t>
            </a:r>
            <a:endParaRPr lang="en-US"/>
          </a:p>
        </p:txBody>
      </p:sp>
      <p:sp>
        <p:nvSpPr>
          <p:cNvPr id="22" name="TextBox 21"/>
          <p:cNvSpPr txBox="1"/>
          <p:nvPr/>
        </p:nvSpPr>
        <p:spPr>
          <a:xfrm>
            <a:off x="7252428" y="4830620"/>
            <a:ext cx="1905000" cy="369332"/>
          </a:xfrm>
          <a:prstGeom prst="rect">
            <a:avLst/>
          </a:prstGeom>
          <a:noFill/>
        </p:spPr>
        <p:txBody>
          <a:bodyPr wrap="square" rtlCol="0">
            <a:spAutoFit/>
          </a:bodyPr>
          <a:lstStyle/>
          <a:p>
            <a:r>
              <a:rPr lang="en-US" smtClean="0"/>
              <a:t>18,000/4</a:t>
            </a:r>
            <a:endParaRPr lang="en-US"/>
          </a:p>
        </p:txBody>
      </p:sp>
      <p:sp>
        <p:nvSpPr>
          <p:cNvPr id="23" name="Rectangle 22"/>
          <p:cNvSpPr/>
          <p:nvPr/>
        </p:nvSpPr>
        <p:spPr>
          <a:xfrm>
            <a:off x="7200900" y="5364020"/>
            <a:ext cx="1805690" cy="545449"/>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4,500 vnđ</a:t>
            </a:r>
            <a:endParaRPr lang="en-US"/>
          </a:p>
        </p:txBody>
      </p:sp>
      <p:sp>
        <p:nvSpPr>
          <p:cNvPr id="20" name="TextBox 19"/>
          <p:cNvSpPr txBox="1"/>
          <p:nvPr/>
        </p:nvSpPr>
        <p:spPr>
          <a:xfrm>
            <a:off x="1752600" y="2045853"/>
            <a:ext cx="1435308" cy="369332"/>
          </a:xfrm>
          <a:prstGeom prst="rect">
            <a:avLst/>
          </a:prstGeom>
          <a:noFill/>
        </p:spPr>
        <p:txBody>
          <a:bodyPr wrap="square" rtlCol="0">
            <a:spAutoFit/>
          </a:bodyPr>
          <a:lstStyle/>
          <a:p>
            <a:r>
              <a:rPr lang="en-US" smtClean="0"/>
              <a:t>9,000 vnđ</a:t>
            </a:r>
            <a:endParaRPr lang="en-US"/>
          </a:p>
        </p:txBody>
      </p:sp>
      <p:sp>
        <p:nvSpPr>
          <p:cNvPr id="25" name="TextBox 24"/>
          <p:cNvSpPr txBox="1"/>
          <p:nvPr/>
        </p:nvSpPr>
        <p:spPr>
          <a:xfrm>
            <a:off x="4750320" y="5404790"/>
            <a:ext cx="1435308" cy="369332"/>
          </a:xfrm>
          <a:prstGeom prst="rect">
            <a:avLst/>
          </a:prstGeom>
          <a:noFill/>
        </p:spPr>
        <p:txBody>
          <a:bodyPr wrap="square" rtlCol="0">
            <a:spAutoFit/>
          </a:bodyPr>
          <a:lstStyle/>
          <a:p>
            <a:r>
              <a:rPr lang="en-US" smtClean="0"/>
              <a:t>4,500 vnđ</a:t>
            </a:r>
            <a:endParaRPr lang="en-US"/>
          </a:p>
        </p:txBody>
      </p:sp>
      <p:sp>
        <p:nvSpPr>
          <p:cNvPr id="26" name="TextBox 25"/>
          <p:cNvSpPr txBox="1"/>
          <p:nvPr/>
        </p:nvSpPr>
        <p:spPr>
          <a:xfrm>
            <a:off x="3264108" y="4392800"/>
            <a:ext cx="1435308" cy="369332"/>
          </a:xfrm>
          <a:prstGeom prst="rect">
            <a:avLst/>
          </a:prstGeom>
          <a:noFill/>
        </p:spPr>
        <p:txBody>
          <a:bodyPr wrap="square" rtlCol="0">
            <a:spAutoFit/>
          </a:bodyPr>
          <a:lstStyle/>
          <a:p>
            <a:r>
              <a:rPr lang="en-US" smtClean="0"/>
              <a:t>4,500 vnđ</a:t>
            </a:r>
            <a:endParaRPr lang="en-US"/>
          </a:p>
        </p:txBody>
      </p:sp>
      <p:sp>
        <p:nvSpPr>
          <p:cNvPr id="27" name="TextBox 26"/>
          <p:cNvSpPr txBox="1"/>
          <p:nvPr/>
        </p:nvSpPr>
        <p:spPr>
          <a:xfrm>
            <a:off x="2516786" y="3241356"/>
            <a:ext cx="1435308" cy="369332"/>
          </a:xfrm>
          <a:prstGeom prst="rect">
            <a:avLst/>
          </a:prstGeom>
          <a:noFill/>
        </p:spPr>
        <p:txBody>
          <a:bodyPr wrap="square" rtlCol="0">
            <a:spAutoFit/>
          </a:bodyPr>
          <a:lstStyle/>
          <a:p>
            <a:r>
              <a:rPr lang="en-US"/>
              <a:t>4</a:t>
            </a:r>
            <a:r>
              <a:rPr lang="en-US" smtClean="0"/>
              <a:t>,500 vnđ</a:t>
            </a:r>
            <a:endParaRPr lang="en-US"/>
          </a:p>
        </p:txBody>
      </p:sp>
    </p:spTree>
    <p:extLst>
      <p:ext uri="{BB962C8B-B14F-4D97-AF65-F5344CB8AC3E}">
        <p14:creationId xmlns:p14="http://schemas.microsoft.com/office/powerpoint/2010/main" val="368691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down)">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circle(in)">
                                      <p:cBhvr>
                                        <p:cTn id="73" dur="20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4" grpId="0"/>
      <p:bldP spid="17" grpId="0" animBg="1"/>
      <p:bldP spid="19" grpId="0"/>
      <p:bldP spid="12" grpId="0" animBg="1"/>
      <p:bldP spid="13" grpId="0"/>
      <p:bldP spid="22" grpId="0"/>
      <p:bldP spid="23" grpId="0" animBg="1"/>
      <p:bldP spid="20" grpId="0"/>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mtClean="0"/>
              <a:t>B. </a:t>
            </a:r>
            <a:r>
              <a:rPr lang="en-US" altLang="en-US" err="1" smtClean="0"/>
              <a:t>Nội</a:t>
            </a:r>
            <a:r>
              <a:rPr lang="en-US" altLang="en-US" smtClean="0"/>
              <a:t> dung chính</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3776662"/>
          </a:xfrm>
        </p:spPr>
        <p:txBody>
          <a:bodyPr/>
          <a:lstStyle/>
          <a:p>
            <a:pPr marL="514350" indent="-514350">
              <a:buFont typeface="+mj-lt"/>
              <a:buAutoNum type="arabicPeriod"/>
            </a:pPr>
            <a:r>
              <a:rPr lang="en-US" altLang="en-US" smtClean="0"/>
              <a:t>Mục tiêu đề tài</a:t>
            </a:r>
          </a:p>
          <a:p>
            <a:pPr marL="514350" indent="-514350">
              <a:buFont typeface="+mj-lt"/>
              <a:buAutoNum type="arabicPeriod"/>
            </a:pPr>
            <a:r>
              <a:rPr lang="en-US" altLang="en-US" smtClean="0"/>
              <a:t>Mô tả hệ thống</a:t>
            </a:r>
          </a:p>
          <a:p>
            <a:pPr marL="514350" indent="-514350">
              <a:buFont typeface="+mj-lt"/>
              <a:buAutoNum type="arabicPeriod"/>
            </a:pPr>
            <a:r>
              <a:rPr lang="en-US" altLang="en-US" smtClean="0"/>
              <a:t>Mô hình dữ liệu mức quan niệm </a:t>
            </a:r>
            <a:r>
              <a:rPr lang="en-US" altLang="en-US" smtClean="0"/>
              <a:t>CDM</a:t>
            </a:r>
          </a:p>
          <a:p>
            <a:pPr marL="514350" indent="-514350">
              <a:buFont typeface="+mj-lt"/>
              <a:buAutoNum type="arabicPeriod"/>
            </a:pPr>
            <a:r>
              <a:rPr lang="en-US" altLang="en-US" smtClean="0"/>
              <a:t>Sơ đồ thiết kế hệ thống</a:t>
            </a:r>
          </a:p>
          <a:p>
            <a:pPr marL="514350" indent="-514350">
              <a:buFont typeface="+mj-lt"/>
              <a:buAutoNum type="arabicPeriod"/>
            </a:pPr>
            <a:r>
              <a:rPr lang="en-US" altLang="en-US" smtClean="0"/>
              <a:t>Lưu đồ giải thuật</a:t>
            </a:r>
            <a:endParaRPr lang="en-US" altLang="en-US" smtClean="0"/>
          </a:p>
        </p:txBody>
      </p:sp>
    </p:spTree>
    <p:extLst>
      <p:ext uri="{BB962C8B-B14F-4D97-AF65-F5344CB8AC3E}">
        <p14:creationId xmlns:p14="http://schemas.microsoft.com/office/powerpoint/2010/main" val="3633060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1889</TotalTime>
  <Words>1492</Words>
  <Application>Microsoft Office PowerPoint</Application>
  <PresentationFormat>On-screen Show (4:3)</PresentationFormat>
  <Paragraphs>187</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Default Design</vt:lpstr>
      <vt:lpstr>Báo Cáo Luận Văn Tốt Nghiệp</vt:lpstr>
      <vt:lpstr>NỘI DUNG</vt:lpstr>
      <vt:lpstr>A. Giới Thiệu tổng quan</vt:lpstr>
      <vt:lpstr>A. Giới Thiệu tổng quan</vt:lpstr>
      <vt:lpstr>A. Giới Thiệu tổng quan</vt:lpstr>
      <vt:lpstr>A. Giới Thiệu tổng quan</vt:lpstr>
      <vt:lpstr>A. Giới Thiệu tổng quan</vt:lpstr>
      <vt:lpstr>A. Giới Thiệu tổng quan</vt:lpstr>
      <vt:lpstr>B. Nội dung chính</vt:lpstr>
      <vt:lpstr>B. Nội dung chính</vt:lpstr>
      <vt:lpstr>B. Nội dung chính</vt:lpstr>
      <vt:lpstr>PowerPoint Presentation</vt:lpstr>
      <vt:lpstr>PowerPoint Presentation</vt:lpstr>
      <vt:lpstr>PowerPoint Presentation</vt:lpstr>
      <vt:lpstr>PowerPoint Presentation</vt:lpstr>
      <vt:lpstr>PowerPoint Presentation</vt:lpstr>
      <vt:lpstr>B. Nội dung chính</vt:lpstr>
      <vt:lpstr>B. Nội dung chính</vt:lpstr>
      <vt:lpstr>B. Nội dung chính</vt:lpstr>
      <vt:lpstr>C. Kết luận và hướng phát triển</vt:lpstr>
      <vt:lpstr>C. Kết luận và hướng phát triển</vt:lpstr>
      <vt:lpstr>D. Demo</vt:lpstr>
      <vt:lpstr>Tài liệu tham khảo</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QuocKhanh</cp:lastModifiedBy>
  <cp:revision>173</cp:revision>
  <dcterms:created xsi:type="dcterms:W3CDTF">2008-08-06T06:37:20Z</dcterms:created>
  <dcterms:modified xsi:type="dcterms:W3CDTF">2018-12-09T17:00:08Z</dcterms:modified>
</cp:coreProperties>
</file>