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Cambria Bold" charset="1" panose="02040803050406030204"/>
      <p:regular r:id="rId32"/>
    </p:embeddedFont>
    <p:embeddedFont>
      <p:font typeface="Cambria" charset="1" panose="0204050305040603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notesMasters/notesMaster1.xml" Type="http://schemas.openxmlformats.org/officeDocument/2006/relationships/notesMaster"/><Relationship Id="rId3" Target="viewProps.xml" Type="http://schemas.openxmlformats.org/officeDocument/2006/relationships/viewProps"/><Relationship Id="rId30" Target="theme/theme2.xml" Type="http://schemas.openxmlformats.org/officeDocument/2006/relationships/theme"/><Relationship Id="rId31" Target="notesSlides/notesSlide1.xml" Type="http://schemas.openxmlformats.org/officeDocument/2006/relationships/notes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notesSlides/notesSlide2.xml" Type="http://schemas.openxmlformats.org/officeDocument/2006/relationships/notesSlide"/><Relationship Id="rId35" Target="notesSlides/notesSlide3.xml" Type="http://schemas.openxmlformats.org/officeDocument/2006/relationships/notesSlide"/><Relationship Id="rId36" Target="notesSlides/notesSlide4.xml" Type="http://schemas.openxmlformats.org/officeDocument/2006/relationships/notesSlide"/><Relationship Id="rId37" Target="notesSlides/notesSlide5.xml" Type="http://schemas.openxmlformats.org/officeDocument/2006/relationships/notesSlide"/><Relationship Id="rId38" Target="notesSlides/notesSlide6.xml" Type="http://schemas.openxmlformats.org/officeDocument/2006/relationships/notesSlide"/><Relationship Id="rId39" Target="notesSlides/notesSlide7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8.xml" Type="http://schemas.openxmlformats.org/officeDocument/2006/relationships/notesSlide"/><Relationship Id="rId41" Target="notesSlides/notesSlide9.xml" Type="http://schemas.openxmlformats.org/officeDocument/2006/relationships/notesSlide"/><Relationship Id="rId42" Target="notesSlides/notesSlide10.xml" Type="http://schemas.openxmlformats.org/officeDocument/2006/relationships/notesSlide"/><Relationship Id="rId43" Target="notesSlides/notesSlide11.xml" Type="http://schemas.openxmlformats.org/officeDocument/2006/relationships/notesSlide"/><Relationship Id="rId44" Target="notesSlides/notesSlide12.xml" Type="http://schemas.openxmlformats.org/officeDocument/2006/relationships/notesSlide"/><Relationship Id="rId45" Target="notesSlides/notesSlide13.xml" Type="http://schemas.openxmlformats.org/officeDocument/2006/relationships/notesSlide"/><Relationship Id="rId46" Target="notesSlides/notesSlide14.xml" Type="http://schemas.openxmlformats.org/officeDocument/2006/relationships/notesSlide"/><Relationship Id="rId47" Target="notesSlides/notesSlide15.xml" Type="http://schemas.openxmlformats.org/officeDocument/2006/relationships/notesSlide"/><Relationship Id="rId48" Target="notesSlides/notesSlide16.xml" Type="http://schemas.openxmlformats.org/officeDocument/2006/relationships/notesSlide"/><Relationship Id="rId49" Target="notesSlides/notesSlide17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18.xml" Type="http://schemas.openxmlformats.org/officeDocument/2006/relationships/notesSlide"/><Relationship Id="rId51" Target="notesSlides/notesSlide19.xml" Type="http://schemas.openxmlformats.org/officeDocument/2006/relationships/notesSlide"/><Relationship Id="rId52" Target="notesSlides/notesSlide20.xml" Type="http://schemas.openxmlformats.org/officeDocument/2006/relationships/notesSlide"/><Relationship Id="rId53" Target="notesSlides/notesSlide21.xml" Type="http://schemas.openxmlformats.org/officeDocument/2006/relationships/notesSlide"/><Relationship Id="rId54" Target="notesSlides/notesSlide22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4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svg" Type="http://schemas.openxmlformats.org/officeDocument/2006/relationships/image"/><Relationship Id="rId11" Target="../media/image45.png" Type="http://schemas.openxmlformats.org/officeDocument/2006/relationships/image"/><Relationship Id="rId12" Target="../media/image46.svg" Type="http://schemas.openxmlformats.org/officeDocument/2006/relationships/image"/><Relationship Id="rId13" Target="../media/image47.png" Type="http://schemas.openxmlformats.org/officeDocument/2006/relationships/image"/><Relationship Id="rId14" Target="../media/image48.svg" Type="http://schemas.openxmlformats.org/officeDocument/2006/relationships/image"/><Relationship Id="rId2" Target="../notesSlides/notesSlide11.xml" Type="http://schemas.openxmlformats.org/officeDocument/2006/relationships/notesSlid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49.png" Type="http://schemas.openxmlformats.org/officeDocument/2006/relationships/image"/><Relationship Id="rId4" Target="../media/image5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5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52.png" Type="http://schemas.openxmlformats.org/officeDocument/2006/relationships/image"/><Relationship Id="rId4" Target="../media/image5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54.png" Type="http://schemas.openxmlformats.org/officeDocument/2006/relationships/image"/><Relationship Id="rId4" Target="../media/image5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svg" Type="http://schemas.openxmlformats.org/officeDocument/2006/relationships/image"/><Relationship Id="rId2" Target="../notesSlides/notesSlide16.xml" Type="http://schemas.openxmlformats.org/officeDocument/2006/relationships/notesSlid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Relationship Id="rId9" Target="../media/image5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5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5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6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6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6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6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1.png" Type="http://schemas.openxmlformats.org/officeDocument/2006/relationships/image"/><Relationship Id="rId4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4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18547"/>
            <a:ext cx="9817150" cy="302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 strike="noStrike" u="none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BÀI TẬP LỚN </a:t>
            </a:r>
          </a:p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 strike="noStrike" u="none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THIẾT KẾ MẠNG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0625" y="7174450"/>
            <a:ext cx="83215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GVHD: THS. BÙI THANH BÌNH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Nhóm 2 - NT113.P11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701602" y="5829266"/>
            <a:ext cx="3477944" cy="2043344"/>
            <a:chOff x="0" y="0"/>
            <a:chExt cx="4637259" cy="27244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37151" cy="2724404"/>
            </a:xfrm>
            <a:custGeom>
              <a:avLst/>
              <a:gdLst/>
              <a:ahLst/>
              <a:cxnLst/>
              <a:rect r="r" b="b" t="t" l="l"/>
              <a:pathLst>
                <a:path h="2724404" w="4637151">
                  <a:moveTo>
                    <a:pt x="2318893" y="0"/>
                  </a:moveTo>
                  <a:cubicBezTo>
                    <a:pt x="2267077" y="0"/>
                    <a:pt x="2215134" y="13335"/>
                    <a:pt x="2168525" y="40132"/>
                  </a:cubicBezTo>
                  <a:lnTo>
                    <a:pt x="98171" y="1235456"/>
                  </a:lnTo>
                  <a:cubicBezTo>
                    <a:pt x="0" y="1291971"/>
                    <a:pt x="0" y="1432560"/>
                    <a:pt x="98171" y="1488948"/>
                  </a:cubicBezTo>
                  <a:lnTo>
                    <a:pt x="2168525" y="2684145"/>
                  </a:lnTo>
                  <a:cubicBezTo>
                    <a:pt x="2215134" y="2710942"/>
                    <a:pt x="2267077" y="2724404"/>
                    <a:pt x="2318893" y="2724404"/>
                  </a:cubicBezTo>
                  <a:cubicBezTo>
                    <a:pt x="2370709" y="2724404"/>
                    <a:pt x="2422398" y="2711069"/>
                    <a:pt x="2468753" y="2684145"/>
                  </a:cubicBezTo>
                  <a:lnTo>
                    <a:pt x="4539742" y="1488948"/>
                  </a:lnTo>
                  <a:cubicBezTo>
                    <a:pt x="4637151" y="1432560"/>
                    <a:pt x="4637151" y="1291844"/>
                    <a:pt x="4539742" y="1235456"/>
                  </a:cubicBezTo>
                  <a:lnTo>
                    <a:pt x="2468753" y="40259"/>
                  </a:lnTo>
                  <a:cubicBezTo>
                    <a:pt x="2422398" y="13462"/>
                    <a:pt x="2370709" y="0"/>
                    <a:pt x="2318893" y="0"/>
                  </a:cubicBezTo>
                  <a:close/>
                </a:path>
              </a:pathLst>
            </a:custGeom>
            <a:solidFill>
              <a:srgbClr val="293E8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780854" y="5031318"/>
            <a:ext cx="3602596" cy="4627880"/>
          </a:xfrm>
          <a:custGeom>
            <a:avLst/>
            <a:gdLst/>
            <a:ahLst/>
            <a:cxnLst/>
            <a:rect r="r" b="b" t="t" l="l"/>
            <a:pathLst>
              <a:path h="4627880" w="3602596">
                <a:moveTo>
                  <a:pt x="0" y="0"/>
                </a:moveTo>
                <a:lnTo>
                  <a:pt x="3602596" y="0"/>
                </a:lnTo>
                <a:lnTo>
                  <a:pt x="3602596" y="4627880"/>
                </a:lnTo>
                <a:lnTo>
                  <a:pt x="0" y="46278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192726" y="4198644"/>
            <a:ext cx="2472614" cy="3344298"/>
            <a:chOff x="0" y="0"/>
            <a:chExt cx="3296819" cy="44590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96666" cy="4458970"/>
            </a:xfrm>
            <a:custGeom>
              <a:avLst/>
              <a:gdLst/>
              <a:ahLst/>
              <a:cxnLst/>
              <a:rect r="r" b="b" t="t" l="l"/>
              <a:pathLst>
                <a:path h="4458970" w="3296666">
                  <a:moveTo>
                    <a:pt x="3296031" y="0"/>
                  </a:moveTo>
                  <a:lnTo>
                    <a:pt x="0" y="0"/>
                  </a:lnTo>
                  <a:lnTo>
                    <a:pt x="0" y="3470275"/>
                  </a:lnTo>
                  <a:cubicBezTo>
                    <a:pt x="0" y="3507486"/>
                    <a:pt x="20066" y="3542538"/>
                    <a:pt x="52832" y="3561080"/>
                  </a:cubicBezTo>
                  <a:lnTo>
                    <a:pt x="1541145" y="4420997"/>
                  </a:lnTo>
                  <a:cubicBezTo>
                    <a:pt x="1607439" y="4458970"/>
                    <a:pt x="1689989" y="4458970"/>
                    <a:pt x="1756283" y="4420997"/>
                  </a:cubicBezTo>
                  <a:lnTo>
                    <a:pt x="3243834" y="3561080"/>
                  </a:lnTo>
                  <a:cubicBezTo>
                    <a:pt x="3276600" y="3542411"/>
                    <a:pt x="3296666" y="3507486"/>
                    <a:pt x="3296666" y="3470275"/>
                  </a:cubicBezTo>
                  <a:close/>
                </a:path>
              </a:pathLst>
            </a:custGeom>
            <a:solidFill>
              <a:srgbClr val="4335A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179876" y="3457062"/>
            <a:ext cx="2498316" cy="1483166"/>
            <a:chOff x="0" y="0"/>
            <a:chExt cx="3331088" cy="19775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31083" cy="1977517"/>
            </a:xfrm>
            <a:custGeom>
              <a:avLst/>
              <a:gdLst/>
              <a:ahLst/>
              <a:cxnLst/>
              <a:rect r="r" b="b" t="t" l="l"/>
              <a:pathLst>
                <a:path h="1977517" w="3331083">
                  <a:moveTo>
                    <a:pt x="1558290" y="1938782"/>
                  </a:moveTo>
                  <a:lnTo>
                    <a:pt x="69977" y="1079627"/>
                  </a:lnTo>
                  <a:cubicBezTo>
                    <a:pt x="0" y="1039368"/>
                    <a:pt x="0" y="938149"/>
                    <a:pt x="69977" y="897890"/>
                  </a:cubicBezTo>
                  <a:lnTo>
                    <a:pt x="1558290" y="38735"/>
                  </a:lnTo>
                  <a:cubicBezTo>
                    <a:pt x="1624584" y="0"/>
                    <a:pt x="1707134" y="0"/>
                    <a:pt x="1773428" y="38735"/>
                  </a:cubicBezTo>
                  <a:lnTo>
                    <a:pt x="3261106" y="897890"/>
                  </a:lnTo>
                  <a:cubicBezTo>
                    <a:pt x="3331083" y="938149"/>
                    <a:pt x="3331083" y="1039368"/>
                    <a:pt x="3261106" y="1079627"/>
                  </a:cubicBezTo>
                  <a:lnTo>
                    <a:pt x="1773555" y="1938782"/>
                  </a:lnTo>
                  <a:cubicBezTo>
                    <a:pt x="1706499" y="1977517"/>
                    <a:pt x="1624711" y="1977517"/>
                    <a:pt x="1558417" y="1938782"/>
                  </a:cubicBezTo>
                  <a:close/>
                </a:path>
              </a:pathLst>
            </a:custGeom>
            <a:solidFill>
              <a:srgbClr val="4335A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232920" y="4425312"/>
            <a:ext cx="1134698" cy="728216"/>
            <a:chOff x="0" y="0"/>
            <a:chExt cx="1512931" cy="9709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663"/>
                  </a:lnTo>
                  <a:lnTo>
                    <a:pt x="0" y="0"/>
                  </a:lnTo>
                  <a:lnTo>
                    <a:pt x="1512951" y="872617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232920" y="4527506"/>
            <a:ext cx="1134698" cy="728780"/>
            <a:chOff x="0" y="0"/>
            <a:chExt cx="1512931" cy="9717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12951" cy="971677"/>
            </a:xfrm>
            <a:custGeom>
              <a:avLst/>
              <a:gdLst/>
              <a:ahLst/>
              <a:cxnLst/>
              <a:rect r="r" b="b" t="t" l="l"/>
              <a:pathLst>
                <a:path h="971677" w="1512951">
                  <a:moveTo>
                    <a:pt x="1512951" y="971677"/>
                  </a:moveTo>
                  <a:lnTo>
                    <a:pt x="0" y="98298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232920" y="4630264"/>
            <a:ext cx="1134698" cy="728216"/>
            <a:chOff x="0" y="0"/>
            <a:chExt cx="1512931" cy="9709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8298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232920" y="4733022"/>
            <a:ext cx="1134698" cy="728216"/>
            <a:chOff x="0" y="0"/>
            <a:chExt cx="1512931" cy="9709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4232920" y="4835780"/>
            <a:ext cx="1134698" cy="728170"/>
            <a:chOff x="0" y="0"/>
            <a:chExt cx="1512931" cy="9708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4232920" y="5018926"/>
            <a:ext cx="1134698" cy="728216"/>
            <a:chOff x="0" y="0"/>
            <a:chExt cx="1512931" cy="97095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4232920" y="5121684"/>
            <a:ext cx="1134698" cy="728170"/>
            <a:chOff x="0" y="0"/>
            <a:chExt cx="1512931" cy="97089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512951" y="872617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232920" y="5223832"/>
            <a:ext cx="1134698" cy="728780"/>
            <a:chOff x="0" y="0"/>
            <a:chExt cx="1512931" cy="97170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12951" cy="971677"/>
            </a:xfrm>
            <a:custGeom>
              <a:avLst/>
              <a:gdLst/>
              <a:ahLst/>
              <a:cxnLst/>
              <a:rect r="r" b="b" t="t" l="l"/>
              <a:pathLst>
                <a:path h="971677" w="1512951">
                  <a:moveTo>
                    <a:pt x="1512951" y="971677"/>
                  </a:moveTo>
                  <a:lnTo>
                    <a:pt x="0" y="98298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232920" y="5326590"/>
            <a:ext cx="1134698" cy="728216"/>
            <a:chOff x="0" y="0"/>
            <a:chExt cx="1512931" cy="97095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8298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4232920" y="5429348"/>
            <a:ext cx="1134698" cy="728216"/>
            <a:chOff x="0" y="0"/>
            <a:chExt cx="1512931" cy="97095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4232920" y="5612492"/>
            <a:ext cx="1134698" cy="728216"/>
            <a:chOff x="0" y="0"/>
            <a:chExt cx="1512931" cy="97095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4232920" y="5715250"/>
            <a:ext cx="1134698" cy="728216"/>
            <a:chOff x="0" y="0"/>
            <a:chExt cx="1512931" cy="97095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4232920" y="5818008"/>
            <a:ext cx="1134698" cy="728170"/>
            <a:chOff x="0" y="0"/>
            <a:chExt cx="1512931" cy="97089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512951" y="872617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4232920" y="5920156"/>
            <a:ext cx="1134698" cy="728780"/>
            <a:chOff x="0" y="0"/>
            <a:chExt cx="1512931" cy="97170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512951" cy="971677"/>
            </a:xfrm>
            <a:custGeom>
              <a:avLst/>
              <a:gdLst/>
              <a:ahLst/>
              <a:cxnLst/>
              <a:rect r="r" b="b" t="t" l="l"/>
              <a:pathLst>
                <a:path h="971677" w="1512951">
                  <a:moveTo>
                    <a:pt x="1512951" y="971677"/>
                  </a:moveTo>
                  <a:lnTo>
                    <a:pt x="0" y="98425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4232920" y="6022914"/>
            <a:ext cx="1134698" cy="728216"/>
            <a:chOff x="0" y="0"/>
            <a:chExt cx="1512931" cy="97095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8298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4232920" y="6206058"/>
            <a:ext cx="1134698" cy="728216"/>
            <a:chOff x="0" y="0"/>
            <a:chExt cx="1512931" cy="97095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8425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4232920" y="6308816"/>
            <a:ext cx="1134698" cy="728216"/>
            <a:chOff x="0" y="0"/>
            <a:chExt cx="1512931" cy="97095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4232920" y="6411574"/>
            <a:ext cx="1134698" cy="728216"/>
            <a:chOff x="0" y="0"/>
            <a:chExt cx="1512931" cy="97095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4232920" y="6514332"/>
            <a:ext cx="1134698" cy="728170"/>
            <a:chOff x="0" y="0"/>
            <a:chExt cx="1512931" cy="970893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512951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951">
                  <a:moveTo>
                    <a:pt x="1512951" y="970915"/>
                  </a:moveTo>
                  <a:lnTo>
                    <a:pt x="0" y="97536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4232920" y="6616526"/>
            <a:ext cx="1134698" cy="728732"/>
            <a:chOff x="0" y="0"/>
            <a:chExt cx="1512931" cy="971643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512951" cy="971677"/>
            </a:xfrm>
            <a:custGeom>
              <a:avLst/>
              <a:gdLst/>
              <a:ahLst/>
              <a:cxnLst/>
              <a:rect r="r" b="b" t="t" l="l"/>
              <a:pathLst>
                <a:path h="971677" w="1512951">
                  <a:moveTo>
                    <a:pt x="1512951" y="971677"/>
                  </a:moveTo>
                  <a:lnTo>
                    <a:pt x="0" y="98298"/>
                  </a:lnTo>
                  <a:lnTo>
                    <a:pt x="0" y="0"/>
                  </a:lnTo>
                  <a:lnTo>
                    <a:pt x="1512951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15490450" y="4425312"/>
            <a:ext cx="1134136" cy="728216"/>
            <a:chOff x="0" y="0"/>
            <a:chExt cx="1512181" cy="970955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663"/>
                  </a:lnTo>
                  <a:lnTo>
                    <a:pt x="1512189" y="0"/>
                  </a:lnTo>
                  <a:lnTo>
                    <a:pt x="0" y="872617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5490450" y="4527506"/>
            <a:ext cx="1134136" cy="728780"/>
            <a:chOff x="0" y="0"/>
            <a:chExt cx="1512181" cy="97170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512189" cy="971677"/>
            </a:xfrm>
            <a:custGeom>
              <a:avLst/>
              <a:gdLst/>
              <a:ahLst/>
              <a:cxnLst/>
              <a:rect r="r" b="b" t="t" l="l"/>
              <a:pathLst>
                <a:path h="971677" w="1512189">
                  <a:moveTo>
                    <a:pt x="0" y="971677"/>
                  </a:moveTo>
                  <a:lnTo>
                    <a:pt x="1512189" y="98298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55" id="55"/>
          <p:cNvGrpSpPr/>
          <p:nvPr/>
        </p:nvGrpSpPr>
        <p:grpSpPr>
          <a:xfrm rot="0">
            <a:off x="15490450" y="4630264"/>
            <a:ext cx="1134136" cy="728216"/>
            <a:chOff x="0" y="0"/>
            <a:chExt cx="1512181" cy="970955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8298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15490450" y="4733022"/>
            <a:ext cx="1134136" cy="728216"/>
            <a:chOff x="0" y="0"/>
            <a:chExt cx="1512181" cy="970955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536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15490450" y="4835780"/>
            <a:ext cx="1134136" cy="728170"/>
            <a:chOff x="0" y="0"/>
            <a:chExt cx="1512181" cy="970893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536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1" id="61"/>
          <p:cNvGrpSpPr/>
          <p:nvPr/>
        </p:nvGrpSpPr>
        <p:grpSpPr>
          <a:xfrm rot="0">
            <a:off x="15490450" y="5018926"/>
            <a:ext cx="1134136" cy="728216"/>
            <a:chOff x="0" y="0"/>
            <a:chExt cx="1512181" cy="970955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536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3" id="63"/>
          <p:cNvGrpSpPr/>
          <p:nvPr/>
        </p:nvGrpSpPr>
        <p:grpSpPr>
          <a:xfrm rot="0">
            <a:off x="15490450" y="5121684"/>
            <a:ext cx="1134136" cy="728170"/>
            <a:chOff x="0" y="0"/>
            <a:chExt cx="1512181" cy="970893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536"/>
                  </a:lnTo>
                  <a:lnTo>
                    <a:pt x="1512189" y="0"/>
                  </a:lnTo>
                  <a:lnTo>
                    <a:pt x="0" y="872617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15490450" y="5223832"/>
            <a:ext cx="1134136" cy="728780"/>
            <a:chOff x="0" y="0"/>
            <a:chExt cx="1512181" cy="971707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512189" cy="971677"/>
            </a:xfrm>
            <a:custGeom>
              <a:avLst/>
              <a:gdLst/>
              <a:ahLst/>
              <a:cxnLst/>
              <a:rect r="r" b="b" t="t" l="l"/>
              <a:pathLst>
                <a:path h="971677" w="1512189">
                  <a:moveTo>
                    <a:pt x="0" y="971677"/>
                  </a:moveTo>
                  <a:lnTo>
                    <a:pt x="1512189" y="98298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7" id="67"/>
          <p:cNvGrpSpPr/>
          <p:nvPr/>
        </p:nvGrpSpPr>
        <p:grpSpPr>
          <a:xfrm rot="0">
            <a:off x="15490450" y="5326590"/>
            <a:ext cx="1134136" cy="728216"/>
            <a:chOff x="0" y="0"/>
            <a:chExt cx="1512181" cy="970955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8298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15490450" y="5429348"/>
            <a:ext cx="1134136" cy="728216"/>
            <a:chOff x="0" y="0"/>
            <a:chExt cx="1512181" cy="970955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536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71" id="71"/>
          <p:cNvGrpSpPr/>
          <p:nvPr/>
        </p:nvGrpSpPr>
        <p:grpSpPr>
          <a:xfrm rot="0">
            <a:off x="15490450" y="5612492"/>
            <a:ext cx="1134136" cy="728216"/>
            <a:chOff x="0" y="0"/>
            <a:chExt cx="1512181" cy="970955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536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73" id="73"/>
          <p:cNvGrpSpPr/>
          <p:nvPr/>
        </p:nvGrpSpPr>
        <p:grpSpPr>
          <a:xfrm rot="0">
            <a:off x="15490450" y="5715250"/>
            <a:ext cx="1134136" cy="728216"/>
            <a:chOff x="0" y="0"/>
            <a:chExt cx="1512181" cy="970955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536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75" id="75"/>
          <p:cNvGrpSpPr/>
          <p:nvPr/>
        </p:nvGrpSpPr>
        <p:grpSpPr>
          <a:xfrm rot="0">
            <a:off x="15490450" y="5818008"/>
            <a:ext cx="1134136" cy="728170"/>
            <a:chOff x="0" y="0"/>
            <a:chExt cx="1512181" cy="970893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536"/>
                  </a:lnTo>
                  <a:lnTo>
                    <a:pt x="1512189" y="0"/>
                  </a:lnTo>
                  <a:lnTo>
                    <a:pt x="0" y="872617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15490450" y="5920156"/>
            <a:ext cx="1134136" cy="728780"/>
            <a:chOff x="0" y="0"/>
            <a:chExt cx="1512181" cy="971707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1512189" cy="971677"/>
            </a:xfrm>
            <a:custGeom>
              <a:avLst/>
              <a:gdLst/>
              <a:ahLst/>
              <a:cxnLst/>
              <a:rect r="r" b="b" t="t" l="l"/>
              <a:pathLst>
                <a:path h="971677" w="1512189">
                  <a:moveTo>
                    <a:pt x="0" y="971677"/>
                  </a:moveTo>
                  <a:lnTo>
                    <a:pt x="1512189" y="98425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15490450" y="6022914"/>
            <a:ext cx="1134136" cy="728216"/>
            <a:chOff x="0" y="0"/>
            <a:chExt cx="1512181" cy="970955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8298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1" id="81"/>
          <p:cNvGrpSpPr/>
          <p:nvPr/>
        </p:nvGrpSpPr>
        <p:grpSpPr>
          <a:xfrm rot="0">
            <a:off x="15490450" y="6206058"/>
            <a:ext cx="1134136" cy="728216"/>
            <a:chOff x="0" y="0"/>
            <a:chExt cx="1512181" cy="970955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8425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3" id="83"/>
          <p:cNvGrpSpPr/>
          <p:nvPr/>
        </p:nvGrpSpPr>
        <p:grpSpPr>
          <a:xfrm rot="0">
            <a:off x="15490450" y="6308816"/>
            <a:ext cx="1134136" cy="728216"/>
            <a:chOff x="0" y="0"/>
            <a:chExt cx="1512181" cy="970955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536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5" id="85"/>
          <p:cNvGrpSpPr/>
          <p:nvPr/>
        </p:nvGrpSpPr>
        <p:grpSpPr>
          <a:xfrm rot="0">
            <a:off x="15490450" y="6411574"/>
            <a:ext cx="1134136" cy="728216"/>
            <a:chOff x="0" y="0"/>
            <a:chExt cx="1512181" cy="970955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536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7" id="87"/>
          <p:cNvGrpSpPr/>
          <p:nvPr/>
        </p:nvGrpSpPr>
        <p:grpSpPr>
          <a:xfrm rot="0">
            <a:off x="15490450" y="6514332"/>
            <a:ext cx="1134136" cy="728170"/>
            <a:chOff x="0" y="0"/>
            <a:chExt cx="1512181" cy="970893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512189" cy="970915"/>
            </a:xfrm>
            <a:custGeom>
              <a:avLst/>
              <a:gdLst/>
              <a:ahLst/>
              <a:cxnLst/>
              <a:rect r="r" b="b" t="t" l="l"/>
              <a:pathLst>
                <a:path h="970915" w="1512189">
                  <a:moveTo>
                    <a:pt x="0" y="970915"/>
                  </a:moveTo>
                  <a:lnTo>
                    <a:pt x="1512189" y="97536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89" id="89"/>
          <p:cNvGrpSpPr/>
          <p:nvPr/>
        </p:nvGrpSpPr>
        <p:grpSpPr>
          <a:xfrm rot="0">
            <a:off x="15490450" y="6616526"/>
            <a:ext cx="1134136" cy="728732"/>
            <a:chOff x="0" y="0"/>
            <a:chExt cx="1512181" cy="971643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512189" cy="971677"/>
            </a:xfrm>
            <a:custGeom>
              <a:avLst/>
              <a:gdLst/>
              <a:ahLst/>
              <a:cxnLst/>
              <a:rect r="r" b="b" t="t" l="l"/>
              <a:pathLst>
                <a:path h="971677" w="1512189">
                  <a:moveTo>
                    <a:pt x="0" y="971677"/>
                  </a:moveTo>
                  <a:lnTo>
                    <a:pt x="1512189" y="98298"/>
                  </a:lnTo>
                  <a:lnTo>
                    <a:pt x="1512189" y="0"/>
                  </a:lnTo>
                  <a:lnTo>
                    <a:pt x="0" y="873379"/>
                  </a:lnTo>
                  <a:close/>
                </a:path>
              </a:pathLst>
            </a:custGeom>
            <a:gradFill rotWithShape="true">
              <a:gsLst>
                <a:gs pos="0">
                  <a:srgbClr val="5CCFFB">
                    <a:alpha val="100000"/>
                  </a:srgbClr>
                </a:gs>
                <a:gs pos="100000">
                  <a:srgbClr val="F587E6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91" id="91"/>
          <p:cNvSpPr/>
          <p:nvPr/>
        </p:nvSpPr>
        <p:spPr>
          <a:xfrm flipH="false" flipV="false" rot="0">
            <a:off x="13690854" y="3179102"/>
            <a:ext cx="3477944" cy="2995914"/>
          </a:xfrm>
          <a:custGeom>
            <a:avLst/>
            <a:gdLst/>
            <a:ahLst/>
            <a:cxnLst/>
            <a:rect r="r" b="b" t="t" l="l"/>
            <a:pathLst>
              <a:path h="2995914" w="3477944">
                <a:moveTo>
                  <a:pt x="0" y="0"/>
                </a:moveTo>
                <a:lnTo>
                  <a:pt x="3477944" y="0"/>
                </a:lnTo>
                <a:lnTo>
                  <a:pt x="3477944" y="2995914"/>
                </a:lnTo>
                <a:lnTo>
                  <a:pt x="0" y="29959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2" id="92"/>
          <p:cNvGrpSpPr/>
          <p:nvPr/>
        </p:nvGrpSpPr>
        <p:grpSpPr>
          <a:xfrm rot="0">
            <a:off x="11327800" y="3431650"/>
            <a:ext cx="433200" cy="433200"/>
            <a:chOff x="0" y="0"/>
            <a:chExt cx="577600" cy="57760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577596" cy="577596"/>
            </a:xfrm>
            <a:custGeom>
              <a:avLst/>
              <a:gdLst/>
              <a:ahLst/>
              <a:cxnLst/>
              <a:rect r="r" b="b" t="t" l="l"/>
              <a:pathLst>
                <a:path h="577596" w="577596">
                  <a:moveTo>
                    <a:pt x="0" y="0"/>
                  </a:moveTo>
                  <a:lnTo>
                    <a:pt x="577596" y="0"/>
                  </a:lnTo>
                  <a:lnTo>
                    <a:pt x="577596" y="577596"/>
                  </a:lnTo>
                  <a:lnTo>
                    <a:pt x="0" y="577596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1603950" y="2877550"/>
            <a:ext cx="325200" cy="325200"/>
            <a:chOff x="0" y="0"/>
            <a:chExt cx="433600" cy="4336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433578" cy="433578"/>
            </a:xfrm>
            <a:custGeom>
              <a:avLst/>
              <a:gdLst/>
              <a:ahLst/>
              <a:cxnLst/>
              <a:rect r="r" b="b" t="t" l="l"/>
              <a:pathLst>
                <a:path h="433578" w="433578">
                  <a:moveTo>
                    <a:pt x="0" y="0"/>
                  </a:moveTo>
                  <a:lnTo>
                    <a:pt x="433578" y="0"/>
                  </a:lnTo>
                  <a:lnTo>
                    <a:pt x="433578" y="433578"/>
                  </a:lnTo>
                  <a:lnTo>
                    <a:pt x="0" y="433578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2104950" y="3011650"/>
            <a:ext cx="367200" cy="367200"/>
            <a:chOff x="0" y="0"/>
            <a:chExt cx="489600" cy="48960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489585" cy="489585"/>
            </a:xfrm>
            <a:custGeom>
              <a:avLst/>
              <a:gdLst/>
              <a:ahLst/>
              <a:cxnLst/>
              <a:rect r="r" b="b" t="t" l="l"/>
              <a:pathLst>
                <a:path h="489585" w="489585">
                  <a:moveTo>
                    <a:pt x="0" y="0"/>
                  </a:moveTo>
                  <a:lnTo>
                    <a:pt x="489585" y="0"/>
                  </a:lnTo>
                  <a:lnTo>
                    <a:pt x="489585" y="489585"/>
                  </a:lnTo>
                  <a:lnTo>
                    <a:pt x="0" y="489585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2195800" y="2460900"/>
            <a:ext cx="297000" cy="297000"/>
            <a:chOff x="0" y="0"/>
            <a:chExt cx="396000" cy="396000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395986" cy="395986"/>
            </a:xfrm>
            <a:custGeom>
              <a:avLst/>
              <a:gdLst/>
              <a:ahLst/>
              <a:cxnLst/>
              <a:rect r="r" b="b" t="t" l="l"/>
              <a:pathLst>
                <a:path h="395986" w="395986">
                  <a:moveTo>
                    <a:pt x="0" y="0"/>
                  </a:moveTo>
                  <a:lnTo>
                    <a:pt x="395986" y="0"/>
                  </a:lnTo>
                  <a:lnTo>
                    <a:pt x="395986" y="395986"/>
                  </a:lnTo>
                  <a:lnTo>
                    <a:pt x="0" y="395986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2664800" y="2655550"/>
            <a:ext cx="250200" cy="250200"/>
            <a:chOff x="0" y="0"/>
            <a:chExt cx="333600" cy="33360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333629" cy="333629"/>
            </a:xfrm>
            <a:custGeom>
              <a:avLst/>
              <a:gdLst/>
              <a:ahLst/>
              <a:cxnLst/>
              <a:rect r="r" b="b" t="t" l="l"/>
              <a:pathLst>
                <a:path h="333629" w="333629">
                  <a:moveTo>
                    <a:pt x="0" y="0"/>
                  </a:moveTo>
                  <a:lnTo>
                    <a:pt x="333629" y="0"/>
                  </a:lnTo>
                  <a:lnTo>
                    <a:pt x="333629" y="333629"/>
                  </a:lnTo>
                  <a:lnTo>
                    <a:pt x="0" y="333629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3181850" y="2976900"/>
            <a:ext cx="201600" cy="201600"/>
            <a:chOff x="0" y="0"/>
            <a:chExt cx="268800" cy="26880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268859" cy="268859"/>
            </a:xfrm>
            <a:custGeom>
              <a:avLst/>
              <a:gdLst/>
              <a:ahLst/>
              <a:cxnLst/>
              <a:rect r="r" b="b" t="t" l="l"/>
              <a:pathLst>
                <a:path h="268859" w="268859">
                  <a:moveTo>
                    <a:pt x="0" y="0"/>
                  </a:moveTo>
                  <a:lnTo>
                    <a:pt x="268859" y="0"/>
                  </a:lnTo>
                  <a:lnTo>
                    <a:pt x="268859" y="268859"/>
                  </a:lnTo>
                  <a:lnTo>
                    <a:pt x="0" y="268859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3181850" y="2535550"/>
            <a:ext cx="201600" cy="201600"/>
            <a:chOff x="0" y="0"/>
            <a:chExt cx="268800" cy="26880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268859" cy="268859"/>
            </a:xfrm>
            <a:custGeom>
              <a:avLst/>
              <a:gdLst/>
              <a:ahLst/>
              <a:cxnLst/>
              <a:rect r="r" b="b" t="t" l="l"/>
              <a:pathLst>
                <a:path h="268859" w="268859">
                  <a:moveTo>
                    <a:pt x="0" y="0"/>
                  </a:moveTo>
                  <a:lnTo>
                    <a:pt x="268859" y="0"/>
                  </a:lnTo>
                  <a:lnTo>
                    <a:pt x="268859" y="268859"/>
                  </a:lnTo>
                  <a:lnTo>
                    <a:pt x="0" y="268859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3650650" y="2877550"/>
            <a:ext cx="164400" cy="164400"/>
            <a:chOff x="0" y="0"/>
            <a:chExt cx="219200" cy="2192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219202" cy="219202"/>
            </a:xfrm>
            <a:custGeom>
              <a:avLst/>
              <a:gdLst/>
              <a:ahLst/>
              <a:cxnLst/>
              <a:rect r="r" b="b" t="t" l="l"/>
              <a:pathLst>
                <a:path h="219202" w="219202">
                  <a:moveTo>
                    <a:pt x="0" y="0"/>
                  </a:moveTo>
                  <a:lnTo>
                    <a:pt x="219202" y="0"/>
                  </a:lnTo>
                  <a:lnTo>
                    <a:pt x="219202" y="219202"/>
                  </a:lnTo>
                  <a:lnTo>
                    <a:pt x="0" y="219202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3890900" y="3202750"/>
            <a:ext cx="141000" cy="141000"/>
            <a:chOff x="0" y="0"/>
            <a:chExt cx="188000" cy="18800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187960" cy="187960"/>
            </a:xfrm>
            <a:custGeom>
              <a:avLst/>
              <a:gdLst/>
              <a:ahLst/>
              <a:cxnLst/>
              <a:rect r="r" b="b" t="t" l="l"/>
              <a:pathLst>
                <a:path h="187960" w="187960">
                  <a:moveTo>
                    <a:pt x="0" y="0"/>
                  </a:moveTo>
                  <a:lnTo>
                    <a:pt x="187960" y="0"/>
                  </a:lnTo>
                  <a:lnTo>
                    <a:pt x="187960" y="187960"/>
                  </a:lnTo>
                  <a:lnTo>
                    <a:pt x="0" y="187960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4265150" y="3237350"/>
            <a:ext cx="106200" cy="106200"/>
            <a:chOff x="0" y="0"/>
            <a:chExt cx="141600" cy="141600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141605" cy="141605"/>
            </a:xfrm>
            <a:custGeom>
              <a:avLst/>
              <a:gdLst/>
              <a:ahLst/>
              <a:cxnLst/>
              <a:rect r="r" b="b" t="t" l="l"/>
              <a:pathLst>
                <a:path h="141605" w="141605">
                  <a:moveTo>
                    <a:pt x="0" y="0"/>
                  </a:moveTo>
                  <a:lnTo>
                    <a:pt x="141605" y="0"/>
                  </a:lnTo>
                  <a:lnTo>
                    <a:pt x="141605" y="141605"/>
                  </a:lnTo>
                  <a:lnTo>
                    <a:pt x="0" y="141605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4426250" y="3552500"/>
            <a:ext cx="106200" cy="106200"/>
            <a:chOff x="0" y="0"/>
            <a:chExt cx="141600" cy="14160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141605" cy="141605"/>
            </a:xfrm>
            <a:custGeom>
              <a:avLst/>
              <a:gdLst/>
              <a:ahLst/>
              <a:cxnLst/>
              <a:rect r="r" b="b" t="t" l="l"/>
              <a:pathLst>
                <a:path h="141605" w="141605">
                  <a:moveTo>
                    <a:pt x="0" y="0"/>
                  </a:moveTo>
                  <a:lnTo>
                    <a:pt x="141605" y="0"/>
                  </a:lnTo>
                  <a:lnTo>
                    <a:pt x="141605" y="141605"/>
                  </a:lnTo>
                  <a:lnTo>
                    <a:pt x="0" y="141605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4682100" y="3595150"/>
            <a:ext cx="106200" cy="106200"/>
            <a:chOff x="0" y="0"/>
            <a:chExt cx="141600" cy="14160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41605" cy="141605"/>
            </a:xfrm>
            <a:custGeom>
              <a:avLst/>
              <a:gdLst/>
              <a:ahLst/>
              <a:cxnLst/>
              <a:rect r="r" b="b" t="t" l="l"/>
              <a:pathLst>
                <a:path h="141605" w="141605">
                  <a:moveTo>
                    <a:pt x="0" y="0"/>
                  </a:moveTo>
                  <a:lnTo>
                    <a:pt x="141605" y="0"/>
                  </a:lnTo>
                  <a:lnTo>
                    <a:pt x="141605" y="141605"/>
                  </a:lnTo>
                  <a:lnTo>
                    <a:pt x="0" y="141605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309567"/>
            <a:ext cx="12544565" cy="7667866"/>
          </a:xfrm>
          <a:custGeom>
            <a:avLst/>
            <a:gdLst/>
            <a:ahLst/>
            <a:cxnLst/>
            <a:rect r="r" b="b" t="t" l="l"/>
            <a:pathLst>
              <a:path h="7667866" w="12544565">
                <a:moveTo>
                  <a:pt x="0" y="0"/>
                </a:moveTo>
                <a:lnTo>
                  <a:pt x="12544565" y="0"/>
                </a:lnTo>
                <a:lnTo>
                  <a:pt x="12544565" y="7667866"/>
                </a:lnTo>
                <a:lnTo>
                  <a:pt x="0" y="7667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3312955" y="4752975"/>
            <a:ext cx="394634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Trụ sở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0" y="6148107"/>
            <a:ext cx="7147366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75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03. Triển khai và cấu hình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475330" y="8696424"/>
            <a:ext cx="648470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Cấu hình các giao thức mạng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810148" y="0"/>
            <a:ext cx="8477852" cy="5657039"/>
          </a:xfrm>
          <a:custGeom>
            <a:avLst/>
            <a:gdLst/>
            <a:ahLst/>
            <a:cxnLst/>
            <a:rect r="r" b="b" t="t" l="l"/>
            <a:pathLst>
              <a:path h="5657039" w="8477852">
                <a:moveTo>
                  <a:pt x="0" y="0"/>
                </a:moveTo>
                <a:lnTo>
                  <a:pt x="8477852" y="0"/>
                </a:lnTo>
                <a:lnTo>
                  <a:pt x="8477852" y="5657039"/>
                </a:lnTo>
                <a:lnTo>
                  <a:pt x="0" y="56570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0" y="8325049"/>
            <a:ext cx="2403281" cy="1961951"/>
          </a:xfrm>
          <a:custGeom>
            <a:avLst/>
            <a:gdLst/>
            <a:ahLst/>
            <a:cxnLst/>
            <a:rect r="r" b="b" t="t" l="l"/>
            <a:pathLst>
              <a:path h="1961951" w="2403281">
                <a:moveTo>
                  <a:pt x="2403281" y="1961951"/>
                </a:moveTo>
                <a:lnTo>
                  <a:pt x="0" y="1961951"/>
                </a:lnTo>
                <a:lnTo>
                  <a:pt x="0" y="0"/>
                </a:lnTo>
                <a:lnTo>
                  <a:pt x="2403281" y="0"/>
                </a:lnTo>
                <a:lnTo>
                  <a:pt x="2403281" y="196195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0" y="8325049"/>
            <a:ext cx="2145705" cy="1751676"/>
          </a:xfrm>
          <a:custGeom>
            <a:avLst/>
            <a:gdLst/>
            <a:ahLst/>
            <a:cxnLst/>
            <a:rect r="r" b="b" t="t" l="l"/>
            <a:pathLst>
              <a:path h="1751676" w="2145705">
                <a:moveTo>
                  <a:pt x="2145705" y="1751675"/>
                </a:moveTo>
                <a:lnTo>
                  <a:pt x="0" y="1751675"/>
                </a:lnTo>
                <a:lnTo>
                  <a:pt x="0" y="0"/>
                </a:lnTo>
                <a:lnTo>
                  <a:pt x="2145705" y="0"/>
                </a:lnTo>
                <a:lnTo>
                  <a:pt x="2145705" y="1751675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0696" y="633409"/>
            <a:ext cx="6645968" cy="7509464"/>
          </a:xfrm>
          <a:custGeom>
            <a:avLst/>
            <a:gdLst/>
            <a:ahLst/>
            <a:cxnLst/>
            <a:rect r="r" b="b" t="t" l="l"/>
            <a:pathLst>
              <a:path h="7509464" w="6645968">
                <a:moveTo>
                  <a:pt x="0" y="0"/>
                </a:moveTo>
                <a:lnTo>
                  <a:pt x="6645968" y="0"/>
                </a:lnTo>
                <a:lnTo>
                  <a:pt x="6645968" y="7509464"/>
                </a:lnTo>
                <a:lnTo>
                  <a:pt x="0" y="75094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60716" y="1874239"/>
            <a:ext cx="3132328" cy="1905506"/>
          </a:xfrm>
          <a:custGeom>
            <a:avLst/>
            <a:gdLst/>
            <a:ahLst/>
            <a:cxnLst/>
            <a:rect r="r" b="b" t="t" l="l"/>
            <a:pathLst>
              <a:path h="1905506" w="3132328">
                <a:moveTo>
                  <a:pt x="0" y="0"/>
                </a:moveTo>
                <a:lnTo>
                  <a:pt x="3132328" y="0"/>
                </a:lnTo>
                <a:lnTo>
                  <a:pt x="3132328" y="1905506"/>
                </a:lnTo>
                <a:lnTo>
                  <a:pt x="0" y="19055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718576" y="4397400"/>
            <a:ext cx="184091" cy="184109"/>
            <a:chOff x="0" y="0"/>
            <a:chExt cx="245455" cy="2454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5491" cy="245491"/>
            </a:xfrm>
            <a:custGeom>
              <a:avLst/>
              <a:gdLst/>
              <a:ahLst/>
              <a:cxnLst/>
              <a:rect r="r" b="b" t="t" l="l"/>
              <a:pathLst>
                <a:path h="245491" w="245491">
                  <a:moveTo>
                    <a:pt x="245491" y="0"/>
                  </a:moveTo>
                  <a:lnTo>
                    <a:pt x="0" y="0"/>
                  </a:lnTo>
                  <a:lnTo>
                    <a:pt x="0" y="245491"/>
                  </a:lnTo>
                  <a:lnTo>
                    <a:pt x="245491" y="245491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824826" y="4154640"/>
            <a:ext cx="138386" cy="138399"/>
            <a:chOff x="0" y="0"/>
            <a:chExt cx="184515" cy="1845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4531" cy="184531"/>
            </a:xfrm>
            <a:custGeom>
              <a:avLst/>
              <a:gdLst/>
              <a:ahLst/>
              <a:cxnLst/>
              <a:rect r="r" b="b" t="t" l="l"/>
              <a:pathLst>
                <a:path h="184531" w="184531">
                  <a:moveTo>
                    <a:pt x="184531" y="0"/>
                  </a:moveTo>
                  <a:lnTo>
                    <a:pt x="0" y="0"/>
                  </a:lnTo>
                  <a:lnTo>
                    <a:pt x="0" y="184531"/>
                  </a:lnTo>
                  <a:lnTo>
                    <a:pt x="184531" y="184531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4595300" y="4007821"/>
            <a:ext cx="156160" cy="156175"/>
            <a:chOff x="0" y="0"/>
            <a:chExt cx="208214" cy="20823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8153" cy="208280"/>
            </a:xfrm>
            <a:custGeom>
              <a:avLst/>
              <a:gdLst/>
              <a:ahLst/>
              <a:cxnLst/>
              <a:rect r="r" b="b" t="t" l="l"/>
              <a:pathLst>
                <a:path h="208280" w="208153">
                  <a:moveTo>
                    <a:pt x="208153" y="0"/>
                  </a:moveTo>
                  <a:lnTo>
                    <a:pt x="0" y="0"/>
                  </a:lnTo>
                  <a:lnTo>
                    <a:pt x="0" y="208280"/>
                  </a:lnTo>
                  <a:lnTo>
                    <a:pt x="208153" y="208280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813427" y="3820867"/>
            <a:ext cx="126325" cy="126337"/>
            <a:chOff x="0" y="0"/>
            <a:chExt cx="168433" cy="1684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8402" cy="168402"/>
            </a:xfrm>
            <a:custGeom>
              <a:avLst/>
              <a:gdLst/>
              <a:ahLst/>
              <a:cxnLst/>
              <a:rect r="r" b="b" t="t" l="l"/>
              <a:pathLst>
                <a:path h="168402" w="168402">
                  <a:moveTo>
                    <a:pt x="168402" y="0"/>
                  </a:moveTo>
                  <a:lnTo>
                    <a:pt x="0" y="0"/>
                  </a:lnTo>
                  <a:lnTo>
                    <a:pt x="0" y="168402"/>
                  </a:lnTo>
                  <a:lnTo>
                    <a:pt x="168402" y="168402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644804" y="3642192"/>
            <a:ext cx="106646" cy="106656"/>
            <a:chOff x="0" y="0"/>
            <a:chExt cx="142195" cy="14220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2240" cy="142240"/>
            </a:xfrm>
            <a:custGeom>
              <a:avLst/>
              <a:gdLst/>
              <a:ahLst/>
              <a:cxnLst/>
              <a:rect r="r" b="b" t="t" l="l"/>
              <a:pathLst>
                <a:path h="142240" w="142240">
                  <a:moveTo>
                    <a:pt x="142240" y="0"/>
                  </a:moveTo>
                  <a:lnTo>
                    <a:pt x="0" y="0"/>
                  </a:lnTo>
                  <a:lnTo>
                    <a:pt x="0" y="142240"/>
                  </a:lnTo>
                  <a:lnTo>
                    <a:pt x="142240" y="142240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4816970" y="3489881"/>
            <a:ext cx="85698" cy="85706"/>
            <a:chOff x="0" y="0"/>
            <a:chExt cx="114264" cy="1142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4300" cy="114300"/>
            </a:xfrm>
            <a:custGeom>
              <a:avLst/>
              <a:gdLst/>
              <a:ahLst/>
              <a:cxnLst/>
              <a:rect r="r" b="b" t="t" l="l"/>
              <a:pathLst>
                <a:path h="114300" w="114300">
                  <a:moveTo>
                    <a:pt x="1143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14300" y="114300"/>
                  </a:ln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3475218" y="4784711"/>
            <a:ext cx="2596614" cy="2998100"/>
          </a:xfrm>
          <a:custGeom>
            <a:avLst/>
            <a:gdLst/>
            <a:ahLst/>
            <a:cxnLst/>
            <a:rect r="r" b="b" t="t" l="l"/>
            <a:pathLst>
              <a:path h="2998100" w="2596614">
                <a:moveTo>
                  <a:pt x="0" y="0"/>
                </a:moveTo>
                <a:lnTo>
                  <a:pt x="2596614" y="0"/>
                </a:lnTo>
                <a:lnTo>
                  <a:pt x="2596614" y="2998100"/>
                </a:lnTo>
                <a:lnTo>
                  <a:pt x="0" y="29981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4730" y="4227081"/>
            <a:ext cx="11301259" cy="5269212"/>
          </a:xfrm>
          <a:custGeom>
            <a:avLst/>
            <a:gdLst/>
            <a:ahLst/>
            <a:cxnLst/>
            <a:rect r="r" b="b" t="t" l="l"/>
            <a:pathLst>
              <a:path h="5269212" w="11301259">
                <a:moveTo>
                  <a:pt x="0" y="0"/>
                </a:moveTo>
                <a:lnTo>
                  <a:pt x="11301259" y="0"/>
                </a:lnTo>
                <a:lnTo>
                  <a:pt x="11301259" y="5269212"/>
                </a:lnTo>
                <a:lnTo>
                  <a:pt x="0" y="5269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6381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HSRP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647700"/>
            <a:ext cx="6697080" cy="5887849"/>
          </a:xfrm>
          <a:custGeom>
            <a:avLst/>
            <a:gdLst/>
            <a:ahLst/>
            <a:cxnLst/>
            <a:rect r="r" b="b" t="t" l="l"/>
            <a:pathLst>
              <a:path h="5887849" w="6697080">
                <a:moveTo>
                  <a:pt x="0" y="0"/>
                </a:moveTo>
                <a:lnTo>
                  <a:pt x="6697080" y="0"/>
                </a:lnTo>
                <a:lnTo>
                  <a:pt x="6697080" y="5887849"/>
                </a:lnTo>
                <a:lnTo>
                  <a:pt x="0" y="5887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824606" y="2160163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==&gt; Chi nhánh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4231253" y="7547211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Trụ sở &lt;==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7623" y="2217325"/>
            <a:ext cx="14573043" cy="5852349"/>
          </a:xfrm>
          <a:custGeom>
            <a:avLst/>
            <a:gdLst/>
            <a:ahLst/>
            <a:cxnLst/>
            <a:rect r="r" b="b" t="t" l="l"/>
            <a:pathLst>
              <a:path h="5852349" w="14573043">
                <a:moveTo>
                  <a:pt x="0" y="0"/>
                </a:moveTo>
                <a:lnTo>
                  <a:pt x="14573043" y="0"/>
                </a:lnTo>
                <a:lnTo>
                  <a:pt x="14573043" y="5852350"/>
                </a:lnTo>
                <a:lnTo>
                  <a:pt x="0" y="5852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381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Bảng HSRP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8624" y="2716745"/>
            <a:ext cx="9365843" cy="5572084"/>
          </a:xfrm>
          <a:custGeom>
            <a:avLst/>
            <a:gdLst/>
            <a:ahLst/>
            <a:cxnLst/>
            <a:rect r="r" b="b" t="t" l="l"/>
            <a:pathLst>
              <a:path h="5572084" w="9365843">
                <a:moveTo>
                  <a:pt x="0" y="0"/>
                </a:moveTo>
                <a:lnTo>
                  <a:pt x="9365843" y="0"/>
                </a:lnTo>
                <a:lnTo>
                  <a:pt x="9365843" y="5572084"/>
                </a:lnTo>
                <a:lnTo>
                  <a:pt x="0" y="5572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924831" y="2716745"/>
            <a:ext cx="6714746" cy="5572084"/>
          </a:xfrm>
          <a:custGeom>
            <a:avLst/>
            <a:gdLst/>
            <a:ahLst/>
            <a:cxnLst/>
            <a:rect r="r" b="b" t="t" l="l"/>
            <a:pathLst>
              <a:path h="5572084" w="6714746">
                <a:moveTo>
                  <a:pt x="0" y="0"/>
                </a:moveTo>
                <a:lnTo>
                  <a:pt x="6714746" y="0"/>
                </a:lnTo>
                <a:lnTo>
                  <a:pt x="6714746" y="5572084"/>
                </a:lnTo>
                <a:lnTo>
                  <a:pt x="0" y="55720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6381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Cấu hình ACL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57396" y="8486775"/>
            <a:ext cx="362830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Chi nhánh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68054" y="8486775"/>
            <a:ext cx="362830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Trụ sở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5301" y="1692654"/>
            <a:ext cx="14357399" cy="2620225"/>
          </a:xfrm>
          <a:custGeom>
            <a:avLst/>
            <a:gdLst/>
            <a:ahLst/>
            <a:cxnLst/>
            <a:rect r="r" b="b" t="t" l="l"/>
            <a:pathLst>
              <a:path h="2620225" w="14357399">
                <a:moveTo>
                  <a:pt x="0" y="0"/>
                </a:moveTo>
                <a:lnTo>
                  <a:pt x="14357398" y="0"/>
                </a:lnTo>
                <a:lnTo>
                  <a:pt x="14357398" y="2620225"/>
                </a:lnTo>
                <a:lnTo>
                  <a:pt x="0" y="2620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806218" y="4642637"/>
            <a:ext cx="11040788" cy="4615663"/>
          </a:xfrm>
          <a:custGeom>
            <a:avLst/>
            <a:gdLst/>
            <a:ahLst/>
            <a:cxnLst/>
            <a:rect r="r" b="b" t="t" l="l"/>
            <a:pathLst>
              <a:path h="4615663" w="11040788">
                <a:moveTo>
                  <a:pt x="0" y="0"/>
                </a:moveTo>
                <a:lnTo>
                  <a:pt x="11040788" y="0"/>
                </a:lnTo>
                <a:lnTo>
                  <a:pt x="11040788" y="4615663"/>
                </a:lnTo>
                <a:lnTo>
                  <a:pt x="0" y="4615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381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GRE VPN 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8957" y="5395824"/>
            <a:ext cx="7147366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75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04. Thiết bị vật lý và dịch vụ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70287" y="7991212"/>
            <a:ext cx="6484706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Các model vật lý và chi phí dịch vụ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0" y="0"/>
            <a:ext cx="8477852" cy="5657039"/>
          </a:xfrm>
          <a:custGeom>
            <a:avLst/>
            <a:gdLst/>
            <a:ahLst/>
            <a:cxnLst/>
            <a:rect r="r" b="b" t="t" l="l"/>
            <a:pathLst>
              <a:path h="5657039" w="8477852">
                <a:moveTo>
                  <a:pt x="8477852" y="0"/>
                </a:moveTo>
                <a:lnTo>
                  <a:pt x="0" y="0"/>
                </a:lnTo>
                <a:lnTo>
                  <a:pt x="0" y="5657039"/>
                </a:lnTo>
                <a:lnTo>
                  <a:pt x="8477852" y="5657039"/>
                </a:lnTo>
                <a:lnTo>
                  <a:pt x="84778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5884719" y="8325049"/>
            <a:ext cx="2403281" cy="1961951"/>
          </a:xfrm>
          <a:custGeom>
            <a:avLst/>
            <a:gdLst/>
            <a:ahLst/>
            <a:cxnLst/>
            <a:rect r="r" b="b" t="t" l="l"/>
            <a:pathLst>
              <a:path h="1961951" w="240328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5884719" y="8325049"/>
            <a:ext cx="2145705" cy="1751676"/>
          </a:xfrm>
          <a:custGeom>
            <a:avLst/>
            <a:gdLst/>
            <a:ahLst/>
            <a:cxnLst/>
            <a:rect r="r" b="b" t="t" l="l"/>
            <a:pathLst>
              <a:path h="1751676" w="2145705">
                <a:moveTo>
                  <a:pt x="0" y="1751675"/>
                </a:moveTo>
                <a:lnTo>
                  <a:pt x="2145705" y="1751675"/>
                </a:lnTo>
                <a:lnTo>
                  <a:pt x="2145705" y="0"/>
                </a:lnTo>
                <a:lnTo>
                  <a:pt x="0" y="0"/>
                </a:lnTo>
                <a:lnTo>
                  <a:pt x="0" y="1751675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32756" y="676877"/>
            <a:ext cx="6371832" cy="6232397"/>
          </a:xfrm>
          <a:custGeom>
            <a:avLst/>
            <a:gdLst/>
            <a:ahLst/>
            <a:cxnLst/>
            <a:rect r="r" b="b" t="t" l="l"/>
            <a:pathLst>
              <a:path h="6232397" w="6371832">
                <a:moveTo>
                  <a:pt x="0" y="0"/>
                </a:moveTo>
                <a:lnTo>
                  <a:pt x="6371832" y="0"/>
                </a:lnTo>
                <a:lnTo>
                  <a:pt x="6371832" y="6232397"/>
                </a:lnTo>
                <a:lnTo>
                  <a:pt x="0" y="62323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6798" y="3058716"/>
            <a:ext cx="10618266" cy="4169569"/>
          </a:xfrm>
          <a:custGeom>
            <a:avLst/>
            <a:gdLst/>
            <a:ahLst/>
            <a:cxnLst/>
            <a:rect r="r" b="b" t="t" l="l"/>
            <a:pathLst>
              <a:path h="4169569" w="10618266">
                <a:moveTo>
                  <a:pt x="0" y="0"/>
                </a:moveTo>
                <a:lnTo>
                  <a:pt x="10618266" y="0"/>
                </a:lnTo>
                <a:lnTo>
                  <a:pt x="10618266" y="4169568"/>
                </a:lnTo>
                <a:lnTo>
                  <a:pt x="0" y="4169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3210" y="2121065"/>
            <a:ext cx="8488465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Router Integrated ISR 4331 Cisco ISR4331/K9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3210" y="5703193"/>
            <a:ext cx="6484706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Đơn giá: 40.000.000đ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Số lượng: 4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Thành tiền: 160.000.000đ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85786" y="2770236"/>
            <a:ext cx="11301259" cy="4746529"/>
          </a:xfrm>
          <a:custGeom>
            <a:avLst/>
            <a:gdLst/>
            <a:ahLst/>
            <a:cxnLst/>
            <a:rect r="r" b="b" t="t" l="l"/>
            <a:pathLst>
              <a:path h="4746529" w="11301259">
                <a:moveTo>
                  <a:pt x="0" y="0"/>
                </a:moveTo>
                <a:lnTo>
                  <a:pt x="11301259" y="0"/>
                </a:lnTo>
                <a:lnTo>
                  <a:pt x="11301259" y="4746528"/>
                </a:lnTo>
                <a:lnTo>
                  <a:pt x="0" y="4746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381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Switch Layer 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3210" y="2649703"/>
            <a:ext cx="7762694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Data Switch Cisco C9200-24P-E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3210" y="5133975"/>
            <a:ext cx="6484706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Đơn giá: 80.000.000đ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Số lượng: 4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Thành tiền: 320.000.000đ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29968" y="5026477"/>
            <a:ext cx="9771960" cy="2512790"/>
          </a:xfrm>
          <a:custGeom>
            <a:avLst/>
            <a:gdLst/>
            <a:ahLst/>
            <a:cxnLst/>
            <a:rect r="r" b="b" t="t" l="l"/>
            <a:pathLst>
              <a:path h="2512790" w="9771960">
                <a:moveTo>
                  <a:pt x="0" y="0"/>
                </a:moveTo>
                <a:lnTo>
                  <a:pt x="9771961" y="0"/>
                </a:lnTo>
                <a:lnTo>
                  <a:pt x="9771961" y="2512790"/>
                </a:lnTo>
                <a:lnTo>
                  <a:pt x="0" y="25127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381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Switch Layer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3210" y="2121065"/>
            <a:ext cx="8488465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b="true" sz="6999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Switch CISCO Catalyst 2960 WS-C2960X-24TS-L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3210" y="6016790"/>
            <a:ext cx="6484706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Đơn giá: 39.000.000đ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Số lượng: 15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Thành tiền: 585.000.000đ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10024" y="2439706"/>
            <a:ext cx="3156150" cy="6163600"/>
            <a:chOff x="0" y="0"/>
            <a:chExt cx="4208200" cy="8218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6101" y="0"/>
              <a:ext cx="4162044" cy="8116570"/>
            </a:xfrm>
            <a:custGeom>
              <a:avLst/>
              <a:gdLst/>
              <a:ahLst/>
              <a:cxnLst/>
              <a:rect r="r" b="b" t="t" l="l"/>
              <a:pathLst>
                <a:path h="8116570" w="4162044">
                  <a:moveTo>
                    <a:pt x="0" y="1383919"/>
                  </a:moveTo>
                  <a:lnTo>
                    <a:pt x="2097405" y="16510"/>
                  </a:lnTo>
                  <a:cubicBezTo>
                    <a:pt x="2113915" y="5715"/>
                    <a:pt x="2133219" y="0"/>
                    <a:pt x="2152904" y="0"/>
                  </a:cubicBezTo>
                  <a:lnTo>
                    <a:pt x="4060444" y="0"/>
                  </a:lnTo>
                  <a:cubicBezTo>
                    <a:pt x="4116578" y="0"/>
                    <a:pt x="4162044" y="45466"/>
                    <a:pt x="4162044" y="101600"/>
                  </a:cubicBezTo>
                  <a:lnTo>
                    <a:pt x="4162044" y="8116570"/>
                  </a:lnTo>
                  <a:lnTo>
                    <a:pt x="3958844" y="8116570"/>
                  </a:lnTo>
                  <a:lnTo>
                    <a:pt x="3958844" y="101600"/>
                  </a:lnTo>
                  <a:lnTo>
                    <a:pt x="4060444" y="101600"/>
                  </a:lnTo>
                  <a:lnTo>
                    <a:pt x="4060444" y="203200"/>
                  </a:lnTo>
                  <a:lnTo>
                    <a:pt x="2152904" y="203200"/>
                  </a:lnTo>
                  <a:lnTo>
                    <a:pt x="2152904" y="101600"/>
                  </a:lnTo>
                  <a:lnTo>
                    <a:pt x="2208403" y="186690"/>
                  </a:lnTo>
                  <a:lnTo>
                    <a:pt x="110998" y="1554226"/>
                  </a:lnTo>
                  <a:close/>
                </a:path>
              </a:pathLst>
            </a:custGeom>
            <a:solidFill>
              <a:srgbClr val="9659F4"/>
            </a:solidFill>
          </p:spPr>
        </p:sp>
      </p:grpSp>
      <p:sp>
        <p:nvSpPr>
          <p:cNvPr name="AutoShape 4" id="4"/>
          <p:cNvSpPr/>
          <p:nvPr/>
        </p:nvSpPr>
        <p:spPr>
          <a:xfrm rot="441919">
            <a:off x="7921582" y="2855849"/>
            <a:ext cx="1188809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441919">
            <a:off x="7921582" y="4685153"/>
            <a:ext cx="1188809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441919">
            <a:off x="7921582" y="6612079"/>
            <a:ext cx="1188809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411851">
            <a:off x="7834916" y="8479479"/>
            <a:ext cx="1275140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957649" y="2487331"/>
            <a:ext cx="3060900" cy="6068350"/>
            <a:chOff x="0" y="0"/>
            <a:chExt cx="4081200" cy="8091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7272" y="0"/>
              <a:ext cx="4063873" cy="8053070"/>
            </a:xfrm>
            <a:custGeom>
              <a:avLst/>
              <a:gdLst/>
              <a:ahLst/>
              <a:cxnLst/>
              <a:rect r="r" b="b" t="t" l="l"/>
              <a:pathLst>
                <a:path h="8053070" w="4063873">
                  <a:moveTo>
                    <a:pt x="0" y="1373632"/>
                  </a:moveTo>
                  <a:lnTo>
                    <a:pt x="2097405" y="6223"/>
                  </a:lnTo>
                  <a:cubicBezTo>
                    <a:pt x="2103628" y="2159"/>
                    <a:pt x="2110867" y="0"/>
                    <a:pt x="2118233" y="0"/>
                  </a:cubicBezTo>
                  <a:lnTo>
                    <a:pt x="4025773" y="0"/>
                  </a:lnTo>
                  <a:cubicBezTo>
                    <a:pt x="4046855" y="0"/>
                    <a:pt x="4063873" y="17018"/>
                    <a:pt x="4063873" y="38100"/>
                  </a:cubicBezTo>
                  <a:lnTo>
                    <a:pt x="4063873" y="8053070"/>
                  </a:lnTo>
                  <a:lnTo>
                    <a:pt x="3987673" y="8053070"/>
                  </a:lnTo>
                  <a:lnTo>
                    <a:pt x="3987673" y="38100"/>
                  </a:lnTo>
                  <a:lnTo>
                    <a:pt x="4025773" y="38100"/>
                  </a:lnTo>
                  <a:lnTo>
                    <a:pt x="4025773" y="76200"/>
                  </a:lnTo>
                  <a:lnTo>
                    <a:pt x="2118233" y="76200"/>
                  </a:lnTo>
                  <a:lnTo>
                    <a:pt x="2118233" y="38100"/>
                  </a:lnTo>
                  <a:lnTo>
                    <a:pt x="2139061" y="69977"/>
                  </a:lnTo>
                  <a:lnTo>
                    <a:pt x="41656" y="1437513"/>
                  </a:lnTo>
                  <a:close/>
                </a:path>
              </a:pathLst>
            </a:custGeom>
            <a:solidFill>
              <a:srgbClr val="A0FDF1"/>
            </a:solidFill>
          </p:spPr>
        </p:sp>
      </p:grpSp>
      <p:sp>
        <p:nvSpPr>
          <p:cNvPr name="AutoShape 10" id="10"/>
          <p:cNvSpPr/>
          <p:nvPr/>
        </p:nvSpPr>
        <p:spPr>
          <a:xfrm rot="181116">
            <a:off x="7973358" y="2874899"/>
            <a:ext cx="1085256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181116">
            <a:off x="7973358" y="4704203"/>
            <a:ext cx="1085256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181116">
            <a:off x="7973358" y="6631129"/>
            <a:ext cx="1085256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174836">
            <a:off x="7934384" y="8498529"/>
            <a:ext cx="1124204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120975" y="7238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Thành viên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745964" y="2500406"/>
            <a:ext cx="4861212" cy="6244696"/>
          </a:xfrm>
          <a:custGeom>
            <a:avLst/>
            <a:gdLst/>
            <a:ahLst/>
            <a:cxnLst/>
            <a:rect r="r" b="b" t="t" l="l"/>
            <a:pathLst>
              <a:path h="6244696" w="4861212">
                <a:moveTo>
                  <a:pt x="0" y="0"/>
                </a:moveTo>
                <a:lnTo>
                  <a:pt x="4861212" y="0"/>
                </a:lnTo>
                <a:lnTo>
                  <a:pt x="4861212" y="6244696"/>
                </a:lnTo>
                <a:lnTo>
                  <a:pt x="0" y="62446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029286" y="4192542"/>
            <a:ext cx="1162800" cy="1162800"/>
            <a:chOff x="0" y="0"/>
            <a:chExt cx="1550400" cy="1550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50543" cy="1550543"/>
            </a:xfrm>
            <a:custGeom>
              <a:avLst/>
              <a:gdLst/>
              <a:ahLst/>
              <a:cxnLst/>
              <a:rect r="r" b="b" t="t" l="l"/>
              <a:pathLst>
                <a:path h="1550543" w="1550543">
                  <a:moveTo>
                    <a:pt x="0" y="258445"/>
                  </a:moveTo>
                  <a:cubicBezTo>
                    <a:pt x="0" y="115697"/>
                    <a:pt x="115697" y="0"/>
                    <a:pt x="258445" y="0"/>
                  </a:cubicBezTo>
                  <a:lnTo>
                    <a:pt x="1292098" y="0"/>
                  </a:lnTo>
                  <a:cubicBezTo>
                    <a:pt x="1434846" y="0"/>
                    <a:pt x="1550543" y="115697"/>
                    <a:pt x="1550543" y="258445"/>
                  </a:cubicBezTo>
                  <a:lnTo>
                    <a:pt x="1550543" y="1292098"/>
                  </a:lnTo>
                  <a:cubicBezTo>
                    <a:pt x="1550543" y="1434846"/>
                    <a:pt x="1434846" y="1550543"/>
                    <a:pt x="1292098" y="1550543"/>
                  </a:cubicBezTo>
                  <a:lnTo>
                    <a:pt x="258445" y="1550543"/>
                  </a:lnTo>
                  <a:cubicBezTo>
                    <a:pt x="115697" y="1550416"/>
                    <a:pt x="0" y="1434719"/>
                    <a:pt x="0" y="129197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647345" y="4206843"/>
            <a:ext cx="58027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</a:pPr>
            <a:r>
              <a:rPr lang="en-US" sz="4299">
                <a:solidFill>
                  <a:srgbClr val="4335AF"/>
                </a:solidFill>
                <a:latin typeface="Cambria"/>
                <a:ea typeface="Cambria"/>
                <a:cs typeface="Cambria"/>
                <a:sym typeface="Cambria"/>
              </a:rPr>
              <a:t>22521344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647345" y="4845741"/>
            <a:ext cx="58027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Đặng Chí Thành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029286" y="6082058"/>
            <a:ext cx="1162800" cy="1162800"/>
            <a:chOff x="0" y="0"/>
            <a:chExt cx="1550400" cy="1550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50543" cy="1550543"/>
            </a:xfrm>
            <a:custGeom>
              <a:avLst/>
              <a:gdLst/>
              <a:ahLst/>
              <a:cxnLst/>
              <a:rect r="r" b="b" t="t" l="l"/>
              <a:pathLst>
                <a:path h="1550543" w="1550543">
                  <a:moveTo>
                    <a:pt x="0" y="258445"/>
                  </a:moveTo>
                  <a:cubicBezTo>
                    <a:pt x="0" y="115697"/>
                    <a:pt x="115697" y="0"/>
                    <a:pt x="258445" y="0"/>
                  </a:cubicBezTo>
                  <a:lnTo>
                    <a:pt x="1292098" y="0"/>
                  </a:lnTo>
                  <a:cubicBezTo>
                    <a:pt x="1434846" y="0"/>
                    <a:pt x="1550543" y="115697"/>
                    <a:pt x="1550543" y="258445"/>
                  </a:cubicBezTo>
                  <a:lnTo>
                    <a:pt x="1550543" y="1292098"/>
                  </a:lnTo>
                  <a:cubicBezTo>
                    <a:pt x="1550543" y="1434846"/>
                    <a:pt x="1434846" y="1550543"/>
                    <a:pt x="1292098" y="1550543"/>
                  </a:cubicBezTo>
                  <a:lnTo>
                    <a:pt x="258445" y="1550543"/>
                  </a:lnTo>
                  <a:cubicBezTo>
                    <a:pt x="115697" y="1550416"/>
                    <a:pt x="0" y="1434719"/>
                    <a:pt x="0" y="129197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647261" y="6096359"/>
            <a:ext cx="58027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</a:pPr>
            <a:r>
              <a:rPr lang="en-US" sz="4299">
                <a:solidFill>
                  <a:srgbClr val="4335AF"/>
                </a:solidFill>
                <a:latin typeface="Cambria"/>
                <a:ea typeface="Cambria"/>
                <a:cs typeface="Cambria"/>
                <a:sym typeface="Cambria"/>
              </a:rPr>
              <a:t>22521212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647261" y="6735257"/>
            <a:ext cx="58027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Nguyễn Đặng Khánh Quốc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029286" y="7971576"/>
            <a:ext cx="1162800" cy="1162800"/>
            <a:chOff x="0" y="0"/>
            <a:chExt cx="1550400" cy="1550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50543" cy="1550543"/>
            </a:xfrm>
            <a:custGeom>
              <a:avLst/>
              <a:gdLst/>
              <a:ahLst/>
              <a:cxnLst/>
              <a:rect r="r" b="b" t="t" l="l"/>
              <a:pathLst>
                <a:path h="1550543" w="1550543">
                  <a:moveTo>
                    <a:pt x="0" y="258445"/>
                  </a:moveTo>
                  <a:cubicBezTo>
                    <a:pt x="0" y="115697"/>
                    <a:pt x="115697" y="0"/>
                    <a:pt x="258445" y="0"/>
                  </a:cubicBezTo>
                  <a:lnTo>
                    <a:pt x="1292098" y="0"/>
                  </a:lnTo>
                  <a:cubicBezTo>
                    <a:pt x="1434846" y="0"/>
                    <a:pt x="1550543" y="115697"/>
                    <a:pt x="1550543" y="258445"/>
                  </a:cubicBezTo>
                  <a:lnTo>
                    <a:pt x="1550543" y="1292098"/>
                  </a:lnTo>
                  <a:cubicBezTo>
                    <a:pt x="1550543" y="1434846"/>
                    <a:pt x="1434846" y="1550543"/>
                    <a:pt x="1292098" y="1550543"/>
                  </a:cubicBezTo>
                  <a:lnTo>
                    <a:pt x="258445" y="1550543"/>
                  </a:lnTo>
                  <a:cubicBezTo>
                    <a:pt x="115697" y="1550416"/>
                    <a:pt x="0" y="1434719"/>
                    <a:pt x="0" y="129197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647345" y="7985877"/>
            <a:ext cx="58033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</a:pPr>
            <a:r>
              <a:rPr lang="en-US" sz="4299">
                <a:solidFill>
                  <a:srgbClr val="4335AF"/>
                </a:solidFill>
                <a:latin typeface="Cambria"/>
                <a:ea typeface="Cambria"/>
                <a:cs typeface="Cambria"/>
                <a:sym typeface="Cambria"/>
              </a:rPr>
              <a:t>22521469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647345" y="8881964"/>
            <a:ext cx="58033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Nguyễn Cao Tiến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029286" y="2303024"/>
            <a:ext cx="1162800" cy="1162800"/>
            <a:chOff x="0" y="0"/>
            <a:chExt cx="1550400" cy="1550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50543" cy="1550543"/>
            </a:xfrm>
            <a:custGeom>
              <a:avLst/>
              <a:gdLst/>
              <a:ahLst/>
              <a:cxnLst/>
              <a:rect r="r" b="b" t="t" l="l"/>
              <a:pathLst>
                <a:path h="1550543" w="1550543">
                  <a:moveTo>
                    <a:pt x="0" y="258445"/>
                  </a:moveTo>
                  <a:cubicBezTo>
                    <a:pt x="0" y="115697"/>
                    <a:pt x="115697" y="0"/>
                    <a:pt x="258445" y="0"/>
                  </a:cubicBezTo>
                  <a:lnTo>
                    <a:pt x="1292098" y="0"/>
                  </a:lnTo>
                  <a:cubicBezTo>
                    <a:pt x="1434846" y="0"/>
                    <a:pt x="1550543" y="115697"/>
                    <a:pt x="1550543" y="258445"/>
                  </a:cubicBezTo>
                  <a:lnTo>
                    <a:pt x="1550543" y="1292098"/>
                  </a:lnTo>
                  <a:cubicBezTo>
                    <a:pt x="1550543" y="1434846"/>
                    <a:pt x="1434846" y="1550543"/>
                    <a:pt x="1292098" y="1550543"/>
                  </a:cubicBezTo>
                  <a:lnTo>
                    <a:pt x="258445" y="1550543"/>
                  </a:lnTo>
                  <a:cubicBezTo>
                    <a:pt x="115697" y="1550416"/>
                    <a:pt x="0" y="1434719"/>
                    <a:pt x="0" y="129197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647261" y="2345900"/>
            <a:ext cx="580275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</a:pPr>
            <a:r>
              <a:rPr lang="en-US" sz="4299">
                <a:solidFill>
                  <a:srgbClr val="4335AF"/>
                </a:solidFill>
                <a:latin typeface="Cambria"/>
                <a:ea typeface="Cambria"/>
                <a:cs typeface="Cambria"/>
                <a:sym typeface="Cambria"/>
              </a:rPr>
              <a:t>22521490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647261" y="2984798"/>
            <a:ext cx="58027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Nguyễn Đức Toàn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9305300" y="4435340"/>
            <a:ext cx="610772" cy="677204"/>
          </a:xfrm>
          <a:custGeom>
            <a:avLst/>
            <a:gdLst/>
            <a:ahLst/>
            <a:cxnLst/>
            <a:rect r="r" b="b" t="t" l="l"/>
            <a:pathLst>
              <a:path h="677204" w="610772">
                <a:moveTo>
                  <a:pt x="0" y="0"/>
                </a:moveTo>
                <a:lnTo>
                  <a:pt x="610772" y="0"/>
                </a:lnTo>
                <a:lnTo>
                  <a:pt x="610772" y="677204"/>
                </a:lnTo>
                <a:lnTo>
                  <a:pt x="0" y="6772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270112" y="6324188"/>
            <a:ext cx="681144" cy="678542"/>
          </a:xfrm>
          <a:custGeom>
            <a:avLst/>
            <a:gdLst/>
            <a:ahLst/>
            <a:cxnLst/>
            <a:rect r="r" b="b" t="t" l="l"/>
            <a:pathLst>
              <a:path h="678542" w="681144">
                <a:moveTo>
                  <a:pt x="0" y="0"/>
                </a:moveTo>
                <a:lnTo>
                  <a:pt x="681144" y="0"/>
                </a:lnTo>
                <a:lnTo>
                  <a:pt x="681144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271432" y="8213722"/>
            <a:ext cx="678506" cy="678508"/>
          </a:xfrm>
          <a:custGeom>
            <a:avLst/>
            <a:gdLst/>
            <a:ahLst/>
            <a:cxnLst/>
            <a:rect r="r" b="b" t="t" l="l"/>
            <a:pathLst>
              <a:path h="678508" w="678506">
                <a:moveTo>
                  <a:pt x="0" y="0"/>
                </a:moveTo>
                <a:lnTo>
                  <a:pt x="678506" y="0"/>
                </a:lnTo>
                <a:lnTo>
                  <a:pt x="678506" y="678508"/>
                </a:lnTo>
                <a:lnTo>
                  <a:pt x="0" y="6785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9332390" y="2545172"/>
            <a:ext cx="556590" cy="678506"/>
          </a:xfrm>
          <a:custGeom>
            <a:avLst/>
            <a:gdLst/>
            <a:ahLst/>
            <a:cxnLst/>
            <a:rect r="r" b="b" t="t" l="l"/>
            <a:pathLst>
              <a:path h="678506" w="556590">
                <a:moveTo>
                  <a:pt x="0" y="0"/>
                </a:moveTo>
                <a:lnTo>
                  <a:pt x="556590" y="0"/>
                </a:lnTo>
                <a:lnTo>
                  <a:pt x="556590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69487" y="3216025"/>
            <a:ext cx="8175632" cy="5527379"/>
          </a:xfrm>
          <a:custGeom>
            <a:avLst/>
            <a:gdLst/>
            <a:ahLst/>
            <a:cxnLst/>
            <a:rect r="r" b="b" t="t" l="l"/>
            <a:pathLst>
              <a:path h="5527379" w="8175632">
                <a:moveTo>
                  <a:pt x="0" y="0"/>
                </a:moveTo>
                <a:lnTo>
                  <a:pt x="8175631" y="0"/>
                </a:lnTo>
                <a:lnTo>
                  <a:pt x="8175631" y="5527379"/>
                </a:lnTo>
                <a:lnTo>
                  <a:pt x="0" y="55273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6476" y="1962150"/>
            <a:ext cx="8488465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150AX Wi-Fi 6 Access Point CISCO CBW150AX-S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6476" y="5575749"/>
            <a:ext cx="6484706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Đơn giá: 4.000.000đ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Số lượng: 6</a:t>
            </a: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Thành tiền: 24.000.000đ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01594" y="1993888"/>
            <a:ext cx="12678639" cy="7264412"/>
          </a:xfrm>
          <a:custGeom>
            <a:avLst/>
            <a:gdLst/>
            <a:ahLst/>
            <a:cxnLst/>
            <a:rect r="r" b="b" t="t" l="l"/>
            <a:pathLst>
              <a:path h="7264412" w="12678639">
                <a:moveTo>
                  <a:pt x="0" y="0"/>
                </a:moveTo>
                <a:lnTo>
                  <a:pt x="12678639" y="0"/>
                </a:lnTo>
                <a:lnTo>
                  <a:pt x="12678639" y="7264412"/>
                </a:lnTo>
                <a:lnTo>
                  <a:pt x="0" y="7264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381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Bảng giá thiết bị vật lý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0272" y="2064957"/>
            <a:ext cx="14707457" cy="6157086"/>
          </a:xfrm>
          <a:custGeom>
            <a:avLst/>
            <a:gdLst/>
            <a:ahLst/>
            <a:cxnLst/>
            <a:rect r="r" b="b" t="t" l="l"/>
            <a:pathLst>
              <a:path h="6157086" w="14707457">
                <a:moveTo>
                  <a:pt x="0" y="0"/>
                </a:moveTo>
                <a:lnTo>
                  <a:pt x="14707456" y="0"/>
                </a:lnTo>
                <a:lnTo>
                  <a:pt x="14707456" y="6157086"/>
                </a:lnTo>
                <a:lnTo>
                  <a:pt x="0" y="6157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381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Bảng giá dịch vụ Internet và Cloud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8477852" cy="5657039"/>
          </a:xfrm>
          <a:custGeom>
            <a:avLst/>
            <a:gdLst/>
            <a:ahLst/>
            <a:cxnLst/>
            <a:rect r="r" b="b" t="t" l="l"/>
            <a:pathLst>
              <a:path h="5657039" w="8477852">
                <a:moveTo>
                  <a:pt x="8477852" y="0"/>
                </a:moveTo>
                <a:lnTo>
                  <a:pt x="0" y="0"/>
                </a:lnTo>
                <a:lnTo>
                  <a:pt x="0" y="5657039"/>
                </a:lnTo>
                <a:lnTo>
                  <a:pt x="8477852" y="5657039"/>
                </a:lnTo>
                <a:lnTo>
                  <a:pt x="847785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26337" y="1580917"/>
            <a:ext cx="14729992" cy="7566943"/>
            <a:chOff x="0" y="0"/>
            <a:chExt cx="3879504" cy="19929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79504" cy="1992940"/>
            </a:xfrm>
            <a:custGeom>
              <a:avLst/>
              <a:gdLst/>
              <a:ahLst/>
              <a:cxnLst/>
              <a:rect r="r" b="b" t="t" l="l"/>
              <a:pathLst>
                <a:path h="1992940" w="3879504">
                  <a:moveTo>
                    <a:pt x="26805" y="0"/>
                  </a:moveTo>
                  <a:lnTo>
                    <a:pt x="3852699" y="0"/>
                  </a:lnTo>
                  <a:cubicBezTo>
                    <a:pt x="3867503" y="0"/>
                    <a:pt x="3879504" y="12001"/>
                    <a:pt x="3879504" y="26805"/>
                  </a:cubicBezTo>
                  <a:lnTo>
                    <a:pt x="3879504" y="1966135"/>
                  </a:lnTo>
                  <a:cubicBezTo>
                    <a:pt x="3879504" y="1980939"/>
                    <a:pt x="3867503" y="1992940"/>
                    <a:pt x="3852699" y="1992940"/>
                  </a:cubicBezTo>
                  <a:lnTo>
                    <a:pt x="26805" y="1992940"/>
                  </a:lnTo>
                  <a:cubicBezTo>
                    <a:pt x="12001" y="1992940"/>
                    <a:pt x="0" y="1980939"/>
                    <a:pt x="0" y="1966135"/>
                  </a:cubicBezTo>
                  <a:lnTo>
                    <a:pt x="0" y="26805"/>
                  </a:lnTo>
                  <a:cubicBezTo>
                    <a:pt x="0" y="12001"/>
                    <a:pt x="12001" y="0"/>
                    <a:pt x="26805" y="0"/>
                  </a:cubicBezTo>
                  <a:close/>
                </a:path>
              </a:pathLst>
            </a:custGeom>
            <a:solidFill>
              <a:srgbClr val="293E8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3879504" cy="2002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434328" y="2871788"/>
            <a:ext cx="9419345" cy="454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b="true" sz="9999">
                <a:solidFill>
                  <a:srgbClr val="FFFFFF"/>
                </a:solidFill>
                <a:latin typeface="Cambria Bold"/>
                <a:ea typeface="Cambria Bold"/>
                <a:cs typeface="Cambria Bold"/>
                <a:sym typeface="Cambria Bold"/>
              </a:rPr>
              <a:t>Cám ơn thầy và các bạn đã lắng nghe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9810148" y="4629961"/>
            <a:ext cx="8477852" cy="5657039"/>
          </a:xfrm>
          <a:custGeom>
            <a:avLst/>
            <a:gdLst/>
            <a:ahLst/>
            <a:cxnLst/>
            <a:rect r="r" b="b" t="t" l="l"/>
            <a:pathLst>
              <a:path h="5657039" w="8477852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0975" y="7238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Nội dung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511978" y="6195646"/>
            <a:ext cx="5263932" cy="2965164"/>
          </a:xfrm>
          <a:custGeom>
            <a:avLst/>
            <a:gdLst/>
            <a:ahLst/>
            <a:cxnLst/>
            <a:rect r="r" b="b" t="t" l="l"/>
            <a:pathLst>
              <a:path h="2965164" w="5263932">
                <a:moveTo>
                  <a:pt x="0" y="0"/>
                </a:moveTo>
                <a:lnTo>
                  <a:pt x="5263932" y="0"/>
                </a:lnTo>
                <a:lnTo>
                  <a:pt x="5263932" y="2965164"/>
                </a:lnTo>
                <a:lnTo>
                  <a:pt x="0" y="29651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27046" y="2558218"/>
            <a:ext cx="3163117" cy="6038078"/>
          </a:xfrm>
          <a:custGeom>
            <a:avLst/>
            <a:gdLst/>
            <a:ahLst/>
            <a:cxnLst/>
            <a:rect r="r" b="b" t="t" l="l"/>
            <a:pathLst>
              <a:path h="6038078" w="3163117">
                <a:moveTo>
                  <a:pt x="0" y="0"/>
                </a:moveTo>
                <a:lnTo>
                  <a:pt x="3163117" y="0"/>
                </a:lnTo>
                <a:lnTo>
                  <a:pt x="3163117" y="6038078"/>
                </a:lnTo>
                <a:lnTo>
                  <a:pt x="0" y="60380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65675" y="3777992"/>
            <a:ext cx="492795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293E8D"/>
                </a:solidFill>
                <a:latin typeface="Cambria"/>
                <a:ea typeface="Cambria"/>
                <a:cs typeface="Cambria"/>
                <a:sym typeface="Cambria"/>
              </a:rPr>
              <a:t>Tổng quan đề tài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5663" y="2833965"/>
            <a:ext cx="49279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05477" y="3777985"/>
            <a:ext cx="492795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93E8D"/>
                </a:solidFill>
                <a:latin typeface="Cambria"/>
                <a:ea typeface="Cambria"/>
                <a:cs typeface="Cambria"/>
                <a:sym typeface="Cambria"/>
              </a:rPr>
              <a:t>Triển khai và cấu hình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05469" y="2833957"/>
            <a:ext cx="49279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4875" y="6786194"/>
            <a:ext cx="492795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293E8D"/>
                </a:solidFill>
                <a:latin typeface="Cambria"/>
                <a:ea typeface="Cambria"/>
                <a:cs typeface="Cambria"/>
                <a:sym typeface="Cambria"/>
              </a:rPr>
              <a:t>Thiết kế mô hình mạng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4897" y="5842015"/>
            <a:ext cx="49279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05467" y="6786186"/>
            <a:ext cx="492795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93E8D"/>
                </a:solidFill>
                <a:latin typeface="Cambria"/>
                <a:ea typeface="Cambria"/>
                <a:cs typeface="Cambria"/>
                <a:sym typeface="Cambria"/>
              </a:rPr>
              <a:t>Thiết bị vật lý và dịch vụ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05469" y="5842007"/>
            <a:ext cx="49279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04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1025" y="7024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1. Tổng quan đề tài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497684" y="7253989"/>
            <a:ext cx="6107350" cy="2226700"/>
          </a:xfrm>
          <a:custGeom>
            <a:avLst/>
            <a:gdLst/>
            <a:ahLst/>
            <a:cxnLst/>
            <a:rect r="r" b="b" t="t" l="l"/>
            <a:pathLst>
              <a:path h="2226700" w="6107350">
                <a:moveTo>
                  <a:pt x="0" y="0"/>
                </a:moveTo>
                <a:lnTo>
                  <a:pt x="6107350" y="0"/>
                </a:lnTo>
                <a:lnTo>
                  <a:pt x="6107350" y="2226700"/>
                </a:lnTo>
                <a:lnTo>
                  <a:pt x="0" y="222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4551" y="3149637"/>
            <a:ext cx="4177950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4335AF"/>
                </a:solidFill>
                <a:latin typeface="Cambria"/>
                <a:ea typeface="Cambria"/>
                <a:cs typeface="Cambria"/>
                <a:sym typeface="Cambria"/>
              </a:rPr>
              <a:t>Trụ sở chính </a:t>
            </a:r>
          </a:p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4335AF"/>
                </a:solidFill>
                <a:latin typeface="Cambria"/>
                <a:ea typeface="Cambria"/>
                <a:cs typeface="Cambria"/>
                <a:sym typeface="Cambria"/>
              </a:rPr>
              <a:t>(Thủ Đức 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2310" y="4808184"/>
            <a:ext cx="5519049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Data Center &amp; Văn Phòng Quản Lý.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Các văn phòng làm việc dành cho CEO, HR, Project manager, Technical Manager, Business Analyst, IT manager.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Nhóm Developer &amp; Tester.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549327" y="7730547"/>
            <a:ext cx="6107350" cy="2226700"/>
          </a:xfrm>
          <a:custGeom>
            <a:avLst/>
            <a:gdLst/>
            <a:ahLst/>
            <a:cxnLst/>
            <a:rect r="r" b="b" t="t" l="l"/>
            <a:pathLst>
              <a:path h="2226700" w="6107350">
                <a:moveTo>
                  <a:pt x="0" y="0"/>
                </a:moveTo>
                <a:lnTo>
                  <a:pt x="6107350" y="0"/>
                </a:lnTo>
                <a:lnTo>
                  <a:pt x="6107350" y="2226700"/>
                </a:lnTo>
                <a:lnTo>
                  <a:pt x="0" y="2226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425703" y="3086897"/>
            <a:ext cx="4177950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4335AF"/>
                </a:solidFill>
                <a:latin typeface="Cambria"/>
                <a:ea typeface="Cambria"/>
                <a:cs typeface="Cambria"/>
                <a:sym typeface="Cambria"/>
              </a:rPr>
              <a:t>Chi nhánh</a:t>
            </a:r>
          </a:p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4335AF"/>
                </a:solidFill>
                <a:latin typeface="Cambria"/>
                <a:ea typeface="Cambria"/>
                <a:cs typeface="Cambria"/>
                <a:sym typeface="Cambria"/>
              </a:rPr>
              <a:t>(Quận 3)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39803" y="5130222"/>
            <a:ext cx="510883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Các nhóm Developer và Tester 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Phục vụ các project trong nước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956848" y="2616728"/>
            <a:ext cx="4374370" cy="5885072"/>
          </a:xfrm>
          <a:custGeom>
            <a:avLst/>
            <a:gdLst/>
            <a:ahLst/>
            <a:cxnLst/>
            <a:rect r="r" b="b" t="t" l="l"/>
            <a:pathLst>
              <a:path h="5885072" w="4374370">
                <a:moveTo>
                  <a:pt x="0" y="0"/>
                </a:moveTo>
                <a:lnTo>
                  <a:pt x="4374370" y="0"/>
                </a:lnTo>
                <a:lnTo>
                  <a:pt x="4374370" y="5885072"/>
                </a:lnTo>
                <a:lnTo>
                  <a:pt x="0" y="58850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269923" y="2040074"/>
            <a:ext cx="1162800" cy="1162800"/>
            <a:chOff x="0" y="0"/>
            <a:chExt cx="1550400" cy="1550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50543" cy="1550543"/>
            </a:xfrm>
            <a:custGeom>
              <a:avLst/>
              <a:gdLst/>
              <a:ahLst/>
              <a:cxnLst/>
              <a:rect r="r" b="b" t="t" l="l"/>
              <a:pathLst>
                <a:path h="1550543" w="1550543">
                  <a:moveTo>
                    <a:pt x="0" y="258445"/>
                  </a:moveTo>
                  <a:cubicBezTo>
                    <a:pt x="0" y="115697"/>
                    <a:pt x="115697" y="0"/>
                    <a:pt x="258445" y="0"/>
                  </a:cubicBezTo>
                  <a:lnTo>
                    <a:pt x="1292098" y="0"/>
                  </a:lnTo>
                  <a:cubicBezTo>
                    <a:pt x="1434846" y="0"/>
                    <a:pt x="1550543" y="115697"/>
                    <a:pt x="1550543" y="258445"/>
                  </a:cubicBezTo>
                  <a:lnTo>
                    <a:pt x="1550543" y="1292098"/>
                  </a:lnTo>
                  <a:cubicBezTo>
                    <a:pt x="1550543" y="1434846"/>
                    <a:pt x="1434846" y="1550543"/>
                    <a:pt x="1292098" y="1550543"/>
                  </a:cubicBezTo>
                  <a:lnTo>
                    <a:pt x="258445" y="1550543"/>
                  </a:lnTo>
                  <a:cubicBezTo>
                    <a:pt x="115697" y="1550416"/>
                    <a:pt x="0" y="1434719"/>
                    <a:pt x="0" y="129197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943090" y="1977347"/>
            <a:ext cx="1162800" cy="1162800"/>
            <a:chOff x="0" y="0"/>
            <a:chExt cx="1550400" cy="1550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50543" cy="1550543"/>
            </a:xfrm>
            <a:custGeom>
              <a:avLst/>
              <a:gdLst/>
              <a:ahLst/>
              <a:cxnLst/>
              <a:rect r="r" b="b" t="t" l="l"/>
              <a:pathLst>
                <a:path h="1550543" w="1550543">
                  <a:moveTo>
                    <a:pt x="0" y="258445"/>
                  </a:moveTo>
                  <a:cubicBezTo>
                    <a:pt x="0" y="115697"/>
                    <a:pt x="115697" y="0"/>
                    <a:pt x="258445" y="0"/>
                  </a:cubicBezTo>
                  <a:lnTo>
                    <a:pt x="1292098" y="0"/>
                  </a:lnTo>
                  <a:cubicBezTo>
                    <a:pt x="1434846" y="0"/>
                    <a:pt x="1550543" y="115697"/>
                    <a:pt x="1550543" y="258445"/>
                  </a:cubicBezTo>
                  <a:lnTo>
                    <a:pt x="1550543" y="1292098"/>
                  </a:lnTo>
                  <a:cubicBezTo>
                    <a:pt x="1550543" y="1434846"/>
                    <a:pt x="1434846" y="1550543"/>
                    <a:pt x="1292098" y="1550543"/>
                  </a:cubicBezTo>
                  <a:lnTo>
                    <a:pt x="258445" y="1550543"/>
                  </a:lnTo>
                  <a:cubicBezTo>
                    <a:pt x="115697" y="1550416"/>
                    <a:pt x="0" y="1434719"/>
                    <a:pt x="0" y="129197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659F4">
                    <a:alpha val="100000"/>
                  </a:srgbClr>
                </a:gs>
                <a:gs pos="100000">
                  <a:srgbClr val="5CCFFB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497684" y="2256007"/>
            <a:ext cx="719944" cy="730934"/>
          </a:xfrm>
          <a:custGeom>
            <a:avLst/>
            <a:gdLst/>
            <a:ahLst/>
            <a:cxnLst/>
            <a:rect r="r" b="b" t="t" l="l"/>
            <a:pathLst>
              <a:path h="730934" w="719944">
                <a:moveTo>
                  <a:pt x="0" y="0"/>
                </a:moveTo>
                <a:lnTo>
                  <a:pt x="719944" y="0"/>
                </a:lnTo>
                <a:lnTo>
                  <a:pt x="719944" y="730934"/>
                </a:lnTo>
                <a:lnTo>
                  <a:pt x="0" y="7309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157846" y="2254213"/>
            <a:ext cx="736372" cy="732728"/>
          </a:xfrm>
          <a:custGeom>
            <a:avLst/>
            <a:gdLst/>
            <a:ahLst/>
            <a:cxnLst/>
            <a:rect r="r" b="b" t="t" l="l"/>
            <a:pathLst>
              <a:path h="732728" w="736372">
                <a:moveTo>
                  <a:pt x="0" y="0"/>
                </a:moveTo>
                <a:lnTo>
                  <a:pt x="736372" y="0"/>
                </a:lnTo>
                <a:lnTo>
                  <a:pt x="736372" y="732728"/>
                </a:lnTo>
                <a:lnTo>
                  <a:pt x="0" y="73272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61948" y="3179502"/>
            <a:ext cx="3274900" cy="2878200"/>
            <a:chOff x="0" y="0"/>
            <a:chExt cx="4366533" cy="3837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0" y="0"/>
              <a:ext cx="4220845" cy="3819779"/>
            </a:xfrm>
            <a:custGeom>
              <a:avLst/>
              <a:gdLst/>
              <a:ahLst/>
              <a:cxnLst/>
              <a:rect r="r" b="b" t="t" l="l"/>
              <a:pathLst>
                <a:path h="3819779" w="4220845">
                  <a:moveTo>
                    <a:pt x="4105783" y="3819779"/>
                  </a:moveTo>
                  <a:lnTo>
                    <a:pt x="402844" y="1277620"/>
                  </a:lnTo>
                  <a:cubicBezTo>
                    <a:pt x="375285" y="1258697"/>
                    <a:pt x="358775" y="1227328"/>
                    <a:pt x="358775" y="1193800"/>
                  </a:cubicBezTo>
                  <a:lnTo>
                    <a:pt x="358775" y="101600"/>
                  </a:lnTo>
                  <a:lnTo>
                    <a:pt x="460375" y="101600"/>
                  </a:lnTo>
                  <a:lnTo>
                    <a:pt x="460375" y="203200"/>
                  </a:lnTo>
                  <a:lnTo>
                    <a:pt x="0" y="203200"/>
                  </a:lnTo>
                  <a:lnTo>
                    <a:pt x="0" y="0"/>
                  </a:lnTo>
                  <a:lnTo>
                    <a:pt x="460375" y="0"/>
                  </a:lnTo>
                  <a:cubicBezTo>
                    <a:pt x="516509" y="0"/>
                    <a:pt x="561975" y="45466"/>
                    <a:pt x="561975" y="101600"/>
                  </a:cubicBezTo>
                  <a:lnTo>
                    <a:pt x="561975" y="1193927"/>
                  </a:lnTo>
                  <a:lnTo>
                    <a:pt x="460375" y="1193927"/>
                  </a:lnTo>
                  <a:lnTo>
                    <a:pt x="517906" y="1110107"/>
                  </a:lnTo>
                  <a:lnTo>
                    <a:pt x="4220845" y="3652266"/>
                  </a:lnTo>
                  <a:close/>
                </a:path>
              </a:pathLst>
            </a:custGeom>
            <a:solidFill>
              <a:srgbClr val="9659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366622" y="3179502"/>
            <a:ext cx="3274900" cy="2878200"/>
            <a:chOff x="0" y="0"/>
            <a:chExt cx="4366533" cy="3837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4069" y="0"/>
              <a:ext cx="4220845" cy="3819779"/>
            </a:xfrm>
            <a:custGeom>
              <a:avLst/>
              <a:gdLst/>
              <a:ahLst/>
              <a:cxnLst/>
              <a:rect r="r" b="b" t="t" l="l"/>
              <a:pathLst>
                <a:path h="3819779" w="4220845">
                  <a:moveTo>
                    <a:pt x="0" y="3652266"/>
                  </a:moveTo>
                  <a:lnTo>
                    <a:pt x="3702939" y="1110107"/>
                  </a:lnTo>
                  <a:lnTo>
                    <a:pt x="3760470" y="1193927"/>
                  </a:lnTo>
                  <a:lnTo>
                    <a:pt x="3658870" y="1193927"/>
                  </a:lnTo>
                  <a:lnTo>
                    <a:pt x="3658870" y="101600"/>
                  </a:lnTo>
                  <a:cubicBezTo>
                    <a:pt x="3658870" y="45466"/>
                    <a:pt x="3704336" y="0"/>
                    <a:pt x="3760470" y="0"/>
                  </a:cubicBezTo>
                  <a:lnTo>
                    <a:pt x="4220845" y="0"/>
                  </a:lnTo>
                  <a:lnTo>
                    <a:pt x="4220845" y="203200"/>
                  </a:lnTo>
                  <a:lnTo>
                    <a:pt x="3760470" y="203200"/>
                  </a:lnTo>
                  <a:lnTo>
                    <a:pt x="3760470" y="101600"/>
                  </a:lnTo>
                  <a:lnTo>
                    <a:pt x="3862070" y="101600"/>
                  </a:lnTo>
                  <a:lnTo>
                    <a:pt x="3862070" y="1193927"/>
                  </a:lnTo>
                  <a:cubicBezTo>
                    <a:pt x="3862070" y="1227455"/>
                    <a:pt x="3845560" y="1258697"/>
                    <a:pt x="3818001" y="1277747"/>
                  </a:cubicBezTo>
                  <a:lnTo>
                    <a:pt x="115062" y="3819779"/>
                  </a:lnTo>
                  <a:close/>
                </a:path>
              </a:pathLst>
            </a:custGeom>
            <a:solidFill>
              <a:srgbClr val="9659F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1350" y="6386700"/>
            <a:ext cx="3414650" cy="1831600"/>
            <a:chOff x="0" y="0"/>
            <a:chExt cx="4552867" cy="24421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00711" y="-254"/>
              <a:ext cx="4405884" cy="2442464"/>
            </a:xfrm>
            <a:custGeom>
              <a:avLst/>
              <a:gdLst/>
              <a:ahLst/>
              <a:cxnLst/>
              <a:rect r="r" b="b" t="t" l="l"/>
              <a:pathLst>
                <a:path h="2442464" w="4405884">
                  <a:moveTo>
                    <a:pt x="4405884" y="1071372"/>
                  </a:moveTo>
                  <a:lnTo>
                    <a:pt x="2317369" y="2426081"/>
                  </a:lnTo>
                  <a:cubicBezTo>
                    <a:pt x="2300859" y="2436749"/>
                    <a:pt x="2281682" y="2442464"/>
                    <a:pt x="2262124" y="2442464"/>
                  </a:cubicBezTo>
                  <a:lnTo>
                    <a:pt x="418211" y="2442464"/>
                  </a:lnTo>
                  <a:cubicBezTo>
                    <a:pt x="362458" y="2442464"/>
                    <a:pt x="317119" y="2397506"/>
                    <a:pt x="316611" y="2341753"/>
                  </a:cubicBezTo>
                  <a:lnTo>
                    <a:pt x="297815" y="102743"/>
                  </a:lnTo>
                  <a:lnTo>
                    <a:pt x="399415" y="101854"/>
                  </a:lnTo>
                  <a:lnTo>
                    <a:pt x="400304" y="203454"/>
                  </a:lnTo>
                  <a:lnTo>
                    <a:pt x="1778" y="206883"/>
                  </a:lnTo>
                  <a:lnTo>
                    <a:pt x="0" y="3683"/>
                  </a:lnTo>
                  <a:lnTo>
                    <a:pt x="398526" y="254"/>
                  </a:lnTo>
                  <a:cubicBezTo>
                    <a:pt x="425450" y="0"/>
                    <a:pt x="451358" y="10541"/>
                    <a:pt x="470662" y="29464"/>
                  </a:cubicBezTo>
                  <a:cubicBezTo>
                    <a:pt x="489966" y="48387"/>
                    <a:pt x="500761" y="74168"/>
                    <a:pt x="501015" y="101092"/>
                  </a:cubicBezTo>
                  <a:lnTo>
                    <a:pt x="519811" y="2339975"/>
                  </a:lnTo>
                  <a:lnTo>
                    <a:pt x="418211" y="2340864"/>
                  </a:lnTo>
                  <a:lnTo>
                    <a:pt x="418211" y="2239264"/>
                  </a:lnTo>
                  <a:lnTo>
                    <a:pt x="2262124" y="2239264"/>
                  </a:lnTo>
                  <a:lnTo>
                    <a:pt x="2262124" y="2340864"/>
                  </a:lnTo>
                  <a:lnTo>
                    <a:pt x="2206879" y="2255647"/>
                  </a:lnTo>
                  <a:lnTo>
                    <a:pt x="4295267" y="900938"/>
                  </a:lnTo>
                  <a:close/>
                </a:path>
              </a:pathLst>
            </a:custGeom>
            <a:solidFill>
              <a:srgbClr val="9659F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24850" y="6386700"/>
            <a:ext cx="3392200" cy="1831600"/>
            <a:chOff x="0" y="0"/>
            <a:chExt cx="4522933" cy="2442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6482" y="-254"/>
              <a:ext cx="4375658" cy="2442337"/>
            </a:xfrm>
            <a:custGeom>
              <a:avLst/>
              <a:gdLst/>
              <a:ahLst/>
              <a:cxnLst/>
              <a:rect r="r" b="b" t="t" l="l"/>
              <a:pathLst>
                <a:path h="2442337" w="4375658">
                  <a:moveTo>
                    <a:pt x="110236" y="925576"/>
                  </a:moveTo>
                  <a:lnTo>
                    <a:pt x="2168779" y="2255393"/>
                  </a:lnTo>
                  <a:lnTo>
                    <a:pt x="2113661" y="2340737"/>
                  </a:lnTo>
                  <a:lnTo>
                    <a:pt x="2113661" y="2239137"/>
                  </a:lnTo>
                  <a:lnTo>
                    <a:pt x="3957574" y="2239137"/>
                  </a:lnTo>
                  <a:lnTo>
                    <a:pt x="3957574" y="2340737"/>
                  </a:lnTo>
                  <a:lnTo>
                    <a:pt x="3855974" y="2339848"/>
                  </a:lnTo>
                  <a:lnTo>
                    <a:pt x="3874770" y="100965"/>
                  </a:lnTo>
                  <a:cubicBezTo>
                    <a:pt x="3875024" y="74041"/>
                    <a:pt x="3885946" y="48260"/>
                    <a:pt x="3905123" y="29337"/>
                  </a:cubicBezTo>
                  <a:cubicBezTo>
                    <a:pt x="3924300" y="10414"/>
                    <a:pt x="3950208" y="0"/>
                    <a:pt x="3977132" y="254"/>
                  </a:cubicBezTo>
                  <a:lnTo>
                    <a:pt x="4375658" y="3683"/>
                  </a:lnTo>
                  <a:lnTo>
                    <a:pt x="4373880" y="206883"/>
                  </a:lnTo>
                  <a:lnTo>
                    <a:pt x="3975481" y="203454"/>
                  </a:lnTo>
                  <a:lnTo>
                    <a:pt x="3976370" y="101854"/>
                  </a:lnTo>
                  <a:lnTo>
                    <a:pt x="4077970" y="102743"/>
                  </a:lnTo>
                  <a:lnTo>
                    <a:pt x="4059174" y="2341626"/>
                  </a:lnTo>
                  <a:cubicBezTo>
                    <a:pt x="4058666" y="2397379"/>
                    <a:pt x="4013327" y="2442337"/>
                    <a:pt x="3957574" y="2442337"/>
                  </a:cubicBezTo>
                  <a:lnTo>
                    <a:pt x="2113661" y="2442337"/>
                  </a:lnTo>
                  <a:cubicBezTo>
                    <a:pt x="2094103" y="2442337"/>
                    <a:pt x="2074926" y="2436749"/>
                    <a:pt x="2058543" y="2426081"/>
                  </a:cubicBezTo>
                  <a:lnTo>
                    <a:pt x="0" y="1096137"/>
                  </a:lnTo>
                  <a:close/>
                </a:path>
              </a:pathLst>
            </a:custGeom>
            <a:solidFill>
              <a:srgbClr val="9659F4"/>
            </a:solidFill>
          </p:spPr>
        </p:sp>
      </p:grpSp>
      <p:sp>
        <p:nvSpPr>
          <p:cNvPr name="AutoShape 10" id="10"/>
          <p:cNvSpPr/>
          <p:nvPr/>
        </p:nvSpPr>
        <p:spPr>
          <a:xfrm rot="8913002">
            <a:off x="8396276" y="7111691"/>
            <a:ext cx="3916791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1862843">
            <a:off x="5999009" y="7097463"/>
            <a:ext cx="4229983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1862843">
            <a:off x="7960459" y="5795113"/>
            <a:ext cx="4229983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8913002">
            <a:off x="6240098" y="5795159"/>
            <a:ext cx="3916791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1835605">
            <a:off x="6064309" y="7115053"/>
            <a:ext cx="4099382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1835605">
            <a:off x="8025759" y="5812703"/>
            <a:ext cx="4099382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8941660">
            <a:off x="6305510" y="5812747"/>
            <a:ext cx="3785969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8941660">
            <a:off x="8546354" y="7074297"/>
            <a:ext cx="3785969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120975" y="723875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Yêu cầu khách hàng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809573" y="3227127"/>
            <a:ext cx="3179650" cy="2782950"/>
            <a:chOff x="0" y="0"/>
            <a:chExt cx="4239533" cy="3710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38100" y="0"/>
              <a:ext cx="4184904" cy="3703955"/>
            </a:xfrm>
            <a:custGeom>
              <a:avLst/>
              <a:gdLst/>
              <a:ahLst/>
              <a:cxnLst/>
              <a:rect r="r" b="b" t="t" l="l"/>
              <a:pathLst>
                <a:path h="3703955" w="4184904">
                  <a:moveTo>
                    <a:pt x="4141724" y="3703955"/>
                  </a:moveTo>
                  <a:lnTo>
                    <a:pt x="438785" y="1161796"/>
                  </a:lnTo>
                  <a:cubicBezTo>
                    <a:pt x="428371" y="1154684"/>
                    <a:pt x="422275" y="1143000"/>
                    <a:pt x="422275" y="1130427"/>
                  </a:cubicBezTo>
                  <a:lnTo>
                    <a:pt x="422275" y="38100"/>
                  </a:lnTo>
                  <a:lnTo>
                    <a:pt x="460375" y="38100"/>
                  </a:lnTo>
                  <a:lnTo>
                    <a:pt x="460375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460375" y="0"/>
                  </a:lnTo>
                  <a:cubicBezTo>
                    <a:pt x="481457" y="0"/>
                    <a:pt x="498475" y="17018"/>
                    <a:pt x="498475" y="38100"/>
                  </a:cubicBezTo>
                  <a:lnTo>
                    <a:pt x="498475" y="1130427"/>
                  </a:lnTo>
                  <a:lnTo>
                    <a:pt x="460375" y="1130427"/>
                  </a:lnTo>
                  <a:lnTo>
                    <a:pt x="481965" y="1099058"/>
                  </a:lnTo>
                  <a:lnTo>
                    <a:pt x="4184904" y="3641090"/>
                  </a:lnTo>
                  <a:close/>
                </a:path>
              </a:pathLst>
            </a:custGeom>
            <a:solidFill>
              <a:srgbClr val="A0FDF1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028700" y="2592612"/>
            <a:ext cx="3561750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Mỗi công ty cần có hệ thống WiFi public với đường kết nối Internet riêng, cách biệt với hệ thống WiFi nội bộ.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414247" y="3227127"/>
            <a:ext cx="3179650" cy="2782950"/>
            <a:chOff x="0" y="0"/>
            <a:chExt cx="4239533" cy="37106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6510" y="0"/>
              <a:ext cx="4184904" cy="3703955"/>
            </a:xfrm>
            <a:custGeom>
              <a:avLst/>
              <a:gdLst/>
              <a:ahLst/>
              <a:cxnLst/>
              <a:rect r="r" b="b" t="t" l="l"/>
              <a:pathLst>
                <a:path h="3703955" w="4184904">
                  <a:moveTo>
                    <a:pt x="0" y="3641090"/>
                  </a:moveTo>
                  <a:lnTo>
                    <a:pt x="3702939" y="1098931"/>
                  </a:lnTo>
                  <a:lnTo>
                    <a:pt x="3724529" y="1130300"/>
                  </a:lnTo>
                  <a:lnTo>
                    <a:pt x="3686429" y="1130300"/>
                  </a:lnTo>
                  <a:lnTo>
                    <a:pt x="3686429" y="38100"/>
                  </a:lnTo>
                  <a:cubicBezTo>
                    <a:pt x="3686429" y="17018"/>
                    <a:pt x="3703447" y="0"/>
                    <a:pt x="3724529" y="0"/>
                  </a:cubicBezTo>
                  <a:lnTo>
                    <a:pt x="4184904" y="0"/>
                  </a:lnTo>
                  <a:lnTo>
                    <a:pt x="4184904" y="76200"/>
                  </a:lnTo>
                  <a:lnTo>
                    <a:pt x="3724529" y="76200"/>
                  </a:lnTo>
                  <a:lnTo>
                    <a:pt x="3724529" y="38100"/>
                  </a:lnTo>
                  <a:lnTo>
                    <a:pt x="3762629" y="38100"/>
                  </a:lnTo>
                  <a:lnTo>
                    <a:pt x="3762629" y="1130427"/>
                  </a:lnTo>
                  <a:cubicBezTo>
                    <a:pt x="3762629" y="1143000"/>
                    <a:pt x="3756406" y="1154684"/>
                    <a:pt x="3746119" y="1161796"/>
                  </a:cubicBezTo>
                  <a:lnTo>
                    <a:pt x="43180" y="3703955"/>
                  </a:lnTo>
                  <a:close/>
                </a:path>
              </a:pathLst>
            </a:custGeom>
            <a:solidFill>
              <a:srgbClr val="A0FDF1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3746297" y="2592612"/>
            <a:ext cx="356175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Tại chi nhánh, sử dụng kết nối VPN site-to-site để deploy ứng dụng lên hệ thống tại Data Center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7926774" y="2813634"/>
            <a:ext cx="2331976" cy="3137332"/>
          </a:xfrm>
          <a:custGeom>
            <a:avLst/>
            <a:gdLst/>
            <a:ahLst/>
            <a:cxnLst/>
            <a:rect r="r" b="b" t="t" l="l"/>
            <a:pathLst>
              <a:path h="3137332" w="2331976">
                <a:moveTo>
                  <a:pt x="0" y="0"/>
                </a:moveTo>
                <a:lnTo>
                  <a:pt x="2331976" y="0"/>
                </a:lnTo>
                <a:lnTo>
                  <a:pt x="2331976" y="3137332"/>
                </a:lnTo>
                <a:lnTo>
                  <a:pt x="0" y="313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167818" y="4119576"/>
            <a:ext cx="2331976" cy="3137332"/>
          </a:xfrm>
          <a:custGeom>
            <a:avLst/>
            <a:gdLst/>
            <a:ahLst/>
            <a:cxnLst/>
            <a:rect r="r" b="b" t="t" l="l"/>
            <a:pathLst>
              <a:path h="3137332" w="2331976">
                <a:moveTo>
                  <a:pt x="0" y="0"/>
                </a:moveTo>
                <a:lnTo>
                  <a:pt x="2331976" y="0"/>
                </a:lnTo>
                <a:lnTo>
                  <a:pt x="2331976" y="3137332"/>
                </a:lnTo>
                <a:lnTo>
                  <a:pt x="0" y="313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852486" y="4061038"/>
            <a:ext cx="2331976" cy="3137332"/>
          </a:xfrm>
          <a:custGeom>
            <a:avLst/>
            <a:gdLst/>
            <a:ahLst/>
            <a:cxnLst/>
            <a:rect r="r" b="b" t="t" l="l"/>
            <a:pathLst>
              <a:path h="3137332" w="2331976">
                <a:moveTo>
                  <a:pt x="0" y="0"/>
                </a:moveTo>
                <a:lnTo>
                  <a:pt x="2331976" y="0"/>
                </a:lnTo>
                <a:lnTo>
                  <a:pt x="2331976" y="3137332"/>
                </a:lnTo>
                <a:lnTo>
                  <a:pt x="0" y="313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128375" y="5508981"/>
            <a:ext cx="2331976" cy="3137332"/>
          </a:xfrm>
          <a:custGeom>
            <a:avLst/>
            <a:gdLst/>
            <a:ahLst/>
            <a:cxnLst/>
            <a:rect r="r" b="b" t="t" l="l"/>
            <a:pathLst>
              <a:path h="3137332" w="2331976">
                <a:moveTo>
                  <a:pt x="0" y="0"/>
                </a:moveTo>
                <a:lnTo>
                  <a:pt x="2331976" y="0"/>
                </a:lnTo>
                <a:lnTo>
                  <a:pt x="2331976" y="3137332"/>
                </a:lnTo>
                <a:lnTo>
                  <a:pt x="0" y="313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028700" y="6243997"/>
            <a:ext cx="356175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Mỗi phòng ban được đặt trong 1 VLAN riêng để quản lý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4808975" y="6434325"/>
            <a:ext cx="3319400" cy="1736350"/>
            <a:chOff x="0" y="0"/>
            <a:chExt cx="4425867" cy="231513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37846" y="-127"/>
              <a:ext cx="4370705" cy="2315210"/>
            </a:xfrm>
            <a:custGeom>
              <a:avLst/>
              <a:gdLst/>
              <a:ahLst/>
              <a:cxnLst/>
              <a:rect r="r" b="b" t="t" l="l"/>
              <a:pathLst>
                <a:path h="2315210" w="4370705">
                  <a:moveTo>
                    <a:pt x="4370705" y="954405"/>
                  </a:moveTo>
                  <a:lnTo>
                    <a:pt x="2282190" y="2309114"/>
                  </a:lnTo>
                  <a:cubicBezTo>
                    <a:pt x="2275967" y="2313178"/>
                    <a:pt x="2268855" y="2315210"/>
                    <a:pt x="2261489" y="2315210"/>
                  </a:cubicBezTo>
                  <a:lnTo>
                    <a:pt x="417576" y="2315210"/>
                  </a:lnTo>
                  <a:cubicBezTo>
                    <a:pt x="396621" y="2315210"/>
                    <a:pt x="379603" y="2298319"/>
                    <a:pt x="379476" y="2277491"/>
                  </a:cubicBezTo>
                  <a:lnTo>
                    <a:pt x="360680" y="38608"/>
                  </a:lnTo>
                  <a:lnTo>
                    <a:pt x="398780" y="38227"/>
                  </a:lnTo>
                  <a:lnTo>
                    <a:pt x="399161" y="76327"/>
                  </a:lnTo>
                  <a:lnTo>
                    <a:pt x="635" y="79756"/>
                  </a:lnTo>
                  <a:lnTo>
                    <a:pt x="0" y="3556"/>
                  </a:lnTo>
                  <a:lnTo>
                    <a:pt x="398399" y="127"/>
                  </a:lnTo>
                  <a:cubicBezTo>
                    <a:pt x="408559" y="0"/>
                    <a:pt x="418211" y="3937"/>
                    <a:pt x="425450" y="11049"/>
                  </a:cubicBezTo>
                  <a:cubicBezTo>
                    <a:pt x="432689" y="18161"/>
                    <a:pt x="436753" y="27813"/>
                    <a:pt x="436880" y="37846"/>
                  </a:cubicBezTo>
                  <a:lnTo>
                    <a:pt x="455676" y="2276729"/>
                  </a:lnTo>
                  <a:lnTo>
                    <a:pt x="417576" y="2277110"/>
                  </a:lnTo>
                  <a:lnTo>
                    <a:pt x="417576" y="2239010"/>
                  </a:lnTo>
                  <a:lnTo>
                    <a:pt x="2261489" y="2239010"/>
                  </a:lnTo>
                  <a:lnTo>
                    <a:pt x="2261489" y="2277110"/>
                  </a:lnTo>
                  <a:lnTo>
                    <a:pt x="2240788" y="2245106"/>
                  </a:lnTo>
                  <a:lnTo>
                    <a:pt x="4329176" y="890524"/>
                  </a:lnTo>
                  <a:close/>
                </a:path>
              </a:pathLst>
            </a:custGeom>
            <a:solidFill>
              <a:srgbClr val="A0FDF1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3822497" y="5678717"/>
            <a:ext cx="3561750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Hệ thống phần cứng để triển khai hệ thống server ảo phục vụ cho việc deploy các ứng dụng trong giai đoạn test.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291475" y="6434325"/>
            <a:ext cx="3277950" cy="1736350"/>
            <a:chOff x="0" y="0"/>
            <a:chExt cx="4370600" cy="231513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17399" y="-127"/>
              <a:ext cx="4315460" cy="2315210"/>
            </a:xfrm>
            <a:custGeom>
              <a:avLst/>
              <a:gdLst/>
              <a:ahLst/>
              <a:cxnLst/>
              <a:rect r="r" b="b" t="t" l="l"/>
              <a:pathLst>
                <a:path h="2315210" w="4315460">
                  <a:moveTo>
                    <a:pt x="41402" y="927862"/>
                  </a:moveTo>
                  <a:lnTo>
                    <a:pt x="2074672" y="2245233"/>
                  </a:lnTo>
                  <a:lnTo>
                    <a:pt x="2053971" y="2277237"/>
                  </a:lnTo>
                  <a:lnTo>
                    <a:pt x="2053971" y="2239137"/>
                  </a:lnTo>
                  <a:lnTo>
                    <a:pt x="3897757" y="2239137"/>
                  </a:lnTo>
                  <a:lnTo>
                    <a:pt x="3897757" y="2277237"/>
                  </a:lnTo>
                  <a:lnTo>
                    <a:pt x="3859657" y="2276856"/>
                  </a:lnTo>
                  <a:lnTo>
                    <a:pt x="3878453" y="37846"/>
                  </a:lnTo>
                  <a:cubicBezTo>
                    <a:pt x="3878580" y="27686"/>
                    <a:pt x="3882644" y="18034"/>
                    <a:pt x="3889883" y="11049"/>
                  </a:cubicBezTo>
                  <a:cubicBezTo>
                    <a:pt x="3897122" y="4064"/>
                    <a:pt x="3906774" y="0"/>
                    <a:pt x="3916934" y="127"/>
                  </a:cubicBezTo>
                  <a:lnTo>
                    <a:pt x="4315460" y="3556"/>
                  </a:lnTo>
                  <a:lnTo>
                    <a:pt x="4314825" y="79756"/>
                  </a:lnTo>
                  <a:lnTo>
                    <a:pt x="3916299" y="76327"/>
                  </a:lnTo>
                  <a:lnTo>
                    <a:pt x="3916680" y="38227"/>
                  </a:lnTo>
                  <a:lnTo>
                    <a:pt x="3954780" y="38608"/>
                  </a:lnTo>
                  <a:lnTo>
                    <a:pt x="3935984" y="2277491"/>
                  </a:lnTo>
                  <a:cubicBezTo>
                    <a:pt x="3935857" y="2298446"/>
                    <a:pt x="3918839" y="2315210"/>
                    <a:pt x="3897884" y="2315210"/>
                  </a:cubicBezTo>
                  <a:lnTo>
                    <a:pt x="2053844" y="2315210"/>
                  </a:lnTo>
                  <a:cubicBezTo>
                    <a:pt x="2046478" y="2315210"/>
                    <a:pt x="2039239" y="2313051"/>
                    <a:pt x="2033143" y="2309114"/>
                  </a:cubicBezTo>
                  <a:lnTo>
                    <a:pt x="0" y="991870"/>
                  </a:lnTo>
                  <a:close/>
                </a:path>
              </a:pathLst>
            </a:custGeom>
            <a:solidFill>
              <a:srgbClr val="A0FDF1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7918">
            <a:off x="11926676" y="5941393"/>
            <a:ext cx="977948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03219">
            <a:off x="10161177" y="5167875"/>
            <a:ext cx="5414145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722333">
            <a:off x="12707665" y="2563575"/>
            <a:ext cx="730670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722333">
            <a:off x="12707665" y="7808109"/>
            <a:ext cx="730670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722333">
            <a:off x="12707665" y="5185843"/>
            <a:ext cx="730670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215390">
            <a:off x="11979406" y="5960443"/>
            <a:ext cx="912741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363048">
            <a:off x="10209747" y="5186925"/>
            <a:ext cx="5317057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342724">
            <a:off x="12810049" y="2582625"/>
            <a:ext cx="574201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342724">
            <a:off x="12810049" y="7827175"/>
            <a:ext cx="574201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343441">
            <a:off x="12811196" y="5204875"/>
            <a:ext cx="573007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537918">
            <a:off x="5330126" y="5941393"/>
            <a:ext cx="977948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5303219">
            <a:off x="2659427" y="5167875"/>
            <a:ext cx="5414145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722333">
            <a:off x="4796415" y="2563575"/>
            <a:ext cx="730670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722333">
            <a:off x="4796415" y="7808109"/>
            <a:ext cx="730670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722333">
            <a:off x="4796415" y="5185843"/>
            <a:ext cx="730670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rot="215390">
            <a:off x="5342604" y="5960443"/>
            <a:ext cx="912741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rot="5363048">
            <a:off x="2707945" y="5186925"/>
            <a:ext cx="5317057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rot="342724">
            <a:off x="4850499" y="2582625"/>
            <a:ext cx="574201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rot="342724">
            <a:off x="4850499" y="7827175"/>
            <a:ext cx="574201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343441">
            <a:off x="4850546" y="5204875"/>
            <a:ext cx="573007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130829" y="652462"/>
            <a:ext cx="1604595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b="true" sz="4999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ĐỀ XUẤT GIẢI PHÁP</a:t>
            </a:r>
          </a:p>
        </p:txBody>
      </p:sp>
      <p:sp>
        <p:nvSpPr>
          <p:cNvPr name="AutoShape 23" id="23"/>
          <p:cNvSpPr/>
          <p:nvPr/>
        </p:nvSpPr>
        <p:spPr>
          <a:xfrm rot="8871273">
            <a:off x="8677362" y="5114913"/>
            <a:ext cx="2913959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8908296">
            <a:off x="8742946" y="5133963"/>
            <a:ext cx="2782789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8871273">
            <a:off x="7608278" y="5874613"/>
            <a:ext cx="2913959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rot="8908296">
            <a:off x="7673862" y="5893663"/>
            <a:ext cx="2782789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rot="8871273">
            <a:off x="6375370" y="6653787"/>
            <a:ext cx="2913959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8908296">
            <a:off x="6440954" y="6672837"/>
            <a:ext cx="2782789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8871273">
            <a:off x="7756510" y="5760047"/>
            <a:ext cx="2913900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8908296">
            <a:off x="7822093" y="5779097"/>
            <a:ext cx="2782734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8871273">
            <a:off x="8930454" y="6630897"/>
            <a:ext cx="2913900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8908296">
            <a:off x="8996037" y="6649947"/>
            <a:ext cx="2782734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8871273">
            <a:off x="6582564" y="5083997"/>
            <a:ext cx="2913900" cy="0"/>
          </a:xfrm>
          <a:prstGeom prst="line">
            <a:avLst/>
          </a:prstGeom>
          <a:ln cap="rnd" w="57150">
            <a:solidFill>
              <a:srgbClr val="9659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8908296">
            <a:off x="6648147" y="5103047"/>
            <a:ext cx="2782734" cy="0"/>
          </a:xfrm>
          <a:prstGeom prst="line">
            <a:avLst/>
          </a:prstGeom>
          <a:ln cap="rnd" w="19050">
            <a:solidFill>
              <a:srgbClr val="A0FD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8453778" y="3269190"/>
            <a:ext cx="1197264" cy="1610744"/>
          </a:xfrm>
          <a:custGeom>
            <a:avLst/>
            <a:gdLst/>
            <a:ahLst/>
            <a:cxnLst/>
            <a:rect r="r" b="b" t="t" l="l"/>
            <a:pathLst>
              <a:path h="1610744" w="1197264">
                <a:moveTo>
                  <a:pt x="0" y="0"/>
                </a:moveTo>
                <a:lnTo>
                  <a:pt x="1197264" y="0"/>
                </a:lnTo>
                <a:lnTo>
                  <a:pt x="1197264" y="1610744"/>
                </a:lnTo>
                <a:lnTo>
                  <a:pt x="0" y="1610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9639464" y="3958276"/>
            <a:ext cx="1197264" cy="1610744"/>
          </a:xfrm>
          <a:custGeom>
            <a:avLst/>
            <a:gdLst/>
            <a:ahLst/>
            <a:cxnLst/>
            <a:rect r="r" b="b" t="t" l="l"/>
            <a:pathLst>
              <a:path h="1610744" w="1197264">
                <a:moveTo>
                  <a:pt x="0" y="0"/>
                </a:moveTo>
                <a:lnTo>
                  <a:pt x="1197264" y="0"/>
                </a:lnTo>
                <a:lnTo>
                  <a:pt x="1197264" y="1610744"/>
                </a:lnTo>
                <a:lnTo>
                  <a:pt x="0" y="1610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0939720" y="4719552"/>
            <a:ext cx="1197264" cy="1610744"/>
          </a:xfrm>
          <a:custGeom>
            <a:avLst/>
            <a:gdLst/>
            <a:ahLst/>
            <a:cxnLst/>
            <a:rect r="r" b="b" t="t" l="l"/>
            <a:pathLst>
              <a:path h="1610744" w="1197264">
                <a:moveTo>
                  <a:pt x="0" y="0"/>
                </a:moveTo>
                <a:lnTo>
                  <a:pt x="1197264" y="0"/>
                </a:lnTo>
                <a:lnTo>
                  <a:pt x="1197264" y="1610744"/>
                </a:lnTo>
                <a:lnTo>
                  <a:pt x="0" y="1610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7270084" y="3975732"/>
            <a:ext cx="1197264" cy="1610744"/>
          </a:xfrm>
          <a:custGeom>
            <a:avLst/>
            <a:gdLst/>
            <a:ahLst/>
            <a:cxnLst/>
            <a:rect r="r" b="b" t="t" l="l"/>
            <a:pathLst>
              <a:path h="1610744" w="1197264">
                <a:moveTo>
                  <a:pt x="0" y="0"/>
                </a:moveTo>
                <a:lnTo>
                  <a:pt x="1197264" y="0"/>
                </a:lnTo>
                <a:lnTo>
                  <a:pt x="1197264" y="1610744"/>
                </a:lnTo>
                <a:lnTo>
                  <a:pt x="0" y="1610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8455768" y="4664818"/>
            <a:ext cx="1197264" cy="1610744"/>
          </a:xfrm>
          <a:custGeom>
            <a:avLst/>
            <a:gdLst/>
            <a:ahLst/>
            <a:cxnLst/>
            <a:rect r="r" b="b" t="t" l="l"/>
            <a:pathLst>
              <a:path h="1610744" w="1197264">
                <a:moveTo>
                  <a:pt x="0" y="0"/>
                </a:moveTo>
                <a:lnTo>
                  <a:pt x="1197264" y="0"/>
                </a:lnTo>
                <a:lnTo>
                  <a:pt x="1197264" y="1610744"/>
                </a:lnTo>
                <a:lnTo>
                  <a:pt x="0" y="1610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9756026" y="5426094"/>
            <a:ext cx="1197264" cy="1610744"/>
          </a:xfrm>
          <a:custGeom>
            <a:avLst/>
            <a:gdLst/>
            <a:ahLst/>
            <a:cxnLst/>
            <a:rect r="r" b="b" t="t" l="l"/>
            <a:pathLst>
              <a:path h="1610744" w="1197264">
                <a:moveTo>
                  <a:pt x="0" y="0"/>
                </a:moveTo>
                <a:lnTo>
                  <a:pt x="1197264" y="0"/>
                </a:lnTo>
                <a:lnTo>
                  <a:pt x="1197264" y="1610744"/>
                </a:lnTo>
                <a:lnTo>
                  <a:pt x="0" y="1610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6036566" y="4714090"/>
            <a:ext cx="1197264" cy="1610744"/>
          </a:xfrm>
          <a:custGeom>
            <a:avLst/>
            <a:gdLst/>
            <a:ahLst/>
            <a:cxnLst/>
            <a:rect r="r" b="b" t="t" l="l"/>
            <a:pathLst>
              <a:path h="1610744" w="1197264">
                <a:moveTo>
                  <a:pt x="0" y="0"/>
                </a:moveTo>
                <a:lnTo>
                  <a:pt x="1197264" y="0"/>
                </a:lnTo>
                <a:lnTo>
                  <a:pt x="1197264" y="1610744"/>
                </a:lnTo>
                <a:lnTo>
                  <a:pt x="0" y="1610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7222250" y="5403176"/>
            <a:ext cx="1197264" cy="1610744"/>
          </a:xfrm>
          <a:custGeom>
            <a:avLst/>
            <a:gdLst/>
            <a:ahLst/>
            <a:cxnLst/>
            <a:rect r="r" b="b" t="t" l="l"/>
            <a:pathLst>
              <a:path h="1610744" w="1197264">
                <a:moveTo>
                  <a:pt x="0" y="0"/>
                </a:moveTo>
                <a:lnTo>
                  <a:pt x="1197264" y="0"/>
                </a:lnTo>
                <a:lnTo>
                  <a:pt x="1197264" y="1610744"/>
                </a:lnTo>
                <a:lnTo>
                  <a:pt x="0" y="1610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8522508" y="6164452"/>
            <a:ext cx="1197264" cy="1610744"/>
          </a:xfrm>
          <a:custGeom>
            <a:avLst/>
            <a:gdLst/>
            <a:ahLst/>
            <a:cxnLst/>
            <a:rect r="r" b="b" t="t" l="l"/>
            <a:pathLst>
              <a:path h="1610744" w="1197264">
                <a:moveTo>
                  <a:pt x="0" y="0"/>
                </a:moveTo>
                <a:lnTo>
                  <a:pt x="1197264" y="0"/>
                </a:lnTo>
                <a:lnTo>
                  <a:pt x="1197264" y="1610744"/>
                </a:lnTo>
                <a:lnTo>
                  <a:pt x="0" y="16107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3498801" y="2287636"/>
            <a:ext cx="359895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93E8D"/>
                </a:solidFill>
                <a:latin typeface="Cambria"/>
                <a:ea typeface="Cambria"/>
                <a:cs typeface="Cambria"/>
                <a:sym typeface="Cambria"/>
              </a:rPr>
              <a:t>Cấu hình HSRP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192089" y="2979187"/>
            <a:ext cx="359895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Tạo gateway ảo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Đảm bảo mạng không bị gián đoạn khi có lỗi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27139" y="4905345"/>
            <a:ext cx="396183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293E8D"/>
                </a:solidFill>
                <a:latin typeface="Cambria"/>
                <a:ea typeface="Cambria"/>
                <a:cs typeface="Cambria"/>
                <a:sym typeface="Cambria"/>
              </a:rPr>
              <a:t>Cấu hình định tuyến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55868" y="5576951"/>
            <a:ext cx="427738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Cấu hình Inter-VLAN Routing bằng SWL3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Cấu hình OSPF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90151" y="2287638"/>
            <a:ext cx="359895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293E8D"/>
                </a:solidFill>
                <a:latin typeface="Cambria"/>
                <a:ea typeface="Cambria"/>
                <a:cs typeface="Cambria"/>
                <a:sym typeface="Cambria"/>
              </a:rPr>
              <a:t>Phân chia VLAN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55868" y="2918853"/>
            <a:ext cx="4789125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Trụ sở chính: VLAN 30 - 100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Chi nhánh: VLAN 10 - 20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0" y="6895603"/>
            <a:ext cx="4577163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293E8D"/>
                </a:solidFill>
                <a:latin typeface="Cambria"/>
                <a:ea typeface="Cambria"/>
                <a:cs typeface="Cambria"/>
                <a:sym typeface="Cambria"/>
              </a:rPr>
              <a:t>Thiết lập </a:t>
            </a:r>
          </a:p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293E8D"/>
                </a:solidFill>
                <a:latin typeface="Cambria"/>
                <a:ea typeface="Cambria"/>
                <a:cs typeface="Cambria"/>
                <a:sym typeface="Cambria"/>
              </a:rPr>
              <a:t>VPN Site-to-site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55868" y="8145605"/>
            <a:ext cx="3962136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Thiết lập giao thức giao tiếp giữa 2 địa điểm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498801" y="4904607"/>
            <a:ext cx="359895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93E8D"/>
                </a:solidFill>
                <a:latin typeface="Cambria"/>
                <a:ea typeface="Cambria"/>
                <a:cs typeface="Cambria"/>
                <a:sym typeface="Cambria"/>
              </a:rPr>
              <a:t>Phân bổ IP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3192089" y="5559495"/>
            <a:ext cx="471032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Chia IP cho từng VLAN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Sử dụng DHCP cấp IP tự động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Sử dụng NAT truy cập Internet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498801" y="7514386"/>
            <a:ext cx="4403609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93E8D"/>
                </a:solidFill>
                <a:latin typeface="Cambria"/>
                <a:ea typeface="Cambria"/>
                <a:cs typeface="Cambria"/>
                <a:sym typeface="Cambria"/>
              </a:rPr>
              <a:t>Quản lý giám sát ACL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3192089" y="8495461"/>
            <a:ext cx="4545608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Sử dụng ACL để quản lý truy cập không cần thiết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6746" y="2401528"/>
            <a:ext cx="6500483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75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0</a:t>
            </a:r>
            <a:r>
              <a:rPr lang="en-US" b="true" sz="7500" strike="noStrike" u="none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2. Thiết kế hệ thống mạng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907336" y="3554053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10148" y="0"/>
            <a:ext cx="8477852" cy="5657039"/>
          </a:xfrm>
          <a:custGeom>
            <a:avLst/>
            <a:gdLst/>
            <a:ahLst/>
            <a:cxnLst/>
            <a:rect r="r" b="b" t="t" l="l"/>
            <a:pathLst>
              <a:path h="5657039" w="8477852">
                <a:moveTo>
                  <a:pt x="0" y="0"/>
                </a:moveTo>
                <a:lnTo>
                  <a:pt x="8477852" y="0"/>
                </a:lnTo>
                <a:lnTo>
                  <a:pt x="8477852" y="5657039"/>
                </a:lnTo>
                <a:lnTo>
                  <a:pt x="0" y="565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0" y="8325049"/>
            <a:ext cx="2403281" cy="1961951"/>
          </a:xfrm>
          <a:custGeom>
            <a:avLst/>
            <a:gdLst/>
            <a:ahLst/>
            <a:cxnLst/>
            <a:rect r="r" b="b" t="t" l="l"/>
            <a:pathLst>
              <a:path h="1961951" w="2403281">
                <a:moveTo>
                  <a:pt x="2403281" y="1961951"/>
                </a:moveTo>
                <a:lnTo>
                  <a:pt x="0" y="1961951"/>
                </a:lnTo>
                <a:lnTo>
                  <a:pt x="0" y="0"/>
                </a:lnTo>
                <a:lnTo>
                  <a:pt x="2403281" y="0"/>
                </a:lnTo>
                <a:lnTo>
                  <a:pt x="2403281" y="19619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0" y="8325049"/>
            <a:ext cx="2145705" cy="1751676"/>
          </a:xfrm>
          <a:custGeom>
            <a:avLst/>
            <a:gdLst/>
            <a:ahLst/>
            <a:cxnLst/>
            <a:rect r="r" b="b" t="t" l="l"/>
            <a:pathLst>
              <a:path h="1751676" w="2145705">
                <a:moveTo>
                  <a:pt x="2145705" y="1751675"/>
                </a:moveTo>
                <a:lnTo>
                  <a:pt x="0" y="1751675"/>
                </a:lnTo>
                <a:lnTo>
                  <a:pt x="0" y="0"/>
                </a:lnTo>
                <a:lnTo>
                  <a:pt x="2145705" y="0"/>
                </a:lnTo>
                <a:lnTo>
                  <a:pt x="2145705" y="1751675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3153" y="1498583"/>
            <a:ext cx="14801693" cy="7289834"/>
          </a:xfrm>
          <a:custGeom>
            <a:avLst/>
            <a:gdLst/>
            <a:ahLst/>
            <a:cxnLst/>
            <a:rect r="r" b="b" t="t" l="l"/>
            <a:pathLst>
              <a:path h="7289834" w="14801693">
                <a:moveTo>
                  <a:pt x="0" y="0"/>
                </a:moveTo>
                <a:lnTo>
                  <a:pt x="14801694" y="0"/>
                </a:lnTo>
                <a:lnTo>
                  <a:pt x="14801694" y="7289834"/>
                </a:lnTo>
                <a:lnTo>
                  <a:pt x="0" y="72898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121025" y="449854"/>
            <a:ext cx="1604595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 strike="noStrike" u="none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Mô hình mạng logic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66299" y="546732"/>
            <a:ext cx="6375858" cy="8711568"/>
          </a:xfrm>
          <a:custGeom>
            <a:avLst/>
            <a:gdLst/>
            <a:ahLst/>
            <a:cxnLst/>
            <a:rect r="r" b="b" t="t" l="l"/>
            <a:pathLst>
              <a:path h="8711568" w="6375858">
                <a:moveTo>
                  <a:pt x="0" y="0"/>
                </a:moveTo>
                <a:lnTo>
                  <a:pt x="6375857" y="0"/>
                </a:lnTo>
                <a:lnTo>
                  <a:pt x="6375857" y="8711568"/>
                </a:lnTo>
                <a:lnTo>
                  <a:pt x="0" y="8711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1386338" y="4511991"/>
            <a:ext cx="394634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293E8D"/>
                </a:solidFill>
                <a:latin typeface="Cambria Bold"/>
                <a:ea typeface="Cambria Bold"/>
                <a:cs typeface="Cambria Bold"/>
                <a:sym typeface="Cambria Bold"/>
              </a:rPr>
              <a:t>Chi nhánh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DAGY0iJ2vkY</dc:identifier>
  <dcterms:modified xsi:type="dcterms:W3CDTF">2011-08-01T06:04:30Z</dcterms:modified>
  <cp:revision>1</cp:revision>
  <dc:title>TKM - Nhóm 2</dc:title>
</cp:coreProperties>
</file>