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10287000" cx="18288000"/>
  <p:notesSz cx="6858000" cy="9144000"/>
  <p:embeddedFontLst>
    <p:embeddedFont>
      <p:font typeface="Roboto"/>
      <p:regular r:id="rId36"/>
      <p:bold r:id="rId37"/>
      <p:italic r:id="rId38"/>
      <p:boldItalic r:id="rId39"/>
    </p:embeddedFont>
    <p:embeddedFont>
      <p:font typeface="Quicksan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2" roundtripDataSignature="AMtx7mjaQYhA2MA6uzNDFmxEsFJbGMZc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icksand-regular.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Quicksan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ab9bec4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31ab9bec4e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1b647c2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31b647c204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8"/>
          <p:cNvSpPr/>
          <p:nvPr>
            <p:ph idx="2" type="pic"/>
          </p:nvPr>
        </p:nvSpPr>
        <p:spPr>
          <a:xfrm>
            <a:off x="1792288" y="612775"/>
            <a:ext cx="5486400" cy="4114800"/>
          </a:xfrm>
          <a:prstGeom prst="rect">
            <a:avLst/>
          </a:prstGeom>
          <a:noFill/>
          <a:ln>
            <a:noFill/>
          </a:ln>
        </p:spPr>
      </p:sp>
      <p:sp>
        <p:nvSpPr>
          <p:cNvPr id="64" name="Google Shape;64;p3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5.png"/><Relationship Id="rId4" Type="http://schemas.openxmlformats.org/officeDocument/2006/relationships/image" Target="../media/image24.png"/><Relationship Id="rId5"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2.jpg"/><Relationship Id="rId5" Type="http://schemas.openxmlformats.org/officeDocument/2006/relationships/image" Target="../media/image13.jpg"/><Relationship Id="rId6"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jpg"/><Relationship Id="rId5" Type="http://schemas.openxmlformats.org/officeDocument/2006/relationships/image" Target="../media/image15.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83" name="Shape 83"/>
        <p:cNvGrpSpPr/>
        <p:nvPr/>
      </p:nvGrpSpPr>
      <p:grpSpPr>
        <a:xfrm>
          <a:off x="0" y="0"/>
          <a:ext cx="0" cy="0"/>
          <a:chOff x="0" y="0"/>
          <a:chExt cx="0" cy="0"/>
        </a:xfrm>
      </p:grpSpPr>
      <p:grpSp>
        <p:nvGrpSpPr>
          <p:cNvPr id="84" name="Google Shape;84;p1"/>
          <p:cNvGrpSpPr/>
          <p:nvPr/>
        </p:nvGrpSpPr>
        <p:grpSpPr>
          <a:xfrm>
            <a:off x="1028700" y="884039"/>
            <a:ext cx="16230600" cy="950139"/>
            <a:chOff x="0" y="-38100"/>
            <a:chExt cx="4274726" cy="250242"/>
          </a:xfrm>
        </p:grpSpPr>
        <p:sp>
          <p:nvSpPr>
            <p:cNvPr id="85" name="Google Shape;85;p1"/>
            <p:cNvSpPr/>
            <p:nvPr/>
          </p:nvSpPr>
          <p:spPr>
            <a:xfrm>
              <a:off x="0" y="0"/>
              <a:ext cx="4274726" cy="212142"/>
            </a:xfrm>
            <a:custGeom>
              <a:rect b="b" l="l" r="r" t="t"/>
              <a:pathLst>
                <a:path extrusionOk="0" h="212142" w="4274726">
                  <a:moveTo>
                    <a:pt x="0" y="0"/>
                  </a:moveTo>
                  <a:lnTo>
                    <a:pt x="4274726" y="0"/>
                  </a:lnTo>
                  <a:lnTo>
                    <a:pt x="4274726" y="212142"/>
                  </a:lnTo>
                  <a:lnTo>
                    <a:pt x="0" y="212142"/>
                  </a:lnTo>
                  <a:close/>
                </a:path>
              </a:pathLst>
            </a:custGeom>
            <a:solidFill>
              <a:srgbClr val="FFFFFF"/>
            </a:solidFill>
            <a:ln>
              <a:noFill/>
            </a:ln>
          </p:spPr>
        </p:sp>
        <p:sp>
          <p:nvSpPr>
            <p:cNvPr id="86" name="Google Shape;86;p1"/>
            <p:cNvSpPr txBox="1"/>
            <p:nvPr/>
          </p:nvSpPr>
          <p:spPr>
            <a:xfrm>
              <a:off x="0" y="-38100"/>
              <a:ext cx="4274726" cy="2502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
          <p:cNvSpPr txBox="1"/>
          <p:nvPr/>
        </p:nvSpPr>
        <p:spPr>
          <a:xfrm>
            <a:off x="1028700" y="2306976"/>
            <a:ext cx="16409487" cy="134428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10008" u="none" cap="none" strike="noStrike">
                <a:solidFill>
                  <a:srgbClr val="FFFFFF"/>
                </a:solidFill>
                <a:latin typeface="Cambria"/>
                <a:ea typeface="Cambria"/>
                <a:cs typeface="Cambria"/>
                <a:sym typeface="Cambria"/>
              </a:rPr>
              <a:t>RASPAP TRÊN RASPBERRY 4</a:t>
            </a:r>
            <a:endParaRPr/>
          </a:p>
        </p:txBody>
      </p:sp>
      <p:grpSp>
        <p:nvGrpSpPr>
          <p:cNvPr id="88" name="Google Shape;88;p1"/>
          <p:cNvGrpSpPr/>
          <p:nvPr/>
        </p:nvGrpSpPr>
        <p:grpSpPr>
          <a:xfrm>
            <a:off x="1028700" y="8305919"/>
            <a:ext cx="16230600" cy="950139"/>
            <a:chOff x="0" y="-38100"/>
            <a:chExt cx="4274726" cy="250242"/>
          </a:xfrm>
        </p:grpSpPr>
        <p:sp>
          <p:nvSpPr>
            <p:cNvPr id="89" name="Google Shape;89;p1"/>
            <p:cNvSpPr/>
            <p:nvPr/>
          </p:nvSpPr>
          <p:spPr>
            <a:xfrm>
              <a:off x="0" y="0"/>
              <a:ext cx="4274726" cy="212142"/>
            </a:xfrm>
            <a:custGeom>
              <a:rect b="b" l="l" r="r" t="t"/>
              <a:pathLst>
                <a:path extrusionOk="0" h="212142" w="4274726">
                  <a:moveTo>
                    <a:pt x="0" y="0"/>
                  </a:moveTo>
                  <a:lnTo>
                    <a:pt x="4274726" y="0"/>
                  </a:lnTo>
                  <a:lnTo>
                    <a:pt x="4274726" y="212142"/>
                  </a:lnTo>
                  <a:lnTo>
                    <a:pt x="0" y="212142"/>
                  </a:lnTo>
                  <a:close/>
                </a:path>
              </a:pathLst>
            </a:custGeom>
            <a:solidFill>
              <a:srgbClr val="FFFFFF"/>
            </a:solidFill>
            <a:ln>
              <a:noFill/>
            </a:ln>
          </p:spPr>
        </p:sp>
        <p:sp>
          <p:nvSpPr>
            <p:cNvPr id="90" name="Google Shape;90;p1"/>
            <p:cNvSpPr txBox="1"/>
            <p:nvPr/>
          </p:nvSpPr>
          <p:spPr>
            <a:xfrm>
              <a:off x="0" y="-38100"/>
              <a:ext cx="4274726" cy="2502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1" name="Google Shape;91;p1"/>
          <p:cNvSpPr/>
          <p:nvPr/>
        </p:nvSpPr>
        <p:spPr>
          <a:xfrm rot="-2700000">
            <a:off x="10908772" y="3978227"/>
            <a:ext cx="10707063" cy="8458580"/>
          </a:xfrm>
          <a:custGeom>
            <a:rect b="b" l="l" r="r" t="t"/>
            <a:pathLst>
              <a:path extrusionOk="0" h="8458580" w="10707063">
                <a:moveTo>
                  <a:pt x="0" y="0"/>
                </a:moveTo>
                <a:lnTo>
                  <a:pt x="10707063" y="0"/>
                </a:lnTo>
                <a:lnTo>
                  <a:pt x="10707063" y="8458580"/>
                </a:lnTo>
                <a:lnTo>
                  <a:pt x="0" y="8458580"/>
                </a:lnTo>
                <a:lnTo>
                  <a:pt x="0" y="0"/>
                </a:lnTo>
                <a:close/>
              </a:path>
            </a:pathLst>
          </a:custGeom>
          <a:blipFill rotWithShape="1">
            <a:blip r:embed="rId3">
              <a:alphaModFix amt="9999"/>
            </a:blip>
            <a:stretch>
              <a:fillRect b="0" l="0" r="0" t="0"/>
            </a:stretch>
          </a:blipFill>
          <a:ln>
            <a:noFill/>
          </a:ln>
        </p:spPr>
      </p:sp>
      <p:sp>
        <p:nvSpPr>
          <p:cNvPr id="92" name="Google Shape;92;p1"/>
          <p:cNvSpPr txBox="1"/>
          <p:nvPr/>
        </p:nvSpPr>
        <p:spPr>
          <a:xfrm>
            <a:off x="1292864" y="1137116"/>
            <a:ext cx="7579564" cy="50292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rPr b="0" i="0" lang="en-US" sz="2799" u="none" cap="none" strike="noStrike">
                <a:solidFill>
                  <a:srgbClr val="000000"/>
                </a:solidFill>
                <a:latin typeface="Quicksand"/>
                <a:ea typeface="Quicksand"/>
                <a:cs typeface="Quicksand"/>
                <a:sym typeface="Quicksand"/>
              </a:rPr>
              <a:t>NT113.P13 - Hệ thống nhúng mạng không dây</a:t>
            </a:r>
            <a:endParaRPr/>
          </a:p>
        </p:txBody>
      </p:sp>
      <p:sp>
        <p:nvSpPr>
          <p:cNvPr id="93" name="Google Shape;93;p1"/>
          <p:cNvSpPr txBox="1"/>
          <p:nvPr/>
        </p:nvSpPr>
        <p:spPr>
          <a:xfrm>
            <a:off x="1292864" y="8555355"/>
            <a:ext cx="8464382" cy="573405"/>
          </a:xfrm>
          <a:prstGeom prst="rect">
            <a:avLst/>
          </a:prstGeom>
          <a:noFill/>
          <a:ln>
            <a:noFill/>
          </a:ln>
        </p:spPr>
        <p:txBody>
          <a:bodyPr anchorCtr="0" anchor="t" bIns="0" lIns="0" spcFirstLastPara="1" rIns="0" wrap="square" tIns="0">
            <a:spAutoFit/>
          </a:bodyPr>
          <a:lstStyle/>
          <a:p>
            <a:pPr indent="0" lvl="0" marL="0" marR="0" rtl="0" algn="l">
              <a:lnSpc>
                <a:spcPct val="150015"/>
              </a:lnSpc>
              <a:spcBef>
                <a:spcPts val="0"/>
              </a:spcBef>
              <a:spcAft>
                <a:spcPts val="0"/>
              </a:spcAft>
              <a:buNone/>
            </a:pPr>
            <a:r>
              <a:rPr b="0" i="0" lang="en-US" sz="3199" u="none" cap="none" strike="noStrike">
                <a:solidFill>
                  <a:srgbClr val="000000"/>
                </a:solidFill>
                <a:latin typeface="Quicksand"/>
                <a:ea typeface="Quicksand"/>
                <a:cs typeface="Quicksand"/>
                <a:sym typeface="Quicksand"/>
              </a:rPr>
              <a:t>GHHD: PGS.TS. Lê Trung Quân</a:t>
            </a:r>
            <a:endParaRPr/>
          </a:p>
        </p:txBody>
      </p:sp>
      <p:sp>
        <p:nvSpPr>
          <p:cNvPr id="94" name="Google Shape;94;p1"/>
          <p:cNvSpPr txBox="1"/>
          <p:nvPr/>
        </p:nvSpPr>
        <p:spPr>
          <a:xfrm>
            <a:off x="1028700" y="4616453"/>
            <a:ext cx="11087100" cy="2462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8000" u="none" cap="none" strike="noStrike">
                <a:solidFill>
                  <a:srgbClr val="FFFFFF"/>
                </a:solidFill>
                <a:latin typeface="Cambria"/>
                <a:ea typeface="Cambria"/>
                <a:cs typeface="Cambria"/>
                <a:sym typeface="Cambria"/>
              </a:rPr>
              <a:t>DEB</a:t>
            </a:r>
            <a:r>
              <a:rPr lang="en-US" sz="8000">
                <a:solidFill>
                  <a:srgbClr val="FFFFFF"/>
                </a:solidFill>
                <a:latin typeface="Cambria"/>
                <a:ea typeface="Cambria"/>
                <a:cs typeface="Cambria"/>
                <a:sym typeface="Cambria"/>
              </a:rPr>
              <a:t>U</a:t>
            </a:r>
            <a:r>
              <a:rPr b="0" i="0" lang="en-US" sz="8000" u="none" cap="none" strike="noStrike">
                <a:solidFill>
                  <a:srgbClr val="FFFFFF"/>
                </a:solidFill>
                <a:latin typeface="Cambria"/>
                <a:ea typeface="Cambria"/>
                <a:cs typeface="Cambria"/>
                <a:sym typeface="Cambria"/>
              </a:rPr>
              <a:t>G QUÁ TRÌNH KẾT NỐI MẠNG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212" name="Shape 212"/>
        <p:cNvGrpSpPr/>
        <p:nvPr/>
      </p:nvGrpSpPr>
      <p:grpSpPr>
        <a:xfrm>
          <a:off x="0" y="0"/>
          <a:ext cx="0" cy="0"/>
          <a:chOff x="0" y="0"/>
          <a:chExt cx="0" cy="0"/>
        </a:xfrm>
      </p:grpSpPr>
      <p:grpSp>
        <p:nvGrpSpPr>
          <p:cNvPr id="213" name="Google Shape;213;p10"/>
          <p:cNvGrpSpPr/>
          <p:nvPr/>
        </p:nvGrpSpPr>
        <p:grpSpPr>
          <a:xfrm>
            <a:off x="350262" y="1277719"/>
            <a:ext cx="17682142" cy="8785240"/>
            <a:chOff x="0" y="-38100"/>
            <a:chExt cx="4657025" cy="2313808"/>
          </a:xfrm>
        </p:grpSpPr>
        <p:sp>
          <p:nvSpPr>
            <p:cNvPr id="214" name="Google Shape;214;p10"/>
            <p:cNvSpPr/>
            <p:nvPr/>
          </p:nvSpPr>
          <p:spPr>
            <a:xfrm>
              <a:off x="0" y="0"/>
              <a:ext cx="4657025" cy="2275708"/>
            </a:xfrm>
            <a:custGeom>
              <a:rect b="b" l="l" r="r" t="t"/>
              <a:pathLst>
                <a:path extrusionOk="0" h="2275708" w="4657025">
                  <a:moveTo>
                    <a:pt x="0" y="0"/>
                  </a:moveTo>
                  <a:lnTo>
                    <a:pt x="4657025" y="0"/>
                  </a:lnTo>
                  <a:lnTo>
                    <a:pt x="4657025" y="2275708"/>
                  </a:lnTo>
                  <a:lnTo>
                    <a:pt x="0" y="2275708"/>
                  </a:lnTo>
                  <a:close/>
                </a:path>
              </a:pathLst>
            </a:custGeom>
            <a:solidFill>
              <a:srgbClr val="FFFFFF"/>
            </a:solidFill>
            <a:ln>
              <a:noFill/>
            </a:ln>
          </p:spPr>
        </p:sp>
        <p:sp>
          <p:nvSpPr>
            <p:cNvPr id="215" name="Google Shape;215;p10"/>
            <p:cNvSpPr txBox="1"/>
            <p:nvPr/>
          </p:nvSpPr>
          <p:spPr>
            <a:xfrm>
              <a:off x="0" y="-38100"/>
              <a:ext cx="4657025" cy="231380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6" name="Google Shape;216;p10"/>
          <p:cNvSpPr txBox="1"/>
          <p:nvPr/>
        </p:nvSpPr>
        <p:spPr>
          <a:xfrm>
            <a:off x="1404938" y="1683897"/>
            <a:ext cx="15182997" cy="5029200"/>
          </a:xfrm>
          <a:prstGeom prst="rect">
            <a:avLst/>
          </a:prstGeom>
          <a:noFill/>
          <a:ln>
            <a:noFill/>
          </a:ln>
        </p:spPr>
        <p:txBody>
          <a:bodyPr anchorCtr="0" anchor="t" bIns="0" lIns="0" spcFirstLastPara="1" rIns="0" wrap="square" tIns="0">
            <a:spAutoFit/>
          </a:bodyPr>
          <a:lstStyle/>
          <a:p>
            <a:pPr indent="-323848" lvl="1" marL="647698"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Hostapd (Host Access Point Daemon) là một phần mềm mã nguồn mở dùng để biến một thiết bị Linux có card Wi-Fi thành một điểm phát sóng Wi-Fi (Wi-Fi Access Point).</a:t>
            </a:r>
            <a:endParaRPr/>
          </a:p>
          <a:p>
            <a:pPr indent="-323848" lvl="1" marL="647698"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Hostapd thiết lập, quản lý các mạng theo các tiêu chuẩn 802.11và hỗ trợ các cơ chế bảo mật (WPA/WPA2)</a:t>
            </a:r>
            <a:endParaRPr/>
          </a:p>
          <a:p>
            <a:pPr indent="-323848" lvl="1" marL="647698"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Hostapd là một công cụ mạnh mẽ, đóng vai trò quan trọng trong việc xây dựng và quản lý mạng không dây trên các thiết bị Linux. Khả năng tích hợp linh hoạt của nó làm cho nó trở thành một phần cốt lõi trong nhiều dự án và nền tảng như RaspAP và OpenWrt. </a:t>
            </a:r>
            <a:endParaRPr/>
          </a:p>
        </p:txBody>
      </p:sp>
      <p:sp>
        <p:nvSpPr>
          <p:cNvPr id="217" name="Google Shape;217;p10"/>
          <p:cNvSpPr/>
          <p:nvPr/>
        </p:nvSpPr>
        <p:spPr>
          <a:xfrm>
            <a:off x="1928025" y="7011541"/>
            <a:ext cx="6338111" cy="2059218"/>
          </a:xfrm>
          <a:custGeom>
            <a:rect b="b" l="l" r="r" t="t"/>
            <a:pathLst>
              <a:path extrusionOk="0" h="2059218" w="6338111">
                <a:moveTo>
                  <a:pt x="0" y="0"/>
                </a:moveTo>
                <a:lnTo>
                  <a:pt x="6338111" y="0"/>
                </a:lnTo>
                <a:lnTo>
                  <a:pt x="6338111" y="2059218"/>
                </a:lnTo>
                <a:lnTo>
                  <a:pt x="0" y="2059218"/>
                </a:lnTo>
                <a:lnTo>
                  <a:pt x="0" y="0"/>
                </a:lnTo>
                <a:close/>
              </a:path>
            </a:pathLst>
          </a:custGeom>
          <a:blipFill rotWithShape="1">
            <a:blip r:embed="rId3">
              <a:alphaModFix/>
            </a:blip>
            <a:stretch>
              <a:fillRect b="0" l="0" r="0" t="0"/>
            </a:stretch>
          </a:blipFill>
          <a:ln>
            <a:noFill/>
          </a:ln>
        </p:spPr>
      </p:sp>
      <p:sp>
        <p:nvSpPr>
          <p:cNvPr id="218" name="Google Shape;218;p10"/>
          <p:cNvSpPr/>
          <p:nvPr/>
        </p:nvSpPr>
        <p:spPr>
          <a:xfrm>
            <a:off x="9144000" y="6773513"/>
            <a:ext cx="8353112" cy="2484787"/>
          </a:xfrm>
          <a:custGeom>
            <a:rect b="b" l="l" r="r" t="t"/>
            <a:pathLst>
              <a:path extrusionOk="0" h="2484787" w="8353112">
                <a:moveTo>
                  <a:pt x="0" y="0"/>
                </a:moveTo>
                <a:lnTo>
                  <a:pt x="8353112" y="0"/>
                </a:lnTo>
                <a:lnTo>
                  <a:pt x="8353112" y="2484787"/>
                </a:lnTo>
                <a:lnTo>
                  <a:pt x="0" y="2484787"/>
                </a:lnTo>
                <a:lnTo>
                  <a:pt x="0" y="0"/>
                </a:lnTo>
                <a:close/>
              </a:path>
            </a:pathLst>
          </a:custGeom>
          <a:blipFill rotWithShape="1">
            <a:blip r:embed="rId4">
              <a:alphaModFix/>
            </a:blip>
            <a:stretch>
              <a:fillRect b="0" l="0" r="0" t="0"/>
            </a:stretch>
          </a:blipFill>
          <a:ln>
            <a:noFill/>
          </a:ln>
        </p:spPr>
      </p:sp>
      <p:sp>
        <p:nvSpPr>
          <p:cNvPr id="219" name="Google Shape;219;p10"/>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GIỚI THIỆU HOSTAPD</a:t>
            </a:r>
            <a:endParaRP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223" name="Shape 223"/>
        <p:cNvGrpSpPr/>
        <p:nvPr/>
      </p:nvGrpSpPr>
      <p:grpSpPr>
        <a:xfrm>
          <a:off x="0" y="0"/>
          <a:ext cx="0" cy="0"/>
          <a:chOff x="0" y="0"/>
          <a:chExt cx="0" cy="0"/>
        </a:xfrm>
      </p:grpSpPr>
      <p:grpSp>
        <p:nvGrpSpPr>
          <p:cNvPr id="224" name="Google Shape;224;p11"/>
          <p:cNvGrpSpPr/>
          <p:nvPr/>
        </p:nvGrpSpPr>
        <p:grpSpPr>
          <a:xfrm>
            <a:off x="350262" y="1277719"/>
            <a:ext cx="17682142" cy="8785240"/>
            <a:chOff x="0" y="-38100"/>
            <a:chExt cx="4657025" cy="2313808"/>
          </a:xfrm>
        </p:grpSpPr>
        <p:sp>
          <p:nvSpPr>
            <p:cNvPr id="225" name="Google Shape;225;p11"/>
            <p:cNvSpPr/>
            <p:nvPr/>
          </p:nvSpPr>
          <p:spPr>
            <a:xfrm>
              <a:off x="0" y="0"/>
              <a:ext cx="4657025" cy="2275708"/>
            </a:xfrm>
            <a:custGeom>
              <a:rect b="b" l="l" r="r" t="t"/>
              <a:pathLst>
                <a:path extrusionOk="0" h="2275708" w="4657025">
                  <a:moveTo>
                    <a:pt x="0" y="0"/>
                  </a:moveTo>
                  <a:lnTo>
                    <a:pt x="4657025" y="0"/>
                  </a:lnTo>
                  <a:lnTo>
                    <a:pt x="4657025" y="2275708"/>
                  </a:lnTo>
                  <a:lnTo>
                    <a:pt x="0" y="2275708"/>
                  </a:lnTo>
                  <a:close/>
                </a:path>
              </a:pathLst>
            </a:custGeom>
            <a:solidFill>
              <a:srgbClr val="FFFFFF"/>
            </a:solidFill>
            <a:ln>
              <a:noFill/>
            </a:ln>
          </p:spPr>
        </p:sp>
        <p:sp>
          <p:nvSpPr>
            <p:cNvPr id="226" name="Google Shape;226;p11"/>
            <p:cNvSpPr txBox="1"/>
            <p:nvPr/>
          </p:nvSpPr>
          <p:spPr>
            <a:xfrm>
              <a:off x="0" y="-38100"/>
              <a:ext cx="4657025" cy="231380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7" name="Google Shape;227;p11"/>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SỬ DỤNG MÃ NGUỒN HOSTAPD</a:t>
            </a:r>
            <a:endParaRPr/>
          </a:p>
        </p:txBody>
      </p:sp>
      <p:sp>
        <p:nvSpPr>
          <p:cNvPr id="228" name="Google Shape;228;p11"/>
          <p:cNvSpPr txBox="1"/>
          <p:nvPr/>
        </p:nvSpPr>
        <p:spPr>
          <a:xfrm>
            <a:off x="1404938" y="1889006"/>
            <a:ext cx="15182997" cy="6715125"/>
          </a:xfrm>
          <a:prstGeom prst="rect">
            <a:avLst/>
          </a:prstGeom>
          <a:noFill/>
          <a:ln>
            <a:noFill/>
          </a:ln>
        </p:spPr>
        <p:txBody>
          <a:bodyPr anchorCtr="0" anchor="t" bIns="0" lIns="0" spcFirstLastPara="1" rIns="0" wrap="square" tIns="0">
            <a:spAutoFit/>
          </a:bodyPr>
          <a:lstStyle/>
          <a:p>
            <a:pPr indent="-323848" lvl="1" marL="647698"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Clone source code hostapd tại địa chỉ: </a:t>
            </a:r>
            <a:r>
              <a:rPr b="1" i="0" lang="en-US" sz="2999" u="none" cap="none" strike="noStrike">
                <a:solidFill>
                  <a:srgbClr val="5284FF"/>
                </a:solidFill>
                <a:latin typeface="Quicksand"/>
                <a:ea typeface="Quicksand"/>
                <a:cs typeface="Quicksand"/>
                <a:sym typeface="Quicksand"/>
              </a:rPr>
              <a:t>https://w1.fi/hostap.git</a:t>
            </a:r>
            <a:endParaRPr/>
          </a:p>
          <a:p>
            <a:pPr indent="-323848" lvl="1" marL="647698"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Hostapd</a:t>
            </a:r>
            <a:r>
              <a:rPr b="0" i="0" lang="en-US" sz="2999" u="none" cap="none" strike="noStrike">
                <a:solidFill>
                  <a:srgbClr val="000000"/>
                </a:solidFill>
                <a:latin typeface="Quicksand"/>
                <a:ea typeface="Quicksand"/>
                <a:cs typeface="Quicksand"/>
                <a:sym typeface="Quicksand"/>
              </a:rPr>
              <a:t> đi kèm với 1 tệp cấu hình mẫu tên là </a:t>
            </a:r>
            <a:r>
              <a:rPr b="1" i="0" lang="en-US" sz="2999" u="none" cap="none" strike="noStrike">
                <a:solidFill>
                  <a:srgbClr val="000000"/>
                </a:solidFill>
                <a:latin typeface="Quicksand"/>
                <a:ea typeface="Quicksand"/>
                <a:cs typeface="Quicksand"/>
                <a:sym typeface="Quicksand"/>
              </a:rPr>
              <a:t>defconfig</a:t>
            </a:r>
            <a:r>
              <a:rPr b="0" i="0" lang="en-US" sz="2999" u="none" cap="none" strike="noStrike">
                <a:solidFill>
                  <a:srgbClr val="000000"/>
                </a:solidFill>
                <a:latin typeface="Quicksand"/>
                <a:ea typeface="Quicksand"/>
                <a:cs typeface="Quicksand"/>
                <a:sym typeface="Quicksand"/>
              </a:rPr>
              <a:t>, tệp này cần được đổi tên thành </a:t>
            </a:r>
            <a:r>
              <a:rPr b="1" i="0" lang="en-US" sz="2999" u="none" cap="none" strike="noStrike">
                <a:solidFill>
                  <a:srgbClr val="000000"/>
                </a:solidFill>
                <a:latin typeface="Quicksand"/>
                <a:ea typeface="Quicksand"/>
                <a:cs typeface="Quicksand"/>
                <a:sym typeface="Quicksand"/>
              </a:rPr>
              <a:t>.config</a:t>
            </a:r>
            <a:r>
              <a:rPr b="0" i="0" lang="en-US" sz="2999" u="none" cap="none" strike="noStrike">
                <a:solidFill>
                  <a:srgbClr val="000000"/>
                </a:solidFill>
                <a:latin typeface="Quicksand"/>
                <a:ea typeface="Quicksand"/>
                <a:cs typeface="Quicksand"/>
                <a:sym typeface="Quicksand"/>
              </a:rPr>
              <a:t> để sử dụng khi biên dịch </a:t>
            </a:r>
            <a:endParaRPr/>
          </a:p>
          <a:p>
            <a:pPr indent="-431799" lvl="2" marL="1295397"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cp defconfig .config</a:t>
            </a:r>
            <a:endParaRPr/>
          </a:p>
          <a:p>
            <a:pPr indent="-323848" lvl="1" marL="647698"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Sử dụng lệnh </a:t>
            </a:r>
            <a:r>
              <a:rPr b="1" i="0" lang="en-US" sz="2999" u="none" cap="none" strike="noStrike">
                <a:solidFill>
                  <a:srgbClr val="000000"/>
                </a:solidFill>
                <a:latin typeface="Quicksand"/>
                <a:ea typeface="Quicksand"/>
                <a:cs typeface="Quicksand"/>
                <a:sym typeface="Quicksand"/>
              </a:rPr>
              <a:t>make</a:t>
            </a:r>
            <a:r>
              <a:rPr b="0" i="0" lang="en-US" sz="2999" u="none" cap="none" strike="noStrike">
                <a:solidFill>
                  <a:srgbClr val="000000"/>
                </a:solidFill>
                <a:latin typeface="Quicksand"/>
                <a:ea typeface="Quicksand"/>
                <a:cs typeface="Quicksand"/>
                <a:sym typeface="Quicksand"/>
              </a:rPr>
              <a:t> để biên dịch mã nguồn Hostapd, make sẽ đọc tệp .config và các tệp Makefile trong thư mục, sau đó thực thi quá trình biên dịch (tải các công cụ gcc, make, ...) trước khi biên dịch</a:t>
            </a:r>
            <a:endParaRPr/>
          </a:p>
          <a:p>
            <a:pPr indent="-323848" lvl="1" marL="647698"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Đảm bảo các công cụ được tải hỗ trợ biên dịch</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 </a:t>
            </a:r>
            <a:r>
              <a:rPr b="1" i="0" lang="en-US" sz="2999" u="none" cap="none" strike="noStrike">
                <a:solidFill>
                  <a:srgbClr val="000000"/>
                </a:solidFill>
                <a:latin typeface="Quicksand"/>
                <a:ea typeface="Quicksand"/>
                <a:cs typeface="Quicksand"/>
                <a:sym typeface="Quicksand"/>
              </a:rPr>
              <a:t>build-essential (gcc), libssl-dev (OpenSLL), libnl-3-dev, libnl-genl-3-dev, pkg-config</a:t>
            </a:r>
            <a:endParaRPr/>
          </a:p>
          <a:p>
            <a:pPr indent="-323848" lvl="1" marL="647698"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Kiểm tra lại biên dịch hostapd đã chạy đúng bằng cách</a:t>
            </a:r>
            <a:endParaRPr/>
          </a:p>
          <a:p>
            <a:pPr indent="-431799" lvl="2" marL="1295397"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sudo ./hostapd /etc/hostapd/hostapd.conf</a:t>
            </a:r>
            <a:endParaRP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232" name="Shape 232"/>
        <p:cNvGrpSpPr/>
        <p:nvPr/>
      </p:nvGrpSpPr>
      <p:grpSpPr>
        <a:xfrm>
          <a:off x="0" y="0"/>
          <a:ext cx="0" cy="0"/>
          <a:chOff x="0" y="0"/>
          <a:chExt cx="0" cy="0"/>
        </a:xfrm>
      </p:grpSpPr>
      <p:grpSp>
        <p:nvGrpSpPr>
          <p:cNvPr id="233" name="Google Shape;233;p12"/>
          <p:cNvGrpSpPr/>
          <p:nvPr/>
        </p:nvGrpSpPr>
        <p:grpSpPr>
          <a:xfrm>
            <a:off x="350262" y="1277719"/>
            <a:ext cx="17682142" cy="8785240"/>
            <a:chOff x="0" y="-38100"/>
            <a:chExt cx="4657025" cy="2313808"/>
          </a:xfrm>
        </p:grpSpPr>
        <p:sp>
          <p:nvSpPr>
            <p:cNvPr id="234" name="Google Shape;234;p12"/>
            <p:cNvSpPr/>
            <p:nvPr/>
          </p:nvSpPr>
          <p:spPr>
            <a:xfrm>
              <a:off x="0" y="0"/>
              <a:ext cx="4657025" cy="2275708"/>
            </a:xfrm>
            <a:custGeom>
              <a:rect b="b" l="l" r="r" t="t"/>
              <a:pathLst>
                <a:path extrusionOk="0" h="2275708" w="4657025">
                  <a:moveTo>
                    <a:pt x="0" y="0"/>
                  </a:moveTo>
                  <a:lnTo>
                    <a:pt x="4657025" y="0"/>
                  </a:lnTo>
                  <a:lnTo>
                    <a:pt x="4657025" y="2275708"/>
                  </a:lnTo>
                  <a:lnTo>
                    <a:pt x="0" y="2275708"/>
                  </a:lnTo>
                  <a:close/>
                </a:path>
              </a:pathLst>
            </a:custGeom>
            <a:solidFill>
              <a:srgbClr val="FFFFFF"/>
            </a:solidFill>
            <a:ln>
              <a:noFill/>
            </a:ln>
          </p:spPr>
        </p:sp>
        <p:sp>
          <p:nvSpPr>
            <p:cNvPr id="235" name="Google Shape;235;p12"/>
            <p:cNvSpPr txBox="1"/>
            <p:nvPr/>
          </p:nvSpPr>
          <p:spPr>
            <a:xfrm>
              <a:off x="0" y="-38100"/>
              <a:ext cx="4657025" cy="231380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6" name="Google Shape;236;p12"/>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SỬ DỤNG GDB DEBUG HOSTAPD</a:t>
            </a:r>
            <a:endParaRPr/>
          </a:p>
        </p:txBody>
      </p:sp>
      <p:sp>
        <p:nvSpPr>
          <p:cNvPr id="237" name="Google Shape;237;p12"/>
          <p:cNvSpPr txBox="1"/>
          <p:nvPr/>
        </p:nvSpPr>
        <p:spPr>
          <a:xfrm>
            <a:off x="1404938" y="1889006"/>
            <a:ext cx="15182997" cy="7277100"/>
          </a:xfrm>
          <a:prstGeom prst="rect">
            <a:avLst/>
          </a:prstGeom>
          <a:noFill/>
          <a:ln>
            <a:noFill/>
          </a:ln>
        </p:spPr>
        <p:txBody>
          <a:bodyPr anchorCtr="0" anchor="t" bIns="0" lIns="0" spcFirstLastPara="1" rIns="0" wrap="square" tIns="0">
            <a:spAutoFit/>
          </a:bodyPr>
          <a:lstStyle/>
          <a:p>
            <a:pPr indent="-323848" lvl="1" marL="647698"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GDB</a:t>
            </a:r>
            <a:r>
              <a:rPr b="0" i="0" lang="en-US" sz="2999" u="none" cap="none" strike="noStrike">
                <a:solidFill>
                  <a:srgbClr val="000000"/>
                </a:solidFill>
                <a:latin typeface="Quicksand"/>
                <a:ea typeface="Quicksand"/>
                <a:cs typeface="Quicksand"/>
                <a:sym typeface="Quicksand"/>
              </a:rPr>
              <a:t> (GNU Debugger) là công cụ gỡ lỗi (debugging) mạnh mẽ dành chương trình sử dụng ngôn ngữ như C, C++, và Fortran.</a:t>
            </a:r>
            <a:endParaRPr/>
          </a:p>
          <a:p>
            <a:pPr indent="-323848" lvl="1" marL="647698"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Làm sạch mã nguồn trước khi biên dịch lại:</a:t>
            </a:r>
            <a:endParaRPr/>
          </a:p>
          <a:p>
            <a:pPr indent="-431799" lvl="2" marL="1295397"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sudo make clean</a:t>
            </a:r>
            <a:endParaRPr/>
          </a:p>
          <a:p>
            <a:pPr indent="-323848" lvl="1" marL="647698"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Biên dịch lại với cờ được gắn cờ -g  </a:t>
            </a:r>
            <a:endParaRPr/>
          </a:p>
          <a:p>
            <a:pPr indent="-431799" lvl="2" marL="1295397"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sudo make CFLAGS+=-g</a:t>
            </a:r>
            <a:endParaRPr/>
          </a:p>
          <a:p>
            <a:pPr indent="-323848" lvl="1" marL="647698"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Sau khi biên dịch thành công ta có file thực thi hostapd, bắt đầu sử dụng gdb </a:t>
            </a:r>
            <a:endParaRPr/>
          </a:p>
          <a:p>
            <a:pPr indent="-431799" lvl="2" marL="1295397"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sudo gdb ./hostapd</a:t>
            </a:r>
            <a:endParaRPr/>
          </a:p>
          <a:p>
            <a:pPr indent="-323848" lvl="1" marL="647698"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Cách lệnh hỗ trợ debug</a:t>
            </a:r>
            <a:endParaRPr/>
          </a:p>
          <a:p>
            <a:pPr indent="-431799" lvl="2" marL="1295397"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break</a:t>
            </a:r>
            <a:r>
              <a:rPr b="0" i="0" lang="en-US" sz="2999" u="none" cap="none" strike="noStrike">
                <a:solidFill>
                  <a:srgbClr val="000000"/>
                </a:solidFill>
                <a:latin typeface="Quicksand"/>
                <a:ea typeface="Quicksand"/>
                <a:cs typeface="Quicksand"/>
                <a:sym typeface="Quicksand"/>
              </a:rPr>
              <a:t> &lt;tên hàm&gt;</a:t>
            </a:r>
            <a:endParaRPr/>
          </a:p>
          <a:p>
            <a:pPr indent="-431799" lvl="2" marL="1295397"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break </a:t>
            </a:r>
            <a:r>
              <a:rPr b="0" i="0" lang="en-US" sz="2999" u="none" cap="none" strike="noStrike">
                <a:solidFill>
                  <a:srgbClr val="000000"/>
                </a:solidFill>
                <a:latin typeface="Quicksand"/>
                <a:ea typeface="Quicksand"/>
                <a:cs typeface="Quicksand"/>
                <a:sym typeface="Quicksand"/>
              </a:rPr>
              <a:t>&lt;tên file&gt;:&lt;số dòng&gt;</a:t>
            </a:r>
            <a:endParaRPr/>
          </a:p>
          <a:p>
            <a:pPr indent="-431799" lvl="2" marL="1295397"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run -dd /etc/hostapd/hostapd.conf</a:t>
            </a:r>
            <a:r>
              <a:rPr b="0" i="0" lang="en-US" sz="2999" u="none" cap="none" strike="noStrike">
                <a:solidFill>
                  <a:srgbClr val="000000"/>
                </a:solidFill>
                <a:latin typeface="Quicksand"/>
                <a:ea typeface="Quicksand"/>
                <a:cs typeface="Quicksand"/>
                <a:sym typeface="Quicksand"/>
              </a:rPr>
              <a:t> </a:t>
            </a:r>
            <a:endParaRPr/>
          </a:p>
          <a:p>
            <a:pPr indent="-323848" lvl="1" marL="647698"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Cách lệnh </a:t>
            </a:r>
            <a:r>
              <a:rPr b="1" i="0" lang="en-US" sz="2999" u="none" cap="none" strike="noStrike">
                <a:solidFill>
                  <a:srgbClr val="000000"/>
                </a:solidFill>
                <a:latin typeface="Quicksand"/>
                <a:ea typeface="Quicksand"/>
                <a:cs typeface="Quicksand"/>
                <a:sym typeface="Quicksand"/>
              </a:rPr>
              <a:t>step</a:t>
            </a:r>
            <a:r>
              <a:rPr b="0" i="0" lang="en-US" sz="2999" u="none" cap="none" strike="noStrike">
                <a:solidFill>
                  <a:srgbClr val="000000"/>
                </a:solidFill>
                <a:latin typeface="Quicksand"/>
                <a:ea typeface="Quicksand"/>
                <a:cs typeface="Quicksand"/>
                <a:sym typeface="Quicksand"/>
              </a:rPr>
              <a:t>, </a:t>
            </a:r>
            <a:r>
              <a:rPr b="1" i="0" lang="en-US" sz="2999" u="none" cap="none" strike="noStrike">
                <a:solidFill>
                  <a:srgbClr val="000000"/>
                </a:solidFill>
                <a:latin typeface="Quicksand"/>
                <a:ea typeface="Quicksand"/>
                <a:cs typeface="Quicksand"/>
                <a:sym typeface="Quicksand"/>
              </a:rPr>
              <a:t>next</a:t>
            </a:r>
            <a:r>
              <a:rPr b="0" i="0" lang="en-US" sz="2999" u="none" cap="none" strike="noStrike">
                <a:solidFill>
                  <a:srgbClr val="000000"/>
                </a:solidFill>
                <a:latin typeface="Quicksand"/>
                <a:ea typeface="Quicksand"/>
                <a:cs typeface="Quicksand"/>
                <a:sym typeface="Quicksand"/>
              </a:rPr>
              <a:t>, </a:t>
            </a:r>
            <a:r>
              <a:rPr b="1" i="0" lang="en-US" sz="2999" u="none" cap="none" strike="noStrike">
                <a:solidFill>
                  <a:srgbClr val="000000"/>
                </a:solidFill>
                <a:latin typeface="Quicksand"/>
                <a:ea typeface="Quicksand"/>
                <a:cs typeface="Quicksand"/>
                <a:sym typeface="Quicksand"/>
              </a:rPr>
              <a:t>finish</a:t>
            </a:r>
            <a:r>
              <a:rPr b="0" i="0" lang="en-US" sz="2999" u="none" cap="none" strike="noStrike">
                <a:solidFill>
                  <a:srgbClr val="000000"/>
                </a:solidFill>
                <a:latin typeface="Quicksand"/>
                <a:ea typeface="Quicksand"/>
                <a:cs typeface="Quicksand"/>
                <a:sym typeface="Quicksand"/>
              </a:rPr>
              <a:t>, </a:t>
            </a:r>
            <a:r>
              <a:rPr b="1" i="0" lang="en-US" sz="2999" u="none" cap="none" strike="noStrike">
                <a:solidFill>
                  <a:srgbClr val="000000"/>
                </a:solidFill>
                <a:latin typeface="Quicksand"/>
                <a:ea typeface="Quicksand"/>
                <a:cs typeface="Quicksand"/>
                <a:sym typeface="Quicksand"/>
              </a:rPr>
              <a:t>continue</a:t>
            </a:r>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241" name="Shape 241"/>
        <p:cNvGrpSpPr/>
        <p:nvPr/>
      </p:nvGrpSpPr>
      <p:grpSpPr>
        <a:xfrm>
          <a:off x="0" y="0"/>
          <a:ext cx="0" cy="0"/>
          <a:chOff x="0" y="0"/>
          <a:chExt cx="0" cy="0"/>
        </a:xfrm>
      </p:grpSpPr>
      <p:grpSp>
        <p:nvGrpSpPr>
          <p:cNvPr id="242" name="Google Shape;242;p13"/>
          <p:cNvGrpSpPr/>
          <p:nvPr/>
        </p:nvGrpSpPr>
        <p:grpSpPr>
          <a:xfrm>
            <a:off x="350262" y="1277719"/>
            <a:ext cx="17682142" cy="8785240"/>
            <a:chOff x="0" y="-38100"/>
            <a:chExt cx="4657025" cy="2313808"/>
          </a:xfrm>
        </p:grpSpPr>
        <p:sp>
          <p:nvSpPr>
            <p:cNvPr id="243" name="Google Shape;243;p13"/>
            <p:cNvSpPr/>
            <p:nvPr/>
          </p:nvSpPr>
          <p:spPr>
            <a:xfrm>
              <a:off x="0" y="0"/>
              <a:ext cx="4657025" cy="2275708"/>
            </a:xfrm>
            <a:custGeom>
              <a:rect b="b" l="l" r="r" t="t"/>
              <a:pathLst>
                <a:path extrusionOk="0" h="2275708" w="4657025">
                  <a:moveTo>
                    <a:pt x="0" y="0"/>
                  </a:moveTo>
                  <a:lnTo>
                    <a:pt x="4657025" y="0"/>
                  </a:lnTo>
                  <a:lnTo>
                    <a:pt x="4657025" y="2275708"/>
                  </a:lnTo>
                  <a:lnTo>
                    <a:pt x="0" y="2275708"/>
                  </a:lnTo>
                  <a:close/>
                </a:path>
              </a:pathLst>
            </a:custGeom>
            <a:solidFill>
              <a:srgbClr val="FFFFFF"/>
            </a:solidFill>
            <a:ln>
              <a:noFill/>
            </a:ln>
          </p:spPr>
        </p:sp>
        <p:sp>
          <p:nvSpPr>
            <p:cNvPr id="244" name="Google Shape;244;p13"/>
            <p:cNvSpPr txBox="1"/>
            <p:nvPr/>
          </p:nvSpPr>
          <p:spPr>
            <a:xfrm>
              <a:off x="0" y="-38100"/>
              <a:ext cx="4657025" cy="231380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5" name="Google Shape;245;p13"/>
          <p:cNvSpPr/>
          <p:nvPr/>
        </p:nvSpPr>
        <p:spPr>
          <a:xfrm>
            <a:off x="1665465" y="2367981"/>
            <a:ext cx="14957070" cy="6749378"/>
          </a:xfrm>
          <a:custGeom>
            <a:rect b="b" l="l" r="r" t="t"/>
            <a:pathLst>
              <a:path extrusionOk="0" h="6749378" w="14957070">
                <a:moveTo>
                  <a:pt x="0" y="0"/>
                </a:moveTo>
                <a:lnTo>
                  <a:pt x="14957070" y="0"/>
                </a:lnTo>
                <a:lnTo>
                  <a:pt x="14957070" y="6749378"/>
                </a:lnTo>
                <a:lnTo>
                  <a:pt x="0" y="6749378"/>
                </a:lnTo>
                <a:lnTo>
                  <a:pt x="0" y="0"/>
                </a:lnTo>
                <a:close/>
              </a:path>
            </a:pathLst>
          </a:custGeom>
          <a:blipFill rotWithShape="1">
            <a:blip r:embed="rId3">
              <a:alphaModFix/>
            </a:blip>
            <a:stretch>
              <a:fillRect b="0" l="0" r="0" t="0"/>
            </a:stretch>
          </a:blipFill>
          <a:ln>
            <a:noFill/>
          </a:ln>
        </p:spPr>
      </p:sp>
      <p:sp>
        <p:nvSpPr>
          <p:cNvPr id="246" name="Google Shape;246;p13"/>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FILE HOSTAPD.CONF</a:t>
            </a:r>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250" name="Shape 250"/>
        <p:cNvGrpSpPr/>
        <p:nvPr/>
      </p:nvGrpSpPr>
      <p:grpSpPr>
        <a:xfrm>
          <a:off x="0" y="0"/>
          <a:ext cx="0" cy="0"/>
          <a:chOff x="0" y="0"/>
          <a:chExt cx="0" cy="0"/>
        </a:xfrm>
      </p:grpSpPr>
      <p:grpSp>
        <p:nvGrpSpPr>
          <p:cNvPr id="251" name="Google Shape;251;p14"/>
          <p:cNvGrpSpPr/>
          <p:nvPr/>
        </p:nvGrpSpPr>
        <p:grpSpPr>
          <a:xfrm>
            <a:off x="350262" y="1277719"/>
            <a:ext cx="17682142" cy="8785240"/>
            <a:chOff x="0" y="-38100"/>
            <a:chExt cx="4657025" cy="2313808"/>
          </a:xfrm>
        </p:grpSpPr>
        <p:sp>
          <p:nvSpPr>
            <p:cNvPr id="252" name="Google Shape;252;p14"/>
            <p:cNvSpPr/>
            <p:nvPr/>
          </p:nvSpPr>
          <p:spPr>
            <a:xfrm>
              <a:off x="0" y="0"/>
              <a:ext cx="4657025" cy="2275708"/>
            </a:xfrm>
            <a:custGeom>
              <a:rect b="b" l="l" r="r" t="t"/>
              <a:pathLst>
                <a:path extrusionOk="0" h="2275708" w="4657025">
                  <a:moveTo>
                    <a:pt x="0" y="0"/>
                  </a:moveTo>
                  <a:lnTo>
                    <a:pt x="4657025" y="0"/>
                  </a:lnTo>
                  <a:lnTo>
                    <a:pt x="4657025" y="2275708"/>
                  </a:lnTo>
                  <a:lnTo>
                    <a:pt x="0" y="2275708"/>
                  </a:lnTo>
                  <a:close/>
                </a:path>
              </a:pathLst>
            </a:custGeom>
            <a:solidFill>
              <a:srgbClr val="FFFFFF"/>
            </a:solidFill>
            <a:ln>
              <a:noFill/>
            </a:ln>
          </p:spPr>
        </p:sp>
        <p:sp>
          <p:nvSpPr>
            <p:cNvPr id="253" name="Google Shape;253;p14"/>
            <p:cNvSpPr txBox="1"/>
            <p:nvPr/>
          </p:nvSpPr>
          <p:spPr>
            <a:xfrm>
              <a:off x="0" y="-38100"/>
              <a:ext cx="4657025" cy="231380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4" name="Google Shape;254;p14"/>
          <p:cNvSpPr/>
          <p:nvPr/>
        </p:nvSpPr>
        <p:spPr>
          <a:xfrm>
            <a:off x="3749519" y="1673653"/>
            <a:ext cx="10883628" cy="8138034"/>
          </a:xfrm>
          <a:custGeom>
            <a:rect b="b" l="l" r="r" t="t"/>
            <a:pathLst>
              <a:path extrusionOk="0" h="8138034" w="10883628">
                <a:moveTo>
                  <a:pt x="0" y="0"/>
                </a:moveTo>
                <a:lnTo>
                  <a:pt x="10883628" y="0"/>
                </a:lnTo>
                <a:lnTo>
                  <a:pt x="10883628" y="8138033"/>
                </a:lnTo>
                <a:lnTo>
                  <a:pt x="0" y="8138033"/>
                </a:lnTo>
                <a:lnTo>
                  <a:pt x="0" y="0"/>
                </a:lnTo>
                <a:close/>
              </a:path>
            </a:pathLst>
          </a:custGeom>
          <a:blipFill rotWithShape="1">
            <a:blip r:embed="rId3">
              <a:alphaModFix/>
            </a:blip>
            <a:stretch>
              <a:fillRect b="0" l="0" r="-71558" t="-3536"/>
            </a:stretch>
          </a:blipFill>
          <a:ln cap="sq" cmpd="sng" w="38100">
            <a:solidFill>
              <a:srgbClr val="000000"/>
            </a:solidFill>
            <a:prstDash val="solid"/>
            <a:miter lim="8000"/>
            <a:headEnd len="sm" w="sm" type="none"/>
            <a:tailEnd len="sm" w="sm" type="none"/>
          </a:ln>
        </p:spPr>
      </p:sp>
      <p:sp>
        <p:nvSpPr>
          <p:cNvPr id="255" name="Google Shape;255;p14"/>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LÝ THUYẾT</a:t>
            </a:r>
            <a:endParaRPr/>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259" name="Shape 259"/>
        <p:cNvGrpSpPr/>
        <p:nvPr/>
      </p:nvGrpSpPr>
      <p:grpSpPr>
        <a:xfrm>
          <a:off x="0" y="0"/>
          <a:ext cx="0" cy="0"/>
          <a:chOff x="0" y="0"/>
          <a:chExt cx="0" cy="0"/>
        </a:xfrm>
      </p:grpSpPr>
      <p:grpSp>
        <p:nvGrpSpPr>
          <p:cNvPr id="260" name="Google Shape;260;p15"/>
          <p:cNvGrpSpPr/>
          <p:nvPr/>
        </p:nvGrpSpPr>
        <p:grpSpPr>
          <a:xfrm>
            <a:off x="350262" y="1277719"/>
            <a:ext cx="17682142" cy="8785240"/>
            <a:chOff x="0" y="-38100"/>
            <a:chExt cx="4657025" cy="2313808"/>
          </a:xfrm>
        </p:grpSpPr>
        <p:sp>
          <p:nvSpPr>
            <p:cNvPr id="261" name="Google Shape;261;p15"/>
            <p:cNvSpPr/>
            <p:nvPr/>
          </p:nvSpPr>
          <p:spPr>
            <a:xfrm>
              <a:off x="0" y="0"/>
              <a:ext cx="4657025" cy="2275708"/>
            </a:xfrm>
            <a:custGeom>
              <a:rect b="b" l="l" r="r" t="t"/>
              <a:pathLst>
                <a:path extrusionOk="0" h="2275708" w="4657025">
                  <a:moveTo>
                    <a:pt x="0" y="0"/>
                  </a:moveTo>
                  <a:lnTo>
                    <a:pt x="4657025" y="0"/>
                  </a:lnTo>
                  <a:lnTo>
                    <a:pt x="4657025" y="2275708"/>
                  </a:lnTo>
                  <a:lnTo>
                    <a:pt x="0" y="2275708"/>
                  </a:lnTo>
                  <a:close/>
                </a:path>
              </a:pathLst>
            </a:custGeom>
            <a:solidFill>
              <a:srgbClr val="FFFFFF"/>
            </a:solidFill>
            <a:ln>
              <a:noFill/>
            </a:ln>
          </p:spPr>
        </p:sp>
        <p:sp>
          <p:nvSpPr>
            <p:cNvPr id="262" name="Google Shape;262;p15"/>
            <p:cNvSpPr txBox="1"/>
            <p:nvPr/>
          </p:nvSpPr>
          <p:spPr>
            <a:xfrm>
              <a:off x="0" y="-38100"/>
              <a:ext cx="4657025" cy="231380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3" name="Google Shape;263;p15"/>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QUÁ TRÌNH SCANNING</a:t>
            </a:r>
            <a:endParaRPr/>
          </a:p>
        </p:txBody>
      </p:sp>
      <p:sp>
        <p:nvSpPr>
          <p:cNvPr id="264" name="Google Shape;264;p15"/>
          <p:cNvSpPr txBox="1"/>
          <p:nvPr/>
        </p:nvSpPr>
        <p:spPr>
          <a:xfrm>
            <a:off x="1028700" y="1652342"/>
            <a:ext cx="16429430" cy="7839076"/>
          </a:xfrm>
          <a:prstGeom prst="rect">
            <a:avLst/>
          </a:prstGeom>
          <a:noFill/>
          <a:ln>
            <a:noFill/>
          </a:ln>
        </p:spPr>
        <p:txBody>
          <a:bodyPr anchorCtr="0" anchor="t" bIns="0" lIns="0" spcFirstLastPara="1" rIns="0" wrap="square" tIns="0">
            <a:spAutoFit/>
          </a:bodyPr>
          <a:lstStyle/>
          <a:p>
            <a:pPr indent="-323848" lvl="1" marL="647698"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Active scanning </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Client gửi các gói tin Probe Request trên 1 hay nhiều channel để tìm kiếm AP</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AP nhận được gói tin Probe Request và trả lời bằng Probe Response</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Clien sử dụng thông tin trong Probe Response để xây dựng danh sách các AP khả dụng (bao gồm SSID, cường độ tín hiệu, loại mã hoá (WPA/WPA2, .. .))</a:t>
            </a:r>
            <a:endParaRPr/>
          </a:p>
          <a:p>
            <a:pPr indent="-323848" lvl="1" marL="647698"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Passive scanning</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Client nghe các gói tin Beacon Frame được phát định kỳ từ AP trên các channel khác nhau</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Dựa vào các Beacon Frame, client xây dụng danh sách AP khả dụng</a:t>
            </a:r>
            <a:endParaRPr/>
          </a:p>
          <a:p>
            <a:pPr indent="-323848" lvl="1" marL="647698"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Thông tin của Beacon Frame hoặc Probe Response:</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SSID, BSSID: tên mạng wifi, địa chỉ MAC của AP</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Channel: kênh tần số mà AP hoạt động (1, 6, 11)</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Loại mã hoá: WPA, WPA2 hoặc không mã hoá (OPEN)</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Các tính năng khác: ví dụ: tốc độ dữ liệu, các loại giao thức (802.11a/b/g/n/ac/ax)</a:t>
            </a:r>
            <a:endParaRPr/>
          </a:p>
        </p:txBody>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268" name="Shape 268"/>
        <p:cNvGrpSpPr/>
        <p:nvPr/>
      </p:nvGrpSpPr>
      <p:grpSpPr>
        <a:xfrm>
          <a:off x="0" y="0"/>
          <a:ext cx="0" cy="0"/>
          <a:chOff x="0" y="0"/>
          <a:chExt cx="0" cy="0"/>
        </a:xfrm>
      </p:grpSpPr>
      <p:grpSp>
        <p:nvGrpSpPr>
          <p:cNvPr id="269" name="Google Shape;269;p16"/>
          <p:cNvGrpSpPr/>
          <p:nvPr/>
        </p:nvGrpSpPr>
        <p:grpSpPr>
          <a:xfrm>
            <a:off x="350262" y="1277719"/>
            <a:ext cx="17682142" cy="8785240"/>
            <a:chOff x="0" y="-38100"/>
            <a:chExt cx="4657025" cy="2313808"/>
          </a:xfrm>
        </p:grpSpPr>
        <p:sp>
          <p:nvSpPr>
            <p:cNvPr id="270" name="Google Shape;270;p16"/>
            <p:cNvSpPr/>
            <p:nvPr/>
          </p:nvSpPr>
          <p:spPr>
            <a:xfrm>
              <a:off x="0" y="0"/>
              <a:ext cx="4657025" cy="2275708"/>
            </a:xfrm>
            <a:custGeom>
              <a:rect b="b" l="l" r="r" t="t"/>
              <a:pathLst>
                <a:path extrusionOk="0" h="2275708" w="4657025">
                  <a:moveTo>
                    <a:pt x="0" y="0"/>
                  </a:moveTo>
                  <a:lnTo>
                    <a:pt x="4657025" y="0"/>
                  </a:lnTo>
                  <a:lnTo>
                    <a:pt x="4657025" y="2275708"/>
                  </a:lnTo>
                  <a:lnTo>
                    <a:pt x="0" y="2275708"/>
                  </a:lnTo>
                  <a:close/>
                </a:path>
              </a:pathLst>
            </a:custGeom>
            <a:solidFill>
              <a:srgbClr val="FFFFFF"/>
            </a:solidFill>
            <a:ln>
              <a:noFill/>
            </a:ln>
          </p:spPr>
        </p:sp>
        <p:sp>
          <p:nvSpPr>
            <p:cNvPr id="271" name="Google Shape;271;p16"/>
            <p:cNvSpPr txBox="1"/>
            <p:nvPr/>
          </p:nvSpPr>
          <p:spPr>
            <a:xfrm>
              <a:off x="0" y="-38100"/>
              <a:ext cx="4657025" cy="231380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2" name="Google Shape;272;p16"/>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QUÁ TRÌNH AUTHENTICATION</a:t>
            </a:r>
            <a:endParaRPr/>
          </a:p>
        </p:txBody>
      </p:sp>
      <p:sp>
        <p:nvSpPr>
          <p:cNvPr id="273" name="Google Shape;273;p16"/>
          <p:cNvSpPr txBox="1"/>
          <p:nvPr/>
        </p:nvSpPr>
        <p:spPr>
          <a:xfrm>
            <a:off x="829870" y="1661908"/>
            <a:ext cx="16429430" cy="7839076"/>
          </a:xfrm>
          <a:prstGeom prst="rect">
            <a:avLst/>
          </a:prstGeom>
          <a:noFill/>
          <a:ln>
            <a:noFill/>
          </a:ln>
        </p:spPr>
        <p:txBody>
          <a:bodyPr anchorCtr="0" anchor="t" bIns="0" lIns="0" spcFirstLastPara="1" rIns="0" wrap="square" tIns="0">
            <a:spAutoFit/>
          </a:bodyPr>
          <a:lstStyle/>
          <a:p>
            <a:pPr indent="-323848" lvl="1" marL="647698"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Request và response</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Client gửi gói tin yêu cầu xác thực đến Access Point (AP) qua SSID đã chọn.</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AP kiểm tra thông tin từ client (ví dụ: mật khẩu PSK). Nếu thông tin chính xác, nếu thông tin hợp lệ AP gửi phản hồi xác thực thành công.</a:t>
            </a:r>
            <a:endParaRPr/>
          </a:p>
          <a:p>
            <a:pPr indent="-323848" lvl="1" marL="647698"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Bắt tay 4 bước</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Trao đổi ANonce, SNonce, MIC giữa Client và AP.</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Tạo khóa mã hóa PTK và nhận GTK.</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Xác thực và thiết lập kết nối bảo mật.</a:t>
            </a:r>
            <a:endParaRPr/>
          </a:p>
          <a:p>
            <a:pPr indent="-323848" lvl="1" marL="647698"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Các loại giao thức bảo mật</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WEP: Giao thức bảo mật Wi-Fi đầu tiên, sử dụng khóa tĩnh và RC4. Bảo mật yếu, dễ bị phá vỡ. </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WPA: Cải tiến từ WEP, hỗ trợ TKIP để mã hóa mạnh hơn.</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WPA2: Sử dụng AES, bảo mật cao, phổ biến nhất hiện nay.</a:t>
            </a:r>
            <a:endParaRPr/>
          </a:p>
          <a:p>
            <a:pPr indent="0" lvl="0" marL="0" marR="0" rtl="0" algn="l">
              <a:lnSpc>
                <a:spcPct val="150016"/>
              </a:lnSpc>
              <a:spcBef>
                <a:spcPts val="0"/>
              </a:spcBef>
              <a:spcAft>
                <a:spcPts val="0"/>
              </a:spcAft>
              <a:buNone/>
            </a:pPr>
            <a:r>
              <a:t/>
            </a:r>
            <a:endParaRPr b="0" i="0" sz="2999" u="none" cap="none" strike="noStrike">
              <a:solidFill>
                <a:srgbClr val="000000"/>
              </a:solidFill>
              <a:latin typeface="Quicksand"/>
              <a:ea typeface="Quicksand"/>
              <a:cs typeface="Quicksand"/>
              <a:sym typeface="Quicksand"/>
            </a:endParaRPr>
          </a:p>
        </p:txBody>
      </p:sp>
    </p:spTree>
  </p:cSld>
  <p:clrMapOvr>
    <a:masterClrMapping/>
  </p:clrMapOvr>
  <p:transition>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277" name="Shape 277"/>
        <p:cNvGrpSpPr/>
        <p:nvPr/>
      </p:nvGrpSpPr>
      <p:grpSpPr>
        <a:xfrm>
          <a:off x="0" y="0"/>
          <a:ext cx="0" cy="0"/>
          <a:chOff x="0" y="0"/>
          <a:chExt cx="0" cy="0"/>
        </a:xfrm>
      </p:grpSpPr>
      <p:grpSp>
        <p:nvGrpSpPr>
          <p:cNvPr id="278" name="Google Shape;278;p17"/>
          <p:cNvGrpSpPr/>
          <p:nvPr/>
        </p:nvGrpSpPr>
        <p:grpSpPr>
          <a:xfrm>
            <a:off x="350262" y="1277719"/>
            <a:ext cx="17682142" cy="8785240"/>
            <a:chOff x="0" y="-38100"/>
            <a:chExt cx="4657025" cy="2313808"/>
          </a:xfrm>
        </p:grpSpPr>
        <p:sp>
          <p:nvSpPr>
            <p:cNvPr id="279" name="Google Shape;279;p17"/>
            <p:cNvSpPr/>
            <p:nvPr/>
          </p:nvSpPr>
          <p:spPr>
            <a:xfrm>
              <a:off x="0" y="0"/>
              <a:ext cx="4657025" cy="2275708"/>
            </a:xfrm>
            <a:custGeom>
              <a:rect b="b" l="l" r="r" t="t"/>
              <a:pathLst>
                <a:path extrusionOk="0" h="2275708" w="4657025">
                  <a:moveTo>
                    <a:pt x="0" y="0"/>
                  </a:moveTo>
                  <a:lnTo>
                    <a:pt x="4657025" y="0"/>
                  </a:lnTo>
                  <a:lnTo>
                    <a:pt x="4657025" y="2275708"/>
                  </a:lnTo>
                  <a:lnTo>
                    <a:pt x="0" y="2275708"/>
                  </a:lnTo>
                  <a:close/>
                </a:path>
              </a:pathLst>
            </a:custGeom>
            <a:solidFill>
              <a:srgbClr val="FFFFFF"/>
            </a:solidFill>
            <a:ln>
              <a:noFill/>
            </a:ln>
          </p:spPr>
        </p:sp>
        <p:sp>
          <p:nvSpPr>
            <p:cNvPr id="280" name="Google Shape;280;p17"/>
            <p:cNvSpPr txBox="1"/>
            <p:nvPr/>
          </p:nvSpPr>
          <p:spPr>
            <a:xfrm>
              <a:off x="0" y="-38100"/>
              <a:ext cx="4657025" cy="231380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1" name="Google Shape;281;p17"/>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QUÁ TRÌNH KẾT NỐI </a:t>
            </a:r>
            <a:endParaRPr/>
          </a:p>
        </p:txBody>
      </p:sp>
      <p:sp>
        <p:nvSpPr>
          <p:cNvPr id="282" name="Google Shape;282;p17"/>
          <p:cNvSpPr txBox="1"/>
          <p:nvPr/>
        </p:nvSpPr>
        <p:spPr>
          <a:xfrm>
            <a:off x="1028700" y="1652342"/>
            <a:ext cx="16429430" cy="6153150"/>
          </a:xfrm>
          <a:prstGeom prst="rect">
            <a:avLst/>
          </a:prstGeom>
          <a:noFill/>
          <a:ln>
            <a:noFill/>
          </a:ln>
        </p:spPr>
        <p:txBody>
          <a:bodyPr anchorCtr="0" anchor="t" bIns="0" lIns="0" spcFirstLastPara="1" rIns="0" wrap="square" tIns="0">
            <a:spAutoFit/>
          </a:bodyPr>
          <a:lstStyle/>
          <a:p>
            <a:pPr indent="-323848" lvl="1" marL="647698"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Association Request</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Gói tin này chứa thông tin về client và khả năng của nó trong việc sử dụng các dịch vụ của AP. Nó có thể bao gồm thông tin về khả năng hỗ trợ kênh, loại bảo mật và các yêu cầu khác mà client có đối với AP. Gói tin association request giúp AP hiểu rõ về các yêu cầu của client và xác định xem liệu nó có thể cung cấp các dịch vụ cần thiết hay không.</a:t>
            </a:r>
            <a:endParaRPr/>
          </a:p>
          <a:p>
            <a:pPr indent="-323848" lvl="1" marL="647698" marR="0" rtl="0" algn="l">
              <a:lnSpc>
                <a:spcPct val="150016"/>
              </a:lnSpc>
              <a:spcBef>
                <a:spcPts val="0"/>
              </a:spcBef>
              <a:spcAft>
                <a:spcPts val="0"/>
              </a:spcAft>
              <a:buClr>
                <a:srgbClr val="000000"/>
              </a:buClr>
              <a:buSzPts val="2999"/>
              <a:buFont typeface="Arial"/>
              <a:buChar char="•"/>
            </a:pPr>
            <a:r>
              <a:rPr b="1" i="0" lang="en-US" sz="2999" u="none" cap="none" strike="noStrike">
                <a:solidFill>
                  <a:srgbClr val="000000"/>
                </a:solidFill>
                <a:latin typeface="Quicksand"/>
                <a:ea typeface="Quicksand"/>
                <a:cs typeface="Quicksand"/>
                <a:sym typeface="Quicksand"/>
              </a:rPr>
              <a:t>Association Response:</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Nếu AP chấp nhận yêu cầu của client, nó sẽ gửi lại một gói tin association response. Gói tin này xác nhận rằng client đã được kết nối vào mạng và đã được cấp quyền truy cập vào các dịch vụ mạng. Sau khi nhận được gói tin association response, client sẽ có thể gửi và nhận dữ liệu từ AP như một phần của mạng không dây.</a:t>
            </a:r>
            <a:endParaRPr/>
          </a:p>
        </p:txBody>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286" name="Shape 286"/>
        <p:cNvGrpSpPr/>
        <p:nvPr/>
      </p:nvGrpSpPr>
      <p:grpSpPr>
        <a:xfrm>
          <a:off x="0" y="0"/>
          <a:ext cx="0" cy="0"/>
          <a:chOff x="0" y="0"/>
          <a:chExt cx="0" cy="0"/>
        </a:xfrm>
      </p:grpSpPr>
      <p:grpSp>
        <p:nvGrpSpPr>
          <p:cNvPr id="287" name="Google Shape;287;p18"/>
          <p:cNvGrpSpPr/>
          <p:nvPr/>
        </p:nvGrpSpPr>
        <p:grpSpPr>
          <a:xfrm>
            <a:off x="1028700" y="884039"/>
            <a:ext cx="16565532" cy="8374261"/>
            <a:chOff x="0" y="-38100"/>
            <a:chExt cx="4362938" cy="2205567"/>
          </a:xfrm>
        </p:grpSpPr>
        <p:sp>
          <p:nvSpPr>
            <p:cNvPr id="288" name="Google Shape;288;p18"/>
            <p:cNvSpPr/>
            <p:nvPr/>
          </p:nvSpPr>
          <p:spPr>
            <a:xfrm>
              <a:off x="0" y="0"/>
              <a:ext cx="4362938" cy="2167467"/>
            </a:xfrm>
            <a:custGeom>
              <a:rect b="b" l="l" r="r" t="t"/>
              <a:pathLst>
                <a:path extrusionOk="0" h="2167467" w="4362938">
                  <a:moveTo>
                    <a:pt x="0" y="0"/>
                  </a:moveTo>
                  <a:lnTo>
                    <a:pt x="4362938" y="0"/>
                  </a:lnTo>
                  <a:lnTo>
                    <a:pt x="4362938" y="2167467"/>
                  </a:lnTo>
                  <a:lnTo>
                    <a:pt x="0" y="2167467"/>
                  </a:lnTo>
                  <a:close/>
                </a:path>
              </a:pathLst>
            </a:custGeom>
            <a:solidFill>
              <a:srgbClr val="FFFFFF"/>
            </a:solidFill>
            <a:ln>
              <a:noFill/>
            </a:ln>
          </p:spPr>
        </p:sp>
        <p:sp>
          <p:nvSpPr>
            <p:cNvPr id="289" name="Google Shape;289;p18"/>
            <p:cNvSpPr txBox="1"/>
            <p:nvPr/>
          </p:nvSpPr>
          <p:spPr>
            <a:xfrm>
              <a:off x="0" y="-38100"/>
              <a:ext cx="4362937" cy="220556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0" name="Google Shape;290;p18"/>
          <p:cNvSpPr txBox="1"/>
          <p:nvPr/>
        </p:nvSpPr>
        <p:spPr>
          <a:xfrm>
            <a:off x="3826300" y="2371725"/>
            <a:ext cx="10970327" cy="52482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5000" u="none" cap="none" strike="noStrike">
                <a:solidFill>
                  <a:srgbClr val="000000"/>
                </a:solidFill>
                <a:latin typeface="Cambria"/>
                <a:ea typeface="Cambria"/>
                <a:cs typeface="Cambria"/>
                <a:sym typeface="Cambria"/>
              </a:rPr>
              <a:t>QUÁ TRÌNH DEBUG</a:t>
            </a:r>
            <a:endParaRPr/>
          </a:p>
        </p:txBody>
      </p:sp>
      <p:grpSp>
        <p:nvGrpSpPr>
          <p:cNvPr id="291" name="Google Shape;291;p18"/>
          <p:cNvGrpSpPr/>
          <p:nvPr/>
        </p:nvGrpSpPr>
        <p:grpSpPr>
          <a:xfrm>
            <a:off x="12093077" y="5709610"/>
            <a:ext cx="6194923" cy="4321794"/>
            <a:chOff x="0" y="0"/>
            <a:chExt cx="8259897" cy="5762392"/>
          </a:xfrm>
        </p:grpSpPr>
        <p:sp>
          <p:nvSpPr>
            <p:cNvPr id="292" name="Google Shape;292;p18"/>
            <p:cNvSpPr/>
            <p:nvPr/>
          </p:nvSpPr>
          <p:spPr>
            <a:xfrm>
              <a:off x="0" y="4003689"/>
              <a:ext cx="3358634" cy="1758703"/>
            </a:xfrm>
            <a:custGeom>
              <a:rect b="b" l="l" r="r" t="t"/>
              <a:pathLst>
                <a:path extrusionOk="0" h="1758703" w="3358634">
                  <a:moveTo>
                    <a:pt x="0" y="0"/>
                  </a:moveTo>
                  <a:lnTo>
                    <a:pt x="3358634" y="0"/>
                  </a:lnTo>
                  <a:lnTo>
                    <a:pt x="3358634" y="1758703"/>
                  </a:lnTo>
                  <a:lnTo>
                    <a:pt x="0" y="1758703"/>
                  </a:lnTo>
                  <a:lnTo>
                    <a:pt x="0" y="0"/>
                  </a:lnTo>
                  <a:close/>
                </a:path>
              </a:pathLst>
            </a:custGeom>
            <a:blipFill rotWithShape="1">
              <a:blip r:embed="rId3">
                <a:alphaModFix/>
              </a:blip>
              <a:stretch>
                <a:fillRect b="0" l="0" r="0" t="0"/>
              </a:stretch>
            </a:blipFill>
            <a:ln>
              <a:noFill/>
            </a:ln>
          </p:spPr>
        </p:sp>
        <p:cxnSp>
          <p:nvCxnSpPr>
            <p:cNvPr id="293" name="Google Shape;293;p18"/>
            <p:cNvCxnSpPr/>
            <p:nvPr/>
          </p:nvCxnSpPr>
          <p:spPr>
            <a:xfrm flipH="1" rot="10800000">
              <a:off x="2991767" y="3671489"/>
              <a:ext cx="2857983" cy="1650057"/>
            </a:xfrm>
            <a:prstGeom prst="straightConnector1">
              <a:avLst/>
            </a:prstGeom>
            <a:noFill/>
            <a:ln cap="flat" cmpd="sng" w="241300">
              <a:solidFill>
                <a:srgbClr val="1C0140"/>
              </a:solidFill>
              <a:prstDash val="solid"/>
              <a:round/>
              <a:headEnd len="sm" w="sm" type="none"/>
              <a:tailEnd len="sm" w="sm" type="none"/>
            </a:ln>
          </p:spPr>
        </p:cxnSp>
        <p:sp>
          <p:nvSpPr>
            <p:cNvPr id="294" name="Google Shape;294;p18"/>
            <p:cNvSpPr/>
            <p:nvPr/>
          </p:nvSpPr>
          <p:spPr>
            <a:xfrm>
              <a:off x="4095995" y="0"/>
              <a:ext cx="4163902" cy="4883041"/>
            </a:xfrm>
            <a:custGeom>
              <a:rect b="b" l="l" r="r" t="t"/>
              <a:pathLst>
                <a:path extrusionOk="0" h="4883041" w="4163902">
                  <a:moveTo>
                    <a:pt x="0" y="0"/>
                  </a:moveTo>
                  <a:lnTo>
                    <a:pt x="4163902" y="0"/>
                  </a:lnTo>
                  <a:lnTo>
                    <a:pt x="4163902" y="4883041"/>
                  </a:lnTo>
                  <a:lnTo>
                    <a:pt x="0" y="4883041"/>
                  </a:lnTo>
                  <a:lnTo>
                    <a:pt x="0" y="0"/>
                  </a:lnTo>
                  <a:close/>
                </a:path>
              </a:pathLst>
            </a:custGeom>
            <a:blipFill rotWithShape="1">
              <a:blip r:embed="rId4">
                <a:alphaModFix/>
              </a:blip>
              <a:stretch>
                <a:fillRect b="0" l="0" r="0" t="0"/>
              </a:stretch>
            </a:blipFill>
            <a:ln>
              <a:noFill/>
            </a:ln>
          </p:spPr>
        </p:sp>
      </p:grpSp>
    </p:spTree>
  </p:cSld>
  <p:clrMapOvr>
    <a:masterClrMapping/>
  </p:clrMapOvr>
  <p:transition>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298" name="Shape 298"/>
        <p:cNvGrpSpPr/>
        <p:nvPr/>
      </p:nvGrpSpPr>
      <p:grpSpPr>
        <a:xfrm>
          <a:off x="0" y="0"/>
          <a:ext cx="0" cy="0"/>
          <a:chOff x="0" y="0"/>
          <a:chExt cx="0" cy="0"/>
        </a:xfrm>
      </p:grpSpPr>
      <p:grpSp>
        <p:nvGrpSpPr>
          <p:cNvPr id="299" name="Google Shape;299;p19"/>
          <p:cNvGrpSpPr/>
          <p:nvPr/>
        </p:nvGrpSpPr>
        <p:grpSpPr>
          <a:xfrm>
            <a:off x="350262" y="1277719"/>
            <a:ext cx="17682142" cy="8785240"/>
            <a:chOff x="0" y="-38100"/>
            <a:chExt cx="4657025" cy="2313808"/>
          </a:xfrm>
        </p:grpSpPr>
        <p:sp>
          <p:nvSpPr>
            <p:cNvPr id="300" name="Google Shape;300;p19"/>
            <p:cNvSpPr/>
            <p:nvPr/>
          </p:nvSpPr>
          <p:spPr>
            <a:xfrm>
              <a:off x="0" y="0"/>
              <a:ext cx="4657025" cy="2275708"/>
            </a:xfrm>
            <a:custGeom>
              <a:rect b="b" l="l" r="r" t="t"/>
              <a:pathLst>
                <a:path extrusionOk="0" h="2275708" w="4657025">
                  <a:moveTo>
                    <a:pt x="0" y="0"/>
                  </a:moveTo>
                  <a:lnTo>
                    <a:pt x="4657025" y="0"/>
                  </a:lnTo>
                  <a:lnTo>
                    <a:pt x="4657025" y="2275708"/>
                  </a:lnTo>
                  <a:lnTo>
                    <a:pt x="0" y="2275708"/>
                  </a:lnTo>
                  <a:close/>
                </a:path>
              </a:pathLst>
            </a:custGeom>
            <a:solidFill>
              <a:srgbClr val="FFFFFF"/>
            </a:solidFill>
            <a:ln>
              <a:noFill/>
            </a:ln>
          </p:spPr>
        </p:sp>
        <p:sp>
          <p:nvSpPr>
            <p:cNvPr id="301" name="Google Shape;301;p19"/>
            <p:cNvSpPr txBox="1"/>
            <p:nvPr/>
          </p:nvSpPr>
          <p:spPr>
            <a:xfrm>
              <a:off x="0" y="-38100"/>
              <a:ext cx="4657025" cy="231380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2" name="Google Shape;302;p19"/>
          <p:cNvSpPr/>
          <p:nvPr/>
        </p:nvSpPr>
        <p:spPr>
          <a:xfrm>
            <a:off x="2354502" y="1779300"/>
            <a:ext cx="13578995" cy="7926739"/>
          </a:xfrm>
          <a:custGeom>
            <a:rect b="b" l="l" r="r" t="t"/>
            <a:pathLst>
              <a:path extrusionOk="0" h="7926739" w="13578995">
                <a:moveTo>
                  <a:pt x="0" y="0"/>
                </a:moveTo>
                <a:lnTo>
                  <a:pt x="13578996" y="0"/>
                </a:lnTo>
                <a:lnTo>
                  <a:pt x="13578996" y="7926739"/>
                </a:lnTo>
                <a:lnTo>
                  <a:pt x="0" y="7926739"/>
                </a:lnTo>
                <a:lnTo>
                  <a:pt x="0" y="0"/>
                </a:lnTo>
                <a:close/>
              </a:path>
            </a:pathLst>
          </a:custGeom>
          <a:blipFill rotWithShape="1">
            <a:blip r:embed="rId3">
              <a:alphaModFix/>
            </a:blip>
            <a:stretch>
              <a:fillRect b="0" l="0" r="0" t="0"/>
            </a:stretch>
          </a:blipFill>
          <a:ln cap="sq" cmpd="sng" w="38100">
            <a:solidFill>
              <a:srgbClr val="000000"/>
            </a:solidFill>
            <a:prstDash val="solid"/>
            <a:miter lim="8000"/>
            <a:headEnd len="sm" w="sm" type="none"/>
            <a:tailEnd len="sm" w="sm" type="none"/>
          </a:ln>
        </p:spPr>
      </p:sp>
      <p:sp>
        <p:nvSpPr>
          <p:cNvPr id="303" name="Google Shape;303;p19"/>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LOG BEACON</a:t>
            </a:r>
            <a:endParaRP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98" name="Shape 98"/>
        <p:cNvGrpSpPr/>
        <p:nvPr/>
      </p:nvGrpSpPr>
      <p:grpSpPr>
        <a:xfrm>
          <a:off x="0" y="0"/>
          <a:ext cx="0" cy="0"/>
          <a:chOff x="0" y="0"/>
          <a:chExt cx="0" cy="0"/>
        </a:xfrm>
      </p:grpSpPr>
      <p:sp>
        <p:nvSpPr>
          <p:cNvPr id="99" name="Google Shape;99;p2"/>
          <p:cNvSpPr txBox="1"/>
          <p:nvPr/>
        </p:nvSpPr>
        <p:spPr>
          <a:xfrm>
            <a:off x="1404938" y="895350"/>
            <a:ext cx="15478200" cy="9849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THÀNH VIÊN NHÓM </a:t>
            </a:r>
            <a:r>
              <a:rPr lang="en-US" sz="6399">
                <a:solidFill>
                  <a:srgbClr val="FFFFFF"/>
                </a:solidFill>
                <a:latin typeface="Cambria"/>
                <a:ea typeface="Cambria"/>
                <a:cs typeface="Cambria"/>
                <a:sym typeface="Cambria"/>
              </a:rPr>
              <a:t>4</a:t>
            </a:r>
            <a:endParaRPr/>
          </a:p>
        </p:txBody>
      </p:sp>
      <p:grpSp>
        <p:nvGrpSpPr>
          <p:cNvPr id="100" name="Google Shape;100;p2"/>
          <p:cNvGrpSpPr/>
          <p:nvPr/>
        </p:nvGrpSpPr>
        <p:grpSpPr>
          <a:xfrm>
            <a:off x="1028700" y="2476819"/>
            <a:ext cx="16230600" cy="1811536"/>
            <a:chOff x="0" y="-38100"/>
            <a:chExt cx="4274726" cy="477112"/>
          </a:xfrm>
        </p:grpSpPr>
        <p:sp>
          <p:nvSpPr>
            <p:cNvPr id="101" name="Google Shape;101;p2"/>
            <p:cNvSpPr/>
            <p:nvPr/>
          </p:nvSpPr>
          <p:spPr>
            <a:xfrm>
              <a:off x="0" y="0"/>
              <a:ext cx="4274726" cy="439012"/>
            </a:xfrm>
            <a:custGeom>
              <a:rect b="b" l="l" r="r" t="t"/>
              <a:pathLst>
                <a:path extrusionOk="0" h="439012" w="4274726">
                  <a:moveTo>
                    <a:pt x="0" y="0"/>
                  </a:moveTo>
                  <a:lnTo>
                    <a:pt x="4274726" y="0"/>
                  </a:lnTo>
                  <a:lnTo>
                    <a:pt x="4274726" y="439012"/>
                  </a:lnTo>
                  <a:lnTo>
                    <a:pt x="0" y="439012"/>
                  </a:lnTo>
                  <a:close/>
                </a:path>
              </a:pathLst>
            </a:custGeom>
            <a:solidFill>
              <a:srgbClr val="FFFFFF"/>
            </a:solidFill>
            <a:ln>
              <a:noFill/>
            </a:ln>
          </p:spPr>
        </p:sp>
        <p:sp>
          <p:nvSpPr>
            <p:cNvPr id="102" name="Google Shape;102;p2"/>
            <p:cNvSpPr txBox="1"/>
            <p:nvPr/>
          </p:nvSpPr>
          <p:spPr>
            <a:xfrm>
              <a:off x="0" y="-38100"/>
              <a:ext cx="4274726" cy="47711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3" name="Google Shape;103;p2"/>
          <p:cNvSpPr txBox="1"/>
          <p:nvPr/>
        </p:nvSpPr>
        <p:spPr>
          <a:xfrm>
            <a:off x="1404937" y="3066298"/>
            <a:ext cx="15478125" cy="714375"/>
          </a:xfrm>
          <a:prstGeom prst="rect">
            <a:avLst/>
          </a:prstGeom>
          <a:noFill/>
          <a:ln>
            <a:noFill/>
          </a:ln>
        </p:spPr>
        <p:txBody>
          <a:bodyPr anchorCtr="0" anchor="t" bIns="0" lIns="0" spcFirstLastPara="1" rIns="0" wrap="square" tIns="0">
            <a:spAutoFit/>
          </a:bodyPr>
          <a:lstStyle/>
          <a:p>
            <a:pPr indent="0" lvl="0" marL="0" marR="0" rtl="0" algn="ctr">
              <a:lnSpc>
                <a:spcPct val="150012"/>
              </a:lnSpc>
              <a:spcBef>
                <a:spcPts val="0"/>
              </a:spcBef>
              <a:spcAft>
                <a:spcPts val="0"/>
              </a:spcAft>
              <a:buNone/>
            </a:pPr>
            <a:r>
              <a:rPr b="0" i="0" lang="en-US" sz="3999" u="none" cap="none" strike="noStrike">
                <a:solidFill>
                  <a:srgbClr val="000000"/>
                </a:solidFill>
                <a:latin typeface="Quicksand"/>
                <a:ea typeface="Quicksand"/>
                <a:cs typeface="Quicksand"/>
                <a:sym typeface="Quicksand"/>
              </a:rPr>
              <a:t>Nguyễn Đức Toàn - 22521490</a:t>
            </a:r>
            <a:endParaRPr/>
          </a:p>
        </p:txBody>
      </p:sp>
      <p:grpSp>
        <p:nvGrpSpPr>
          <p:cNvPr id="104" name="Google Shape;104;p2"/>
          <p:cNvGrpSpPr/>
          <p:nvPr/>
        </p:nvGrpSpPr>
        <p:grpSpPr>
          <a:xfrm>
            <a:off x="1028700" y="4961792"/>
            <a:ext cx="16230600" cy="1811536"/>
            <a:chOff x="0" y="-38100"/>
            <a:chExt cx="4274726" cy="477112"/>
          </a:xfrm>
        </p:grpSpPr>
        <p:sp>
          <p:nvSpPr>
            <p:cNvPr id="105" name="Google Shape;105;p2"/>
            <p:cNvSpPr/>
            <p:nvPr/>
          </p:nvSpPr>
          <p:spPr>
            <a:xfrm>
              <a:off x="0" y="0"/>
              <a:ext cx="4274726" cy="439012"/>
            </a:xfrm>
            <a:custGeom>
              <a:rect b="b" l="l" r="r" t="t"/>
              <a:pathLst>
                <a:path extrusionOk="0" h="439012" w="4274726">
                  <a:moveTo>
                    <a:pt x="0" y="0"/>
                  </a:moveTo>
                  <a:lnTo>
                    <a:pt x="4274726" y="0"/>
                  </a:lnTo>
                  <a:lnTo>
                    <a:pt x="4274726" y="439012"/>
                  </a:lnTo>
                  <a:lnTo>
                    <a:pt x="0" y="439012"/>
                  </a:lnTo>
                  <a:close/>
                </a:path>
              </a:pathLst>
            </a:custGeom>
            <a:solidFill>
              <a:srgbClr val="FFFFFF"/>
            </a:solidFill>
            <a:ln>
              <a:noFill/>
            </a:ln>
          </p:spPr>
        </p:sp>
        <p:sp>
          <p:nvSpPr>
            <p:cNvPr id="106" name="Google Shape;106;p2"/>
            <p:cNvSpPr txBox="1"/>
            <p:nvPr/>
          </p:nvSpPr>
          <p:spPr>
            <a:xfrm>
              <a:off x="0" y="-38100"/>
              <a:ext cx="4274726" cy="47711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2"/>
          <p:cNvSpPr txBox="1"/>
          <p:nvPr/>
        </p:nvSpPr>
        <p:spPr>
          <a:xfrm>
            <a:off x="1404938" y="5551270"/>
            <a:ext cx="15478125" cy="714375"/>
          </a:xfrm>
          <a:prstGeom prst="rect">
            <a:avLst/>
          </a:prstGeom>
          <a:noFill/>
          <a:ln>
            <a:noFill/>
          </a:ln>
        </p:spPr>
        <p:txBody>
          <a:bodyPr anchorCtr="0" anchor="t" bIns="0" lIns="0" spcFirstLastPara="1" rIns="0" wrap="square" tIns="0">
            <a:spAutoFit/>
          </a:bodyPr>
          <a:lstStyle/>
          <a:p>
            <a:pPr indent="0" lvl="0" marL="0" marR="0" rtl="0" algn="ctr">
              <a:lnSpc>
                <a:spcPct val="150012"/>
              </a:lnSpc>
              <a:spcBef>
                <a:spcPts val="0"/>
              </a:spcBef>
              <a:spcAft>
                <a:spcPts val="0"/>
              </a:spcAft>
              <a:buNone/>
            </a:pPr>
            <a:r>
              <a:rPr b="0" i="0" lang="en-US" sz="3999" u="none" cap="none" strike="noStrike">
                <a:solidFill>
                  <a:srgbClr val="000000"/>
                </a:solidFill>
                <a:latin typeface="Quicksand"/>
                <a:ea typeface="Quicksand"/>
                <a:cs typeface="Quicksand"/>
                <a:sym typeface="Quicksand"/>
              </a:rPr>
              <a:t>Nguyễn Đặng Khánh Quốc - 22521212</a:t>
            </a:r>
            <a:endParaRPr/>
          </a:p>
        </p:txBody>
      </p:sp>
      <p:grpSp>
        <p:nvGrpSpPr>
          <p:cNvPr id="108" name="Google Shape;108;p2"/>
          <p:cNvGrpSpPr/>
          <p:nvPr/>
        </p:nvGrpSpPr>
        <p:grpSpPr>
          <a:xfrm>
            <a:off x="1028700" y="7446764"/>
            <a:ext cx="16230600" cy="1811536"/>
            <a:chOff x="0" y="-38100"/>
            <a:chExt cx="4274726" cy="477112"/>
          </a:xfrm>
        </p:grpSpPr>
        <p:sp>
          <p:nvSpPr>
            <p:cNvPr id="109" name="Google Shape;109;p2"/>
            <p:cNvSpPr/>
            <p:nvPr/>
          </p:nvSpPr>
          <p:spPr>
            <a:xfrm>
              <a:off x="0" y="0"/>
              <a:ext cx="4274726" cy="439012"/>
            </a:xfrm>
            <a:custGeom>
              <a:rect b="b" l="l" r="r" t="t"/>
              <a:pathLst>
                <a:path extrusionOk="0" h="439012" w="4274726">
                  <a:moveTo>
                    <a:pt x="0" y="0"/>
                  </a:moveTo>
                  <a:lnTo>
                    <a:pt x="4274726" y="0"/>
                  </a:lnTo>
                  <a:lnTo>
                    <a:pt x="4274726" y="439012"/>
                  </a:lnTo>
                  <a:lnTo>
                    <a:pt x="0" y="439012"/>
                  </a:lnTo>
                  <a:close/>
                </a:path>
              </a:pathLst>
            </a:custGeom>
            <a:solidFill>
              <a:srgbClr val="FFFFFF"/>
            </a:solidFill>
            <a:ln>
              <a:noFill/>
            </a:ln>
          </p:spPr>
        </p:sp>
        <p:sp>
          <p:nvSpPr>
            <p:cNvPr id="110" name="Google Shape;110;p2"/>
            <p:cNvSpPr txBox="1"/>
            <p:nvPr/>
          </p:nvSpPr>
          <p:spPr>
            <a:xfrm>
              <a:off x="0" y="-38100"/>
              <a:ext cx="4274726" cy="47711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1" name="Google Shape;111;p2"/>
          <p:cNvSpPr txBox="1"/>
          <p:nvPr/>
        </p:nvSpPr>
        <p:spPr>
          <a:xfrm>
            <a:off x="1404937" y="8036243"/>
            <a:ext cx="15478125" cy="714375"/>
          </a:xfrm>
          <a:prstGeom prst="rect">
            <a:avLst/>
          </a:prstGeom>
          <a:noFill/>
          <a:ln>
            <a:noFill/>
          </a:ln>
        </p:spPr>
        <p:txBody>
          <a:bodyPr anchorCtr="0" anchor="t" bIns="0" lIns="0" spcFirstLastPara="1" rIns="0" wrap="square" tIns="0">
            <a:spAutoFit/>
          </a:bodyPr>
          <a:lstStyle/>
          <a:p>
            <a:pPr indent="0" lvl="0" marL="0" marR="0" rtl="0" algn="ctr">
              <a:lnSpc>
                <a:spcPct val="150012"/>
              </a:lnSpc>
              <a:spcBef>
                <a:spcPts val="0"/>
              </a:spcBef>
              <a:spcAft>
                <a:spcPts val="0"/>
              </a:spcAft>
              <a:buNone/>
            </a:pPr>
            <a:r>
              <a:rPr b="0" i="0" lang="en-US" sz="3999" u="none" cap="none" strike="noStrike">
                <a:solidFill>
                  <a:srgbClr val="000000"/>
                </a:solidFill>
                <a:latin typeface="Quicksand"/>
                <a:ea typeface="Quicksand"/>
                <a:cs typeface="Quicksand"/>
                <a:sym typeface="Quicksand"/>
              </a:rPr>
              <a:t>Đặng Chí Thành - 22521344</a:t>
            </a:r>
            <a:endParaRP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307" name="Shape 307"/>
        <p:cNvGrpSpPr/>
        <p:nvPr/>
      </p:nvGrpSpPr>
      <p:grpSpPr>
        <a:xfrm>
          <a:off x="0" y="0"/>
          <a:ext cx="0" cy="0"/>
          <a:chOff x="0" y="0"/>
          <a:chExt cx="0" cy="0"/>
        </a:xfrm>
      </p:grpSpPr>
      <p:grpSp>
        <p:nvGrpSpPr>
          <p:cNvPr id="308" name="Google Shape;308;p20"/>
          <p:cNvGrpSpPr/>
          <p:nvPr/>
        </p:nvGrpSpPr>
        <p:grpSpPr>
          <a:xfrm>
            <a:off x="350262" y="1277719"/>
            <a:ext cx="17682142" cy="8785240"/>
            <a:chOff x="0" y="-38100"/>
            <a:chExt cx="4657025" cy="2313808"/>
          </a:xfrm>
        </p:grpSpPr>
        <p:sp>
          <p:nvSpPr>
            <p:cNvPr id="309" name="Google Shape;309;p20"/>
            <p:cNvSpPr/>
            <p:nvPr/>
          </p:nvSpPr>
          <p:spPr>
            <a:xfrm>
              <a:off x="0" y="0"/>
              <a:ext cx="4657025" cy="2275708"/>
            </a:xfrm>
            <a:custGeom>
              <a:rect b="b" l="l" r="r" t="t"/>
              <a:pathLst>
                <a:path extrusionOk="0" h="2275708" w="4657025">
                  <a:moveTo>
                    <a:pt x="0" y="0"/>
                  </a:moveTo>
                  <a:lnTo>
                    <a:pt x="4657025" y="0"/>
                  </a:lnTo>
                  <a:lnTo>
                    <a:pt x="4657025" y="2275708"/>
                  </a:lnTo>
                  <a:lnTo>
                    <a:pt x="0" y="2275708"/>
                  </a:lnTo>
                  <a:close/>
                </a:path>
              </a:pathLst>
            </a:custGeom>
            <a:solidFill>
              <a:srgbClr val="FFFFFF"/>
            </a:solidFill>
            <a:ln>
              <a:noFill/>
            </a:ln>
          </p:spPr>
        </p:sp>
        <p:sp>
          <p:nvSpPr>
            <p:cNvPr id="310" name="Google Shape;310;p20"/>
            <p:cNvSpPr txBox="1"/>
            <p:nvPr/>
          </p:nvSpPr>
          <p:spPr>
            <a:xfrm>
              <a:off x="0" y="-38100"/>
              <a:ext cx="4657025" cy="231380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1" name="Google Shape;311;p20"/>
          <p:cNvSpPr/>
          <p:nvPr/>
        </p:nvSpPr>
        <p:spPr>
          <a:xfrm>
            <a:off x="2011733" y="2000303"/>
            <a:ext cx="14359200" cy="7484733"/>
          </a:xfrm>
          <a:custGeom>
            <a:rect b="b" l="l" r="r" t="t"/>
            <a:pathLst>
              <a:path extrusionOk="0" h="7484733" w="14359200">
                <a:moveTo>
                  <a:pt x="0" y="0"/>
                </a:moveTo>
                <a:lnTo>
                  <a:pt x="14359200" y="0"/>
                </a:lnTo>
                <a:lnTo>
                  <a:pt x="14359200" y="7484733"/>
                </a:lnTo>
                <a:lnTo>
                  <a:pt x="0" y="7484733"/>
                </a:lnTo>
                <a:lnTo>
                  <a:pt x="0" y="0"/>
                </a:lnTo>
                <a:close/>
              </a:path>
            </a:pathLst>
          </a:custGeom>
          <a:blipFill rotWithShape="1">
            <a:blip r:embed="rId3">
              <a:alphaModFix/>
            </a:blip>
            <a:stretch>
              <a:fillRect b="0" l="0" r="0" t="0"/>
            </a:stretch>
          </a:blipFill>
          <a:ln cap="sq" cmpd="sng" w="9525">
            <a:solidFill>
              <a:srgbClr val="000000"/>
            </a:solidFill>
            <a:prstDash val="solid"/>
            <a:miter lim="8000"/>
            <a:headEnd len="sm" w="sm" type="none"/>
            <a:tailEnd len="sm" w="sm" type="none"/>
          </a:ln>
        </p:spPr>
      </p:sp>
      <p:sp>
        <p:nvSpPr>
          <p:cNvPr id="312" name="Google Shape;312;p20"/>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LOG BEACON</a:t>
            </a:r>
            <a:endParaRPr/>
          </a:p>
        </p:txBody>
      </p:sp>
    </p:spTree>
  </p:cSld>
  <p:clrMapOvr>
    <a:masterClrMapping/>
  </p:clrMapOvr>
  <p:transition>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316" name="Shape 316"/>
        <p:cNvGrpSpPr/>
        <p:nvPr/>
      </p:nvGrpSpPr>
      <p:grpSpPr>
        <a:xfrm>
          <a:off x="0" y="0"/>
          <a:ext cx="0" cy="0"/>
          <a:chOff x="0" y="0"/>
          <a:chExt cx="0" cy="0"/>
        </a:xfrm>
      </p:grpSpPr>
      <p:grpSp>
        <p:nvGrpSpPr>
          <p:cNvPr id="317" name="Google Shape;317;p21"/>
          <p:cNvGrpSpPr/>
          <p:nvPr/>
        </p:nvGrpSpPr>
        <p:grpSpPr>
          <a:xfrm>
            <a:off x="424062" y="1336768"/>
            <a:ext cx="17682258" cy="8785298"/>
            <a:chOff x="0" y="-38100"/>
            <a:chExt cx="4657025" cy="2313808"/>
          </a:xfrm>
        </p:grpSpPr>
        <p:sp>
          <p:nvSpPr>
            <p:cNvPr id="318" name="Google Shape;318;p21"/>
            <p:cNvSpPr/>
            <p:nvPr/>
          </p:nvSpPr>
          <p:spPr>
            <a:xfrm>
              <a:off x="0" y="0"/>
              <a:ext cx="4657025" cy="2275708"/>
            </a:xfrm>
            <a:custGeom>
              <a:rect b="b" l="l" r="r" t="t"/>
              <a:pathLst>
                <a:path extrusionOk="0" h="2275708" w="4657025">
                  <a:moveTo>
                    <a:pt x="0" y="0"/>
                  </a:moveTo>
                  <a:lnTo>
                    <a:pt x="4657025" y="0"/>
                  </a:lnTo>
                  <a:lnTo>
                    <a:pt x="4657025" y="2275708"/>
                  </a:lnTo>
                  <a:lnTo>
                    <a:pt x="0" y="2275708"/>
                  </a:lnTo>
                  <a:close/>
                </a:path>
              </a:pathLst>
            </a:custGeom>
            <a:solidFill>
              <a:srgbClr val="FFFFFF"/>
            </a:solidFill>
            <a:ln>
              <a:noFill/>
            </a:ln>
          </p:spPr>
        </p:sp>
        <p:sp>
          <p:nvSpPr>
            <p:cNvPr id="319" name="Google Shape;319;p21"/>
            <p:cNvSpPr txBox="1"/>
            <p:nvPr/>
          </p:nvSpPr>
          <p:spPr>
            <a:xfrm>
              <a:off x="0" y="-38100"/>
              <a:ext cx="4657025" cy="231380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0" name="Google Shape;320;p21"/>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SƠ ĐỒ PHÁT BEACON</a:t>
            </a:r>
            <a:endParaRPr/>
          </a:p>
        </p:txBody>
      </p:sp>
      <p:pic>
        <p:nvPicPr>
          <p:cNvPr id="321" name="Google Shape;321;p21"/>
          <p:cNvPicPr preferRelativeResize="0"/>
          <p:nvPr/>
        </p:nvPicPr>
        <p:blipFill>
          <a:blip r:embed="rId3">
            <a:alphaModFix/>
          </a:blip>
          <a:stretch>
            <a:fillRect/>
          </a:stretch>
        </p:blipFill>
        <p:spPr>
          <a:xfrm>
            <a:off x="3063675" y="1933300"/>
            <a:ext cx="12160675" cy="7592249"/>
          </a:xfrm>
          <a:prstGeom prst="rect">
            <a:avLst/>
          </a:prstGeom>
          <a:noFill/>
          <a:ln cap="flat" cmpd="sng" w="19050">
            <a:solidFill>
              <a:schemeClr val="dk2"/>
            </a:solidFill>
            <a:prstDash val="solid"/>
            <a:round/>
            <a:headEnd len="sm" w="sm" type="none"/>
            <a:tailEnd len="sm" w="sm" type="none"/>
          </a:ln>
        </p:spPr>
      </p:pic>
    </p:spTree>
  </p:cSld>
  <p:clrMapOvr>
    <a:masterClrMapping/>
  </p:clrMapOvr>
  <p:transition>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325" name="Shape 325"/>
        <p:cNvGrpSpPr/>
        <p:nvPr/>
      </p:nvGrpSpPr>
      <p:grpSpPr>
        <a:xfrm>
          <a:off x="0" y="0"/>
          <a:ext cx="0" cy="0"/>
          <a:chOff x="0" y="0"/>
          <a:chExt cx="0" cy="0"/>
        </a:xfrm>
      </p:grpSpPr>
      <p:grpSp>
        <p:nvGrpSpPr>
          <p:cNvPr id="326" name="Google Shape;326;p22"/>
          <p:cNvGrpSpPr/>
          <p:nvPr/>
        </p:nvGrpSpPr>
        <p:grpSpPr>
          <a:xfrm>
            <a:off x="350262" y="1277719"/>
            <a:ext cx="17682142" cy="8785240"/>
            <a:chOff x="0" y="-38100"/>
            <a:chExt cx="4657025" cy="2313808"/>
          </a:xfrm>
        </p:grpSpPr>
        <p:sp>
          <p:nvSpPr>
            <p:cNvPr id="327" name="Google Shape;327;p22"/>
            <p:cNvSpPr/>
            <p:nvPr/>
          </p:nvSpPr>
          <p:spPr>
            <a:xfrm>
              <a:off x="0" y="0"/>
              <a:ext cx="4657025" cy="2275708"/>
            </a:xfrm>
            <a:custGeom>
              <a:rect b="b" l="l" r="r" t="t"/>
              <a:pathLst>
                <a:path extrusionOk="0" h="2275708" w="4657025">
                  <a:moveTo>
                    <a:pt x="0" y="0"/>
                  </a:moveTo>
                  <a:lnTo>
                    <a:pt x="4657025" y="0"/>
                  </a:lnTo>
                  <a:lnTo>
                    <a:pt x="4657025" y="2275708"/>
                  </a:lnTo>
                  <a:lnTo>
                    <a:pt x="0" y="2275708"/>
                  </a:lnTo>
                  <a:close/>
                </a:path>
              </a:pathLst>
            </a:custGeom>
            <a:solidFill>
              <a:srgbClr val="FFFFFF"/>
            </a:solidFill>
            <a:ln>
              <a:noFill/>
            </a:ln>
          </p:spPr>
        </p:sp>
        <p:sp>
          <p:nvSpPr>
            <p:cNvPr id="328" name="Google Shape;328;p22"/>
            <p:cNvSpPr txBox="1"/>
            <p:nvPr/>
          </p:nvSpPr>
          <p:spPr>
            <a:xfrm>
              <a:off x="0" y="-38100"/>
              <a:ext cx="4657025" cy="231380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9" name="Google Shape;329;p22"/>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SƠ ĐỒ PHÁT BEACON</a:t>
            </a:r>
            <a:endParaRPr/>
          </a:p>
        </p:txBody>
      </p:sp>
      <p:pic>
        <p:nvPicPr>
          <p:cNvPr id="330" name="Google Shape;330;p22"/>
          <p:cNvPicPr preferRelativeResize="0"/>
          <p:nvPr/>
        </p:nvPicPr>
        <p:blipFill>
          <a:blip r:embed="rId3">
            <a:alphaModFix/>
          </a:blip>
          <a:stretch>
            <a:fillRect/>
          </a:stretch>
        </p:blipFill>
        <p:spPr>
          <a:xfrm>
            <a:off x="1748813" y="1603274"/>
            <a:ext cx="14885150" cy="8134200"/>
          </a:xfrm>
          <a:prstGeom prst="rect">
            <a:avLst/>
          </a:prstGeom>
          <a:noFill/>
          <a:ln cap="flat" cmpd="sng" w="19050">
            <a:solidFill>
              <a:schemeClr val="dk2"/>
            </a:solidFill>
            <a:prstDash val="solid"/>
            <a:round/>
            <a:headEnd len="sm" w="sm" type="none"/>
            <a:tailEnd len="sm" w="sm" type="none"/>
          </a:ln>
        </p:spPr>
      </p:pic>
    </p:spTree>
  </p:cSld>
  <p:clrMapOvr>
    <a:masterClrMapping/>
  </p:clrMapOvr>
  <p:transition>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334" name="Shape 334"/>
        <p:cNvGrpSpPr/>
        <p:nvPr/>
      </p:nvGrpSpPr>
      <p:grpSpPr>
        <a:xfrm>
          <a:off x="0" y="0"/>
          <a:ext cx="0" cy="0"/>
          <a:chOff x="0" y="0"/>
          <a:chExt cx="0" cy="0"/>
        </a:xfrm>
      </p:grpSpPr>
      <p:grpSp>
        <p:nvGrpSpPr>
          <p:cNvPr id="335" name="Google Shape;335;g31ab9bec4ed_0_0"/>
          <p:cNvGrpSpPr/>
          <p:nvPr/>
        </p:nvGrpSpPr>
        <p:grpSpPr>
          <a:xfrm>
            <a:off x="350262" y="1277718"/>
            <a:ext cx="17682258" cy="8785647"/>
            <a:chOff x="0" y="-38100"/>
            <a:chExt cx="4657025" cy="2313900"/>
          </a:xfrm>
        </p:grpSpPr>
        <p:sp>
          <p:nvSpPr>
            <p:cNvPr id="336" name="Google Shape;336;g31ab9bec4ed_0_0"/>
            <p:cNvSpPr/>
            <p:nvPr/>
          </p:nvSpPr>
          <p:spPr>
            <a:xfrm>
              <a:off x="0" y="0"/>
              <a:ext cx="4657025" cy="2275708"/>
            </a:xfrm>
            <a:custGeom>
              <a:rect b="b" l="l" r="r" t="t"/>
              <a:pathLst>
                <a:path extrusionOk="0" h="2275708" w="4657025">
                  <a:moveTo>
                    <a:pt x="0" y="0"/>
                  </a:moveTo>
                  <a:lnTo>
                    <a:pt x="4657025" y="0"/>
                  </a:lnTo>
                  <a:lnTo>
                    <a:pt x="4657025" y="2275708"/>
                  </a:lnTo>
                  <a:lnTo>
                    <a:pt x="0" y="2275708"/>
                  </a:lnTo>
                  <a:close/>
                </a:path>
              </a:pathLst>
            </a:custGeom>
            <a:solidFill>
              <a:srgbClr val="FFFFFF"/>
            </a:solidFill>
            <a:ln>
              <a:noFill/>
            </a:ln>
          </p:spPr>
        </p:sp>
        <p:sp>
          <p:nvSpPr>
            <p:cNvPr id="337" name="Google Shape;337;g31ab9bec4ed_0_0"/>
            <p:cNvSpPr txBox="1"/>
            <p:nvPr/>
          </p:nvSpPr>
          <p:spPr>
            <a:xfrm>
              <a:off x="0" y="-38100"/>
              <a:ext cx="4656900" cy="2313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8" name="Google Shape;338;g31ab9bec4ed_0_0"/>
          <p:cNvSpPr txBox="1"/>
          <p:nvPr/>
        </p:nvSpPr>
        <p:spPr>
          <a:xfrm>
            <a:off x="1404938" y="59136"/>
            <a:ext cx="15478200" cy="9849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SƠ ĐỒ PHÁT BEACON</a:t>
            </a:r>
            <a:endParaRPr/>
          </a:p>
        </p:txBody>
      </p:sp>
      <p:pic>
        <p:nvPicPr>
          <p:cNvPr id="339" name="Google Shape;339;g31ab9bec4ed_0_0"/>
          <p:cNvPicPr preferRelativeResize="0"/>
          <p:nvPr/>
        </p:nvPicPr>
        <p:blipFill>
          <a:blip r:embed="rId3">
            <a:alphaModFix/>
          </a:blip>
          <a:stretch>
            <a:fillRect/>
          </a:stretch>
        </p:blipFill>
        <p:spPr>
          <a:xfrm>
            <a:off x="663750" y="3716063"/>
            <a:ext cx="16960598" cy="3908975"/>
          </a:xfrm>
          <a:prstGeom prst="rect">
            <a:avLst/>
          </a:prstGeom>
          <a:noFill/>
          <a:ln>
            <a:noFill/>
          </a:ln>
        </p:spPr>
      </p:pic>
    </p:spTree>
  </p:cSld>
  <p:clrMapOvr>
    <a:masterClrMapping/>
  </p:clrMapOvr>
  <p:transition>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343" name="Shape 343"/>
        <p:cNvGrpSpPr/>
        <p:nvPr/>
      </p:nvGrpSpPr>
      <p:grpSpPr>
        <a:xfrm>
          <a:off x="0" y="0"/>
          <a:ext cx="0" cy="0"/>
          <a:chOff x="0" y="0"/>
          <a:chExt cx="0" cy="0"/>
        </a:xfrm>
      </p:grpSpPr>
      <p:grpSp>
        <p:nvGrpSpPr>
          <p:cNvPr id="344" name="Google Shape;344;p23"/>
          <p:cNvGrpSpPr/>
          <p:nvPr/>
        </p:nvGrpSpPr>
        <p:grpSpPr>
          <a:xfrm>
            <a:off x="302929" y="1501760"/>
            <a:ext cx="17682142" cy="8358849"/>
            <a:chOff x="0" y="-38100"/>
            <a:chExt cx="4657025" cy="2201507"/>
          </a:xfrm>
        </p:grpSpPr>
        <p:sp>
          <p:nvSpPr>
            <p:cNvPr id="345" name="Google Shape;345;p23"/>
            <p:cNvSpPr/>
            <p:nvPr/>
          </p:nvSpPr>
          <p:spPr>
            <a:xfrm>
              <a:off x="0" y="0"/>
              <a:ext cx="4657025" cy="2163407"/>
            </a:xfrm>
            <a:custGeom>
              <a:rect b="b" l="l" r="r" t="t"/>
              <a:pathLst>
                <a:path extrusionOk="0" h="2163407" w="4657025">
                  <a:moveTo>
                    <a:pt x="0" y="0"/>
                  </a:moveTo>
                  <a:lnTo>
                    <a:pt x="4657025" y="0"/>
                  </a:lnTo>
                  <a:lnTo>
                    <a:pt x="4657025" y="2163407"/>
                  </a:lnTo>
                  <a:lnTo>
                    <a:pt x="0" y="2163407"/>
                  </a:lnTo>
                  <a:close/>
                </a:path>
              </a:pathLst>
            </a:custGeom>
            <a:solidFill>
              <a:srgbClr val="FFFFFF"/>
            </a:solidFill>
            <a:ln>
              <a:noFill/>
            </a:ln>
          </p:spPr>
        </p:sp>
        <p:sp>
          <p:nvSpPr>
            <p:cNvPr id="346" name="Google Shape;346;p23"/>
            <p:cNvSpPr txBox="1"/>
            <p:nvPr/>
          </p:nvSpPr>
          <p:spPr>
            <a:xfrm>
              <a:off x="0" y="-38100"/>
              <a:ext cx="4657025" cy="220150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7" name="Google Shape;347;p23"/>
          <p:cNvSpPr/>
          <p:nvPr/>
        </p:nvSpPr>
        <p:spPr>
          <a:xfrm>
            <a:off x="739805" y="3079212"/>
            <a:ext cx="16808391" cy="5774996"/>
          </a:xfrm>
          <a:custGeom>
            <a:rect b="b" l="l" r="r" t="t"/>
            <a:pathLst>
              <a:path extrusionOk="0" h="5774996" w="16808391">
                <a:moveTo>
                  <a:pt x="0" y="0"/>
                </a:moveTo>
                <a:lnTo>
                  <a:pt x="16808390" y="0"/>
                </a:lnTo>
                <a:lnTo>
                  <a:pt x="16808390" y="5774996"/>
                </a:lnTo>
                <a:lnTo>
                  <a:pt x="0" y="5774996"/>
                </a:lnTo>
                <a:lnTo>
                  <a:pt x="0" y="0"/>
                </a:lnTo>
                <a:close/>
              </a:path>
            </a:pathLst>
          </a:custGeom>
          <a:blipFill rotWithShape="1">
            <a:blip r:embed="rId3">
              <a:alphaModFix/>
            </a:blip>
            <a:stretch>
              <a:fillRect b="-1503" l="0" r="0" t="0"/>
            </a:stretch>
          </a:blipFill>
          <a:ln cap="sq" cmpd="sng" w="38100">
            <a:solidFill>
              <a:srgbClr val="000000"/>
            </a:solidFill>
            <a:prstDash val="solid"/>
            <a:miter lim="8000"/>
            <a:headEnd len="sm" w="sm" type="none"/>
            <a:tailEnd len="sm" w="sm" type="none"/>
          </a:ln>
        </p:spPr>
      </p:sp>
      <p:sp>
        <p:nvSpPr>
          <p:cNvPr id="348" name="Google Shape;348;p23"/>
          <p:cNvSpPr txBox="1"/>
          <p:nvPr/>
        </p:nvSpPr>
        <p:spPr>
          <a:xfrm>
            <a:off x="1175333" y="-104775"/>
            <a:ext cx="15478125" cy="171386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4900" u="none" cap="none" strike="noStrike">
                <a:solidFill>
                  <a:srgbClr val="FFFFFF"/>
                </a:solidFill>
                <a:latin typeface="Cambria"/>
                <a:ea typeface="Cambria"/>
                <a:cs typeface="Cambria"/>
                <a:sym typeface="Cambria"/>
              </a:rPr>
              <a:t>QUY TRÌNH XỬ LÝ SỰ KIỆN LIÊN KẾT (ASSOCIATION) TRONG HỆ THỐNG MẠNG KHÔNG DÂY </a:t>
            </a:r>
            <a:endParaRPr/>
          </a:p>
        </p:txBody>
      </p:sp>
    </p:spTree>
  </p:cSld>
  <p:clrMapOvr>
    <a:masterClrMapping/>
  </p:clrMapOvr>
  <p:transition>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352" name="Shape 352"/>
        <p:cNvGrpSpPr/>
        <p:nvPr/>
      </p:nvGrpSpPr>
      <p:grpSpPr>
        <a:xfrm>
          <a:off x="0" y="0"/>
          <a:ext cx="0" cy="0"/>
          <a:chOff x="0" y="0"/>
          <a:chExt cx="0" cy="0"/>
        </a:xfrm>
      </p:grpSpPr>
      <p:grpSp>
        <p:nvGrpSpPr>
          <p:cNvPr id="353" name="Google Shape;353;g31b647c204f_0_0"/>
          <p:cNvGrpSpPr/>
          <p:nvPr/>
        </p:nvGrpSpPr>
        <p:grpSpPr>
          <a:xfrm>
            <a:off x="302929" y="1501759"/>
            <a:ext cx="17682258" cy="8358902"/>
            <a:chOff x="0" y="-38100"/>
            <a:chExt cx="4657025" cy="2201507"/>
          </a:xfrm>
        </p:grpSpPr>
        <p:sp>
          <p:nvSpPr>
            <p:cNvPr id="354" name="Google Shape;354;g31b647c204f_0_0"/>
            <p:cNvSpPr/>
            <p:nvPr/>
          </p:nvSpPr>
          <p:spPr>
            <a:xfrm>
              <a:off x="0" y="0"/>
              <a:ext cx="4657025" cy="2163407"/>
            </a:xfrm>
            <a:custGeom>
              <a:rect b="b" l="l" r="r" t="t"/>
              <a:pathLst>
                <a:path extrusionOk="0" h="2163407" w="4657025">
                  <a:moveTo>
                    <a:pt x="0" y="0"/>
                  </a:moveTo>
                  <a:lnTo>
                    <a:pt x="4657025" y="0"/>
                  </a:lnTo>
                  <a:lnTo>
                    <a:pt x="4657025" y="2163407"/>
                  </a:lnTo>
                  <a:lnTo>
                    <a:pt x="0" y="2163407"/>
                  </a:lnTo>
                  <a:close/>
                </a:path>
              </a:pathLst>
            </a:custGeom>
            <a:solidFill>
              <a:srgbClr val="FFFFFF"/>
            </a:solidFill>
            <a:ln>
              <a:noFill/>
            </a:ln>
          </p:spPr>
        </p:sp>
        <p:sp>
          <p:nvSpPr>
            <p:cNvPr id="355" name="Google Shape;355;g31b647c204f_0_0"/>
            <p:cNvSpPr txBox="1"/>
            <p:nvPr/>
          </p:nvSpPr>
          <p:spPr>
            <a:xfrm>
              <a:off x="0" y="-38100"/>
              <a:ext cx="4656900" cy="2201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6" name="Google Shape;356;g31b647c204f_0_0"/>
          <p:cNvSpPr txBox="1"/>
          <p:nvPr/>
        </p:nvSpPr>
        <p:spPr>
          <a:xfrm>
            <a:off x="1175333" y="-104775"/>
            <a:ext cx="15478200" cy="75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4900">
                <a:solidFill>
                  <a:srgbClr val="FFFFFF"/>
                </a:solidFill>
                <a:latin typeface="Cambria"/>
                <a:ea typeface="Cambria"/>
                <a:cs typeface="Cambria"/>
                <a:sym typeface="Cambria"/>
              </a:rPr>
              <a:t>Quá trình tìm sự kiện xác thực</a:t>
            </a:r>
            <a:endParaRPr/>
          </a:p>
        </p:txBody>
      </p:sp>
      <p:pic>
        <p:nvPicPr>
          <p:cNvPr id="357" name="Google Shape;357;g31b647c204f_0_0"/>
          <p:cNvPicPr preferRelativeResize="0"/>
          <p:nvPr/>
        </p:nvPicPr>
        <p:blipFill>
          <a:blip r:embed="rId3">
            <a:alphaModFix/>
          </a:blip>
          <a:stretch>
            <a:fillRect/>
          </a:stretch>
        </p:blipFill>
        <p:spPr>
          <a:xfrm>
            <a:off x="3707300" y="1645650"/>
            <a:ext cx="10293099" cy="8167225"/>
          </a:xfrm>
          <a:prstGeom prst="rect">
            <a:avLst/>
          </a:prstGeom>
          <a:noFill/>
          <a:ln>
            <a:noFill/>
          </a:ln>
        </p:spPr>
      </p:pic>
    </p:spTree>
  </p:cSld>
  <p:clrMapOvr>
    <a:masterClrMapping/>
  </p:clrMapOvr>
  <p:transition>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361" name="Shape 361"/>
        <p:cNvGrpSpPr/>
        <p:nvPr/>
      </p:nvGrpSpPr>
      <p:grpSpPr>
        <a:xfrm>
          <a:off x="0" y="0"/>
          <a:ext cx="0" cy="0"/>
          <a:chOff x="0" y="0"/>
          <a:chExt cx="0" cy="0"/>
        </a:xfrm>
      </p:grpSpPr>
      <p:grpSp>
        <p:nvGrpSpPr>
          <p:cNvPr id="362" name="Google Shape;362;p24"/>
          <p:cNvGrpSpPr/>
          <p:nvPr/>
        </p:nvGrpSpPr>
        <p:grpSpPr>
          <a:xfrm>
            <a:off x="350262" y="1277719"/>
            <a:ext cx="17682142" cy="8785240"/>
            <a:chOff x="0" y="-38100"/>
            <a:chExt cx="4657025" cy="2313808"/>
          </a:xfrm>
        </p:grpSpPr>
        <p:sp>
          <p:nvSpPr>
            <p:cNvPr id="363" name="Google Shape;363;p24"/>
            <p:cNvSpPr/>
            <p:nvPr/>
          </p:nvSpPr>
          <p:spPr>
            <a:xfrm>
              <a:off x="0" y="0"/>
              <a:ext cx="4657025" cy="2275708"/>
            </a:xfrm>
            <a:custGeom>
              <a:rect b="b" l="l" r="r" t="t"/>
              <a:pathLst>
                <a:path extrusionOk="0" h="2275708" w="4657025">
                  <a:moveTo>
                    <a:pt x="0" y="0"/>
                  </a:moveTo>
                  <a:lnTo>
                    <a:pt x="4657025" y="0"/>
                  </a:lnTo>
                  <a:lnTo>
                    <a:pt x="4657025" y="2275708"/>
                  </a:lnTo>
                  <a:lnTo>
                    <a:pt x="0" y="2275708"/>
                  </a:lnTo>
                  <a:close/>
                </a:path>
              </a:pathLst>
            </a:custGeom>
            <a:solidFill>
              <a:srgbClr val="FFFFFF"/>
            </a:solidFill>
            <a:ln>
              <a:noFill/>
            </a:ln>
          </p:spPr>
        </p:sp>
        <p:sp>
          <p:nvSpPr>
            <p:cNvPr id="364" name="Google Shape;364;p24"/>
            <p:cNvSpPr txBox="1"/>
            <p:nvPr/>
          </p:nvSpPr>
          <p:spPr>
            <a:xfrm>
              <a:off x="0" y="-38100"/>
              <a:ext cx="4657025" cy="231380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5" name="Google Shape;365;p24"/>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LOG AUTHENTICATION</a:t>
            </a:r>
            <a:endParaRPr/>
          </a:p>
        </p:txBody>
      </p:sp>
      <p:sp>
        <p:nvSpPr>
          <p:cNvPr id="366" name="Google Shape;366;p24"/>
          <p:cNvSpPr/>
          <p:nvPr/>
        </p:nvSpPr>
        <p:spPr>
          <a:xfrm>
            <a:off x="697153" y="2673595"/>
            <a:ext cx="16959013" cy="6020450"/>
          </a:xfrm>
          <a:custGeom>
            <a:rect b="b" l="l" r="r" t="t"/>
            <a:pathLst>
              <a:path extrusionOk="0" h="6020450" w="16959013">
                <a:moveTo>
                  <a:pt x="0" y="0"/>
                </a:moveTo>
                <a:lnTo>
                  <a:pt x="16959013" y="0"/>
                </a:lnTo>
                <a:lnTo>
                  <a:pt x="16959013" y="6020450"/>
                </a:lnTo>
                <a:lnTo>
                  <a:pt x="0" y="6020450"/>
                </a:lnTo>
                <a:lnTo>
                  <a:pt x="0" y="0"/>
                </a:lnTo>
                <a:close/>
              </a:path>
            </a:pathLst>
          </a:custGeom>
          <a:blipFill rotWithShape="1">
            <a:blip r:embed="rId3">
              <a:alphaModFix/>
            </a:blip>
            <a:stretch>
              <a:fillRect b="0" l="0" r="0" t="0"/>
            </a:stretch>
          </a:blipFill>
          <a:ln cap="sq" cmpd="sng" w="38100">
            <a:solidFill>
              <a:srgbClr val="000000"/>
            </a:solidFill>
            <a:prstDash val="solid"/>
            <a:miter lim="8000"/>
            <a:headEnd len="sm" w="sm" type="none"/>
            <a:tailEnd len="sm" w="sm" type="none"/>
          </a:ln>
        </p:spPr>
      </p:sp>
    </p:spTree>
  </p:cSld>
  <p:clrMapOvr>
    <a:masterClrMapping/>
  </p:clrMapOvr>
  <p:transition>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370" name="Shape 370"/>
        <p:cNvGrpSpPr/>
        <p:nvPr/>
      </p:nvGrpSpPr>
      <p:grpSpPr>
        <a:xfrm>
          <a:off x="0" y="0"/>
          <a:ext cx="0" cy="0"/>
          <a:chOff x="0" y="0"/>
          <a:chExt cx="0" cy="0"/>
        </a:xfrm>
      </p:grpSpPr>
      <p:sp>
        <p:nvSpPr>
          <p:cNvPr id="371" name="Google Shape;371;p25"/>
          <p:cNvSpPr/>
          <p:nvPr/>
        </p:nvSpPr>
        <p:spPr>
          <a:xfrm>
            <a:off x="1984602" y="1436333"/>
            <a:ext cx="14318795" cy="8322800"/>
          </a:xfrm>
          <a:custGeom>
            <a:rect b="b" l="l" r="r" t="t"/>
            <a:pathLst>
              <a:path extrusionOk="0" h="8322800" w="14318795">
                <a:moveTo>
                  <a:pt x="0" y="0"/>
                </a:moveTo>
                <a:lnTo>
                  <a:pt x="14318796" y="0"/>
                </a:lnTo>
                <a:lnTo>
                  <a:pt x="14318796" y="8322800"/>
                </a:lnTo>
                <a:lnTo>
                  <a:pt x="0" y="8322800"/>
                </a:lnTo>
                <a:lnTo>
                  <a:pt x="0" y="0"/>
                </a:lnTo>
                <a:close/>
              </a:path>
            </a:pathLst>
          </a:custGeom>
          <a:blipFill rotWithShape="1">
            <a:blip r:embed="rId3">
              <a:alphaModFix/>
            </a:blip>
            <a:stretch>
              <a:fillRect b="0" l="0" r="0" t="0"/>
            </a:stretch>
          </a:blipFill>
          <a:ln>
            <a:noFill/>
          </a:ln>
        </p:spPr>
      </p:sp>
      <p:sp>
        <p:nvSpPr>
          <p:cNvPr id="372" name="Google Shape;372;p25"/>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DEBUG TÌM QUY TRÌNH HOẠT ĐỘNG</a:t>
            </a:r>
            <a:endParaRPr/>
          </a:p>
        </p:txBody>
      </p:sp>
    </p:spTree>
  </p:cSld>
  <p:clrMapOvr>
    <a:masterClrMapping/>
  </p:clrMapOvr>
  <p:transition>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376" name="Shape 376"/>
        <p:cNvGrpSpPr/>
        <p:nvPr/>
      </p:nvGrpSpPr>
      <p:grpSpPr>
        <a:xfrm>
          <a:off x="0" y="0"/>
          <a:ext cx="0" cy="0"/>
          <a:chOff x="0" y="0"/>
          <a:chExt cx="0" cy="0"/>
        </a:xfrm>
      </p:grpSpPr>
      <p:sp>
        <p:nvSpPr>
          <p:cNvPr id="377" name="Google Shape;377;p26"/>
          <p:cNvSpPr/>
          <p:nvPr/>
        </p:nvSpPr>
        <p:spPr>
          <a:xfrm>
            <a:off x="2470961" y="1445457"/>
            <a:ext cx="13922044" cy="7396086"/>
          </a:xfrm>
          <a:custGeom>
            <a:rect b="b" l="l" r="r" t="t"/>
            <a:pathLst>
              <a:path extrusionOk="0" h="7396086" w="13922044">
                <a:moveTo>
                  <a:pt x="0" y="0"/>
                </a:moveTo>
                <a:lnTo>
                  <a:pt x="13922044" y="0"/>
                </a:lnTo>
                <a:lnTo>
                  <a:pt x="13922044" y="7396086"/>
                </a:lnTo>
                <a:lnTo>
                  <a:pt x="0" y="7396086"/>
                </a:lnTo>
                <a:lnTo>
                  <a:pt x="0" y="0"/>
                </a:lnTo>
                <a:close/>
              </a:path>
            </a:pathLst>
          </a:custGeom>
          <a:blipFill rotWithShape="1">
            <a:blip r:embed="rId3">
              <a:alphaModFix/>
            </a:blip>
            <a:stretch>
              <a:fillRect b="0" l="0" r="0" t="0"/>
            </a:stretch>
          </a:blipFill>
          <a:ln>
            <a:noFill/>
          </a:ln>
        </p:spPr>
      </p:sp>
      <p:sp>
        <p:nvSpPr>
          <p:cNvPr id="378" name="Google Shape;378;p26"/>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DEBUG TÌM QUY TRÌNH HOẠT ĐỘNG (TT)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382" name="Shape 382"/>
        <p:cNvGrpSpPr/>
        <p:nvPr/>
      </p:nvGrpSpPr>
      <p:grpSpPr>
        <a:xfrm>
          <a:off x="0" y="0"/>
          <a:ext cx="0" cy="0"/>
          <a:chOff x="0" y="0"/>
          <a:chExt cx="0" cy="0"/>
        </a:xfrm>
      </p:grpSpPr>
      <p:grpSp>
        <p:nvGrpSpPr>
          <p:cNvPr id="383" name="Google Shape;383;p27"/>
          <p:cNvGrpSpPr/>
          <p:nvPr/>
        </p:nvGrpSpPr>
        <p:grpSpPr>
          <a:xfrm>
            <a:off x="1028700" y="884039"/>
            <a:ext cx="16565532" cy="8374261"/>
            <a:chOff x="0" y="-38100"/>
            <a:chExt cx="4362938" cy="2205567"/>
          </a:xfrm>
        </p:grpSpPr>
        <p:sp>
          <p:nvSpPr>
            <p:cNvPr id="384" name="Google Shape;384;p27"/>
            <p:cNvSpPr/>
            <p:nvPr/>
          </p:nvSpPr>
          <p:spPr>
            <a:xfrm>
              <a:off x="0" y="0"/>
              <a:ext cx="4362938" cy="2167467"/>
            </a:xfrm>
            <a:custGeom>
              <a:rect b="b" l="l" r="r" t="t"/>
              <a:pathLst>
                <a:path extrusionOk="0" h="2167467" w="4362938">
                  <a:moveTo>
                    <a:pt x="0" y="0"/>
                  </a:moveTo>
                  <a:lnTo>
                    <a:pt x="4362938" y="0"/>
                  </a:lnTo>
                  <a:lnTo>
                    <a:pt x="4362938" y="2167467"/>
                  </a:lnTo>
                  <a:lnTo>
                    <a:pt x="0" y="2167467"/>
                  </a:lnTo>
                  <a:close/>
                </a:path>
              </a:pathLst>
            </a:custGeom>
            <a:solidFill>
              <a:srgbClr val="FFFFFF"/>
            </a:solidFill>
            <a:ln>
              <a:noFill/>
            </a:ln>
          </p:spPr>
        </p:sp>
        <p:sp>
          <p:nvSpPr>
            <p:cNvPr id="385" name="Google Shape;385;p27"/>
            <p:cNvSpPr txBox="1"/>
            <p:nvPr/>
          </p:nvSpPr>
          <p:spPr>
            <a:xfrm>
              <a:off x="0" y="-38100"/>
              <a:ext cx="4362937" cy="220556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86" name="Google Shape;386;p27"/>
          <p:cNvSpPr txBox="1"/>
          <p:nvPr/>
        </p:nvSpPr>
        <p:spPr>
          <a:xfrm>
            <a:off x="5289340" y="3705225"/>
            <a:ext cx="8044247" cy="25812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5000" u="none" cap="none" strike="noStrike">
                <a:solidFill>
                  <a:srgbClr val="000000"/>
                </a:solidFill>
                <a:latin typeface="Cambria"/>
                <a:ea typeface="Cambria"/>
                <a:cs typeface="Cambria"/>
                <a:sym typeface="Cambria"/>
              </a:rPr>
              <a:t>DEMO</a:t>
            </a:r>
            <a:endParaRPr/>
          </a:p>
        </p:txBody>
      </p:sp>
      <p:grpSp>
        <p:nvGrpSpPr>
          <p:cNvPr id="387" name="Google Shape;387;p27"/>
          <p:cNvGrpSpPr/>
          <p:nvPr/>
        </p:nvGrpSpPr>
        <p:grpSpPr>
          <a:xfrm>
            <a:off x="12093077" y="5709610"/>
            <a:ext cx="6194923" cy="4321794"/>
            <a:chOff x="0" y="0"/>
            <a:chExt cx="8259897" cy="5762392"/>
          </a:xfrm>
        </p:grpSpPr>
        <p:sp>
          <p:nvSpPr>
            <p:cNvPr id="388" name="Google Shape;388;p27"/>
            <p:cNvSpPr/>
            <p:nvPr/>
          </p:nvSpPr>
          <p:spPr>
            <a:xfrm>
              <a:off x="0" y="4003689"/>
              <a:ext cx="3358634" cy="1758703"/>
            </a:xfrm>
            <a:custGeom>
              <a:rect b="b" l="l" r="r" t="t"/>
              <a:pathLst>
                <a:path extrusionOk="0" h="1758703" w="3358634">
                  <a:moveTo>
                    <a:pt x="0" y="0"/>
                  </a:moveTo>
                  <a:lnTo>
                    <a:pt x="3358634" y="0"/>
                  </a:lnTo>
                  <a:lnTo>
                    <a:pt x="3358634" y="1758703"/>
                  </a:lnTo>
                  <a:lnTo>
                    <a:pt x="0" y="1758703"/>
                  </a:lnTo>
                  <a:lnTo>
                    <a:pt x="0" y="0"/>
                  </a:lnTo>
                  <a:close/>
                </a:path>
              </a:pathLst>
            </a:custGeom>
            <a:blipFill rotWithShape="1">
              <a:blip r:embed="rId3">
                <a:alphaModFix/>
              </a:blip>
              <a:stretch>
                <a:fillRect b="0" l="0" r="0" t="0"/>
              </a:stretch>
            </a:blipFill>
            <a:ln>
              <a:noFill/>
            </a:ln>
          </p:spPr>
        </p:sp>
        <p:cxnSp>
          <p:nvCxnSpPr>
            <p:cNvPr id="389" name="Google Shape;389;p27"/>
            <p:cNvCxnSpPr/>
            <p:nvPr/>
          </p:nvCxnSpPr>
          <p:spPr>
            <a:xfrm flipH="1" rot="10800000">
              <a:off x="2991767" y="3671489"/>
              <a:ext cx="2857983" cy="1650057"/>
            </a:xfrm>
            <a:prstGeom prst="straightConnector1">
              <a:avLst/>
            </a:prstGeom>
            <a:noFill/>
            <a:ln cap="flat" cmpd="sng" w="241300">
              <a:solidFill>
                <a:srgbClr val="1C0140"/>
              </a:solidFill>
              <a:prstDash val="solid"/>
              <a:round/>
              <a:headEnd len="sm" w="sm" type="none"/>
              <a:tailEnd len="sm" w="sm" type="none"/>
            </a:ln>
          </p:spPr>
        </p:cxnSp>
        <p:sp>
          <p:nvSpPr>
            <p:cNvPr id="390" name="Google Shape;390;p27"/>
            <p:cNvSpPr/>
            <p:nvPr/>
          </p:nvSpPr>
          <p:spPr>
            <a:xfrm>
              <a:off x="4095995" y="0"/>
              <a:ext cx="4163902" cy="4883041"/>
            </a:xfrm>
            <a:custGeom>
              <a:rect b="b" l="l" r="r" t="t"/>
              <a:pathLst>
                <a:path extrusionOk="0" h="4883041" w="4163902">
                  <a:moveTo>
                    <a:pt x="0" y="0"/>
                  </a:moveTo>
                  <a:lnTo>
                    <a:pt x="4163902" y="0"/>
                  </a:lnTo>
                  <a:lnTo>
                    <a:pt x="4163902" y="4883041"/>
                  </a:lnTo>
                  <a:lnTo>
                    <a:pt x="0" y="4883041"/>
                  </a:lnTo>
                  <a:lnTo>
                    <a:pt x="0" y="0"/>
                  </a:lnTo>
                  <a:close/>
                </a:path>
              </a:pathLst>
            </a:custGeom>
            <a:blipFill rotWithShape="1">
              <a:blip r:embed="rId4">
                <a:alphaModFix/>
              </a:blip>
              <a:stretch>
                <a:fillRect b="0" l="0" r="0" t="0"/>
              </a:stretch>
            </a:blipFill>
            <a:ln>
              <a:noFill/>
            </a:ln>
          </p:spPr>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115" name="Shape 115"/>
        <p:cNvGrpSpPr/>
        <p:nvPr/>
      </p:nvGrpSpPr>
      <p:grpSpPr>
        <a:xfrm>
          <a:off x="0" y="0"/>
          <a:ext cx="0" cy="0"/>
          <a:chOff x="0" y="0"/>
          <a:chExt cx="0" cy="0"/>
        </a:xfrm>
      </p:grpSpPr>
      <p:sp>
        <p:nvSpPr>
          <p:cNvPr id="116" name="Google Shape;116;p3"/>
          <p:cNvSpPr txBox="1"/>
          <p:nvPr/>
        </p:nvSpPr>
        <p:spPr>
          <a:xfrm>
            <a:off x="1404938" y="895350"/>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NỘI DUNG THUYẾT TRÌNH</a:t>
            </a:r>
            <a:endParaRPr/>
          </a:p>
        </p:txBody>
      </p:sp>
      <p:grpSp>
        <p:nvGrpSpPr>
          <p:cNvPr id="117" name="Google Shape;117;p3"/>
          <p:cNvGrpSpPr/>
          <p:nvPr/>
        </p:nvGrpSpPr>
        <p:grpSpPr>
          <a:xfrm>
            <a:off x="9759054" y="2773006"/>
            <a:ext cx="6338111" cy="2716411"/>
            <a:chOff x="0" y="-38100"/>
            <a:chExt cx="1669297" cy="715433"/>
          </a:xfrm>
        </p:grpSpPr>
        <p:sp>
          <p:nvSpPr>
            <p:cNvPr id="118" name="Google Shape;118;p3"/>
            <p:cNvSpPr/>
            <p:nvPr/>
          </p:nvSpPr>
          <p:spPr>
            <a:xfrm>
              <a:off x="0" y="0"/>
              <a:ext cx="1669297" cy="677333"/>
            </a:xfrm>
            <a:custGeom>
              <a:rect b="b" l="l" r="r" t="t"/>
              <a:pathLst>
                <a:path extrusionOk="0" h="677333" w="1669297">
                  <a:moveTo>
                    <a:pt x="0" y="0"/>
                  </a:moveTo>
                  <a:lnTo>
                    <a:pt x="1669297" y="0"/>
                  </a:lnTo>
                  <a:lnTo>
                    <a:pt x="1669297" y="677333"/>
                  </a:lnTo>
                  <a:lnTo>
                    <a:pt x="0" y="677333"/>
                  </a:lnTo>
                  <a:close/>
                </a:path>
              </a:pathLst>
            </a:custGeom>
            <a:solidFill>
              <a:srgbClr val="FFFFFF"/>
            </a:solidFill>
            <a:ln>
              <a:noFill/>
            </a:ln>
          </p:spPr>
        </p:sp>
        <p:sp>
          <p:nvSpPr>
            <p:cNvPr id="119" name="Google Shape;119;p3"/>
            <p:cNvSpPr txBox="1"/>
            <p:nvPr/>
          </p:nvSpPr>
          <p:spPr>
            <a:xfrm>
              <a:off x="0" y="-38100"/>
              <a:ext cx="1669297" cy="715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0" name="Google Shape;120;p3"/>
          <p:cNvGrpSpPr/>
          <p:nvPr/>
        </p:nvGrpSpPr>
        <p:grpSpPr>
          <a:xfrm>
            <a:off x="9759054" y="6154742"/>
            <a:ext cx="6338111" cy="2716411"/>
            <a:chOff x="0" y="-38100"/>
            <a:chExt cx="1669297" cy="715433"/>
          </a:xfrm>
        </p:grpSpPr>
        <p:sp>
          <p:nvSpPr>
            <p:cNvPr id="121" name="Google Shape;121;p3"/>
            <p:cNvSpPr/>
            <p:nvPr/>
          </p:nvSpPr>
          <p:spPr>
            <a:xfrm>
              <a:off x="0" y="0"/>
              <a:ext cx="1669297" cy="677333"/>
            </a:xfrm>
            <a:custGeom>
              <a:rect b="b" l="l" r="r" t="t"/>
              <a:pathLst>
                <a:path extrusionOk="0" h="677333" w="1669297">
                  <a:moveTo>
                    <a:pt x="0" y="0"/>
                  </a:moveTo>
                  <a:lnTo>
                    <a:pt x="1669297" y="0"/>
                  </a:lnTo>
                  <a:lnTo>
                    <a:pt x="1669297" y="677333"/>
                  </a:lnTo>
                  <a:lnTo>
                    <a:pt x="0" y="677333"/>
                  </a:lnTo>
                  <a:close/>
                </a:path>
              </a:pathLst>
            </a:custGeom>
            <a:solidFill>
              <a:srgbClr val="FFFFFF"/>
            </a:solidFill>
            <a:ln>
              <a:noFill/>
            </a:ln>
          </p:spPr>
        </p:sp>
        <p:sp>
          <p:nvSpPr>
            <p:cNvPr id="122" name="Google Shape;122;p3"/>
            <p:cNvSpPr txBox="1"/>
            <p:nvPr/>
          </p:nvSpPr>
          <p:spPr>
            <a:xfrm>
              <a:off x="0" y="-38100"/>
              <a:ext cx="1669297" cy="715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3" name="Google Shape;123;p3"/>
          <p:cNvSpPr/>
          <p:nvPr/>
        </p:nvSpPr>
        <p:spPr>
          <a:xfrm>
            <a:off x="15048939" y="5894591"/>
            <a:ext cx="2096453" cy="3381375"/>
          </a:xfrm>
          <a:custGeom>
            <a:rect b="b" l="l" r="r" t="t"/>
            <a:pathLst>
              <a:path extrusionOk="0" h="3381375" w="2096453">
                <a:moveTo>
                  <a:pt x="0" y="0"/>
                </a:moveTo>
                <a:lnTo>
                  <a:pt x="2096452" y="0"/>
                </a:lnTo>
                <a:lnTo>
                  <a:pt x="2096452" y="3381375"/>
                </a:lnTo>
                <a:lnTo>
                  <a:pt x="0" y="3381375"/>
                </a:lnTo>
                <a:lnTo>
                  <a:pt x="0" y="0"/>
                </a:lnTo>
                <a:close/>
              </a:path>
            </a:pathLst>
          </a:custGeom>
          <a:blipFill rotWithShape="1">
            <a:blip r:embed="rId3">
              <a:alphaModFix/>
            </a:blip>
            <a:stretch>
              <a:fillRect b="0" l="0" r="0" t="0"/>
            </a:stretch>
          </a:blipFill>
          <a:ln>
            <a:noFill/>
          </a:ln>
        </p:spPr>
      </p:sp>
      <p:sp>
        <p:nvSpPr>
          <p:cNvPr id="124" name="Google Shape;124;p3"/>
          <p:cNvSpPr/>
          <p:nvPr/>
        </p:nvSpPr>
        <p:spPr>
          <a:xfrm>
            <a:off x="14935373" y="2512674"/>
            <a:ext cx="2323927" cy="3381375"/>
          </a:xfrm>
          <a:custGeom>
            <a:rect b="b" l="l" r="r" t="t"/>
            <a:pathLst>
              <a:path extrusionOk="0" h="3381375" w="2323927">
                <a:moveTo>
                  <a:pt x="0" y="0"/>
                </a:moveTo>
                <a:lnTo>
                  <a:pt x="2323927" y="0"/>
                </a:lnTo>
                <a:lnTo>
                  <a:pt x="2323927" y="3381375"/>
                </a:lnTo>
                <a:lnTo>
                  <a:pt x="0" y="3381375"/>
                </a:lnTo>
                <a:lnTo>
                  <a:pt x="0" y="0"/>
                </a:lnTo>
                <a:close/>
              </a:path>
            </a:pathLst>
          </a:custGeom>
          <a:blipFill rotWithShape="1">
            <a:blip r:embed="rId4">
              <a:alphaModFix/>
            </a:blip>
            <a:stretch>
              <a:fillRect b="0" l="0" r="0" t="0"/>
            </a:stretch>
          </a:blipFill>
          <a:ln>
            <a:noFill/>
          </a:ln>
        </p:spPr>
      </p:sp>
      <p:sp>
        <p:nvSpPr>
          <p:cNvPr id="125" name="Google Shape;125;p3"/>
          <p:cNvSpPr txBox="1"/>
          <p:nvPr/>
        </p:nvSpPr>
        <p:spPr>
          <a:xfrm>
            <a:off x="10187482" y="3616109"/>
            <a:ext cx="4333875" cy="91440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0" i="0" lang="en-US" sz="5000" u="none" cap="none" strike="noStrike">
                <a:solidFill>
                  <a:srgbClr val="000000"/>
                </a:solidFill>
                <a:latin typeface="Quicksand"/>
                <a:ea typeface="Quicksand"/>
                <a:cs typeface="Quicksand"/>
                <a:sym typeface="Quicksand"/>
              </a:rPr>
              <a:t>Cài đặt </a:t>
            </a:r>
            <a:endParaRPr/>
          </a:p>
        </p:txBody>
      </p:sp>
      <p:grpSp>
        <p:nvGrpSpPr>
          <p:cNvPr id="126" name="Google Shape;126;p3"/>
          <p:cNvGrpSpPr/>
          <p:nvPr/>
        </p:nvGrpSpPr>
        <p:grpSpPr>
          <a:xfrm>
            <a:off x="1028700" y="2773006"/>
            <a:ext cx="6338111" cy="2716411"/>
            <a:chOff x="0" y="-38100"/>
            <a:chExt cx="1669297" cy="715433"/>
          </a:xfrm>
        </p:grpSpPr>
        <p:sp>
          <p:nvSpPr>
            <p:cNvPr id="127" name="Google Shape;127;p3"/>
            <p:cNvSpPr/>
            <p:nvPr/>
          </p:nvSpPr>
          <p:spPr>
            <a:xfrm>
              <a:off x="0" y="0"/>
              <a:ext cx="1669297" cy="677333"/>
            </a:xfrm>
            <a:custGeom>
              <a:rect b="b" l="l" r="r" t="t"/>
              <a:pathLst>
                <a:path extrusionOk="0" h="677333" w="1669297">
                  <a:moveTo>
                    <a:pt x="0" y="0"/>
                  </a:moveTo>
                  <a:lnTo>
                    <a:pt x="1669297" y="0"/>
                  </a:lnTo>
                  <a:lnTo>
                    <a:pt x="1669297" y="677333"/>
                  </a:lnTo>
                  <a:lnTo>
                    <a:pt x="0" y="677333"/>
                  </a:lnTo>
                  <a:close/>
                </a:path>
              </a:pathLst>
            </a:custGeom>
            <a:solidFill>
              <a:srgbClr val="FFFFFF"/>
            </a:solidFill>
            <a:ln>
              <a:noFill/>
            </a:ln>
          </p:spPr>
        </p:sp>
        <p:sp>
          <p:nvSpPr>
            <p:cNvPr id="128" name="Google Shape;128;p3"/>
            <p:cNvSpPr txBox="1"/>
            <p:nvPr/>
          </p:nvSpPr>
          <p:spPr>
            <a:xfrm>
              <a:off x="0" y="-38100"/>
              <a:ext cx="1669297" cy="715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9" name="Google Shape;129;p3"/>
          <p:cNvSpPr/>
          <p:nvPr/>
        </p:nvSpPr>
        <p:spPr>
          <a:xfrm>
            <a:off x="6204724" y="2512674"/>
            <a:ext cx="2324175" cy="3381736"/>
          </a:xfrm>
          <a:custGeom>
            <a:rect b="b" l="l" r="r" t="t"/>
            <a:pathLst>
              <a:path extrusionOk="0" h="3381736" w="2324175">
                <a:moveTo>
                  <a:pt x="0" y="0"/>
                </a:moveTo>
                <a:lnTo>
                  <a:pt x="2324175" y="0"/>
                </a:lnTo>
                <a:lnTo>
                  <a:pt x="2324175" y="3381736"/>
                </a:lnTo>
                <a:lnTo>
                  <a:pt x="0" y="3381736"/>
                </a:lnTo>
                <a:lnTo>
                  <a:pt x="0" y="0"/>
                </a:lnTo>
                <a:close/>
              </a:path>
            </a:pathLst>
          </a:custGeom>
          <a:blipFill rotWithShape="1">
            <a:blip r:embed="rId5">
              <a:alphaModFix/>
            </a:blip>
            <a:stretch>
              <a:fillRect b="0" l="0" r="0" t="0"/>
            </a:stretch>
          </a:blipFill>
          <a:ln>
            <a:noFill/>
          </a:ln>
        </p:spPr>
      </p:sp>
      <p:grpSp>
        <p:nvGrpSpPr>
          <p:cNvPr id="130" name="Google Shape;130;p3"/>
          <p:cNvGrpSpPr/>
          <p:nvPr/>
        </p:nvGrpSpPr>
        <p:grpSpPr>
          <a:xfrm>
            <a:off x="1028700" y="6154742"/>
            <a:ext cx="6338111" cy="2716411"/>
            <a:chOff x="0" y="-38100"/>
            <a:chExt cx="1669297" cy="715433"/>
          </a:xfrm>
        </p:grpSpPr>
        <p:sp>
          <p:nvSpPr>
            <p:cNvPr id="131" name="Google Shape;131;p3"/>
            <p:cNvSpPr/>
            <p:nvPr/>
          </p:nvSpPr>
          <p:spPr>
            <a:xfrm>
              <a:off x="0" y="0"/>
              <a:ext cx="1669297" cy="677333"/>
            </a:xfrm>
            <a:custGeom>
              <a:rect b="b" l="l" r="r" t="t"/>
              <a:pathLst>
                <a:path extrusionOk="0" h="677333" w="1669297">
                  <a:moveTo>
                    <a:pt x="0" y="0"/>
                  </a:moveTo>
                  <a:lnTo>
                    <a:pt x="1669297" y="0"/>
                  </a:lnTo>
                  <a:lnTo>
                    <a:pt x="1669297" y="677333"/>
                  </a:lnTo>
                  <a:lnTo>
                    <a:pt x="0" y="677333"/>
                  </a:lnTo>
                  <a:close/>
                </a:path>
              </a:pathLst>
            </a:custGeom>
            <a:solidFill>
              <a:srgbClr val="FFFFFF"/>
            </a:solidFill>
            <a:ln>
              <a:noFill/>
            </a:ln>
          </p:spPr>
        </p:sp>
        <p:sp>
          <p:nvSpPr>
            <p:cNvPr id="132" name="Google Shape;132;p3"/>
            <p:cNvSpPr txBox="1"/>
            <p:nvPr/>
          </p:nvSpPr>
          <p:spPr>
            <a:xfrm>
              <a:off x="0" y="-38100"/>
              <a:ext cx="1669297" cy="715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3" name="Google Shape;133;p3"/>
          <p:cNvSpPr txBox="1"/>
          <p:nvPr/>
        </p:nvSpPr>
        <p:spPr>
          <a:xfrm>
            <a:off x="1404938" y="3616109"/>
            <a:ext cx="4759871" cy="91440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0" i="0" lang="en-US" sz="5000" u="none" cap="none" strike="noStrike">
                <a:solidFill>
                  <a:srgbClr val="000000"/>
                </a:solidFill>
                <a:latin typeface="Quicksand"/>
                <a:ea typeface="Quicksand"/>
                <a:cs typeface="Quicksand"/>
                <a:sym typeface="Quicksand"/>
              </a:rPr>
              <a:t>Giới thiệu</a:t>
            </a:r>
            <a:endParaRPr/>
          </a:p>
        </p:txBody>
      </p:sp>
      <p:sp>
        <p:nvSpPr>
          <p:cNvPr id="134" name="Google Shape;134;p3"/>
          <p:cNvSpPr txBox="1"/>
          <p:nvPr/>
        </p:nvSpPr>
        <p:spPr>
          <a:xfrm>
            <a:off x="10404253" y="7051878"/>
            <a:ext cx="4333875" cy="91440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0" i="0" lang="en-US" sz="5000" u="none" cap="none" strike="noStrike">
                <a:solidFill>
                  <a:srgbClr val="000000"/>
                </a:solidFill>
                <a:latin typeface="Quicksand"/>
                <a:ea typeface="Quicksand"/>
                <a:cs typeface="Quicksand"/>
                <a:sym typeface="Quicksand"/>
              </a:rPr>
              <a:t>Demo</a:t>
            </a:r>
            <a:endParaRPr/>
          </a:p>
        </p:txBody>
      </p:sp>
      <p:sp>
        <p:nvSpPr>
          <p:cNvPr id="135" name="Google Shape;135;p3"/>
          <p:cNvSpPr/>
          <p:nvPr/>
        </p:nvSpPr>
        <p:spPr>
          <a:xfrm>
            <a:off x="6204724" y="5894591"/>
            <a:ext cx="2323927" cy="3381375"/>
          </a:xfrm>
          <a:custGeom>
            <a:rect b="b" l="l" r="r" t="t"/>
            <a:pathLst>
              <a:path extrusionOk="0" h="3381375" w="2323927">
                <a:moveTo>
                  <a:pt x="0" y="0"/>
                </a:moveTo>
                <a:lnTo>
                  <a:pt x="2323927" y="0"/>
                </a:lnTo>
                <a:lnTo>
                  <a:pt x="2323927" y="3381375"/>
                </a:lnTo>
                <a:lnTo>
                  <a:pt x="0" y="3381375"/>
                </a:lnTo>
                <a:lnTo>
                  <a:pt x="0" y="0"/>
                </a:lnTo>
                <a:close/>
              </a:path>
            </a:pathLst>
          </a:custGeom>
          <a:blipFill rotWithShape="1">
            <a:blip r:embed="rId4">
              <a:alphaModFix/>
            </a:blip>
            <a:stretch>
              <a:fillRect b="0" l="0" r="0" t="0"/>
            </a:stretch>
          </a:blipFill>
          <a:ln>
            <a:noFill/>
          </a:ln>
        </p:spPr>
      </p:sp>
      <p:sp>
        <p:nvSpPr>
          <p:cNvPr id="136" name="Google Shape;136;p3"/>
          <p:cNvSpPr txBox="1"/>
          <p:nvPr/>
        </p:nvSpPr>
        <p:spPr>
          <a:xfrm>
            <a:off x="1617936" y="7051878"/>
            <a:ext cx="4333875" cy="91440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0" i="0" lang="en-US" sz="5000" u="none" cap="none" strike="noStrike">
                <a:solidFill>
                  <a:srgbClr val="000000"/>
                </a:solidFill>
                <a:latin typeface="Quicksand"/>
                <a:ea typeface="Quicksand"/>
                <a:cs typeface="Quicksand"/>
                <a:sym typeface="Quicksand"/>
              </a:rPr>
              <a:t>Lý thuyết</a:t>
            </a:r>
            <a:endParaRPr/>
          </a:p>
        </p:txBody>
      </p:sp>
    </p:spTree>
  </p:cSld>
  <p:clrMapOvr>
    <a:masterClrMapping/>
  </p:clrMapOvr>
  <p:transition>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394" name="Shape 394"/>
        <p:cNvGrpSpPr/>
        <p:nvPr/>
      </p:nvGrpSpPr>
      <p:grpSpPr>
        <a:xfrm>
          <a:off x="0" y="0"/>
          <a:ext cx="0" cy="0"/>
          <a:chOff x="0" y="0"/>
          <a:chExt cx="0" cy="0"/>
        </a:xfrm>
      </p:grpSpPr>
      <p:grpSp>
        <p:nvGrpSpPr>
          <p:cNvPr id="395" name="Google Shape;395;p28"/>
          <p:cNvGrpSpPr/>
          <p:nvPr/>
        </p:nvGrpSpPr>
        <p:grpSpPr>
          <a:xfrm>
            <a:off x="1028700" y="884039"/>
            <a:ext cx="16565532" cy="8374261"/>
            <a:chOff x="0" y="-38100"/>
            <a:chExt cx="4362938" cy="2205567"/>
          </a:xfrm>
        </p:grpSpPr>
        <p:sp>
          <p:nvSpPr>
            <p:cNvPr id="396" name="Google Shape;396;p28"/>
            <p:cNvSpPr/>
            <p:nvPr/>
          </p:nvSpPr>
          <p:spPr>
            <a:xfrm>
              <a:off x="0" y="0"/>
              <a:ext cx="4362938" cy="2167467"/>
            </a:xfrm>
            <a:custGeom>
              <a:rect b="b" l="l" r="r" t="t"/>
              <a:pathLst>
                <a:path extrusionOk="0" h="2167467" w="4362938">
                  <a:moveTo>
                    <a:pt x="0" y="0"/>
                  </a:moveTo>
                  <a:lnTo>
                    <a:pt x="4362938" y="0"/>
                  </a:lnTo>
                  <a:lnTo>
                    <a:pt x="4362938" y="2167467"/>
                  </a:lnTo>
                  <a:lnTo>
                    <a:pt x="0" y="2167467"/>
                  </a:lnTo>
                  <a:close/>
                </a:path>
              </a:pathLst>
            </a:custGeom>
            <a:solidFill>
              <a:srgbClr val="FFFFFF"/>
            </a:solidFill>
            <a:ln>
              <a:noFill/>
            </a:ln>
          </p:spPr>
        </p:sp>
        <p:sp>
          <p:nvSpPr>
            <p:cNvPr id="397" name="Google Shape;397;p28"/>
            <p:cNvSpPr txBox="1"/>
            <p:nvPr/>
          </p:nvSpPr>
          <p:spPr>
            <a:xfrm>
              <a:off x="0" y="-38100"/>
              <a:ext cx="4362937" cy="220556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8" name="Google Shape;398;p28"/>
          <p:cNvSpPr txBox="1"/>
          <p:nvPr/>
        </p:nvSpPr>
        <p:spPr>
          <a:xfrm>
            <a:off x="4024133" y="1038225"/>
            <a:ext cx="10574662" cy="79152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5000" u="none" cap="none" strike="noStrike">
                <a:solidFill>
                  <a:srgbClr val="000000"/>
                </a:solidFill>
                <a:latin typeface="Cambria"/>
                <a:ea typeface="Cambria"/>
                <a:cs typeface="Cambria"/>
                <a:sym typeface="Cambria"/>
              </a:rPr>
              <a:t>THANKS FOR LISTENING</a:t>
            </a:r>
            <a:endParaRPr/>
          </a:p>
        </p:txBody>
      </p:sp>
      <p:grpSp>
        <p:nvGrpSpPr>
          <p:cNvPr id="399" name="Google Shape;399;p28"/>
          <p:cNvGrpSpPr/>
          <p:nvPr/>
        </p:nvGrpSpPr>
        <p:grpSpPr>
          <a:xfrm>
            <a:off x="12093077" y="5709610"/>
            <a:ext cx="6194923" cy="4321794"/>
            <a:chOff x="0" y="0"/>
            <a:chExt cx="8259897" cy="5762392"/>
          </a:xfrm>
        </p:grpSpPr>
        <p:sp>
          <p:nvSpPr>
            <p:cNvPr id="400" name="Google Shape;400;p28"/>
            <p:cNvSpPr/>
            <p:nvPr/>
          </p:nvSpPr>
          <p:spPr>
            <a:xfrm>
              <a:off x="0" y="4003689"/>
              <a:ext cx="3358634" cy="1758703"/>
            </a:xfrm>
            <a:custGeom>
              <a:rect b="b" l="l" r="r" t="t"/>
              <a:pathLst>
                <a:path extrusionOk="0" h="1758703" w="3358634">
                  <a:moveTo>
                    <a:pt x="0" y="0"/>
                  </a:moveTo>
                  <a:lnTo>
                    <a:pt x="3358634" y="0"/>
                  </a:lnTo>
                  <a:lnTo>
                    <a:pt x="3358634" y="1758703"/>
                  </a:lnTo>
                  <a:lnTo>
                    <a:pt x="0" y="1758703"/>
                  </a:lnTo>
                  <a:lnTo>
                    <a:pt x="0" y="0"/>
                  </a:lnTo>
                  <a:close/>
                </a:path>
              </a:pathLst>
            </a:custGeom>
            <a:blipFill rotWithShape="1">
              <a:blip r:embed="rId3">
                <a:alphaModFix/>
              </a:blip>
              <a:stretch>
                <a:fillRect b="0" l="0" r="0" t="0"/>
              </a:stretch>
            </a:blipFill>
            <a:ln>
              <a:noFill/>
            </a:ln>
          </p:spPr>
        </p:sp>
        <p:cxnSp>
          <p:nvCxnSpPr>
            <p:cNvPr id="401" name="Google Shape;401;p28"/>
            <p:cNvCxnSpPr/>
            <p:nvPr/>
          </p:nvCxnSpPr>
          <p:spPr>
            <a:xfrm flipH="1" rot="10800000">
              <a:off x="2991767" y="3671489"/>
              <a:ext cx="2857983" cy="1650057"/>
            </a:xfrm>
            <a:prstGeom prst="straightConnector1">
              <a:avLst/>
            </a:prstGeom>
            <a:noFill/>
            <a:ln cap="flat" cmpd="sng" w="241300">
              <a:solidFill>
                <a:srgbClr val="1C0140"/>
              </a:solidFill>
              <a:prstDash val="solid"/>
              <a:round/>
              <a:headEnd len="sm" w="sm" type="none"/>
              <a:tailEnd len="sm" w="sm" type="none"/>
            </a:ln>
          </p:spPr>
        </p:cxnSp>
        <p:sp>
          <p:nvSpPr>
            <p:cNvPr id="402" name="Google Shape;402;p28"/>
            <p:cNvSpPr/>
            <p:nvPr/>
          </p:nvSpPr>
          <p:spPr>
            <a:xfrm>
              <a:off x="4095995" y="0"/>
              <a:ext cx="4163902" cy="4883041"/>
            </a:xfrm>
            <a:custGeom>
              <a:rect b="b" l="l" r="r" t="t"/>
              <a:pathLst>
                <a:path extrusionOk="0" h="4883041" w="4163902">
                  <a:moveTo>
                    <a:pt x="0" y="0"/>
                  </a:moveTo>
                  <a:lnTo>
                    <a:pt x="4163902" y="0"/>
                  </a:lnTo>
                  <a:lnTo>
                    <a:pt x="4163902" y="4883041"/>
                  </a:lnTo>
                  <a:lnTo>
                    <a:pt x="0" y="4883041"/>
                  </a:lnTo>
                  <a:lnTo>
                    <a:pt x="0" y="0"/>
                  </a:lnTo>
                  <a:close/>
                </a:path>
              </a:pathLst>
            </a:custGeom>
            <a:blipFill rotWithShape="1">
              <a:blip r:embed="rId4">
                <a:alphaModFix/>
              </a:blip>
              <a:stretch>
                <a:fillRect b="0" l="0" r="0" t="0"/>
              </a:stretch>
            </a:blipFill>
            <a:ln>
              <a:noFill/>
            </a:ln>
          </p:spPr>
        </p:sp>
      </p:grpSp>
      <p:sp>
        <p:nvSpPr>
          <p:cNvPr id="403" name="Google Shape;403;p28"/>
          <p:cNvSpPr/>
          <p:nvPr/>
        </p:nvSpPr>
        <p:spPr>
          <a:xfrm>
            <a:off x="3084239" y="3087716"/>
            <a:ext cx="2138795" cy="2381250"/>
          </a:xfrm>
          <a:custGeom>
            <a:rect b="b" l="l" r="r" t="t"/>
            <a:pathLst>
              <a:path extrusionOk="0" h="2381250" w="2138795">
                <a:moveTo>
                  <a:pt x="0" y="0"/>
                </a:moveTo>
                <a:lnTo>
                  <a:pt x="2138795" y="0"/>
                </a:lnTo>
                <a:lnTo>
                  <a:pt x="2138795" y="2381250"/>
                </a:lnTo>
                <a:lnTo>
                  <a:pt x="0" y="2381250"/>
                </a:lnTo>
                <a:lnTo>
                  <a:pt x="0" y="0"/>
                </a:lnTo>
                <a:close/>
              </a:path>
            </a:pathLst>
          </a:custGeom>
          <a:blipFill rotWithShape="1">
            <a:blip r:embed="rId5">
              <a:alphaModFix/>
            </a:blip>
            <a:stretch>
              <a:fillRect b="0" l="0" r="0" t="0"/>
            </a:stretch>
          </a:blipFill>
          <a:ln>
            <a:noFill/>
          </a:ln>
        </p:spPr>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140" name="Shape 140"/>
        <p:cNvGrpSpPr/>
        <p:nvPr/>
      </p:nvGrpSpPr>
      <p:grpSpPr>
        <a:xfrm>
          <a:off x="0" y="0"/>
          <a:ext cx="0" cy="0"/>
          <a:chOff x="0" y="0"/>
          <a:chExt cx="0" cy="0"/>
        </a:xfrm>
      </p:grpSpPr>
      <p:sp>
        <p:nvSpPr>
          <p:cNvPr id="141" name="Google Shape;141;p4"/>
          <p:cNvSpPr txBox="1"/>
          <p:nvPr/>
        </p:nvSpPr>
        <p:spPr>
          <a:xfrm>
            <a:off x="1404938" y="105467"/>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GIỚI THIỆU ĐỀ TÀI</a:t>
            </a:r>
            <a:endParaRPr/>
          </a:p>
        </p:txBody>
      </p:sp>
      <p:sp>
        <p:nvSpPr>
          <p:cNvPr id="142" name="Google Shape;142;p4"/>
          <p:cNvSpPr txBox="1"/>
          <p:nvPr/>
        </p:nvSpPr>
        <p:spPr>
          <a:xfrm>
            <a:off x="2718113" y="2163371"/>
            <a:ext cx="13315088" cy="479044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FFFFFF"/>
                </a:solidFill>
                <a:latin typeface="Roboto"/>
                <a:ea typeface="Roboto"/>
                <a:cs typeface="Roboto"/>
                <a:sym typeface="Roboto"/>
              </a:rPr>
              <a:t>Trong môn học này, nhóm chúng em đã tiến hành cài đặt RaspAP, một phần mềm mã nguồn mở được thiết kế để biến các thiết bị Raspberry Pi thành Access Point (điểm truy cập Wi-Fi) một cách dễ dàng và nhanh chóng. Phần mềm này cung cấp giao diện web trực quan để quản lý cấu hình mạng không dây và các dịch vụ liên quan.</a:t>
            </a:r>
            <a:endParaRPr/>
          </a:p>
          <a:p>
            <a:pPr indent="0" lvl="0" marL="0" marR="0" rtl="0" algn="l">
              <a:lnSpc>
                <a:spcPct val="140011"/>
              </a:lnSpc>
              <a:spcBef>
                <a:spcPts val="0"/>
              </a:spcBef>
              <a:spcAft>
                <a:spcPts val="0"/>
              </a:spcAft>
              <a:buNone/>
            </a:pPr>
            <a:r>
              <a:rPr b="0" i="0" lang="en-US" sz="3399" u="none" cap="none" strike="noStrike">
                <a:solidFill>
                  <a:srgbClr val="FFFFFF"/>
                </a:solidFill>
                <a:latin typeface="Roboto"/>
                <a:ea typeface="Roboto"/>
                <a:cs typeface="Roboto"/>
                <a:sym typeface="Roboto"/>
              </a:rPr>
              <a:t>Trong đồ án này chúng em sẽ làm rõ  quá trình kết nối mạng từ client đến ap, sau đó chúng em sẽ thực hiện debug quá trình này, giải thích rõ cơ chế kỹ thuật bên dưới.</a:t>
            </a:r>
            <a:endParaRP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146" name="Shape 146"/>
        <p:cNvGrpSpPr/>
        <p:nvPr/>
      </p:nvGrpSpPr>
      <p:grpSpPr>
        <a:xfrm>
          <a:off x="0" y="0"/>
          <a:ext cx="0" cy="0"/>
          <a:chOff x="0" y="0"/>
          <a:chExt cx="0" cy="0"/>
        </a:xfrm>
      </p:grpSpPr>
      <p:grpSp>
        <p:nvGrpSpPr>
          <p:cNvPr id="147" name="Google Shape;147;p5"/>
          <p:cNvGrpSpPr/>
          <p:nvPr/>
        </p:nvGrpSpPr>
        <p:grpSpPr>
          <a:xfrm>
            <a:off x="9759054" y="2773006"/>
            <a:ext cx="6338111" cy="2716411"/>
            <a:chOff x="0" y="-38100"/>
            <a:chExt cx="1669297" cy="715433"/>
          </a:xfrm>
        </p:grpSpPr>
        <p:sp>
          <p:nvSpPr>
            <p:cNvPr id="148" name="Google Shape;148;p5"/>
            <p:cNvSpPr/>
            <p:nvPr/>
          </p:nvSpPr>
          <p:spPr>
            <a:xfrm>
              <a:off x="0" y="0"/>
              <a:ext cx="1669297" cy="677333"/>
            </a:xfrm>
            <a:custGeom>
              <a:rect b="b" l="l" r="r" t="t"/>
              <a:pathLst>
                <a:path extrusionOk="0" h="677333" w="1669297">
                  <a:moveTo>
                    <a:pt x="0" y="0"/>
                  </a:moveTo>
                  <a:lnTo>
                    <a:pt x="1669297" y="0"/>
                  </a:lnTo>
                  <a:lnTo>
                    <a:pt x="1669297" y="677333"/>
                  </a:lnTo>
                  <a:lnTo>
                    <a:pt x="0" y="677333"/>
                  </a:lnTo>
                  <a:close/>
                </a:path>
              </a:pathLst>
            </a:custGeom>
            <a:solidFill>
              <a:srgbClr val="FFFFFF"/>
            </a:solidFill>
            <a:ln>
              <a:noFill/>
            </a:ln>
          </p:spPr>
        </p:sp>
        <p:sp>
          <p:nvSpPr>
            <p:cNvPr id="149" name="Google Shape;149;p5"/>
            <p:cNvSpPr txBox="1"/>
            <p:nvPr/>
          </p:nvSpPr>
          <p:spPr>
            <a:xfrm>
              <a:off x="0" y="-38100"/>
              <a:ext cx="1669297" cy="715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0" name="Google Shape;150;p5"/>
          <p:cNvGrpSpPr/>
          <p:nvPr/>
        </p:nvGrpSpPr>
        <p:grpSpPr>
          <a:xfrm>
            <a:off x="9759054" y="6154742"/>
            <a:ext cx="6338111" cy="2716411"/>
            <a:chOff x="0" y="-38100"/>
            <a:chExt cx="1669297" cy="715433"/>
          </a:xfrm>
        </p:grpSpPr>
        <p:sp>
          <p:nvSpPr>
            <p:cNvPr id="151" name="Google Shape;151;p5"/>
            <p:cNvSpPr/>
            <p:nvPr/>
          </p:nvSpPr>
          <p:spPr>
            <a:xfrm>
              <a:off x="0" y="0"/>
              <a:ext cx="1669297" cy="677333"/>
            </a:xfrm>
            <a:custGeom>
              <a:rect b="b" l="l" r="r" t="t"/>
              <a:pathLst>
                <a:path extrusionOk="0" h="677333" w="1669297">
                  <a:moveTo>
                    <a:pt x="0" y="0"/>
                  </a:moveTo>
                  <a:lnTo>
                    <a:pt x="1669297" y="0"/>
                  </a:lnTo>
                  <a:lnTo>
                    <a:pt x="1669297" y="677333"/>
                  </a:lnTo>
                  <a:lnTo>
                    <a:pt x="0" y="677333"/>
                  </a:lnTo>
                  <a:close/>
                </a:path>
              </a:pathLst>
            </a:custGeom>
            <a:solidFill>
              <a:srgbClr val="FFFFFF"/>
            </a:solidFill>
            <a:ln>
              <a:noFill/>
            </a:ln>
          </p:spPr>
        </p:sp>
        <p:sp>
          <p:nvSpPr>
            <p:cNvPr id="152" name="Google Shape;152;p5"/>
            <p:cNvSpPr txBox="1"/>
            <p:nvPr/>
          </p:nvSpPr>
          <p:spPr>
            <a:xfrm>
              <a:off x="0" y="-38100"/>
              <a:ext cx="1669297" cy="715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3" name="Google Shape;153;p5"/>
          <p:cNvGrpSpPr/>
          <p:nvPr/>
        </p:nvGrpSpPr>
        <p:grpSpPr>
          <a:xfrm>
            <a:off x="1028700" y="2773006"/>
            <a:ext cx="6338111" cy="2716411"/>
            <a:chOff x="0" y="-38100"/>
            <a:chExt cx="1669297" cy="715433"/>
          </a:xfrm>
        </p:grpSpPr>
        <p:sp>
          <p:nvSpPr>
            <p:cNvPr id="154" name="Google Shape;154;p5"/>
            <p:cNvSpPr/>
            <p:nvPr/>
          </p:nvSpPr>
          <p:spPr>
            <a:xfrm>
              <a:off x="0" y="0"/>
              <a:ext cx="1669297" cy="677333"/>
            </a:xfrm>
            <a:custGeom>
              <a:rect b="b" l="l" r="r" t="t"/>
              <a:pathLst>
                <a:path extrusionOk="0" h="677333" w="1669297">
                  <a:moveTo>
                    <a:pt x="0" y="0"/>
                  </a:moveTo>
                  <a:lnTo>
                    <a:pt x="1669297" y="0"/>
                  </a:lnTo>
                  <a:lnTo>
                    <a:pt x="1669297" y="677333"/>
                  </a:lnTo>
                  <a:lnTo>
                    <a:pt x="0" y="677333"/>
                  </a:lnTo>
                  <a:close/>
                </a:path>
              </a:pathLst>
            </a:custGeom>
            <a:solidFill>
              <a:srgbClr val="FFFFFF"/>
            </a:solidFill>
            <a:ln>
              <a:noFill/>
            </a:ln>
          </p:spPr>
        </p:sp>
        <p:sp>
          <p:nvSpPr>
            <p:cNvPr id="155" name="Google Shape;155;p5"/>
            <p:cNvSpPr txBox="1"/>
            <p:nvPr/>
          </p:nvSpPr>
          <p:spPr>
            <a:xfrm>
              <a:off x="0" y="-38100"/>
              <a:ext cx="1669297" cy="715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6" name="Google Shape;156;p5"/>
          <p:cNvGrpSpPr/>
          <p:nvPr/>
        </p:nvGrpSpPr>
        <p:grpSpPr>
          <a:xfrm>
            <a:off x="1028700" y="6154742"/>
            <a:ext cx="6338111" cy="2716411"/>
            <a:chOff x="0" y="-38100"/>
            <a:chExt cx="1669297" cy="715433"/>
          </a:xfrm>
        </p:grpSpPr>
        <p:sp>
          <p:nvSpPr>
            <p:cNvPr id="157" name="Google Shape;157;p5"/>
            <p:cNvSpPr/>
            <p:nvPr/>
          </p:nvSpPr>
          <p:spPr>
            <a:xfrm>
              <a:off x="0" y="0"/>
              <a:ext cx="1669297" cy="677333"/>
            </a:xfrm>
            <a:custGeom>
              <a:rect b="b" l="l" r="r" t="t"/>
              <a:pathLst>
                <a:path extrusionOk="0" h="677333" w="1669297">
                  <a:moveTo>
                    <a:pt x="0" y="0"/>
                  </a:moveTo>
                  <a:lnTo>
                    <a:pt x="1669297" y="0"/>
                  </a:lnTo>
                  <a:lnTo>
                    <a:pt x="1669297" y="677333"/>
                  </a:lnTo>
                  <a:lnTo>
                    <a:pt x="0" y="677333"/>
                  </a:lnTo>
                  <a:close/>
                </a:path>
              </a:pathLst>
            </a:custGeom>
            <a:solidFill>
              <a:srgbClr val="FFFFFF"/>
            </a:solidFill>
            <a:ln>
              <a:noFill/>
            </a:ln>
          </p:spPr>
        </p:sp>
        <p:sp>
          <p:nvSpPr>
            <p:cNvPr id="158" name="Google Shape;158;p5"/>
            <p:cNvSpPr txBox="1"/>
            <p:nvPr/>
          </p:nvSpPr>
          <p:spPr>
            <a:xfrm>
              <a:off x="0" y="-38100"/>
              <a:ext cx="1669297" cy="715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9" name="Google Shape;159;p5"/>
          <p:cNvSpPr/>
          <p:nvPr/>
        </p:nvSpPr>
        <p:spPr>
          <a:xfrm>
            <a:off x="13256536" y="2719623"/>
            <a:ext cx="4886854" cy="3139804"/>
          </a:xfrm>
          <a:custGeom>
            <a:rect b="b" l="l" r="r" t="t"/>
            <a:pathLst>
              <a:path extrusionOk="0" h="3139804" w="4886854">
                <a:moveTo>
                  <a:pt x="0" y="0"/>
                </a:moveTo>
                <a:lnTo>
                  <a:pt x="4886855" y="0"/>
                </a:lnTo>
                <a:lnTo>
                  <a:pt x="4886855" y="3139804"/>
                </a:lnTo>
                <a:lnTo>
                  <a:pt x="0" y="3139804"/>
                </a:lnTo>
                <a:lnTo>
                  <a:pt x="0" y="0"/>
                </a:lnTo>
                <a:close/>
              </a:path>
            </a:pathLst>
          </a:custGeom>
          <a:blipFill rotWithShape="1">
            <a:blip r:embed="rId3">
              <a:alphaModFix/>
            </a:blip>
            <a:stretch>
              <a:fillRect b="0" l="0" r="0" t="0"/>
            </a:stretch>
          </a:blipFill>
          <a:ln>
            <a:noFill/>
          </a:ln>
        </p:spPr>
      </p:sp>
      <p:sp>
        <p:nvSpPr>
          <p:cNvPr id="160" name="Google Shape;160;p5"/>
          <p:cNvSpPr/>
          <p:nvPr/>
        </p:nvSpPr>
        <p:spPr>
          <a:xfrm>
            <a:off x="1028700" y="3209132"/>
            <a:ext cx="6338111" cy="2059218"/>
          </a:xfrm>
          <a:custGeom>
            <a:rect b="b" l="l" r="r" t="t"/>
            <a:pathLst>
              <a:path extrusionOk="0" h="2059218" w="6338111">
                <a:moveTo>
                  <a:pt x="0" y="0"/>
                </a:moveTo>
                <a:lnTo>
                  <a:pt x="6338111" y="0"/>
                </a:lnTo>
                <a:lnTo>
                  <a:pt x="6338111" y="2059218"/>
                </a:lnTo>
                <a:lnTo>
                  <a:pt x="0" y="2059218"/>
                </a:lnTo>
                <a:lnTo>
                  <a:pt x="0" y="0"/>
                </a:lnTo>
                <a:close/>
              </a:path>
            </a:pathLst>
          </a:custGeom>
          <a:blipFill rotWithShape="1">
            <a:blip r:embed="rId4">
              <a:alphaModFix/>
            </a:blip>
            <a:stretch>
              <a:fillRect b="0" l="0" r="0" t="0"/>
            </a:stretch>
          </a:blipFill>
          <a:ln>
            <a:noFill/>
          </a:ln>
        </p:spPr>
      </p:sp>
      <p:sp>
        <p:nvSpPr>
          <p:cNvPr id="161" name="Google Shape;161;p5"/>
          <p:cNvSpPr/>
          <p:nvPr/>
        </p:nvSpPr>
        <p:spPr>
          <a:xfrm>
            <a:off x="10513528" y="6313938"/>
            <a:ext cx="4829164" cy="2557216"/>
          </a:xfrm>
          <a:custGeom>
            <a:rect b="b" l="l" r="r" t="t"/>
            <a:pathLst>
              <a:path extrusionOk="0" h="2557216" w="4829164">
                <a:moveTo>
                  <a:pt x="0" y="0"/>
                </a:moveTo>
                <a:lnTo>
                  <a:pt x="4829164" y="0"/>
                </a:lnTo>
                <a:lnTo>
                  <a:pt x="4829164" y="2557215"/>
                </a:lnTo>
                <a:lnTo>
                  <a:pt x="0" y="2557215"/>
                </a:lnTo>
                <a:lnTo>
                  <a:pt x="0" y="0"/>
                </a:lnTo>
                <a:close/>
              </a:path>
            </a:pathLst>
          </a:custGeom>
          <a:blipFill rotWithShape="1">
            <a:blip r:embed="rId5">
              <a:alphaModFix/>
            </a:blip>
            <a:stretch>
              <a:fillRect b="0" l="0" r="0" t="0"/>
            </a:stretch>
          </a:blipFill>
          <a:ln>
            <a:noFill/>
          </a:ln>
        </p:spPr>
      </p:sp>
      <p:sp>
        <p:nvSpPr>
          <p:cNvPr id="162" name="Google Shape;162;p5"/>
          <p:cNvSpPr/>
          <p:nvPr/>
        </p:nvSpPr>
        <p:spPr>
          <a:xfrm>
            <a:off x="1672479" y="6329907"/>
            <a:ext cx="5050554" cy="2525277"/>
          </a:xfrm>
          <a:custGeom>
            <a:rect b="b" l="l" r="r" t="t"/>
            <a:pathLst>
              <a:path extrusionOk="0" h="2525277" w="5050554">
                <a:moveTo>
                  <a:pt x="0" y="0"/>
                </a:moveTo>
                <a:lnTo>
                  <a:pt x="5050554" y="0"/>
                </a:lnTo>
                <a:lnTo>
                  <a:pt x="5050554" y="2525277"/>
                </a:lnTo>
                <a:lnTo>
                  <a:pt x="0" y="2525277"/>
                </a:lnTo>
                <a:lnTo>
                  <a:pt x="0" y="0"/>
                </a:lnTo>
                <a:close/>
              </a:path>
            </a:pathLst>
          </a:custGeom>
          <a:blipFill rotWithShape="1">
            <a:blip r:embed="rId6">
              <a:alphaModFix/>
            </a:blip>
            <a:stretch>
              <a:fillRect b="0" l="0" r="0" t="0"/>
            </a:stretch>
          </a:blipFill>
          <a:ln>
            <a:noFill/>
          </a:ln>
        </p:spPr>
      </p:sp>
      <p:sp>
        <p:nvSpPr>
          <p:cNvPr id="163" name="Google Shape;163;p5"/>
          <p:cNvSpPr txBox="1"/>
          <p:nvPr/>
        </p:nvSpPr>
        <p:spPr>
          <a:xfrm>
            <a:off x="1028700" y="1175382"/>
            <a:ext cx="15478125" cy="110426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SỬ DỤNG CÔNG CỤ</a:t>
            </a:r>
            <a:endParaRPr/>
          </a:p>
        </p:txBody>
      </p:sp>
      <p:sp>
        <p:nvSpPr>
          <p:cNvPr id="164" name="Google Shape;164;p5"/>
          <p:cNvSpPr txBox="1"/>
          <p:nvPr/>
        </p:nvSpPr>
        <p:spPr>
          <a:xfrm>
            <a:off x="10149673" y="3869215"/>
            <a:ext cx="4333875" cy="573405"/>
          </a:xfrm>
          <a:prstGeom prst="rect">
            <a:avLst/>
          </a:prstGeom>
          <a:noFill/>
          <a:ln>
            <a:noFill/>
          </a:ln>
        </p:spPr>
        <p:txBody>
          <a:bodyPr anchorCtr="0" anchor="t" bIns="0" lIns="0" spcFirstLastPara="1" rIns="0" wrap="square" tIns="0">
            <a:spAutoFit/>
          </a:bodyPr>
          <a:lstStyle/>
          <a:p>
            <a:pPr indent="0" lvl="0" marL="0" marR="0" rtl="0" algn="l">
              <a:lnSpc>
                <a:spcPct val="150015"/>
              </a:lnSpc>
              <a:spcBef>
                <a:spcPts val="0"/>
              </a:spcBef>
              <a:spcAft>
                <a:spcPts val="0"/>
              </a:spcAft>
              <a:buNone/>
            </a:pPr>
            <a:r>
              <a:rPr b="0" i="0" lang="en-US" sz="3199" u="none" cap="none" strike="noStrike">
                <a:solidFill>
                  <a:srgbClr val="000000"/>
                </a:solidFill>
                <a:latin typeface="Quicksand"/>
                <a:ea typeface="Quicksand"/>
                <a:cs typeface="Quicksand"/>
                <a:sym typeface="Quicksand"/>
              </a:rPr>
              <a:t>Raspberry Pi 4</a:t>
            </a:r>
            <a:endParaRP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168" name="Shape 168"/>
        <p:cNvGrpSpPr/>
        <p:nvPr/>
      </p:nvGrpSpPr>
      <p:grpSpPr>
        <a:xfrm>
          <a:off x="0" y="0"/>
          <a:ext cx="0" cy="0"/>
          <a:chOff x="0" y="0"/>
          <a:chExt cx="0" cy="0"/>
        </a:xfrm>
      </p:grpSpPr>
      <p:grpSp>
        <p:nvGrpSpPr>
          <p:cNvPr id="169" name="Google Shape;169;p6"/>
          <p:cNvGrpSpPr/>
          <p:nvPr/>
        </p:nvGrpSpPr>
        <p:grpSpPr>
          <a:xfrm>
            <a:off x="350262" y="1277719"/>
            <a:ext cx="17682142" cy="8785240"/>
            <a:chOff x="0" y="-38100"/>
            <a:chExt cx="4657025" cy="2313808"/>
          </a:xfrm>
        </p:grpSpPr>
        <p:sp>
          <p:nvSpPr>
            <p:cNvPr id="170" name="Google Shape;170;p6"/>
            <p:cNvSpPr/>
            <p:nvPr/>
          </p:nvSpPr>
          <p:spPr>
            <a:xfrm>
              <a:off x="0" y="0"/>
              <a:ext cx="4657025" cy="2275708"/>
            </a:xfrm>
            <a:custGeom>
              <a:rect b="b" l="l" r="r" t="t"/>
              <a:pathLst>
                <a:path extrusionOk="0" h="2275708" w="4657025">
                  <a:moveTo>
                    <a:pt x="0" y="0"/>
                  </a:moveTo>
                  <a:lnTo>
                    <a:pt x="4657025" y="0"/>
                  </a:lnTo>
                  <a:lnTo>
                    <a:pt x="4657025" y="2275708"/>
                  </a:lnTo>
                  <a:lnTo>
                    <a:pt x="0" y="2275708"/>
                  </a:lnTo>
                  <a:close/>
                </a:path>
              </a:pathLst>
            </a:custGeom>
            <a:solidFill>
              <a:srgbClr val="FFFFFF"/>
            </a:solidFill>
            <a:ln>
              <a:noFill/>
            </a:ln>
          </p:spPr>
        </p:sp>
        <p:sp>
          <p:nvSpPr>
            <p:cNvPr id="171" name="Google Shape;171;p6"/>
            <p:cNvSpPr txBox="1"/>
            <p:nvPr/>
          </p:nvSpPr>
          <p:spPr>
            <a:xfrm>
              <a:off x="0" y="-38100"/>
              <a:ext cx="4657025" cy="231380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2" name="Google Shape;172;p6"/>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CÀI ĐẶT</a:t>
            </a:r>
            <a:endParaRPr/>
          </a:p>
        </p:txBody>
      </p:sp>
      <p:sp>
        <p:nvSpPr>
          <p:cNvPr id="173" name="Google Shape;173;p6"/>
          <p:cNvSpPr txBox="1"/>
          <p:nvPr/>
        </p:nvSpPr>
        <p:spPr>
          <a:xfrm>
            <a:off x="1028700" y="1771650"/>
            <a:ext cx="15182997" cy="2219326"/>
          </a:xfrm>
          <a:prstGeom prst="rect">
            <a:avLst/>
          </a:prstGeom>
          <a:noFill/>
          <a:ln>
            <a:noFill/>
          </a:ln>
        </p:spPr>
        <p:txBody>
          <a:bodyPr anchorCtr="0" anchor="t" bIns="0" lIns="0" spcFirstLastPara="1" rIns="0" wrap="square" tIns="0">
            <a:spAutoFit/>
          </a:bodyPr>
          <a:lstStyle/>
          <a:p>
            <a:pPr indent="-431798" lvl="1" marL="863596" marR="0" rtl="0" algn="l">
              <a:lnSpc>
                <a:spcPct val="150012"/>
              </a:lnSpc>
              <a:spcBef>
                <a:spcPts val="0"/>
              </a:spcBef>
              <a:spcAft>
                <a:spcPts val="0"/>
              </a:spcAft>
              <a:buClr>
                <a:srgbClr val="000000"/>
              </a:buClr>
              <a:buSzPts val="3999"/>
              <a:buFont typeface="Arial"/>
              <a:buChar char="•"/>
            </a:pPr>
            <a:r>
              <a:rPr b="0" i="0" lang="en-US" sz="3999" u="none" cap="none" strike="noStrike">
                <a:solidFill>
                  <a:srgbClr val="000000"/>
                </a:solidFill>
                <a:latin typeface="Quicksand"/>
                <a:ea typeface="Quicksand"/>
                <a:cs typeface="Quicksand"/>
                <a:sym typeface="Quicksand"/>
              </a:rPr>
              <a:t>Cài đặt Raspberry Pi OS Lite thông qua Raspberry Pi Imager</a:t>
            </a:r>
            <a:endParaRPr/>
          </a:p>
          <a:p>
            <a:pPr indent="-431798" lvl="1" marL="863596" marR="0" rtl="0" algn="l">
              <a:lnSpc>
                <a:spcPct val="150012"/>
              </a:lnSpc>
              <a:spcBef>
                <a:spcPts val="0"/>
              </a:spcBef>
              <a:spcAft>
                <a:spcPts val="0"/>
              </a:spcAft>
              <a:buClr>
                <a:srgbClr val="000000"/>
              </a:buClr>
              <a:buSzPts val="3999"/>
              <a:buFont typeface="Arial"/>
              <a:buChar char="•"/>
            </a:pPr>
            <a:r>
              <a:rPr b="0" i="0" lang="en-US" sz="3999" u="none" cap="none" strike="noStrike">
                <a:solidFill>
                  <a:srgbClr val="000000"/>
                </a:solidFill>
                <a:latin typeface="Quicksand"/>
                <a:ea typeface="Quicksand"/>
                <a:cs typeface="Quicksand"/>
                <a:sym typeface="Quicksand"/>
              </a:rPr>
              <a:t>SSH đến Raspberry Pi bằng các công cụ như Putty và Terminal để bắt đầu cấu hình RaspAP</a:t>
            </a:r>
            <a:endParaRPr/>
          </a:p>
        </p:txBody>
      </p:sp>
      <p:sp>
        <p:nvSpPr>
          <p:cNvPr id="174" name="Google Shape;174;p6"/>
          <p:cNvSpPr/>
          <p:nvPr/>
        </p:nvSpPr>
        <p:spPr>
          <a:xfrm>
            <a:off x="1028700" y="6775514"/>
            <a:ext cx="2740170" cy="2740170"/>
          </a:xfrm>
          <a:custGeom>
            <a:rect b="b" l="l" r="r" t="t"/>
            <a:pathLst>
              <a:path extrusionOk="0" h="2740170" w="2740170">
                <a:moveTo>
                  <a:pt x="0" y="0"/>
                </a:moveTo>
                <a:lnTo>
                  <a:pt x="2740170" y="0"/>
                </a:lnTo>
                <a:lnTo>
                  <a:pt x="2740170" y="2740169"/>
                </a:lnTo>
                <a:lnTo>
                  <a:pt x="0" y="2740169"/>
                </a:lnTo>
                <a:lnTo>
                  <a:pt x="0" y="0"/>
                </a:lnTo>
                <a:close/>
              </a:path>
            </a:pathLst>
          </a:custGeom>
          <a:blipFill rotWithShape="1">
            <a:blip r:embed="rId3">
              <a:alphaModFix/>
            </a:blip>
            <a:stretch>
              <a:fillRect b="0" l="0" r="0" t="0"/>
            </a:stretch>
          </a:blipFill>
          <a:ln>
            <a:noFill/>
          </a:ln>
        </p:spPr>
      </p:sp>
      <p:sp>
        <p:nvSpPr>
          <p:cNvPr id="175" name="Google Shape;175;p6"/>
          <p:cNvSpPr/>
          <p:nvPr/>
        </p:nvSpPr>
        <p:spPr>
          <a:xfrm>
            <a:off x="4312951" y="6483522"/>
            <a:ext cx="2728945" cy="3032161"/>
          </a:xfrm>
          <a:custGeom>
            <a:rect b="b" l="l" r="r" t="t"/>
            <a:pathLst>
              <a:path extrusionOk="0" h="3032161" w="2728945">
                <a:moveTo>
                  <a:pt x="0" y="0"/>
                </a:moveTo>
                <a:lnTo>
                  <a:pt x="2728945" y="0"/>
                </a:lnTo>
                <a:lnTo>
                  <a:pt x="2728945" y="3032161"/>
                </a:lnTo>
                <a:lnTo>
                  <a:pt x="0" y="3032161"/>
                </a:lnTo>
                <a:lnTo>
                  <a:pt x="0" y="0"/>
                </a:lnTo>
                <a:close/>
              </a:path>
            </a:pathLst>
          </a:custGeom>
          <a:blipFill rotWithShape="1">
            <a:blip r:embed="rId4">
              <a:alphaModFix/>
            </a:blip>
            <a:stretch>
              <a:fillRect b="0" l="0" r="0" t="0"/>
            </a:stretch>
          </a:blipFill>
          <a:ln>
            <a:noFill/>
          </a:ln>
        </p:spPr>
      </p:sp>
      <p:sp>
        <p:nvSpPr>
          <p:cNvPr id="176" name="Google Shape;176;p6"/>
          <p:cNvSpPr/>
          <p:nvPr/>
        </p:nvSpPr>
        <p:spPr>
          <a:xfrm>
            <a:off x="7585977" y="5885855"/>
            <a:ext cx="5135981" cy="3629828"/>
          </a:xfrm>
          <a:custGeom>
            <a:rect b="b" l="l" r="r" t="t"/>
            <a:pathLst>
              <a:path extrusionOk="0" h="3629828" w="5135981">
                <a:moveTo>
                  <a:pt x="0" y="0"/>
                </a:moveTo>
                <a:lnTo>
                  <a:pt x="5135981" y="0"/>
                </a:lnTo>
                <a:lnTo>
                  <a:pt x="5135981" y="3629828"/>
                </a:lnTo>
                <a:lnTo>
                  <a:pt x="0" y="3629828"/>
                </a:lnTo>
                <a:lnTo>
                  <a:pt x="0" y="0"/>
                </a:lnTo>
                <a:close/>
              </a:path>
            </a:pathLst>
          </a:custGeom>
          <a:blipFill rotWithShape="1">
            <a:blip r:embed="rId5">
              <a:alphaModFix/>
            </a:blip>
            <a:stretch>
              <a:fillRect b="0" l="0" r="0" t="0"/>
            </a:stretch>
          </a:blipFill>
          <a:ln>
            <a:noFill/>
          </a:ln>
        </p:spPr>
      </p:sp>
      <p:sp>
        <p:nvSpPr>
          <p:cNvPr id="177" name="Google Shape;177;p6"/>
          <p:cNvSpPr/>
          <p:nvPr/>
        </p:nvSpPr>
        <p:spPr>
          <a:xfrm>
            <a:off x="13067104" y="3914010"/>
            <a:ext cx="4577803" cy="5601673"/>
          </a:xfrm>
          <a:custGeom>
            <a:rect b="b" l="l" r="r" t="t"/>
            <a:pathLst>
              <a:path extrusionOk="0" h="5601673" w="4577803">
                <a:moveTo>
                  <a:pt x="0" y="0"/>
                </a:moveTo>
                <a:lnTo>
                  <a:pt x="4577803" y="0"/>
                </a:lnTo>
                <a:lnTo>
                  <a:pt x="4577803" y="5601673"/>
                </a:lnTo>
                <a:lnTo>
                  <a:pt x="0" y="5601673"/>
                </a:lnTo>
                <a:lnTo>
                  <a:pt x="0" y="0"/>
                </a:lnTo>
                <a:close/>
              </a:path>
            </a:pathLst>
          </a:custGeom>
          <a:blipFill rotWithShape="1">
            <a:blip r:embed="rId6">
              <a:alphaModFix/>
            </a:blip>
            <a:stretch>
              <a:fillRect b="0" l="0" r="0" t="0"/>
            </a:stretch>
          </a:blipFill>
          <a:ln cap="sq" cmpd="sng" w="38100">
            <a:solidFill>
              <a:srgbClr val="000000"/>
            </a:solidFill>
            <a:prstDash val="solid"/>
            <a:miter lim="8000"/>
            <a:headEnd len="sm" w="sm" type="none"/>
            <a:tailEnd len="sm" w="sm" type="none"/>
          </a:ln>
        </p:spPr>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181" name="Shape 181"/>
        <p:cNvGrpSpPr/>
        <p:nvPr/>
      </p:nvGrpSpPr>
      <p:grpSpPr>
        <a:xfrm>
          <a:off x="0" y="0"/>
          <a:ext cx="0" cy="0"/>
          <a:chOff x="0" y="0"/>
          <a:chExt cx="0" cy="0"/>
        </a:xfrm>
      </p:grpSpPr>
      <p:grpSp>
        <p:nvGrpSpPr>
          <p:cNvPr id="182" name="Google Shape;182;p7"/>
          <p:cNvGrpSpPr/>
          <p:nvPr/>
        </p:nvGrpSpPr>
        <p:grpSpPr>
          <a:xfrm>
            <a:off x="350262" y="1277719"/>
            <a:ext cx="17682142" cy="8785240"/>
            <a:chOff x="0" y="-38100"/>
            <a:chExt cx="4657025" cy="2313808"/>
          </a:xfrm>
        </p:grpSpPr>
        <p:sp>
          <p:nvSpPr>
            <p:cNvPr id="183" name="Google Shape;183;p7"/>
            <p:cNvSpPr/>
            <p:nvPr/>
          </p:nvSpPr>
          <p:spPr>
            <a:xfrm>
              <a:off x="0" y="0"/>
              <a:ext cx="4657025" cy="2275708"/>
            </a:xfrm>
            <a:custGeom>
              <a:rect b="b" l="l" r="r" t="t"/>
              <a:pathLst>
                <a:path extrusionOk="0" h="2275708" w="4657025">
                  <a:moveTo>
                    <a:pt x="0" y="0"/>
                  </a:moveTo>
                  <a:lnTo>
                    <a:pt x="4657025" y="0"/>
                  </a:lnTo>
                  <a:lnTo>
                    <a:pt x="4657025" y="2275708"/>
                  </a:lnTo>
                  <a:lnTo>
                    <a:pt x="0" y="2275708"/>
                  </a:lnTo>
                  <a:close/>
                </a:path>
              </a:pathLst>
            </a:custGeom>
            <a:solidFill>
              <a:srgbClr val="FFFFFF"/>
            </a:solidFill>
            <a:ln>
              <a:noFill/>
            </a:ln>
          </p:spPr>
        </p:sp>
        <p:sp>
          <p:nvSpPr>
            <p:cNvPr id="184" name="Google Shape;184;p7"/>
            <p:cNvSpPr txBox="1"/>
            <p:nvPr/>
          </p:nvSpPr>
          <p:spPr>
            <a:xfrm>
              <a:off x="0" y="-38100"/>
              <a:ext cx="4657025" cy="231380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5" name="Google Shape;185;p7"/>
          <p:cNvSpPr/>
          <p:nvPr/>
        </p:nvSpPr>
        <p:spPr>
          <a:xfrm>
            <a:off x="929815" y="5593084"/>
            <a:ext cx="8214185" cy="4075548"/>
          </a:xfrm>
          <a:custGeom>
            <a:rect b="b" l="l" r="r" t="t"/>
            <a:pathLst>
              <a:path extrusionOk="0" h="4075548" w="8214185">
                <a:moveTo>
                  <a:pt x="0" y="0"/>
                </a:moveTo>
                <a:lnTo>
                  <a:pt x="8214185" y="0"/>
                </a:lnTo>
                <a:lnTo>
                  <a:pt x="8214185" y="4075548"/>
                </a:lnTo>
                <a:lnTo>
                  <a:pt x="0" y="4075548"/>
                </a:lnTo>
                <a:lnTo>
                  <a:pt x="0" y="0"/>
                </a:lnTo>
                <a:close/>
              </a:path>
            </a:pathLst>
          </a:custGeom>
          <a:blipFill rotWithShape="1">
            <a:blip r:embed="rId3">
              <a:alphaModFix/>
            </a:blip>
            <a:stretch>
              <a:fillRect b="0" l="0" r="0" t="0"/>
            </a:stretch>
          </a:blipFill>
          <a:ln>
            <a:noFill/>
          </a:ln>
        </p:spPr>
      </p:sp>
      <p:sp>
        <p:nvSpPr>
          <p:cNvPr id="186" name="Google Shape;186;p7"/>
          <p:cNvSpPr/>
          <p:nvPr/>
        </p:nvSpPr>
        <p:spPr>
          <a:xfrm>
            <a:off x="9603209" y="5372311"/>
            <a:ext cx="7656091" cy="4517094"/>
          </a:xfrm>
          <a:custGeom>
            <a:rect b="b" l="l" r="r" t="t"/>
            <a:pathLst>
              <a:path extrusionOk="0" h="4517094" w="7656091">
                <a:moveTo>
                  <a:pt x="0" y="0"/>
                </a:moveTo>
                <a:lnTo>
                  <a:pt x="7656091" y="0"/>
                </a:lnTo>
                <a:lnTo>
                  <a:pt x="7656091" y="4517094"/>
                </a:lnTo>
                <a:lnTo>
                  <a:pt x="0" y="4517094"/>
                </a:lnTo>
                <a:lnTo>
                  <a:pt x="0" y="0"/>
                </a:lnTo>
                <a:close/>
              </a:path>
            </a:pathLst>
          </a:custGeom>
          <a:blipFill rotWithShape="1">
            <a:blip r:embed="rId4">
              <a:alphaModFix/>
            </a:blip>
            <a:stretch>
              <a:fillRect b="0" l="0" r="0" t="0"/>
            </a:stretch>
          </a:blipFill>
          <a:ln cap="sq" cmpd="sng" w="38100">
            <a:solidFill>
              <a:srgbClr val="000000"/>
            </a:solidFill>
            <a:prstDash val="solid"/>
            <a:miter lim="8000"/>
            <a:headEnd len="sm" w="sm" type="none"/>
            <a:tailEnd len="sm" w="sm" type="none"/>
          </a:ln>
        </p:spPr>
      </p:sp>
      <p:sp>
        <p:nvSpPr>
          <p:cNvPr id="187" name="Google Shape;187;p7"/>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CÀI ĐẶT RASPAP</a:t>
            </a:r>
            <a:endParaRPr/>
          </a:p>
        </p:txBody>
      </p:sp>
      <p:sp>
        <p:nvSpPr>
          <p:cNvPr id="188" name="Google Shape;188;p7"/>
          <p:cNvSpPr txBox="1"/>
          <p:nvPr/>
        </p:nvSpPr>
        <p:spPr>
          <a:xfrm>
            <a:off x="1404938" y="1889006"/>
            <a:ext cx="15182997" cy="3343275"/>
          </a:xfrm>
          <a:prstGeom prst="rect">
            <a:avLst/>
          </a:prstGeom>
          <a:noFill/>
          <a:ln>
            <a:noFill/>
          </a:ln>
        </p:spPr>
        <p:txBody>
          <a:bodyPr anchorCtr="0" anchor="t" bIns="0" lIns="0" spcFirstLastPara="1" rIns="0" wrap="square" tIns="0">
            <a:spAutoFit/>
          </a:bodyPr>
          <a:lstStyle/>
          <a:p>
            <a:pPr indent="-323848" lvl="1" marL="647698"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RASPAP là phần mềm bộ định tuyến không dây giàu tính năng chỉ hoạt động trên nhiều thiết bị có hệ điều hành dựa trên Debian phổ biến, ví dụ như Raspberry Pi. Nó cung cấp giao diện web thân thiện, dễ sử dụng để quản lý mạng không dây. </a:t>
            </a:r>
            <a:endParaRPr/>
          </a:p>
          <a:p>
            <a:pPr indent="-323848" lvl="1" marL="647698"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Cài đặt RaspAp có 2 cách:</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Cách 1: Quick installer: https://docs.raspap.com/quick/</a:t>
            </a:r>
            <a:endParaRPr/>
          </a:p>
          <a:p>
            <a:pPr indent="-431799" lvl="2" marL="1295397" marR="0" rtl="0" algn="l">
              <a:lnSpc>
                <a:spcPct val="150016"/>
              </a:lnSpc>
              <a:spcBef>
                <a:spcPts val="0"/>
              </a:spcBef>
              <a:spcAft>
                <a:spcPts val="0"/>
              </a:spcAft>
              <a:buClr>
                <a:srgbClr val="000000"/>
              </a:buClr>
              <a:buSzPts val="2999"/>
              <a:buFont typeface="Arial"/>
              <a:buChar char="⚬"/>
            </a:pPr>
            <a:r>
              <a:rPr b="0" i="0" lang="en-US" sz="2999" u="none" cap="none" strike="noStrike">
                <a:solidFill>
                  <a:srgbClr val="000000"/>
                </a:solidFill>
                <a:latin typeface="Quicksand"/>
                <a:ea typeface="Quicksand"/>
                <a:cs typeface="Quicksand"/>
                <a:sym typeface="Quicksand"/>
              </a:rPr>
              <a:t>Cách 2: Manual installation: https://docs.raspap.com/manual/</a:t>
            </a:r>
            <a:endParaRP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192" name="Shape 192"/>
        <p:cNvGrpSpPr/>
        <p:nvPr/>
      </p:nvGrpSpPr>
      <p:grpSpPr>
        <a:xfrm>
          <a:off x="0" y="0"/>
          <a:ext cx="0" cy="0"/>
          <a:chOff x="0" y="0"/>
          <a:chExt cx="0" cy="0"/>
        </a:xfrm>
      </p:grpSpPr>
      <p:grpSp>
        <p:nvGrpSpPr>
          <p:cNvPr id="193" name="Google Shape;193;p8"/>
          <p:cNvGrpSpPr/>
          <p:nvPr/>
        </p:nvGrpSpPr>
        <p:grpSpPr>
          <a:xfrm>
            <a:off x="350262" y="884039"/>
            <a:ext cx="17682142" cy="9178920"/>
            <a:chOff x="0" y="-38100"/>
            <a:chExt cx="4657025" cy="2417493"/>
          </a:xfrm>
        </p:grpSpPr>
        <p:sp>
          <p:nvSpPr>
            <p:cNvPr id="194" name="Google Shape;194;p8"/>
            <p:cNvSpPr/>
            <p:nvPr/>
          </p:nvSpPr>
          <p:spPr>
            <a:xfrm>
              <a:off x="0" y="0"/>
              <a:ext cx="4657025" cy="2379393"/>
            </a:xfrm>
            <a:custGeom>
              <a:rect b="b" l="l" r="r" t="t"/>
              <a:pathLst>
                <a:path extrusionOk="0" h="2379393" w="4657025">
                  <a:moveTo>
                    <a:pt x="0" y="0"/>
                  </a:moveTo>
                  <a:lnTo>
                    <a:pt x="4657025" y="0"/>
                  </a:lnTo>
                  <a:lnTo>
                    <a:pt x="4657025" y="2379393"/>
                  </a:lnTo>
                  <a:lnTo>
                    <a:pt x="0" y="2379393"/>
                  </a:lnTo>
                  <a:close/>
                </a:path>
              </a:pathLst>
            </a:custGeom>
            <a:solidFill>
              <a:srgbClr val="FFFFFF"/>
            </a:solidFill>
            <a:ln>
              <a:noFill/>
            </a:ln>
          </p:spPr>
        </p:sp>
        <p:sp>
          <p:nvSpPr>
            <p:cNvPr id="195" name="Google Shape;195;p8"/>
            <p:cNvSpPr txBox="1"/>
            <p:nvPr/>
          </p:nvSpPr>
          <p:spPr>
            <a:xfrm>
              <a:off x="0" y="-38100"/>
              <a:ext cx="4657025" cy="241749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6" name="Google Shape;196;p8"/>
          <p:cNvSpPr/>
          <p:nvPr/>
        </p:nvSpPr>
        <p:spPr>
          <a:xfrm>
            <a:off x="914553" y="1758561"/>
            <a:ext cx="8544834" cy="4272417"/>
          </a:xfrm>
          <a:custGeom>
            <a:rect b="b" l="l" r="r" t="t"/>
            <a:pathLst>
              <a:path extrusionOk="0" h="4272417" w="8544834">
                <a:moveTo>
                  <a:pt x="0" y="0"/>
                </a:moveTo>
                <a:lnTo>
                  <a:pt x="8544834" y="0"/>
                </a:lnTo>
                <a:lnTo>
                  <a:pt x="8544834" y="4272417"/>
                </a:lnTo>
                <a:lnTo>
                  <a:pt x="0" y="4272417"/>
                </a:lnTo>
                <a:lnTo>
                  <a:pt x="0" y="0"/>
                </a:lnTo>
                <a:close/>
              </a:path>
            </a:pathLst>
          </a:custGeom>
          <a:blipFill rotWithShape="1">
            <a:blip r:embed="rId3">
              <a:alphaModFix/>
            </a:blip>
            <a:stretch>
              <a:fillRect b="0" l="0" r="0" t="0"/>
            </a:stretch>
          </a:blipFill>
          <a:ln>
            <a:noFill/>
          </a:ln>
        </p:spPr>
      </p:sp>
      <p:sp>
        <p:nvSpPr>
          <p:cNvPr id="197" name="Google Shape;197;p8"/>
          <p:cNvSpPr/>
          <p:nvPr/>
        </p:nvSpPr>
        <p:spPr>
          <a:xfrm>
            <a:off x="792036" y="1344253"/>
            <a:ext cx="9320552" cy="5732139"/>
          </a:xfrm>
          <a:custGeom>
            <a:rect b="b" l="l" r="r" t="t"/>
            <a:pathLst>
              <a:path extrusionOk="0" h="5732139" w="9320552">
                <a:moveTo>
                  <a:pt x="0" y="0"/>
                </a:moveTo>
                <a:lnTo>
                  <a:pt x="9320551" y="0"/>
                </a:lnTo>
                <a:lnTo>
                  <a:pt x="9320551" y="5732139"/>
                </a:lnTo>
                <a:lnTo>
                  <a:pt x="0" y="5732139"/>
                </a:lnTo>
                <a:lnTo>
                  <a:pt x="0" y="0"/>
                </a:lnTo>
                <a:close/>
              </a:path>
            </a:pathLst>
          </a:custGeom>
          <a:blipFill rotWithShape="1">
            <a:blip r:embed="rId4">
              <a:alphaModFix/>
            </a:blip>
            <a:stretch>
              <a:fillRect b="0" l="0" r="0" t="0"/>
            </a:stretch>
          </a:blipFill>
          <a:ln cap="sq" cmpd="sng" w="38100">
            <a:solidFill>
              <a:srgbClr val="000000"/>
            </a:solidFill>
            <a:prstDash val="solid"/>
            <a:miter lim="8000"/>
            <a:headEnd len="sm" w="sm" type="none"/>
            <a:tailEnd len="sm" w="sm" type="none"/>
          </a:ln>
        </p:spPr>
      </p:sp>
      <p:sp>
        <p:nvSpPr>
          <p:cNvPr id="198" name="Google Shape;198;p8"/>
          <p:cNvSpPr/>
          <p:nvPr/>
        </p:nvSpPr>
        <p:spPr>
          <a:xfrm>
            <a:off x="7303326" y="5143500"/>
            <a:ext cx="10602857" cy="4559228"/>
          </a:xfrm>
          <a:custGeom>
            <a:rect b="b" l="l" r="r" t="t"/>
            <a:pathLst>
              <a:path extrusionOk="0" h="4559228" w="10602857">
                <a:moveTo>
                  <a:pt x="0" y="0"/>
                </a:moveTo>
                <a:lnTo>
                  <a:pt x="10602857" y="0"/>
                </a:lnTo>
                <a:lnTo>
                  <a:pt x="10602857" y="4559228"/>
                </a:lnTo>
                <a:lnTo>
                  <a:pt x="0" y="4559228"/>
                </a:lnTo>
                <a:lnTo>
                  <a:pt x="0" y="0"/>
                </a:lnTo>
                <a:close/>
              </a:path>
            </a:pathLst>
          </a:custGeom>
          <a:blipFill rotWithShape="1">
            <a:blip r:embed="rId5">
              <a:alphaModFix/>
            </a:blip>
            <a:stretch>
              <a:fillRect b="0" l="0" r="0" t="0"/>
            </a:stretch>
          </a:blipFill>
          <a:ln cap="sq" cmpd="sng" w="38100">
            <a:solidFill>
              <a:srgbClr val="000000"/>
            </a:solidFill>
            <a:prstDash val="solid"/>
            <a:miter lim="8000"/>
            <a:headEnd len="sm" w="sm" type="none"/>
            <a:tailEnd len="sm" w="sm" type="none"/>
          </a:ln>
        </p:spPr>
      </p:sp>
      <p:sp>
        <p:nvSpPr>
          <p:cNvPr id="199" name="Google Shape;199;p8"/>
          <p:cNvSpPr txBox="1"/>
          <p:nvPr/>
        </p:nvSpPr>
        <p:spPr>
          <a:xfrm>
            <a:off x="1404938" y="-75565"/>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GIAO DIỆN HOTSPOT CỦA RASPAP</a:t>
            </a:r>
            <a:endParaRP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5270"/>
        </a:solidFill>
      </p:bgPr>
    </p:bg>
    <p:spTree>
      <p:nvGrpSpPr>
        <p:cNvPr id="203" name="Shape 203"/>
        <p:cNvGrpSpPr/>
        <p:nvPr/>
      </p:nvGrpSpPr>
      <p:grpSpPr>
        <a:xfrm>
          <a:off x="0" y="0"/>
          <a:ext cx="0" cy="0"/>
          <a:chOff x="0" y="0"/>
          <a:chExt cx="0" cy="0"/>
        </a:xfrm>
      </p:grpSpPr>
      <p:grpSp>
        <p:nvGrpSpPr>
          <p:cNvPr id="204" name="Google Shape;204;p9"/>
          <p:cNvGrpSpPr/>
          <p:nvPr/>
        </p:nvGrpSpPr>
        <p:grpSpPr>
          <a:xfrm>
            <a:off x="350262" y="1277719"/>
            <a:ext cx="17682142" cy="8785240"/>
            <a:chOff x="0" y="-38100"/>
            <a:chExt cx="4657025" cy="2313808"/>
          </a:xfrm>
        </p:grpSpPr>
        <p:sp>
          <p:nvSpPr>
            <p:cNvPr id="205" name="Google Shape;205;p9"/>
            <p:cNvSpPr/>
            <p:nvPr/>
          </p:nvSpPr>
          <p:spPr>
            <a:xfrm>
              <a:off x="0" y="0"/>
              <a:ext cx="4657025" cy="2275708"/>
            </a:xfrm>
            <a:custGeom>
              <a:rect b="b" l="l" r="r" t="t"/>
              <a:pathLst>
                <a:path extrusionOk="0" h="2275708" w="4657025">
                  <a:moveTo>
                    <a:pt x="0" y="0"/>
                  </a:moveTo>
                  <a:lnTo>
                    <a:pt x="4657025" y="0"/>
                  </a:lnTo>
                  <a:lnTo>
                    <a:pt x="4657025" y="2275708"/>
                  </a:lnTo>
                  <a:lnTo>
                    <a:pt x="0" y="2275708"/>
                  </a:lnTo>
                  <a:close/>
                </a:path>
              </a:pathLst>
            </a:custGeom>
            <a:solidFill>
              <a:srgbClr val="FFFFFF"/>
            </a:solidFill>
            <a:ln>
              <a:noFill/>
            </a:ln>
          </p:spPr>
        </p:sp>
        <p:sp>
          <p:nvSpPr>
            <p:cNvPr id="206" name="Google Shape;206;p9"/>
            <p:cNvSpPr txBox="1"/>
            <p:nvPr/>
          </p:nvSpPr>
          <p:spPr>
            <a:xfrm>
              <a:off x="0" y="-38100"/>
              <a:ext cx="4657025" cy="231380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7" name="Google Shape;207;p9"/>
          <p:cNvSpPr txBox="1"/>
          <p:nvPr/>
        </p:nvSpPr>
        <p:spPr>
          <a:xfrm>
            <a:off x="1404938" y="59136"/>
            <a:ext cx="1547812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6399" u="none" cap="none" strike="noStrike">
                <a:solidFill>
                  <a:srgbClr val="FFFFFF"/>
                </a:solidFill>
                <a:latin typeface="Cambria"/>
                <a:ea typeface="Cambria"/>
                <a:cs typeface="Cambria"/>
                <a:sym typeface="Cambria"/>
              </a:rPr>
              <a:t>CÁC THÀNH PHẦN TRONG RASPAP</a:t>
            </a:r>
            <a:endParaRPr/>
          </a:p>
        </p:txBody>
      </p:sp>
      <p:sp>
        <p:nvSpPr>
          <p:cNvPr id="208" name="Google Shape;208;p9"/>
          <p:cNvSpPr txBox="1"/>
          <p:nvPr/>
        </p:nvSpPr>
        <p:spPr>
          <a:xfrm>
            <a:off x="865212" y="1719474"/>
            <a:ext cx="16557576" cy="4976437"/>
          </a:xfrm>
          <a:prstGeom prst="rect">
            <a:avLst/>
          </a:prstGeom>
          <a:noFill/>
          <a:ln>
            <a:noFill/>
          </a:ln>
        </p:spPr>
        <p:txBody>
          <a:bodyPr anchorCtr="0" anchor="t" bIns="0" lIns="0" spcFirstLastPara="1" rIns="0" wrap="square" tIns="0">
            <a:spAutoFit/>
          </a:bodyPr>
          <a:lstStyle/>
          <a:p>
            <a:pPr indent="-412029" lvl="1" marL="824056" marR="0" rtl="0" algn="l">
              <a:lnSpc>
                <a:spcPct val="150026"/>
              </a:lnSpc>
              <a:spcBef>
                <a:spcPts val="0"/>
              </a:spcBef>
              <a:spcAft>
                <a:spcPts val="0"/>
              </a:spcAft>
              <a:buClr>
                <a:srgbClr val="000000"/>
              </a:buClr>
              <a:buSzPts val="3816"/>
              <a:buFont typeface="Arial"/>
              <a:buChar char="•"/>
            </a:pPr>
            <a:r>
              <a:rPr b="0" i="0" lang="en-US" sz="3816" u="none" cap="none" strike="noStrike">
                <a:solidFill>
                  <a:srgbClr val="000000"/>
                </a:solidFill>
                <a:latin typeface="Quicksand"/>
                <a:ea typeface="Quicksand"/>
                <a:cs typeface="Quicksand"/>
                <a:sym typeface="Quicksand"/>
              </a:rPr>
              <a:t>RASPAP có các thành phần chính sau:</a:t>
            </a:r>
            <a:endParaRPr/>
          </a:p>
          <a:p>
            <a:pPr indent="-549371" lvl="2" marL="1648114" marR="0" rtl="0" algn="l">
              <a:lnSpc>
                <a:spcPct val="150026"/>
              </a:lnSpc>
              <a:spcBef>
                <a:spcPts val="0"/>
              </a:spcBef>
              <a:spcAft>
                <a:spcPts val="0"/>
              </a:spcAft>
              <a:buClr>
                <a:srgbClr val="000000"/>
              </a:buClr>
              <a:buSzPts val="3816"/>
              <a:buFont typeface="Arial"/>
              <a:buChar char="⚬"/>
            </a:pPr>
            <a:r>
              <a:rPr b="0" i="0" lang="en-US" sz="3816" u="none" cap="none" strike="noStrike">
                <a:solidFill>
                  <a:srgbClr val="000000"/>
                </a:solidFill>
                <a:latin typeface="Quicksand"/>
                <a:ea typeface="Quicksand"/>
                <a:cs typeface="Quicksand"/>
                <a:sym typeface="Quicksand"/>
              </a:rPr>
              <a:t>lighttpd: Là một máy chủ web nhẹ và nhanh, dùng để chạy giao diện quản trị web cho RaspAP</a:t>
            </a:r>
            <a:endParaRPr/>
          </a:p>
          <a:p>
            <a:pPr indent="-549371" lvl="2" marL="1648114" marR="0" rtl="0" algn="l">
              <a:lnSpc>
                <a:spcPct val="150026"/>
              </a:lnSpc>
              <a:spcBef>
                <a:spcPts val="0"/>
              </a:spcBef>
              <a:spcAft>
                <a:spcPts val="0"/>
              </a:spcAft>
              <a:buClr>
                <a:srgbClr val="000000"/>
              </a:buClr>
              <a:buSzPts val="3816"/>
              <a:buFont typeface="Arial"/>
              <a:buChar char="⚬"/>
            </a:pPr>
            <a:r>
              <a:rPr b="1" i="0" lang="en-US" sz="3816" u="none" cap="none" strike="noStrike">
                <a:solidFill>
                  <a:srgbClr val="000000"/>
                </a:solidFill>
                <a:latin typeface="Quicksand"/>
                <a:ea typeface="Quicksand"/>
                <a:cs typeface="Quicksand"/>
                <a:sym typeface="Quicksand"/>
              </a:rPr>
              <a:t>hostapd</a:t>
            </a:r>
            <a:r>
              <a:rPr b="0" i="0" lang="en-US" sz="3816" u="none" cap="none" strike="noStrike">
                <a:solidFill>
                  <a:srgbClr val="000000"/>
                </a:solidFill>
                <a:latin typeface="Quicksand"/>
                <a:ea typeface="Quicksand"/>
                <a:cs typeface="Quicksand"/>
                <a:sym typeface="Quicksand"/>
              </a:rPr>
              <a:t>: Quản lý chức năng điểm phát Wi-Fi (Access Point)</a:t>
            </a:r>
            <a:endParaRPr/>
          </a:p>
          <a:p>
            <a:pPr indent="-549371" lvl="2" marL="1648114" marR="0" rtl="0" algn="l">
              <a:lnSpc>
                <a:spcPct val="150026"/>
              </a:lnSpc>
              <a:spcBef>
                <a:spcPts val="0"/>
              </a:spcBef>
              <a:spcAft>
                <a:spcPts val="0"/>
              </a:spcAft>
              <a:buClr>
                <a:srgbClr val="000000"/>
              </a:buClr>
              <a:buSzPts val="3816"/>
              <a:buFont typeface="Arial"/>
              <a:buChar char="⚬"/>
            </a:pPr>
            <a:r>
              <a:rPr b="0" i="0" lang="en-US" sz="3816" u="none" cap="none" strike="noStrike">
                <a:solidFill>
                  <a:srgbClr val="000000"/>
                </a:solidFill>
                <a:latin typeface="Quicksand"/>
                <a:ea typeface="Quicksand"/>
                <a:cs typeface="Quicksand"/>
                <a:sym typeface="Quicksand"/>
              </a:rPr>
              <a:t>dnsmasq: Cung cấp dịch vụ DNS, hoạt động như DHCP server để cấp phát địa chỉ IP cho các thiết bị kết nối vào Wi-Fi</a:t>
            </a:r>
            <a:endParaRPr/>
          </a:p>
          <a:p>
            <a:pPr indent="-549371" lvl="2" marL="1648114" marR="0" rtl="0" algn="l">
              <a:lnSpc>
                <a:spcPct val="150026"/>
              </a:lnSpc>
              <a:spcBef>
                <a:spcPts val="0"/>
              </a:spcBef>
              <a:spcAft>
                <a:spcPts val="0"/>
              </a:spcAft>
              <a:buClr>
                <a:srgbClr val="000000"/>
              </a:buClr>
              <a:buSzPts val="3816"/>
              <a:buFont typeface="Arial"/>
              <a:buChar char="⚬"/>
            </a:pPr>
            <a:r>
              <a:rPr b="0" i="0" lang="en-US" sz="3816" u="none" cap="none" strike="noStrike">
                <a:solidFill>
                  <a:srgbClr val="000000"/>
                </a:solidFill>
                <a:latin typeface="Quicksand"/>
                <a:ea typeface="Quicksand"/>
                <a:cs typeface="Quicksand"/>
                <a:sym typeface="Quicksand"/>
              </a:rPr>
              <a:t>php-cgi: Cho phép Lighttpd xử lý các script PHP</a:t>
            </a:r>
            <a:endParaRPr/>
          </a:p>
        </p:txBody>
      </p:sp>
    </p:spTree>
  </p:cSld>
  <p:clrMapOvr>
    <a:masterClrMapping/>
  </p:clrMapOvr>
  <p:transition>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