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6" r:id="rId3"/>
    <p:sldId id="258" r:id="rId4"/>
    <p:sldId id="260" r:id="rId5"/>
    <p:sldId id="261" r:id="rId6"/>
    <p:sldId id="274" r:id="rId7"/>
    <p:sldId id="282" r:id="rId8"/>
    <p:sldId id="279" r:id="rId9"/>
    <p:sldId id="280" r:id="rId10"/>
    <p:sldId id="275" r:id="rId11"/>
    <p:sldId id="281" r:id="rId12"/>
    <p:sldId id="283" r:id="rId13"/>
    <p:sldId id="287" r:id="rId14"/>
    <p:sldId id="291" r:id="rId15"/>
    <p:sldId id="276" r:id="rId16"/>
    <p:sldId id="284" r:id="rId17"/>
    <p:sldId id="285" r:id="rId18"/>
    <p:sldId id="286" r:id="rId19"/>
    <p:sldId id="277" r:id="rId20"/>
    <p:sldId id="292" r:id="rId21"/>
    <p:sldId id="278" r:id="rId22"/>
    <p:sldId id="268" r:id="rId23"/>
  </p:sldIdLst>
  <p:sldSz cx="9144000" cy="5143500" type="screen16x9"/>
  <p:notesSz cx="6858000" cy="9144000"/>
  <p:embeddedFontLs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Outfit" panose="020B0604020202020204" charset="0"/>
      <p:regular r:id="rId30"/>
      <p:bold r:id="rId31"/>
    </p:embeddedFont>
    <p:embeddedFont>
      <p:font typeface="Outfit Medium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DE39B-EE69-47E1-B3A6-0DE6D22CE9C1}" v="1353" dt="2023-12-13T03:13:35.292"/>
    <p1510:client id="{14515CAD-871B-8841-B0AA-789B26043352}" v="14" dt="2023-12-12T21:10:13.531"/>
    <p1510:client id="{AA948EAD-70C4-565E-B4DE-D1983E771C5F}" v="13" dt="2023-12-12T19:39:51.187"/>
    <p1510:client id="{B1EF3C4A-8A94-418D-8C18-A4F43F78A898}" v="2581" dt="2023-12-13T03:15:31.620"/>
  </p1510:revLst>
</p1510:revInfo>
</file>

<file path=ppt/tableStyles.xml><?xml version="1.0" encoding="utf-8"?>
<a:tblStyleLst xmlns:a="http://schemas.openxmlformats.org/drawingml/2006/main" def="{0509A16B-52E6-4C12-9B22-A1A73B4DE10E}">
  <a:tblStyle styleId="{0509A16B-52E6-4C12-9B22-A1A73B4DE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C56D5-A013-6A1B-039C-01AB211C6E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C15E3-57DB-4CF4-3DC0-70F175FD1B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68B8-9834-4252-AA15-B63369EC422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6E4A-8B8B-2D4D-EA69-AB521D4CE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52F9E-C83C-855A-3EA0-4C532EA45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4C6F-C9EB-48D3-891E-D4AAE124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16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38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13007 5366 16383 0 0,'3'3'0'0'0,"2"6"0"0"0,7 7 0 0 0,4 5 0 0 0,8 6 0 0 0,-1 2 0 0 0,-5 0 0 0 0,3-2 0 0 0,0-2 0 0 0,-2 2 0 0 0,-2-4 0 0 0,0 2 0 0 0,4 0 0 0 0,-1-1 0 0 0,0-4 0 0 0,-1-3 0 0 0,-3 4 0 0 0,-1-2 0 0 0,1 3 0 0 0,-3 1 0 0 0,-3-4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5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20624 7694 16383 0 0,'0'4'0'0'0,"-7"7"0"0"0,-6 7 0 0 0,-1 6 0 0 0,2 4 0 0 0,0-4 0 0 0,1-2 0 0 0,0-1 0 0 0,-2-1 0 0 0,0 0 0 0 0,0 0 0 0 0,-5 0 0 0 0,0 0 0 0 0,0 1 0 0 0,-1 3 0 0 0,3 2 0 0 0,5-1 0 0 0,3 0 0 0 0,7-2 0 0 0,11 0 0 0 0,7-2 0 0 0,5 1 0 0 0,1-1 0 0 0,5 3 0 0 0,0 1 0 0 0,0 1 0 0 0,-2-2 0 0 0,2-4 0 0 0,3-3 0 0 0,-3-3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4:00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20479 10996 16383 0 0,'0'-4'0'0'0,"3"0"0"0"0,6 6 0 0 0,3 8 0 0 0,5 1 0 0 0,2 3 0 0 0,1 2 0 0 0,2 2 0 0 0,0-2 0 0 0,-1 0 0 0 0,1 4 0 0 0,-1-1 0 0 0,1 0 0 0 0,-5 0 0 0 0,3 0 0 0 0,1-3 0 0 0,4 0 0 0 0,2 0 0 0 0,-1 1 0 0 0,3 1 0 0 0,0 2 0 0 0,-5 0 0 0 0,-7-3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4:00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20789 10910 16383 0 0,'-3'-7'0'0'0,"-5"-3"0"0"0,-5 1 0 0 0,-4 2 0 0 0,-9-2 0 0 0,-4 1 0 0 0,0 2 0 0 0,-6-2 0 0 0,-1 1 0 0 0,3 1 0 0 0,0 2 0 0 0,3 2 0 0 0,5-3 0 0 0,5-1 0 0 0,2 2 0 0 0,0 1 0 0 0,-3-3 0 0 0,-1 0 0 0 0,-1 1 0 0 0,0 1 0 0 0,5 9 0 0 0,8 6 0 0 0,10 13 0 0 0,6 9 0 0 0,1 2 0 0 0,3 3 0 0 0,1-2 0 0 0,2-7 0 0 0,-2-5 0 0 0,2-2 0 0 0,-2-3 0 0 0,2-3 0 0 0,-2-2 0 0 0,1 5 0 0 0,3-2 0 0 0,-2 0 0 0 0,-2 5 0 0 0,-4 2 0 0 0,2 0 0 0 0,-1-4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15:59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13388 8329 16383 0 0,'7'0'0'0'0,"10"0"0"0"0,15 0 0 0 0,21 0 0 0 0,15 0 0 0 0,11 0 0 0 0,-2 0 0 0 0,1 0 0 0 0,-2 0 0 0 0,-8 0 0 0 0,-7 0 0 0 0,-8 0 0 0 0,-5 0 0 0 0,-7 0 0 0 0,-4 0 0 0 0,-5 0 0 0 0,-3 0 0 0 0,-5 0 0 0 0,-1 0 0 0 0,-2 0 0 0 0,-4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15:59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13430 8710 16383 0 0,'4'0'0'0'0,"8"0"0"0"0,16 0 0 0 0,25 0 0 0 0,24 4 0 0 0,18 0 0 0 0,16 1 0 0 0,5-2 0 0 0,-1 0 0 0 0,-12-1 0 0 0,-13-1 0 0 0,-7-1 0 0 0,-15 0 0 0 0,-16 0 0 0 0,-12 0 0 0 0,-13-1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15:59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14527 7885 16383 0 0,'3'0'0'0'0,"9"10"0"0"0,9 12 0 0 0,15 11 0 0 0,20 15 0 0 0,10 10 0 0 0,5 6 0 0 0,-6 3 0 0 0,-10-7 0 0 0,-8-10 0 0 0,-9-10 0 0 0,-2-5 0 0 0,-2 3 0 0 0,-5-2 0 0 0,-5-3 0 0 0,-3-4 0 0 0,-5-3 0 0 0,-12 0 0 0 0,-17 1 0 0 0,-15 1 0 0 0,-8-2 0 0 0,-2 0 0 0 0,-6 10 0 0 0,-16 3 0 0 0,-9 5 0 0 0,-6 6 0 0 0,-2 8 0 0 0,-1 2 0 0 0,-13 16 0 0 0,-2 1 0 0 0,12-4 0 0 0,9-2 0 0 0,13-5 0 0 0,17-13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2:48:07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23690 4731 16383 0 0,'0'-4'0'0'0,"0"3"0"0"0,-7 8 0 0 0,-10 7 0 0 0,-1 8 0 0 0,-2 4 0 0 0,-1 4 0 0 0,-4 5 0 0 0,-1-1 0 0 0,4-2 0 0 0,2-3 0 0 0,4-3 0 0 0,2-2 0 0 0,-1-2 0 0 0,2-1 0 0 0,1-1 0 0 0,-3 1 0 0 0,-1-1 0 0 0,-5 4 0 0 0,-3 1 0 0 0,-1 0 0 0 0,1 0 0 0 0,0-2 0 0 0,1 0 0 0 0,4-2 0 0 0,3 1 0 0 0,-1-1 0 0 0,3-4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2:48:08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22955 5175 16383 0 0,'0'4'0'0'0,"0"4"0"0"0,0 5 0 0 0,0 3 0 0 0,0 3 0 0 0,0 5 0 0 0,0 3 0 0 0,0-1 0 0 0,0-1 0 0 0,0 0 0 0 0,0-2 0 0 0,0-1 0 0 0,0-1 0 0 0,0 0 0 0 0,0 0 0 0 0,0 0 0 0 0,0-1 0 0 0,0 4 0 0 0,7-2 0 0 0,6-5 0 0 0,8-5 0 0 0,4-8 0 0 0,5-9 0 0 0,0-3 0 0 0,3-1 0 0 0,-1 2 0 0 0,-2 2 0 0 0,1 2 0 0 0,-2-3 0 0 0,5 0 0 0 0,-2-2 0 0 0,-8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2:48:10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26062 7440 16383 0 0,'0'-4'0'0'0,"-3"3"0"0"0,-2 5 0 0 0,-3 5 0 0 0,-4 1 0 0 0,0 3 0 0 0,-8-1 0 0 0,-9 4 0 0 0,-5 11 0 0 0,-2 3 0 0 0,3 1 0 0 0,6-1 0 0 0,9-3 0 0 0,3-2 0 0 0,0-1 0 0 0,0-2 0 0 0,2-1 0 0 0,0-4 0 0 0,-1-1 0 0 0,1 0 0 0 0,3-3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2:48:11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25601 7567 16383 0 0,'-4'0'0'0'0,"0"4"0"0"0,-1 7 0 0 0,1 11 0 0 0,2 7 0 0 0,0 3 0 0 0,1 2 0 0 0,1 0 0 0 0,0-2 0 0 0,0 0 0 0 0,0-2 0 0 0,1-3 0 0 0,2-5 0 0 0,9-7 0 0 0,6-5 0 0 0,3-6 0 0 0,5-2 0 0 0,2-2 0 0 0,-1-1 0 0 0,0 0 0 0 0,1-8 0 0 0,0-1 0 0 0,-1 0 0 0 0,-6-1 0 0 0,1 1 0 0 0,1 2 0 0 0,-1 3 0 0 0,0-2 0 0 0,-4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40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13490 5683 16383 0 0,'0'4'0'0'0,"0"8"0"0"0,0 5 0 0 0,0 4 0 0 0,0 5 0 0 0,0 2 0 0 0,0 3 0 0 0,3 0 0 0 0,2-2 0 0 0,-1 2 0 0 0,-4-5 0 0 0,-5-7 0 0 0,-6-6 0 0 0,-9-6 0 0 0,-3-4 0 0 0,-2-2 0 0 0,0-2 0 0 0,0 0 0 0 0,2-1 0 0 0,0 1 0 0 0,1 0 0 0 0,1 1 0 0 0,0 0 0 0 0,0-1 0 0 0,0 1 0 0 0,1 0 0 0 0,2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44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12986 8202 16383 0 0,'3'0'0'0'0,"9"0"0"0"0,6 0 0 0 0,6 0 0 0 0,3 0 0 0 0,1 0 0 0 0,-1 0 0 0 0,-2 0 0 0 0,2 0 0 0 0,1 0 0 0 0,1 0 0 0 0,11 0 0 0 0,2 0 0 0 0,-2 0 0 0 0,-5 0 0 0 0,-5 0 0 0 0,-7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44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13388 8033 16383 0 0,'-4'0'0'0'0,"3"3"0"0"0,5 9 0 0 0,5 2 0 0 0,5-1 0 0 0,3 4 0 0 0,3 2 0 0 0,5 10 0 0 0,-2 2 0 0 0,-2 1 0 0 0,-3-3 0 0 0,-6-2 0 0 0,-11-2 0 0 0,-14-2 0 0 0,-4-2 0 0 0,-3-3 0 0 0,-1-2 0 0 0,2 0 0 0 0,-2 0 0 0 0,-1-1 0 0 0,3-4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44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13218 11563 16383 0 0,'-7'0'0'0'0,"1"-7"0"0"0,6-2 0 0 0,5-4 0 0 0,10-2 0 0 0,16-3 0 0 0,7-2 0 0 0,0-1 0 0 0,0 4 0 0 0,2-4 0 0 0,-3 0 0 0 0,-4 2 0 0 0,-8 1 0 0 0,-4 1 0 0 0,-3 2 0 0 0,0 1 0 0 0,-4-1 0 0 0,0-2 0 0 0,1 3 0 0 0,1 3 0 0 0,-2 0 0 0 0,-3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44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13451 11144 16383 0 0,'4'0'0'0'0,"4"0"0"0"0,5 0 0 0 0,11 0 0 0 0,4 0 0 0 0,9 0 0 0 0,1 0 0 0 0,-2 0 0 0 0,0 0 0 0 0,-3 0 0 0 0,-7 4 0 0 0,-11 4 0 0 0,-12 8 0 0 0,-7 9 0 0 0,-2 3 0 0 0,-3 1 0 0 0,-2-1 0 0 0,3 1 0 0 0,-2 0 0 0 0,-2-5 0 0 0,0-3 0 0 0,3-6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46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21170 5239 16383 0 0,'0'-4'0'0'0,"-3"-1"0"0"0,-6 4 0 0 0,-7 6 0 0 0,-5 2 0 0 0,-2-1 0 0 0,-5 10 0 0 0,-1 6 0 0 0,1 2 0 0 0,-2 5 0 0 0,1 4 0 0 0,1 7 0 0 0,6 0 0 0 0,0 1 0 0 0,-1-7 0 0 0,4-5 0 0 0,2 2 0 0 0,-3-3 0 0 0,-3-3 0 0 0,4-3 0 0 0,1-1 0 0 0,-1-1 0 0 0,5 1 0 0 0,-1-1 0 0 0,0 0 0 0 0,-2 0 0 0 0,3-3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4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20563 5599 16383 0 0,'0'3'0'0'0,"0"5"0"0"0,0 9 0 0 0,0 4 0 0 0,-3 9 0 0 0,-2 4 0 0 0,0-1 0 0 0,2-2 0 0 0,0-3 0 0 0,5-7 0 0 0,6-6 0 0 0,4-6 0 0 0,4-4 0 0 0,4-4 0 0 0,0-1 0 0 0,2-1 0 0 0,7-1 0 0 0,6-2 0 0 0,0-2 0 0 0,2 1 0 0 0,-2-3 0 0 0,-7 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3T01:23:52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20627 8054 16383 0 0,'3'0'0'0'0,"6"0"0"0"0,11 0 0 0 0,13 0 0 0 0,4 0 0 0 0,7 0 0 0 0,3 0 0 0 0,0 0 0 0 0,-3 0 0 0 0,-4 0 0 0 0,-3 0 0 0 0,-2 0 0 0 0,-4 0 0 0 0,-2 0 0 0 0,-4 0 0 0 0,-1 0 0 0 0,-3 0 0 0 0,0 0 0 0 0,-4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60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4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336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9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92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26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8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9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65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9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29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77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09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2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2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5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5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2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2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2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5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2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5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9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9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1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9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7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1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2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7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2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401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4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7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7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71" r:id="rId5"/>
    <p:sldLayoutId id="2147483672" r:id="rId6"/>
    <p:sldLayoutId id="2147483674" r:id="rId7"/>
    <p:sldLayoutId id="214748367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7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3C51CE-EFB9-F7E1-689A-C0679662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3425"/>
            <a:ext cx="7704000" cy="572700"/>
          </a:xfrm>
        </p:spPr>
        <p:txBody>
          <a:bodyPr/>
          <a:lstStyle/>
          <a:p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ĐẠI HỌC QUỐC GIA THÀNH PHỐ HỒ CHÍ MINH</a:t>
            </a:r>
            <a:b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TRƯỜNG ĐẠI HỌC CÔNG NGHỆ THÔNG TIN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D0479-1006-B464-61D0-36EF2A2BB251}"/>
              </a:ext>
            </a:extLst>
          </p:cNvPr>
          <p:cNvSpPr txBox="1"/>
          <p:nvPr/>
        </p:nvSpPr>
        <p:spPr>
          <a:xfrm>
            <a:off x="0" y="181187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TÍCH DỮ LIỆU VÀ XÂY DỰNG MÔ HÌNH DỰ ĐÓAN GIÁ LAPTOP CŨ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0D56F-9CEA-1EEF-F47D-41689520F70E}"/>
              </a:ext>
            </a:extLst>
          </p:cNvPr>
          <p:cNvSpPr txBox="1"/>
          <p:nvPr/>
        </p:nvSpPr>
        <p:spPr>
          <a:xfrm>
            <a:off x="1564958" y="3677107"/>
            <a:ext cx="6570133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Môn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IE224.O11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941529"/>
            <a:ext cx="5322854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03</a:t>
            </a:r>
            <a:endParaRPr lang="vi-VN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1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6D99B8-6F4A-98CD-FCA8-0B4ABC9F65AB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992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5;p41">
            <a:extLst>
              <a:ext uri="{FF2B5EF4-FFF2-40B4-BE49-F238E27FC236}">
                <a16:creationId xmlns:a16="http://schemas.microsoft.com/office/drawing/2014/main" id="{87A597A8-98B4-CE9A-F8BC-806D026B94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38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03.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Hình ảnh 1" descr="Ảnh có chứa văn bản, ảnh chụp màn hình, Đồ họa, Phông chữ&#10;&#10;Mô tả được tự động tạo">
            <a:extLst>
              <a:ext uri="{FF2B5EF4-FFF2-40B4-BE49-F238E27FC236}">
                <a16:creationId xmlns:a16="http://schemas.microsoft.com/office/drawing/2014/main" id="{1BA34D4F-B42C-330E-AF8D-6B0AD552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0" y="1287619"/>
            <a:ext cx="7939337" cy="2568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7CB68D-F375-C945-E134-A803FF80EC73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894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5;p41">
            <a:extLst>
              <a:ext uri="{FF2B5EF4-FFF2-40B4-BE49-F238E27FC236}">
                <a16:creationId xmlns:a16="http://schemas.microsoft.com/office/drawing/2014/main" id="{87A597A8-98B4-CE9A-F8BC-806D026B94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03.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474751-A1F0-BF19-7AED-7889E0DC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7958"/>
              </p:ext>
            </p:extLst>
          </p:nvPr>
        </p:nvGraphicFramePr>
        <p:xfrm>
          <a:off x="0" y="861888"/>
          <a:ext cx="9144000" cy="42816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1139">
                  <a:extLst>
                    <a:ext uri="{9D8B030D-6E8A-4147-A177-3AD203B41FA5}">
                      <a16:colId xmlns:a16="http://schemas.microsoft.com/office/drawing/2014/main" val="2860856200"/>
                    </a:ext>
                  </a:extLst>
                </a:gridCol>
                <a:gridCol w="6322861">
                  <a:extLst>
                    <a:ext uri="{9D8B030D-6E8A-4147-A177-3AD203B41FA5}">
                      <a16:colId xmlns:a16="http://schemas.microsoft.com/office/drawing/2014/main" val="1342494085"/>
                    </a:ext>
                  </a:extLst>
                </a:gridCol>
              </a:tblGrid>
              <a:tr h="405572">
                <a:tc>
                  <a:txBody>
                    <a:bodyPr/>
                    <a:lstStyle/>
                    <a:p>
                      <a:pPr algn="ctr" latinLnBrk="0"/>
                      <a:r>
                        <a:rPr lang="vi-VN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Bước tiền xử lý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tả</a:t>
                      </a:r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97328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Loại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bỏ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dòng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trùng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nhau</a:t>
                      </a:r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Có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dòng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trùng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nhau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-&gt;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thực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hiện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loại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bỏ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  <a:endParaRPr lang="vi-VN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091353"/>
                  </a:ext>
                </a:extLst>
              </a:tr>
              <a:tr h="1029528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Thay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thế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giá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trị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Khác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"AMD"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vi-VN" sz="2000" b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cột "cpu" và "card" </a:t>
                      </a: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: “</a:t>
                      </a:r>
                      <a:r>
                        <a:rPr lang="en-US" sz="2000" b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Khác</a:t>
                      </a: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” -&gt; </a:t>
                      </a:r>
                      <a:r>
                        <a:rPr lang="en-US" sz="2000" b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np.nan</a:t>
                      </a:r>
                      <a:endParaRPr lang="en-US" sz="2000" b="0" u="none" strike="noStrike" cap="none">
                        <a:solidFill>
                          <a:schemeClr val="dk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  <a:p>
                      <a:pPr marL="342900" indent="-34290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“card”: “AMD” -&gt; </a:t>
                      </a:r>
                      <a:r>
                        <a:rPr lang="en-US" sz="2000" b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np.nan</a:t>
                      </a:r>
                      <a:endParaRPr lang="en-US" sz="2000" b="0" u="none" strike="noStrike" cap="none">
                        <a:solidFill>
                          <a:schemeClr val="dk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82074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Thay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đổi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giá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trị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"250"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"500“trong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cột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“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hard_driver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”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“250” -&gt; “256”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“500” -&gt; “512”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096636"/>
                  </a:ext>
                </a:extLst>
              </a:tr>
              <a:tr h="405572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Đổi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giá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trị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"iOS"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"iOS" -&gt; "MacOS"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7767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l" latinLnBrk="0"/>
                      <a:r>
                        <a:rPr lang="en-SG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Chuẩn</a:t>
                      </a:r>
                      <a:r>
                        <a:rPr lang="en-SG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SG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hóa</a:t>
                      </a:r>
                      <a:r>
                        <a:rPr lang="en-SG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SG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giá</a:t>
                      </a:r>
                      <a:r>
                        <a:rPr lang="en-SG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SG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trị</a:t>
                      </a:r>
                      <a:r>
                        <a:rPr lang="en-SG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</a:t>
                      </a:r>
                      <a:r>
                        <a:rPr lang="en-SG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made_in</a:t>
                      </a:r>
                      <a:r>
                        <a:rPr lang="en-SG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Việt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Nam“ -&gt;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VietNam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",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Mỹ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 -&gt; "US",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Nhật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Bản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“ -&gt; "Japan" ,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Đài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Loan" -&gt; "Taiwan"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324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724AE8-E455-8185-89A1-2D1E47BEA299}"/>
              </a:ext>
            </a:extLst>
          </p:cNvPr>
          <p:cNvSpPr txBox="1"/>
          <p:nvPr/>
        </p:nvSpPr>
        <p:spPr>
          <a:xfrm>
            <a:off x="565624" y="450475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Tiền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liệu: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DE43F4-75F2-4AD5-A9C8-7C32F885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12146"/>
              </p:ext>
            </p:extLst>
          </p:nvPr>
        </p:nvGraphicFramePr>
        <p:xfrm>
          <a:off x="0" y="470347"/>
          <a:ext cx="9144000" cy="4671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247">
                  <a:extLst>
                    <a:ext uri="{9D8B030D-6E8A-4147-A177-3AD203B41FA5}">
                      <a16:colId xmlns:a16="http://schemas.microsoft.com/office/drawing/2014/main" val="2860856200"/>
                    </a:ext>
                  </a:extLst>
                </a:gridCol>
                <a:gridCol w="7038753">
                  <a:extLst>
                    <a:ext uri="{9D8B030D-6E8A-4147-A177-3AD203B41FA5}">
                      <a16:colId xmlns:a16="http://schemas.microsoft.com/office/drawing/2014/main" val="1342494085"/>
                    </a:ext>
                  </a:extLst>
                </a:gridCol>
              </a:tblGrid>
              <a:tr h="333414">
                <a:tc>
                  <a:txBody>
                    <a:bodyPr/>
                    <a:lstStyle/>
                    <a:p>
                      <a:pPr algn="ctr" latinLnBrk="0"/>
                      <a:r>
                        <a:rPr lang="vi-VN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Bước tiền xử lý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Mô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tả</a:t>
                      </a:r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97328"/>
                  </a:ext>
                </a:extLst>
              </a:tr>
              <a:tr h="826884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Chuẩn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hóa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giá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trị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"warranty"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Loại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bỏ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từ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tháng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",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Hết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bảo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hành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 -&gt; 0 v</a:t>
                      </a:r>
                      <a:r>
                        <a:rPr lang="vi-VN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à "Bảo hành hãng", "Còn bảo hành" 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-&gt; </a:t>
                      </a:r>
                      <a:r>
                        <a:rPr lang="vi-VN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np.nan.</a:t>
                      </a:r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091353"/>
                  </a:ext>
                </a:extLst>
              </a:tr>
              <a:tr h="1328025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Điền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các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giá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trị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khuyết</a:t>
                      </a:r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vi-VN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Sử dụng SimpleImputer để điền các giá trị np.nan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:</a:t>
                      </a:r>
                    </a:p>
                    <a:p>
                      <a:pPr marL="342900" indent="-34290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</a:t>
                      </a:r>
                      <a:r>
                        <a:rPr lang="vi-VN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ác cột "cpu", "processor", "card", "screen_size", "ram", "hard_driver", "made_in" và "warranty" </a:t>
                      </a:r>
                      <a:r>
                        <a:rPr lang="en-US" sz="2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điền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vi-VN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bằng most_frequent. </a:t>
                      </a:r>
                      <a:endParaRPr lang="en-US" sz="2000" b="0" i="0" u="none" strike="noStrike" cap="none">
                        <a:solidFill>
                          <a:schemeClr val="dk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  <a:p>
                      <a:pPr marL="342900" indent="-34290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vi-VN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Đối với cột "made_in", các giá trị np.nan được điền bằng giá trị "Unknown".</a:t>
                      </a:r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820740"/>
                  </a:ext>
                </a:extLst>
              </a:tr>
              <a:tr h="826884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Loại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bỏ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cột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"condition"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Thực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hiện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loại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bỏ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vì</a:t>
                      </a:r>
                      <a:r>
                        <a:rPr lang="vi-VN" sz="2000" b="0" i="0" u="none" strike="noStrike" cap="none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không ảnh hưởng đến biến mục tiêu "price".</a:t>
                      </a:r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096636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Gộp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cột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ssd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hdd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ssd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 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và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hdd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  -&gt;  "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ssd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200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hdd</a:t>
                      </a:r>
                      <a:r>
                        <a:rPr lang="en-US" sz="20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776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6F4F3E-BB5D-AEF9-2E77-07D38F4E2054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04875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55;p41">
            <a:extLst>
              <a:ext uri="{FF2B5EF4-FFF2-40B4-BE49-F238E27FC236}">
                <a16:creationId xmlns:a16="http://schemas.microsoft.com/office/drawing/2014/main" id="{87A597A8-98B4-CE9A-F8BC-806D026B94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38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03.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E0244-9C71-C19D-53B1-3533EF321D43}"/>
              </a:ext>
            </a:extLst>
          </p:cNvPr>
          <p:cNvSpPr txBox="1"/>
          <p:nvPr/>
        </p:nvSpPr>
        <p:spPr>
          <a:xfrm>
            <a:off x="323332" y="686178"/>
            <a:ext cx="376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Trích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xuất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</p:txBody>
      </p:sp>
      <p:sp>
        <p:nvSpPr>
          <p:cNvPr id="3" name="Google Shape;875;p58">
            <a:extLst>
              <a:ext uri="{FF2B5EF4-FFF2-40B4-BE49-F238E27FC236}">
                <a16:creationId xmlns:a16="http://schemas.microsoft.com/office/drawing/2014/main" id="{95EE8439-7AC0-6EB2-B74C-C80AA75BFA3A}"/>
              </a:ext>
            </a:extLst>
          </p:cNvPr>
          <p:cNvSpPr/>
          <p:nvPr/>
        </p:nvSpPr>
        <p:spPr>
          <a:xfrm>
            <a:off x="3426850" y="1498063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Google Shape;884;p58">
            <a:extLst>
              <a:ext uri="{FF2B5EF4-FFF2-40B4-BE49-F238E27FC236}">
                <a16:creationId xmlns:a16="http://schemas.microsoft.com/office/drawing/2014/main" id="{0E592007-0399-F8CF-C1CF-DE4704095D02}"/>
              </a:ext>
            </a:extLst>
          </p:cNvPr>
          <p:cNvSpPr/>
          <p:nvPr/>
        </p:nvSpPr>
        <p:spPr>
          <a:xfrm>
            <a:off x="4942175" y="1498063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885;p58">
            <a:extLst>
              <a:ext uri="{FF2B5EF4-FFF2-40B4-BE49-F238E27FC236}">
                <a16:creationId xmlns:a16="http://schemas.microsoft.com/office/drawing/2014/main" id="{4C58F526-F825-43A7-B60D-40D8B009D65A}"/>
              </a:ext>
            </a:extLst>
          </p:cNvPr>
          <p:cNvSpPr/>
          <p:nvPr/>
        </p:nvSpPr>
        <p:spPr>
          <a:xfrm>
            <a:off x="4942150" y="3012538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Google Shape;886;p58">
            <a:extLst>
              <a:ext uri="{FF2B5EF4-FFF2-40B4-BE49-F238E27FC236}">
                <a16:creationId xmlns:a16="http://schemas.microsoft.com/office/drawing/2014/main" id="{74E2E7B0-76E6-6B62-792C-757D7D10EE67}"/>
              </a:ext>
            </a:extLst>
          </p:cNvPr>
          <p:cNvSpPr/>
          <p:nvPr/>
        </p:nvSpPr>
        <p:spPr>
          <a:xfrm>
            <a:off x="3426850" y="3012538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" name="Google Shape;887;p58">
            <a:extLst>
              <a:ext uri="{FF2B5EF4-FFF2-40B4-BE49-F238E27FC236}">
                <a16:creationId xmlns:a16="http://schemas.microsoft.com/office/drawing/2014/main" id="{8A964D00-4180-0D7A-CA45-E1718522B4A2}"/>
              </a:ext>
            </a:extLst>
          </p:cNvPr>
          <p:cNvGrpSpPr/>
          <p:nvPr/>
        </p:nvGrpSpPr>
        <p:grpSpPr>
          <a:xfrm>
            <a:off x="5128099" y="3198535"/>
            <a:ext cx="392133" cy="392133"/>
            <a:chOff x="6706751" y="1332817"/>
            <a:chExt cx="392133" cy="392133"/>
          </a:xfrm>
        </p:grpSpPr>
        <p:sp>
          <p:nvSpPr>
            <p:cNvPr id="10" name="Google Shape;888;p58">
              <a:extLst>
                <a:ext uri="{FF2B5EF4-FFF2-40B4-BE49-F238E27FC236}">
                  <a16:creationId xmlns:a16="http://schemas.microsoft.com/office/drawing/2014/main" id="{10D90D3E-0AFA-27E5-ECA1-23D0B09D3628}"/>
                </a:ext>
              </a:extLst>
            </p:cNvPr>
            <p:cNvSpPr/>
            <p:nvPr/>
          </p:nvSpPr>
          <p:spPr>
            <a:xfrm>
              <a:off x="6815186" y="1332817"/>
              <a:ext cx="283698" cy="284783"/>
            </a:xfrm>
            <a:custGeom>
              <a:avLst/>
              <a:gdLst/>
              <a:ahLst/>
              <a:cxnLst/>
              <a:rect l="l" t="t" r="r" b="b"/>
              <a:pathLst>
                <a:path w="12553" h="12601" extrusionOk="0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9;p58">
              <a:extLst>
                <a:ext uri="{FF2B5EF4-FFF2-40B4-BE49-F238E27FC236}">
                  <a16:creationId xmlns:a16="http://schemas.microsoft.com/office/drawing/2014/main" id="{12AD52FB-D162-EAC8-6D45-D2A6FA5EE389}"/>
                </a:ext>
              </a:extLst>
            </p:cNvPr>
            <p:cNvSpPr/>
            <p:nvPr/>
          </p:nvSpPr>
          <p:spPr>
            <a:xfrm>
              <a:off x="6706751" y="1494904"/>
              <a:ext cx="297936" cy="230045"/>
            </a:xfrm>
            <a:custGeom>
              <a:avLst/>
              <a:gdLst/>
              <a:ahLst/>
              <a:cxnLst/>
              <a:rect l="l" t="t" r="r" b="b"/>
              <a:pathLst>
                <a:path w="13183" h="10179" extrusionOk="0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0;p58">
              <a:extLst>
                <a:ext uri="{FF2B5EF4-FFF2-40B4-BE49-F238E27FC236}">
                  <a16:creationId xmlns:a16="http://schemas.microsoft.com/office/drawing/2014/main" id="{FE025C6D-B66B-A8AA-2E4C-B4AF598487BF}"/>
                </a:ext>
              </a:extLst>
            </p:cNvPr>
            <p:cNvSpPr/>
            <p:nvPr/>
          </p:nvSpPr>
          <p:spPr>
            <a:xfrm>
              <a:off x="6857900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1;p58">
              <a:extLst>
                <a:ext uri="{FF2B5EF4-FFF2-40B4-BE49-F238E27FC236}">
                  <a16:creationId xmlns:a16="http://schemas.microsoft.com/office/drawing/2014/main" id="{0EA0417E-8ECF-4E21-7599-93C22F753C7E}"/>
                </a:ext>
              </a:extLst>
            </p:cNvPr>
            <p:cNvSpPr/>
            <p:nvPr/>
          </p:nvSpPr>
          <p:spPr>
            <a:xfrm>
              <a:off x="6901721" y="1420437"/>
              <a:ext cx="23007" cy="2300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2;p58">
              <a:extLst>
                <a:ext uri="{FF2B5EF4-FFF2-40B4-BE49-F238E27FC236}">
                  <a16:creationId xmlns:a16="http://schemas.microsoft.com/office/drawing/2014/main" id="{1532FA34-4080-7841-545B-BA1C7B465540}"/>
                </a:ext>
              </a:extLst>
            </p:cNvPr>
            <p:cNvSpPr/>
            <p:nvPr/>
          </p:nvSpPr>
          <p:spPr>
            <a:xfrm>
              <a:off x="6946627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00;p58">
            <a:extLst>
              <a:ext uri="{FF2B5EF4-FFF2-40B4-BE49-F238E27FC236}">
                <a16:creationId xmlns:a16="http://schemas.microsoft.com/office/drawing/2014/main" id="{3171839D-8CB3-CEDD-13D4-6203567AA370}"/>
              </a:ext>
            </a:extLst>
          </p:cNvPr>
          <p:cNvGrpSpPr/>
          <p:nvPr/>
        </p:nvGrpSpPr>
        <p:grpSpPr>
          <a:xfrm>
            <a:off x="3613387" y="1684062"/>
            <a:ext cx="391048" cy="392133"/>
            <a:chOff x="1363817" y="3315312"/>
            <a:chExt cx="391048" cy="392133"/>
          </a:xfrm>
        </p:grpSpPr>
        <p:sp>
          <p:nvSpPr>
            <p:cNvPr id="23" name="Google Shape;901;p58">
              <a:extLst>
                <a:ext uri="{FF2B5EF4-FFF2-40B4-BE49-F238E27FC236}">
                  <a16:creationId xmlns:a16="http://schemas.microsoft.com/office/drawing/2014/main" id="{EE3373F9-C975-04B6-F105-0137300E0BD9}"/>
                </a:ext>
              </a:extLst>
            </p:cNvPr>
            <p:cNvSpPr/>
            <p:nvPr/>
          </p:nvSpPr>
          <p:spPr>
            <a:xfrm>
              <a:off x="1363817" y="3315312"/>
              <a:ext cx="391048" cy="392133"/>
            </a:xfrm>
            <a:custGeom>
              <a:avLst/>
              <a:gdLst/>
              <a:ahLst/>
              <a:cxnLst/>
              <a:rect l="l" t="t" r="r" b="b"/>
              <a:pathLst>
                <a:path w="17303" h="17351" extrusionOk="0">
                  <a:moveTo>
                    <a:pt x="6447" y="1018"/>
                  </a:moveTo>
                  <a:lnTo>
                    <a:pt x="6786" y="1067"/>
                  </a:lnTo>
                  <a:lnTo>
                    <a:pt x="7125" y="1163"/>
                  </a:lnTo>
                  <a:lnTo>
                    <a:pt x="7416" y="1309"/>
                  </a:lnTo>
                  <a:lnTo>
                    <a:pt x="7658" y="1503"/>
                  </a:lnTo>
                  <a:lnTo>
                    <a:pt x="7852" y="1745"/>
                  </a:lnTo>
                  <a:lnTo>
                    <a:pt x="7998" y="2036"/>
                  </a:lnTo>
                  <a:lnTo>
                    <a:pt x="8095" y="2375"/>
                  </a:lnTo>
                  <a:lnTo>
                    <a:pt x="8143" y="2714"/>
                  </a:lnTo>
                  <a:lnTo>
                    <a:pt x="8143" y="3974"/>
                  </a:lnTo>
                  <a:lnTo>
                    <a:pt x="7755" y="4023"/>
                  </a:lnTo>
                  <a:lnTo>
                    <a:pt x="7368" y="4120"/>
                  </a:lnTo>
                  <a:lnTo>
                    <a:pt x="6980" y="4265"/>
                  </a:lnTo>
                  <a:lnTo>
                    <a:pt x="6641" y="4459"/>
                  </a:lnTo>
                  <a:lnTo>
                    <a:pt x="6301" y="4653"/>
                  </a:lnTo>
                  <a:lnTo>
                    <a:pt x="5962" y="4895"/>
                  </a:lnTo>
                  <a:lnTo>
                    <a:pt x="5671" y="5138"/>
                  </a:lnTo>
                  <a:lnTo>
                    <a:pt x="5380" y="5428"/>
                  </a:lnTo>
                  <a:lnTo>
                    <a:pt x="5138" y="5719"/>
                  </a:lnTo>
                  <a:lnTo>
                    <a:pt x="4944" y="6010"/>
                  </a:lnTo>
                  <a:lnTo>
                    <a:pt x="4750" y="6398"/>
                  </a:lnTo>
                  <a:lnTo>
                    <a:pt x="4557" y="6737"/>
                  </a:lnTo>
                  <a:lnTo>
                    <a:pt x="4460" y="7125"/>
                  </a:lnTo>
                  <a:lnTo>
                    <a:pt x="4363" y="7512"/>
                  </a:lnTo>
                  <a:lnTo>
                    <a:pt x="4266" y="7900"/>
                  </a:lnTo>
                  <a:lnTo>
                    <a:pt x="4266" y="8336"/>
                  </a:lnTo>
                  <a:lnTo>
                    <a:pt x="4266" y="8724"/>
                  </a:lnTo>
                  <a:lnTo>
                    <a:pt x="4314" y="9063"/>
                  </a:lnTo>
                  <a:lnTo>
                    <a:pt x="4411" y="9451"/>
                  </a:lnTo>
                  <a:lnTo>
                    <a:pt x="4508" y="9790"/>
                  </a:lnTo>
                  <a:lnTo>
                    <a:pt x="4653" y="10129"/>
                  </a:lnTo>
                  <a:lnTo>
                    <a:pt x="4799" y="10420"/>
                  </a:lnTo>
                  <a:lnTo>
                    <a:pt x="5187" y="11002"/>
                  </a:lnTo>
                  <a:lnTo>
                    <a:pt x="1019" y="11002"/>
                  </a:lnTo>
                  <a:lnTo>
                    <a:pt x="1019" y="1018"/>
                  </a:lnTo>
                  <a:close/>
                  <a:moveTo>
                    <a:pt x="16285" y="1018"/>
                  </a:moveTo>
                  <a:lnTo>
                    <a:pt x="16285" y="11002"/>
                  </a:lnTo>
                  <a:lnTo>
                    <a:pt x="12117" y="11002"/>
                  </a:lnTo>
                  <a:lnTo>
                    <a:pt x="12505" y="10420"/>
                  </a:lnTo>
                  <a:lnTo>
                    <a:pt x="12650" y="10129"/>
                  </a:lnTo>
                  <a:lnTo>
                    <a:pt x="12796" y="9790"/>
                  </a:lnTo>
                  <a:lnTo>
                    <a:pt x="12893" y="9451"/>
                  </a:lnTo>
                  <a:lnTo>
                    <a:pt x="12989" y="9063"/>
                  </a:lnTo>
                  <a:lnTo>
                    <a:pt x="12989" y="8724"/>
                  </a:lnTo>
                  <a:lnTo>
                    <a:pt x="13038" y="8336"/>
                  </a:lnTo>
                  <a:lnTo>
                    <a:pt x="12989" y="7900"/>
                  </a:lnTo>
                  <a:lnTo>
                    <a:pt x="12941" y="7512"/>
                  </a:lnTo>
                  <a:lnTo>
                    <a:pt x="12844" y="7125"/>
                  </a:lnTo>
                  <a:lnTo>
                    <a:pt x="12747" y="6737"/>
                  </a:lnTo>
                  <a:lnTo>
                    <a:pt x="12553" y="6398"/>
                  </a:lnTo>
                  <a:lnTo>
                    <a:pt x="12359" y="6010"/>
                  </a:lnTo>
                  <a:lnTo>
                    <a:pt x="12166" y="5719"/>
                  </a:lnTo>
                  <a:lnTo>
                    <a:pt x="11923" y="5428"/>
                  </a:lnTo>
                  <a:lnTo>
                    <a:pt x="11632" y="5138"/>
                  </a:lnTo>
                  <a:lnTo>
                    <a:pt x="11342" y="4895"/>
                  </a:lnTo>
                  <a:lnTo>
                    <a:pt x="11002" y="4653"/>
                  </a:lnTo>
                  <a:lnTo>
                    <a:pt x="10663" y="4459"/>
                  </a:lnTo>
                  <a:lnTo>
                    <a:pt x="10324" y="4265"/>
                  </a:lnTo>
                  <a:lnTo>
                    <a:pt x="9936" y="4120"/>
                  </a:lnTo>
                  <a:lnTo>
                    <a:pt x="9548" y="4023"/>
                  </a:lnTo>
                  <a:lnTo>
                    <a:pt x="9161" y="3974"/>
                  </a:lnTo>
                  <a:lnTo>
                    <a:pt x="9161" y="2714"/>
                  </a:lnTo>
                  <a:lnTo>
                    <a:pt x="9209" y="2375"/>
                  </a:lnTo>
                  <a:lnTo>
                    <a:pt x="9306" y="2036"/>
                  </a:lnTo>
                  <a:lnTo>
                    <a:pt x="9452" y="1745"/>
                  </a:lnTo>
                  <a:lnTo>
                    <a:pt x="9645" y="1503"/>
                  </a:lnTo>
                  <a:lnTo>
                    <a:pt x="9888" y="1309"/>
                  </a:lnTo>
                  <a:lnTo>
                    <a:pt x="10178" y="1163"/>
                  </a:lnTo>
                  <a:lnTo>
                    <a:pt x="10518" y="1067"/>
                  </a:lnTo>
                  <a:lnTo>
                    <a:pt x="10857" y="1018"/>
                  </a:lnTo>
                  <a:close/>
                  <a:moveTo>
                    <a:pt x="8628" y="4944"/>
                  </a:moveTo>
                  <a:lnTo>
                    <a:pt x="9015" y="4992"/>
                  </a:lnTo>
                  <a:lnTo>
                    <a:pt x="9306" y="5041"/>
                  </a:lnTo>
                  <a:lnTo>
                    <a:pt x="9645" y="5138"/>
                  </a:lnTo>
                  <a:lnTo>
                    <a:pt x="9936" y="5234"/>
                  </a:lnTo>
                  <a:lnTo>
                    <a:pt x="10275" y="5380"/>
                  </a:lnTo>
                  <a:lnTo>
                    <a:pt x="10518" y="5525"/>
                  </a:lnTo>
                  <a:lnTo>
                    <a:pt x="10809" y="5719"/>
                  </a:lnTo>
                  <a:lnTo>
                    <a:pt x="11051" y="5961"/>
                  </a:lnTo>
                  <a:lnTo>
                    <a:pt x="11245" y="6204"/>
                  </a:lnTo>
                  <a:lnTo>
                    <a:pt x="11439" y="6446"/>
                  </a:lnTo>
                  <a:lnTo>
                    <a:pt x="11584" y="6737"/>
                  </a:lnTo>
                  <a:lnTo>
                    <a:pt x="11729" y="7028"/>
                  </a:lnTo>
                  <a:lnTo>
                    <a:pt x="11875" y="7318"/>
                  </a:lnTo>
                  <a:lnTo>
                    <a:pt x="11923" y="7658"/>
                  </a:lnTo>
                  <a:lnTo>
                    <a:pt x="11972" y="7997"/>
                  </a:lnTo>
                  <a:lnTo>
                    <a:pt x="12020" y="8336"/>
                  </a:lnTo>
                  <a:lnTo>
                    <a:pt x="11972" y="8675"/>
                  </a:lnTo>
                  <a:lnTo>
                    <a:pt x="11923" y="9015"/>
                  </a:lnTo>
                  <a:lnTo>
                    <a:pt x="11875" y="9306"/>
                  </a:lnTo>
                  <a:lnTo>
                    <a:pt x="11729" y="9645"/>
                  </a:lnTo>
                  <a:lnTo>
                    <a:pt x="11584" y="9936"/>
                  </a:lnTo>
                  <a:lnTo>
                    <a:pt x="11439" y="10226"/>
                  </a:lnTo>
                  <a:lnTo>
                    <a:pt x="11245" y="10469"/>
                  </a:lnTo>
                  <a:lnTo>
                    <a:pt x="11051" y="10711"/>
                  </a:lnTo>
                  <a:lnTo>
                    <a:pt x="10809" y="10905"/>
                  </a:lnTo>
                  <a:lnTo>
                    <a:pt x="10518" y="11099"/>
                  </a:lnTo>
                  <a:lnTo>
                    <a:pt x="10275" y="11293"/>
                  </a:lnTo>
                  <a:lnTo>
                    <a:pt x="9936" y="11438"/>
                  </a:lnTo>
                  <a:lnTo>
                    <a:pt x="9645" y="11535"/>
                  </a:lnTo>
                  <a:lnTo>
                    <a:pt x="9306" y="11632"/>
                  </a:lnTo>
                  <a:lnTo>
                    <a:pt x="9015" y="11680"/>
                  </a:lnTo>
                  <a:lnTo>
                    <a:pt x="8288" y="11680"/>
                  </a:lnTo>
                  <a:lnTo>
                    <a:pt x="7949" y="11632"/>
                  </a:lnTo>
                  <a:lnTo>
                    <a:pt x="7658" y="11535"/>
                  </a:lnTo>
                  <a:lnTo>
                    <a:pt x="7319" y="11438"/>
                  </a:lnTo>
                  <a:lnTo>
                    <a:pt x="7028" y="11293"/>
                  </a:lnTo>
                  <a:lnTo>
                    <a:pt x="6786" y="11099"/>
                  </a:lnTo>
                  <a:lnTo>
                    <a:pt x="6495" y="10905"/>
                  </a:lnTo>
                  <a:lnTo>
                    <a:pt x="6253" y="10711"/>
                  </a:lnTo>
                  <a:lnTo>
                    <a:pt x="6059" y="10469"/>
                  </a:lnTo>
                  <a:lnTo>
                    <a:pt x="5865" y="10226"/>
                  </a:lnTo>
                  <a:lnTo>
                    <a:pt x="5671" y="9936"/>
                  </a:lnTo>
                  <a:lnTo>
                    <a:pt x="5574" y="9645"/>
                  </a:lnTo>
                  <a:lnTo>
                    <a:pt x="5429" y="9306"/>
                  </a:lnTo>
                  <a:lnTo>
                    <a:pt x="5332" y="9015"/>
                  </a:lnTo>
                  <a:lnTo>
                    <a:pt x="5284" y="8675"/>
                  </a:lnTo>
                  <a:lnTo>
                    <a:pt x="5284" y="8336"/>
                  </a:lnTo>
                  <a:lnTo>
                    <a:pt x="5284" y="7997"/>
                  </a:lnTo>
                  <a:lnTo>
                    <a:pt x="5332" y="7658"/>
                  </a:lnTo>
                  <a:lnTo>
                    <a:pt x="5429" y="7318"/>
                  </a:lnTo>
                  <a:lnTo>
                    <a:pt x="5574" y="7028"/>
                  </a:lnTo>
                  <a:lnTo>
                    <a:pt x="5671" y="6737"/>
                  </a:lnTo>
                  <a:lnTo>
                    <a:pt x="5865" y="6446"/>
                  </a:lnTo>
                  <a:lnTo>
                    <a:pt x="6059" y="6204"/>
                  </a:lnTo>
                  <a:lnTo>
                    <a:pt x="6253" y="5961"/>
                  </a:lnTo>
                  <a:lnTo>
                    <a:pt x="6495" y="5719"/>
                  </a:lnTo>
                  <a:lnTo>
                    <a:pt x="6786" y="5525"/>
                  </a:lnTo>
                  <a:lnTo>
                    <a:pt x="7028" y="5380"/>
                  </a:lnTo>
                  <a:lnTo>
                    <a:pt x="7319" y="5234"/>
                  </a:lnTo>
                  <a:lnTo>
                    <a:pt x="7658" y="5138"/>
                  </a:lnTo>
                  <a:lnTo>
                    <a:pt x="7949" y="5041"/>
                  </a:lnTo>
                  <a:lnTo>
                    <a:pt x="8288" y="4992"/>
                  </a:lnTo>
                  <a:lnTo>
                    <a:pt x="8628" y="4944"/>
                  </a:lnTo>
                  <a:close/>
                  <a:moveTo>
                    <a:pt x="9161" y="12698"/>
                  </a:moveTo>
                  <a:lnTo>
                    <a:pt x="9161" y="15848"/>
                  </a:lnTo>
                  <a:lnTo>
                    <a:pt x="9112" y="16042"/>
                  </a:lnTo>
                  <a:lnTo>
                    <a:pt x="9015" y="16188"/>
                  </a:lnTo>
                  <a:lnTo>
                    <a:pt x="8870" y="16284"/>
                  </a:lnTo>
                  <a:lnTo>
                    <a:pt x="8628" y="16333"/>
                  </a:lnTo>
                  <a:lnTo>
                    <a:pt x="8434" y="16284"/>
                  </a:lnTo>
                  <a:lnTo>
                    <a:pt x="8288" y="16188"/>
                  </a:lnTo>
                  <a:lnTo>
                    <a:pt x="8191" y="16042"/>
                  </a:lnTo>
                  <a:lnTo>
                    <a:pt x="8143" y="15848"/>
                  </a:lnTo>
                  <a:lnTo>
                    <a:pt x="8143" y="12698"/>
                  </a:lnTo>
                  <a:close/>
                  <a:moveTo>
                    <a:pt x="485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3"/>
                  </a:lnTo>
                  <a:lnTo>
                    <a:pt x="1" y="11535"/>
                  </a:lnTo>
                  <a:lnTo>
                    <a:pt x="1" y="11729"/>
                  </a:lnTo>
                  <a:lnTo>
                    <a:pt x="146" y="11874"/>
                  </a:lnTo>
                  <a:lnTo>
                    <a:pt x="292" y="11971"/>
                  </a:lnTo>
                  <a:lnTo>
                    <a:pt x="485" y="12020"/>
                  </a:lnTo>
                  <a:lnTo>
                    <a:pt x="6301" y="12020"/>
                  </a:lnTo>
                  <a:lnTo>
                    <a:pt x="6689" y="12262"/>
                  </a:lnTo>
                  <a:lnTo>
                    <a:pt x="7125" y="12456"/>
                  </a:lnTo>
                  <a:lnTo>
                    <a:pt x="7125" y="15848"/>
                  </a:lnTo>
                  <a:lnTo>
                    <a:pt x="7174" y="16139"/>
                  </a:lnTo>
                  <a:lnTo>
                    <a:pt x="7222" y="16430"/>
                  </a:lnTo>
                  <a:lnTo>
                    <a:pt x="7368" y="16672"/>
                  </a:lnTo>
                  <a:lnTo>
                    <a:pt x="7561" y="16915"/>
                  </a:lnTo>
                  <a:lnTo>
                    <a:pt x="7804" y="17108"/>
                  </a:lnTo>
                  <a:lnTo>
                    <a:pt x="8046" y="17254"/>
                  </a:lnTo>
                  <a:lnTo>
                    <a:pt x="8337" y="17302"/>
                  </a:lnTo>
                  <a:lnTo>
                    <a:pt x="8628" y="17351"/>
                  </a:lnTo>
                  <a:lnTo>
                    <a:pt x="8967" y="17302"/>
                  </a:lnTo>
                  <a:lnTo>
                    <a:pt x="9258" y="17254"/>
                  </a:lnTo>
                  <a:lnTo>
                    <a:pt x="9500" y="17108"/>
                  </a:lnTo>
                  <a:lnTo>
                    <a:pt x="9742" y="16915"/>
                  </a:lnTo>
                  <a:lnTo>
                    <a:pt x="9936" y="16672"/>
                  </a:lnTo>
                  <a:lnTo>
                    <a:pt x="10033" y="16430"/>
                  </a:lnTo>
                  <a:lnTo>
                    <a:pt x="10130" y="16139"/>
                  </a:lnTo>
                  <a:lnTo>
                    <a:pt x="10178" y="15848"/>
                  </a:lnTo>
                  <a:lnTo>
                    <a:pt x="10178" y="12456"/>
                  </a:lnTo>
                  <a:lnTo>
                    <a:pt x="10566" y="12262"/>
                  </a:lnTo>
                  <a:lnTo>
                    <a:pt x="10954" y="12020"/>
                  </a:lnTo>
                  <a:lnTo>
                    <a:pt x="16818" y="12020"/>
                  </a:lnTo>
                  <a:lnTo>
                    <a:pt x="17012" y="11971"/>
                  </a:lnTo>
                  <a:lnTo>
                    <a:pt x="17157" y="11874"/>
                  </a:lnTo>
                  <a:lnTo>
                    <a:pt x="17303" y="11729"/>
                  </a:lnTo>
                  <a:lnTo>
                    <a:pt x="17303" y="11535"/>
                  </a:lnTo>
                  <a:lnTo>
                    <a:pt x="17303" y="533"/>
                  </a:lnTo>
                  <a:lnTo>
                    <a:pt x="17303" y="340"/>
                  </a:lnTo>
                  <a:lnTo>
                    <a:pt x="17157" y="146"/>
                  </a:lnTo>
                  <a:lnTo>
                    <a:pt x="17012" y="49"/>
                  </a:lnTo>
                  <a:lnTo>
                    <a:pt x="16818" y="0"/>
                  </a:lnTo>
                  <a:lnTo>
                    <a:pt x="10857" y="0"/>
                  </a:lnTo>
                  <a:lnTo>
                    <a:pt x="10518" y="49"/>
                  </a:lnTo>
                  <a:lnTo>
                    <a:pt x="10178" y="97"/>
                  </a:lnTo>
                  <a:lnTo>
                    <a:pt x="9888" y="194"/>
                  </a:lnTo>
                  <a:lnTo>
                    <a:pt x="9597" y="340"/>
                  </a:lnTo>
                  <a:lnTo>
                    <a:pt x="9306" y="485"/>
                  </a:lnTo>
                  <a:lnTo>
                    <a:pt x="9064" y="679"/>
                  </a:lnTo>
                  <a:lnTo>
                    <a:pt x="8870" y="873"/>
                  </a:lnTo>
                  <a:lnTo>
                    <a:pt x="8628" y="1115"/>
                  </a:lnTo>
                  <a:lnTo>
                    <a:pt x="8434" y="873"/>
                  </a:lnTo>
                  <a:lnTo>
                    <a:pt x="8240" y="679"/>
                  </a:lnTo>
                  <a:lnTo>
                    <a:pt x="7998" y="485"/>
                  </a:lnTo>
                  <a:lnTo>
                    <a:pt x="7707" y="340"/>
                  </a:lnTo>
                  <a:lnTo>
                    <a:pt x="7416" y="194"/>
                  </a:lnTo>
                  <a:lnTo>
                    <a:pt x="7125" y="97"/>
                  </a:lnTo>
                  <a:lnTo>
                    <a:pt x="6786" y="49"/>
                  </a:lnTo>
                  <a:lnTo>
                    <a:pt x="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2;p58">
              <a:extLst>
                <a:ext uri="{FF2B5EF4-FFF2-40B4-BE49-F238E27FC236}">
                  <a16:creationId xmlns:a16="http://schemas.microsoft.com/office/drawing/2014/main" id="{652EDB18-C6F4-D45C-1FF1-6D267177FD78}"/>
                </a:ext>
              </a:extLst>
            </p:cNvPr>
            <p:cNvSpPr/>
            <p:nvPr/>
          </p:nvSpPr>
          <p:spPr>
            <a:xfrm>
              <a:off x="1504027" y="3491660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3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340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3;p58">
              <a:extLst>
                <a:ext uri="{FF2B5EF4-FFF2-40B4-BE49-F238E27FC236}">
                  <a16:creationId xmlns:a16="http://schemas.microsoft.com/office/drawing/2014/main" id="{2CA22A13-A6DC-ACA3-6D5B-927D7BDC4084}"/>
                </a:ext>
              </a:extLst>
            </p:cNvPr>
            <p:cNvSpPr/>
            <p:nvPr/>
          </p:nvSpPr>
          <p:spPr>
            <a:xfrm>
              <a:off x="1591648" y="3491660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4;p58">
              <a:extLst>
                <a:ext uri="{FF2B5EF4-FFF2-40B4-BE49-F238E27FC236}">
                  <a16:creationId xmlns:a16="http://schemas.microsoft.com/office/drawing/2014/main" id="{6DA029FD-09E1-F799-0A1F-7841835D8BF8}"/>
                </a:ext>
              </a:extLst>
            </p:cNvPr>
            <p:cNvSpPr/>
            <p:nvPr/>
          </p:nvSpPr>
          <p:spPr>
            <a:xfrm>
              <a:off x="1547826" y="3491660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969"/>
                  </a:lnTo>
                  <a:lnTo>
                    <a:pt x="486" y="1018"/>
                  </a:lnTo>
                  <a:lnTo>
                    <a:pt x="728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9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5;p58">
              <a:extLst>
                <a:ext uri="{FF2B5EF4-FFF2-40B4-BE49-F238E27FC236}">
                  <a16:creationId xmlns:a16="http://schemas.microsoft.com/office/drawing/2014/main" id="{8B86F667-9A87-5289-7E9C-1655BB146EF6}"/>
                </a:ext>
              </a:extLst>
            </p:cNvPr>
            <p:cNvSpPr/>
            <p:nvPr/>
          </p:nvSpPr>
          <p:spPr>
            <a:xfrm>
              <a:off x="1597117" y="3361303"/>
              <a:ext cx="111757" cy="23029"/>
            </a:xfrm>
            <a:custGeom>
              <a:avLst/>
              <a:gdLst/>
              <a:ahLst/>
              <a:cxnLst/>
              <a:rect l="l" t="t" r="r" b="b"/>
              <a:pathLst>
                <a:path w="4945" h="1019" extrusionOk="0">
                  <a:moveTo>
                    <a:pt x="534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799" y="873"/>
                  </a:lnTo>
                  <a:lnTo>
                    <a:pt x="4944" y="728"/>
                  </a:lnTo>
                  <a:lnTo>
                    <a:pt x="4944" y="534"/>
                  </a:lnTo>
                  <a:lnTo>
                    <a:pt x="4944" y="340"/>
                  </a:lnTo>
                  <a:lnTo>
                    <a:pt x="4799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6;p58">
              <a:extLst>
                <a:ext uri="{FF2B5EF4-FFF2-40B4-BE49-F238E27FC236}">
                  <a16:creationId xmlns:a16="http://schemas.microsoft.com/office/drawing/2014/main" id="{C9A16750-F5B6-AE8A-8746-8E42D171AED2}"/>
                </a:ext>
              </a:extLst>
            </p:cNvPr>
            <p:cNvSpPr/>
            <p:nvPr/>
          </p:nvSpPr>
          <p:spPr>
            <a:xfrm>
              <a:off x="1650792" y="3407316"/>
              <a:ext cx="58082" cy="23029"/>
            </a:xfrm>
            <a:custGeom>
              <a:avLst/>
              <a:gdLst/>
              <a:ahLst/>
              <a:cxnLst/>
              <a:rect l="l" t="t" r="r" b="b"/>
              <a:pathLst>
                <a:path w="2570" h="1019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24" y="873"/>
                  </a:lnTo>
                  <a:lnTo>
                    <a:pt x="2569" y="727"/>
                  </a:lnTo>
                  <a:lnTo>
                    <a:pt x="2569" y="533"/>
                  </a:lnTo>
                  <a:lnTo>
                    <a:pt x="2569" y="291"/>
                  </a:lnTo>
                  <a:lnTo>
                    <a:pt x="2424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7;p58">
              <a:extLst>
                <a:ext uri="{FF2B5EF4-FFF2-40B4-BE49-F238E27FC236}">
                  <a16:creationId xmlns:a16="http://schemas.microsoft.com/office/drawing/2014/main" id="{4AE908A7-382B-C41F-321B-080BAE6F8471}"/>
                </a:ext>
              </a:extLst>
            </p:cNvPr>
            <p:cNvSpPr/>
            <p:nvPr/>
          </p:nvSpPr>
          <p:spPr>
            <a:xfrm>
              <a:off x="1408723" y="3361303"/>
              <a:ext cx="112842" cy="23029"/>
            </a:xfrm>
            <a:custGeom>
              <a:avLst/>
              <a:gdLst/>
              <a:ahLst/>
              <a:cxnLst/>
              <a:rect l="l" t="t" r="r" b="b"/>
              <a:pathLst>
                <a:path w="4993" h="1019" extrusionOk="0">
                  <a:moveTo>
                    <a:pt x="534" y="1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847" y="873"/>
                  </a:lnTo>
                  <a:lnTo>
                    <a:pt x="4944" y="728"/>
                  </a:lnTo>
                  <a:lnTo>
                    <a:pt x="4993" y="534"/>
                  </a:lnTo>
                  <a:lnTo>
                    <a:pt x="4944" y="340"/>
                  </a:lnTo>
                  <a:lnTo>
                    <a:pt x="4847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8;p58">
              <a:extLst>
                <a:ext uri="{FF2B5EF4-FFF2-40B4-BE49-F238E27FC236}">
                  <a16:creationId xmlns:a16="http://schemas.microsoft.com/office/drawing/2014/main" id="{9E94AC12-74BF-9F49-B82D-9E35620BC511}"/>
                </a:ext>
              </a:extLst>
            </p:cNvPr>
            <p:cNvSpPr/>
            <p:nvPr/>
          </p:nvSpPr>
          <p:spPr>
            <a:xfrm>
              <a:off x="1408723" y="3407316"/>
              <a:ext cx="59189" cy="23029"/>
            </a:xfrm>
            <a:custGeom>
              <a:avLst/>
              <a:gdLst/>
              <a:ahLst/>
              <a:cxnLst/>
              <a:rect l="l" t="t" r="r" b="b"/>
              <a:pathLst>
                <a:path w="2619" h="1019" extrusionOk="0">
                  <a:moveTo>
                    <a:pt x="534" y="0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73" y="873"/>
                  </a:lnTo>
                  <a:lnTo>
                    <a:pt x="2570" y="727"/>
                  </a:lnTo>
                  <a:lnTo>
                    <a:pt x="2618" y="533"/>
                  </a:lnTo>
                  <a:lnTo>
                    <a:pt x="2570" y="291"/>
                  </a:lnTo>
                  <a:lnTo>
                    <a:pt x="2473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" name="Google Shape;916;p58">
            <a:extLst>
              <a:ext uri="{FF2B5EF4-FFF2-40B4-BE49-F238E27FC236}">
                <a16:creationId xmlns:a16="http://schemas.microsoft.com/office/drawing/2014/main" id="{C249C8D4-F4CF-998F-5D5A-5386AE229E56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190950" y="1880113"/>
            <a:ext cx="75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917;p58">
            <a:extLst>
              <a:ext uri="{FF2B5EF4-FFF2-40B4-BE49-F238E27FC236}">
                <a16:creationId xmlns:a16="http://schemas.microsoft.com/office/drawing/2014/main" id="{2B9CE72A-5BDD-7A52-995C-83513B0EF5D1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324225" y="2262163"/>
            <a:ext cx="0" cy="75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918;p58">
            <a:extLst>
              <a:ext uri="{FF2B5EF4-FFF2-40B4-BE49-F238E27FC236}">
                <a16:creationId xmlns:a16="http://schemas.microsoft.com/office/drawing/2014/main" id="{F38DE017-EA84-2BC4-651D-B01457A4CC6E}"/>
              </a:ext>
            </a:extLst>
          </p:cNvPr>
          <p:cNvCxnSpPr>
            <a:stCxn id="5" idx="2"/>
            <a:endCxn id="8" idx="6"/>
          </p:cNvCxnSpPr>
          <p:nvPr/>
        </p:nvCxnSpPr>
        <p:spPr>
          <a:xfrm rot="10800000">
            <a:off x="4190950" y="3394588"/>
            <a:ext cx="75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919;p58">
            <a:extLst>
              <a:ext uri="{FF2B5EF4-FFF2-40B4-BE49-F238E27FC236}">
                <a16:creationId xmlns:a16="http://schemas.microsoft.com/office/drawing/2014/main" id="{4A73532C-9F63-49AE-CBD5-9B31F4E2A473}"/>
              </a:ext>
            </a:extLst>
          </p:cNvPr>
          <p:cNvCxnSpPr>
            <a:stCxn id="3" idx="4"/>
            <a:endCxn id="8" idx="0"/>
          </p:cNvCxnSpPr>
          <p:nvPr/>
        </p:nvCxnSpPr>
        <p:spPr>
          <a:xfrm>
            <a:off x="3808900" y="2262163"/>
            <a:ext cx="0" cy="75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920;p58">
            <a:extLst>
              <a:ext uri="{FF2B5EF4-FFF2-40B4-BE49-F238E27FC236}">
                <a16:creationId xmlns:a16="http://schemas.microsoft.com/office/drawing/2014/main" id="{52AF3ED8-A84B-F208-5F11-CF9F9E954D28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>
            <a:off x="2892796" y="1635119"/>
            <a:ext cx="534054" cy="2449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921;p58">
            <a:extLst>
              <a:ext uri="{FF2B5EF4-FFF2-40B4-BE49-F238E27FC236}">
                <a16:creationId xmlns:a16="http://schemas.microsoft.com/office/drawing/2014/main" id="{BA9A3D2B-EC9C-6E59-81BB-DEBA28008BB9}"/>
              </a:ext>
            </a:extLst>
          </p:cNvPr>
          <p:cNvCxnSpPr>
            <a:cxnSpLocks/>
            <a:stCxn id="4" idx="6"/>
            <a:endCxn id="63" idx="1"/>
          </p:cNvCxnSpPr>
          <p:nvPr/>
        </p:nvCxnSpPr>
        <p:spPr>
          <a:xfrm flipV="1">
            <a:off x="5706275" y="1625209"/>
            <a:ext cx="382050" cy="2549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922;p58">
            <a:extLst>
              <a:ext uri="{FF2B5EF4-FFF2-40B4-BE49-F238E27FC236}">
                <a16:creationId xmlns:a16="http://schemas.microsoft.com/office/drawing/2014/main" id="{690C717B-9C8C-79D9-38E5-87B2E5F02B8D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 flipV="1">
            <a:off x="2956980" y="3394588"/>
            <a:ext cx="469870" cy="2205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923;p58">
            <a:extLst>
              <a:ext uri="{FF2B5EF4-FFF2-40B4-BE49-F238E27FC236}">
                <a16:creationId xmlns:a16="http://schemas.microsoft.com/office/drawing/2014/main" id="{C149C5F2-B406-9D92-4A79-EDF8DB712B1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706250" y="3394588"/>
            <a:ext cx="751200" cy="2552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oogle Shape;887;p58">
            <a:extLst>
              <a:ext uri="{FF2B5EF4-FFF2-40B4-BE49-F238E27FC236}">
                <a16:creationId xmlns:a16="http://schemas.microsoft.com/office/drawing/2014/main" id="{7F5A2D9F-B025-D87A-0DF0-36568389E671}"/>
              </a:ext>
            </a:extLst>
          </p:cNvPr>
          <p:cNvGrpSpPr/>
          <p:nvPr/>
        </p:nvGrpSpPr>
        <p:grpSpPr>
          <a:xfrm>
            <a:off x="5120803" y="1669398"/>
            <a:ext cx="392133" cy="392133"/>
            <a:chOff x="6706751" y="1332817"/>
            <a:chExt cx="392133" cy="392133"/>
          </a:xfrm>
        </p:grpSpPr>
        <p:sp>
          <p:nvSpPr>
            <p:cNvPr id="47" name="Google Shape;888;p58">
              <a:extLst>
                <a:ext uri="{FF2B5EF4-FFF2-40B4-BE49-F238E27FC236}">
                  <a16:creationId xmlns:a16="http://schemas.microsoft.com/office/drawing/2014/main" id="{40DFB034-F874-D1A3-3607-D8BC3733059C}"/>
                </a:ext>
              </a:extLst>
            </p:cNvPr>
            <p:cNvSpPr/>
            <p:nvPr/>
          </p:nvSpPr>
          <p:spPr>
            <a:xfrm>
              <a:off x="6815186" y="1332817"/>
              <a:ext cx="283698" cy="284783"/>
            </a:xfrm>
            <a:custGeom>
              <a:avLst/>
              <a:gdLst/>
              <a:ahLst/>
              <a:cxnLst/>
              <a:rect l="l" t="t" r="r" b="b"/>
              <a:pathLst>
                <a:path w="12553" h="12601" extrusionOk="0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89;p58">
              <a:extLst>
                <a:ext uri="{FF2B5EF4-FFF2-40B4-BE49-F238E27FC236}">
                  <a16:creationId xmlns:a16="http://schemas.microsoft.com/office/drawing/2014/main" id="{DECB17FA-67E5-9ECA-FBFD-59AFEAD574CA}"/>
                </a:ext>
              </a:extLst>
            </p:cNvPr>
            <p:cNvSpPr/>
            <p:nvPr/>
          </p:nvSpPr>
          <p:spPr>
            <a:xfrm>
              <a:off x="6706751" y="1494904"/>
              <a:ext cx="297936" cy="230045"/>
            </a:xfrm>
            <a:custGeom>
              <a:avLst/>
              <a:gdLst/>
              <a:ahLst/>
              <a:cxnLst/>
              <a:rect l="l" t="t" r="r" b="b"/>
              <a:pathLst>
                <a:path w="13183" h="10179" extrusionOk="0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0;p58">
              <a:extLst>
                <a:ext uri="{FF2B5EF4-FFF2-40B4-BE49-F238E27FC236}">
                  <a16:creationId xmlns:a16="http://schemas.microsoft.com/office/drawing/2014/main" id="{0E25D4D4-0F3E-364F-1F60-148F1E934D51}"/>
                </a:ext>
              </a:extLst>
            </p:cNvPr>
            <p:cNvSpPr/>
            <p:nvPr/>
          </p:nvSpPr>
          <p:spPr>
            <a:xfrm>
              <a:off x="6857900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91;p58">
              <a:extLst>
                <a:ext uri="{FF2B5EF4-FFF2-40B4-BE49-F238E27FC236}">
                  <a16:creationId xmlns:a16="http://schemas.microsoft.com/office/drawing/2014/main" id="{1C52CC6B-6E49-87AF-19D5-2522CE7A8995}"/>
                </a:ext>
              </a:extLst>
            </p:cNvPr>
            <p:cNvSpPr/>
            <p:nvPr/>
          </p:nvSpPr>
          <p:spPr>
            <a:xfrm>
              <a:off x="6901721" y="1420437"/>
              <a:ext cx="23007" cy="2300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2;p58">
              <a:extLst>
                <a:ext uri="{FF2B5EF4-FFF2-40B4-BE49-F238E27FC236}">
                  <a16:creationId xmlns:a16="http://schemas.microsoft.com/office/drawing/2014/main" id="{B91AE70B-DD13-1FE2-279E-18FE4D275B36}"/>
                </a:ext>
              </a:extLst>
            </p:cNvPr>
            <p:cNvSpPr/>
            <p:nvPr/>
          </p:nvSpPr>
          <p:spPr>
            <a:xfrm>
              <a:off x="6946627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900;p58">
            <a:extLst>
              <a:ext uri="{FF2B5EF4-FFF2-40B4-BE49-F238E27FC236}">
                <a16:creationId xmlns:a16="http://schemas.microsoft.com/office/drawing/2014/main" id="{591E4874-ACCD-EEE4-A3C7-A11C51B9B6D1}"/>
              </a:ext>
            </a:extLst>
          </p:cNvPr>
          <p:cNvGrpSpPr/>
          <p:nvPr/>
        </p:nvGrpSpPr>
        <p:grpSpPr>
          <a:xfrm>
            <a:off x="3606926" y="3198431"/>
            <a:ext cx="391048" cy="392133"/>
            <a:chOff x="1363817" y="3315312"/>
            <a:chExt cx="391048" cy="392133"/>
          </a:xfrm>
        </p:grpSpPr>
        <p:sp>
          <p:nvSpPr>
            <p:cNvPr id="53" name="Google Shape;901;p58">
              <a:extLst>
                <a:ext uri="{FF2B5EF4-FFF2-40B4-BE49-F238E27FC236}">
                  <a16:creationId xmlns:a16="http://schemas.microsoft.com/office/drawing/2014/main" id="{BFC5E678-5F00-F76F-80AD-1A7FA40B816F}"/>
                </a:ext>
              </a:extLst>
            </p:cNvPr>
            <p:cNvSpPr/>
            <p:nvPr/>
          </p:nvSpPr>
          <p:spPr>
            <a:xfrm>
              <a:off x="1363817" y="3315312"/>
              <a:ext cx="391048" cy="392133"/>
            </a:xfrm>
            <a:custGeom>
              <a:avLst/>
              <a:gdLst/>
              <a:ahLst/>
              <a:cxnLst/>
              <a:rect l="l" t="t" r="r" b="b"/>
              <a:pathLst>
                <a:path w="17303" h="17351" extrusionOk="0">
                  <a:moveTo>
                    <a:pt x="6447" y="1018"/>
                  </a:moveTo>
                  <a:lnTo>
                    <a:pt x="6786" y="1067"/>
                  </a:lnTo>
                  <a:lnTo>
                    <a:pt x="7125" y="1163"/>
                  </a:lnTo>
                  <a:lnTo>
                    <a:pt x="7416" y="1309"/>
                  </a:lnTo>
                  <a:lnTo>
                    <a:pt x="7658" y="1503"/>
                  </a:lnTo>
                  <a:lnTo>
                    <a:pt x="7852" y="1745"/>
                  </a:lnTo>
                  <a:lnTo>
                    <a:pt x="7998" y="2036"/>
                  </a:lnTo>
                  <a:lnTo>
                    <a:pt x="8095" y="2375"/>
                  </a:lnTo>
                  <a:lnTo>
                    <a:pt x="8143" y="2714"/>
                  </a:lnTo>
                  <a:lnTo>
                    <a:pt x="8143" y="3974"/>
                  </a:lnTo>
                  <a:lnTo>
                    <a:pt x="7755" y="4023"/>
                  </a:lnTo>
                  <a:lnTo>
                    <a:pt x="7368" y="4120"/>
                  </a:lnTo>
                  <a:lnTo>
                    <a:pt x="6980" y="4265"/>
                  </a:lnTo>
                  <a:lnTo>
                    <a:pt x="6641" y="4459"/>
                  </a:lnTo>
                  <a:lnTo>
                    <a:pt x="6301" y="4653"/>
                  </a:lnTo>
                  <a:lnTo>
                    <a:pt x="5962" y="4895"/>
                  </a:lnTo>
                  <a:lnTo>
                    <a:pt x="5671" y="5138"/>
                  </a:lnTo>
                  <a:lnTo>
                    <a:pt x="5380" y="5428"/>
                  </a:lnTo>
                  <a:lnTo>
                    <a:pt x="5138" y="5719"/>
                  </a:lnTo>
                  <a:lnTo>
                    <a:pt x="4944" y="6010"/>
                  </a:lnTo>
                  <a:lnTo>
                    <a:pt x="4750" y="6398"/>
                  </a:lnTo>
                  <a:lnTo>
                    <a:pt x="4557" y="6737"/>
                  </a:lnTo>
                  <a:lnTo>
                    <a:pt x="4460" y="7125"/>
                  </a:lnTo>
                  <a:lnTo>
                    <a:pt x="4363" y="7512"/>
                  </a:lnTo>
                  <a:lnTo>
                    <a:pt x="4266" y="7900"/>
                  </a:lnTo>
                  <a:lnTo>
                    <a:pt x="4266" y="8336"/>
                  </a:lnTo>
                  <a:lnTo>
                    <a:pt x="4266" y="8724"/>
                  </a:lnTo>
                  <a:lnTo>
                    <a:pt x="4314" y="9063"/>
                  </a:lnTo>
                  <a:lnTo>
                    <a:pt x="4411" y="9451"/>
                  </a:lnTo>
                  <a:lnTo>
                    <a:pt x="4508" y="9790"/>
                  </a:lnTo>
                  <a:lnTo>
                    <a:pt x="4653" y="10129"/>
                  </a:lnTo>
                  <a:lnTo>
                    <a:pt x="4799" y="10420"/>
                  </a:lnTo>
                  <a:lnTo>
                    <a:pt x="5187" y="11002"/>
                  </a:lnTo>
                  <a:lnTo>
                    <a:pt x="1019" y="11002"/>
                  </a:lnTo>
                  <a:lnTo>
                    <a:pt x="1019" y="1018"/>
                  </a:lnTo>
                  <a:close/>
                  <a:moveTo>
                    <a:pt x="16285" y="1018"/>
                  </a:moveTo>
                  <a:lnTo>
                    <a:pt x="16285" y="11002"/>
                  </a:lnTo>
                  <a:lnTo>
                    <a:pt x="12117" y="11002"/>
                  </a:lnTo>
                  <a:lnTo>
                    <a:pt x="12505" y="10420"/>
                  </a:lnTo>
                  <a:lnTo>
                    <a:pt x="12650" y="10129"/>
                  </a:lnTo>
                  <a:lnTo>
                    <a:pt x="12796" y="9790"/>
                  </a:lnTo>
                  <a:lnTo>
                    <a:pt x="12893" y="9451"/>
                  </a:lnTo>
                  <a:lnTo>
                    <a:pt x="12989" y="9063"/>
                  </a:lnTo>
                  <a:lnTo>
                    <a:pt x="12989" y="8724"/>
                  </a:lnTo>
                  <a:lnTo>
                    <a:pt x="13038" y="8336"/>
                  </a:lnTo>
                  <a:lnTo>
                    <a:pt x="12989" y="7900"/>
                  </a:lnTo>
                  <a:lnTo>
                    <a:pt x="12941" y="7512"/>
                  </a:lnTo>
                  <a:lnTo>
                    <a:pt x="12844" y="7125"/>
                  </a:lnTo>
                  <a:lnTo>
                    <a:pt x="12747" y="6737"/>
                  </a:lnTo>
                  <a:lnTo>
                    <a:pt x="12553" y="6398"/>
                  </a:lnTo>
                  <a:lnTo>
                    <a:pt x="12359" y="6010"/>
                  </a:lnTo>
                  <a:lnTo>
                    <a:pt x="12166" y="5719"/>
                  </a:lnTo>
                  <a:lnTo>
                    <a:pt x="11923" y="5428"/>
                  </a:lnTo>
                  <a:lnTo>
                    <a:pt x="11632" y="5138"/>
                  </a:lnTo>
                  <a:lnTo>
                    <a:pt x="11342" y="4895"/>
                  </a:lnTo>
                  <a:lnTo>
                    <a:pt x="11002" y="4653"/>
                  </a:lnTo>
                  <a:lnTo>
                    <a:pt x="10663" y="4459"/>
                  </a:lnTo>
                  <a:lnTo>
                    <a:pt x="10324" y="4265"/>
                  </a:lnTo>
                  <a:lnTo>
                    <a:pt x="9936" y="4120"/>
                  </a:lnTo>
                  <a:lnTo>
                    <a:pt x="9548" y="4023"/>
                  </a:lnTo>
                  <a:lnTo>
                    <a:pt x="9161" y="3974"/>
                  </a:lnTo>
                  <a:lnTo>
                    <a:pt x="9161" y="2714"/>
                  </a:lnTo>
                  <a:lnTo>
                    <a:pt x="9209" y="2375"/>
                  </a:lnTo>
                  <a:lnTo>
                    <a:pt x="9306" y="2036"/>
                  </a:lnTo>
                  <a:lnTo>
                    <a:pt x="9452" y="1745"/>
                  </a:lnTo>
                  <a:lnTo>
                    <a:pt x="9645" y="1503"/>
                  </a:lnTo>
                  <a:lnTo>
                    <a:pt x="9888" y="1309"/>
                  </a:lnTo>
                  <a:lnTo>
                    <a:pt x="10178" y="1163"/>
                  </a:lnTo>
                  <a:lnTo>
                    <a:pt x="10518" y="1067"/>
                  </a:lnTo>
                  <a:lnTo>
                    <a:pt x="10857" y="1018"/>
                  </a:lnTo>
                  <a:close/>
                  <a:moveTo>
                    <a:pt x="8628" y="4944"/>
                  </a:moveTo>
                  <a:lnTo>
                    <a:pt x="9015" y="4992"/>
                  </a:lnTo>
                  <a:lnTo>
                    <a:pt x="9306" y="5041"/>
                  </a:lnTo>
                  <a:lnTo>
                    <a:pt x="9645" y="5138"/>
                  </a:lnTo>
                  <a:lnTo>
                    <a:pt x="9936" y="5234"/>
                  </a:lnTo>
                  <a:lnTo>
                    <a:pt x="10275" y="5380"/>
                  </a:lnTo>
                  <a:lnTo>
                    <a:pt x="10518" y="5525"/>
                  </a:lnTo>
                  <a:lnTo>
                    <a:pt x="10809" y="5719"/>
                  </a:lnTo>
                  <a:lnTo>
                    <a:pt x="11051" y="5961"/>
                  </a:lnTo>
                  <a:lnTo>
                    <a:pt x="11245" y="6204"/>
                  </a:lnTo>
                  <a:lnTo>
                    <a:pt x="11439" y="6446"/>
                  </a:lnTo>
                  <a:lnTo>
                    <a:pt x="11584" y="6737"/>
                  </a:lnTo>
                  <a:lnTo>
                    <a:pt x="11729" y="7028"/>
                  </a:lnTo>
                  <a:lnTo>
                    <a:pt x="11875" y="7318"/>
                  </a:lnTo>
                  <a:lnTo>
                    <a:pt x="11923" y="7658"/>
                  </a:lnTo>
                  <a:lnTo>
                    <a:pt x="11972" y="7997"/>
                  </a:lnTo>
                  <a:lnTo>
                    <a:pt x="12020" y="8336"/>
                  </a:lnTo>
                  <a:lnTo>
                    <a:pt x="11972" y="8675"/>
                  </a:lnTo>
                  <a:lnTo>
                    <a:pt x="11923" y="9015"/>
                  </a:lnTo>
                  <a:lnTo>
                    <a:pt x="11875" y="9306"/>
                  </a:lnTo>
                  <a:lnTo>
                    <a:pt x="11729" y="9645"/>
                  </a:lnTo>
                  <a:lnTo>
                    <a:pt x="11584" y="9936"/>
                  </a:lnTo>
                  <a:lnTo>
                    <a:pt x="11439" y="10226"/>
                  </a:lnTo>
                  <a:lnTo>
                    <a:pt x="11245" y="10469"/>
                  </a:lnTo>
                  <a:lnTo>
                    <a:pt x="11051" y="10711"/>
                  </a:lnTo>
                  <a:lnTo>
                    <a:pt x="10809" y="10905"/>
                  </a:lnTo>
                  <a:lnTo>
                    <a:pt x="10518" y="11099"/>
                  </a:lnTo>
                  <a:lnTo>
                    <a:pt x="10275" y="11293"/>
                  </a:lnTo>
                  <a:lnTo>
                    <a:pt x="9936" y="11438"/>
                  </a:lnTo>
                  <a:lnTo>
                    <a:pt x="9645" y="11535"/>
                  </a:lnTo>
                  <a:lnTo>
                    <a:pt x="9306" y="11632"/>
                  </a:lnTo>
                  <a:lnTo>
                    <a:pt x="9015" y="11680"/>
                  </a:lnTo>
                  <a:lnTo>
                    <a:pt x="8288" y="11680"/>
                  </a:lnTo>
                  <a:lnTo>
                    <a:pt x="7949" y="11632"/>
                  </a:lnTo>
                  <a:lnTo>
                    <a:pt x="7658" y="11535"/>
                  </a:lnTo>
                  <a:lnTo>
                    <a:pt x="7319" y="11438"/>
                  </a:lnTo>
                  <a:lnTo>
                    <a:pt x="7028" y="11293"/>
                  </a:lnTo>
                  <a:lnTo>
                    <a:pt x="6786" y="11099"/>
                  </a:lnTo>
                  <a:lnTo>
                    <a:pt x="6495" y="10905"/>
                  </a:lnTo>
                  <a:lnTo>
                    <a:pt x="6253" y="10711"/>
                  </a:lnTo>
                  <a:lnTo>
                    <a:pt x="6059" y="10469"/>
                  </a:lnTo>
                  <a:lnTo>
                    <a:pt x="5865" y="10226"/>
                  </a:lnTo>
                  <a:lnTo>
                    <a:pt x="5671" y="9936"/>
                  </a:lnTo>
                  <a:lnTo>
                    <a:pt x="5574" y="9645"/>
                  </a:lnTo>
                  <a:lnTo>
                    <a:pt x="5429" y="9306"/>
                  </a:lnTo>
                  <a:lnTo>
                    <a:pt x="5332" y="9015"/>
                  </a:lnTo>
                  <a:lnTo>
                    <a:pt x="5284" y="8675"/>
                  </a:lnTo>
                  <a:lnTo>
                    <a:pt x="5284" y="8336"/>
                  </a:lnTo>
                  <a:lnTo>
                    <a:pt x="5284" y="7997"/>
                  </a:lnTo>
                  <a:lnTo>
                    <a:pt x="5332" y="7658"/>
                  </a:lnTo>
                  <a:lnTo>
                    <a:pt x="5429" y="7318"/>
                  </a:lnTo>
                  <a:lnTo>
                    <a:pt x="5574" y="7028"/>
                  </a:lnTo>
                  <a:lnTo>
                    <a:pt x="5671" y="6737"/>
                  </a:lnTo>
                  <a:lnTo>
                    <a:pt x="5865" y="6446"/>
                  </a:lnTo>
                  <a:lnTo>
                    <a:pt x="6059" y="6204"/>
                  </a:lnTo>
                  <a:lnTo>
                    <a:pt x="6253" y="5961"/>
                  </a:lnTo>
                  <a:lnTo>
                    <a:pt x="6495" y="5719"/>
                  </a:lnTo>
                  <a:lnTo>
                    <a:pt x="6786" y="5525"/>
                  </a:lnTo>
                  <a:lnTo>
                    <a:pt x="7028" y="5380"/>
                  </a:lnTo>
                  <a:lnTo>
                    <a:pt x="7319" y="5234"/>
                  </a:lnTo>
                  <a:lnTo>
                    <a:pt x="7658" y="5138"/>
                  </a:lnTo>
                  <a:lnTo>
                    <a:pt x="7949" y="5041"/>
                  </a:lnTo>
                  <a:lnTo>
                    <a:pt x="8288" y="4992"/>
                  </a:lnTo>
                  <a:lnTo>
                    <a:pt x="8628" y="4944"/>
                  </a:lnTo>
                  <a:close/>
                  <a:moveTo>
                    <a:pt x="9161" y="12698"/>
                  </a:moveTo>
                  <a:lnTo>
                    <a:pt x="9161" y="15848"/>
                  </a:lnTo>
                  <a:lnTo>
                    <a:pt x="9112" y="16042"/>
                  </a:lnTo>
                  <a:lnTo>
                    <a:pt x="9015" y="16188"/>
                  </a:lnTo>
                  <a:lnTo>
                    <a:pt x="8870" y="16284"/>
                  </a:lnTo>
                  <a:lnTo>
                    <a:pt x="8628" y="16333"/>
                  </a:lnTo>
                  <a:lnTo>
                    <a:pt x="8434" y="16284"/>
                  </a:lnTo>
                  <a:lnTo>
                    <a:pt x="8288" y="16188"/>
                  </a:lnTo>
                  <a:lnTo>
                    <a:pt x="8191" y="16042"/>
                  </a:lnTo>
                  <a:lnTo>
                    <a:pt x="8143" y="15848"/>
                  </a:lnTo>
                  <a:lnTo>
                    <a:pt x="8143" y="12698"/>
                  </a:lnTo>
                  <a:close/>
                  <a:moveTo>
                    <a:pt x="485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3"/>
                  </a:lnTo>
                  <a:lnTo>
                    <a:pt x="1" y="11535"/>
                  </a:lnTo>
                  <a:lnTo>
                    <a:pt x="1" y="11729"/>
                  </a:lnTo>
                  <a:lnTo>
                    <a:pt x="146" y="11874"/>
                  </a:lnTo>
                  <a:lnTo>
                    <a:pt x="292" y="11971"/>
                  </a:lnTo>
                  <a:lnTo>
                    <a:pt x="485" y="12020"/>
                  </a:lnTo>
                  <a:lnTo>
                    <a:pt x="6301" y="12020"/>
                  </a:lnTo>
                  <a:lnTo>
                    <a:pt x="6689" y="12262"/>
                  </a:lnTo>
                  <a:lnTo>
                    <a:pt x="7125" y="12456"/>
                  </a:lnTo>
                  <a:lnTo>
                    <a:pt x="7125" y="15848"/>
                  </a:lnTo>
                  <a:lnTo>
                    <a:pt x="7174" y="16139"/>
                  </a:lnTo>
                  <a:lnTo>
                    <a:pt x="7222" y="16430"/>
                  </a:lnTo>
                  <a:lnTo>
                    <a:pt x="7368" y="16672"/>
                  </a:lnTo>
                  <a:lnTo>
                    <a:pt x="7561" y="16915"/>
                  </a:lnTo>
                  <a:lnTo>
                    <a:pt x="7804" y="17108"/>
                  </a:lnTo>
                  <a:lnTo>
                    <a:pt x="8046" y="17254"/>
                  </a:lnTo>
                  <a:lnTo>
                    <a:pt x="8337" y="17302"/>
                  </a:lnTo>
                  <a:lnTo>
                    <a:pt x="8628" y="17351"/>
                  </a:lnTo>
                  <a:lnTo>
                    <a:pt x="8967" y="17302"/>
                  </a:lnTo>
                  <a:lnTo>
                    <a:pt x="9258" y="17254"/>
                  </a:lnTo>
                  <a:lnTo>
                    <a:pt x="9500" y="17108"/>
                  </a:lnTo>
                  <a:lnTo>
                    <a:pt x="9742" y="16915"/>
                  </a:lnTo>
                  <a:lnTo>
                    <a:pt x="9936" y="16672"/>
                  </a:lnTo>
                  <a:lnTo>
                    <a:pt x="10033" y="16430"/>
                  </a:lnTo>
                  <a:lnTo>
                    <a:pt x="10130" y="16139"/>
                  </a:lnTo>
                  <a:lnTo>
                    <a:pt x="10178" y="15848"/>
                  </a:lnTo>
                  <a:lnTo>
                    <a:pt x="10178" y="12456"/>
                  </a:lnTo>
                  <a:lnTo>
                    <a:pt x="10566" y="12262"/>
                  </a:lnTo>
                  <a:lnTo>
                    <a:pt x="10954" y="12020"/>
                  </a:lnTo>
                  <a:lnTo>
                    <a:pt x="16818" y="12020"/>
                  </a:lnTo>
                  <a:lnTo>
                    <a:pt x="17012" y="11971"/>
                  </a:lnTo>
                  <a:lnTo>
                    <a:pt x="17157" y="11874"/>
                  </a:lnTo>
                  <a:lnTo>
                    <a:pt x="17303" y="11729"/>
                  </a:lnTo>
                  <a:lnTo>
                    <a:pt x="17303" y="11535"/>
                  </a:lnTo>
                  <a:lnTo>
                    <a:pt x="17303" y="533"/>
                  </a:lnTo>
                  <a:lnTo>
                    <a:pt x="17303" y="340"/>
                  </a:lnTo>
                  <a:lnTo>
                    <a:pt x="17157" y="146"/>
                  </a:lnTo>
                  <a:lnTo>
                    <a:pt x="17012" y="49"/>
                  </a:lnTo>
                  <a:lnTo>
                    <a:pt x="16818" y="0"/>
                  </a:lnTo>
                  <a:lnTo>
                    <a:pt x="10857" y="0"/>
                  </a:lnTo>
                  <a:lnTo>
                    <a:pt x="10518" y="49"/>
                  </a:lnTo>
                  <a:lnTo>
                    <a:pt x="10178" y="97"/>
                  </a:lnTo>
                  <a:lnTo>
                    <a:pt x="9888" y="194"/>
                  </a:lnTo>
                  <a:lnTo>
                    <a:pt x="9597" y="340"/>
                  </a:lnTo>
                  <a:lnTo>
                    <a:pt x="9306" y="485"/>
                  </a:lnTo>
                  <a:lnTo>
                    <a:pt x="9064" y="679"/>
                  </a:lnTo>
                  <a:lnTo>
                    <a:pt x="8870" y="873"/>
                  </a:lnTo>
                  <a:lnTo>
                    <a:pt x="8628" y="1115"/>
                  </a:lnTo>
                  <a:lnTo>
                    <a:pt x="8434" y="873"/>
                  </a:lnTo>
                  <a:lnTo>
                    <a:pt x="8240" y="679"/>
                  </a:lnTo>
                  <a:lnTo>
                    <a:pt x="7998" y="485"/>
                  </a:lnTo>
                  <a:lnTo>
                    <a:pt x="7707" y="340"/>
                  </a:lnTo>
                  <a:lnTo>
                    <a:pt x="7416" y="194"/>
                  </a:lnTo>
                  <a:lnTo>
                    <a:pt x="7125" y="97"/>
                  </a:lnTo>
                  <a:lnTo>
                    <a:pt x="6786" y="49"/>
                  </a:lnTo>
                  <a:lnTo>
                    <a:pt x="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2;p58">
              <a:extLst>
                <a:ext uri="{FF2B5EF4-FFF2-40B4-BE49-F238E27FC236}">
                  <a16:creationId xmlns:a16="http://schemas.microsoft.com/office/drawing/2014/main" id="{53B43F48-BCC3-615D-D317-6595C5C7B7AF}"/>
                </a:ext>
              </a:extLst>
            </p:cNvPr>
            <p:cNvSpPr/>
            <p:nvPr/>
          </p:nvSpPr>
          <p:spPr>
            <a:xfrm>
              <a:off x="1504027" y="3491660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3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340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3;p58">
              <a:extLst>
                <a:ext uri="{FF2B5EF4-FFF2-40B4-BE49-F238E27FC236}">
                  <a16:creationId xmlns:a16="http://schemas.microsoft.com/office/drawing/2014/main" id="{154F90AD-499D-67FB-4A68-CA55D822767F}"/>
                </a:ext>
              </a:extLst>
            </p:cNvPr>
            <p:cNvSpPr/>
            <p:nvPr/>
          </p:nvSpPr>
          <p:spPr>
            <a:xfrm>
              <a:off x="1591648" y="3491660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4;p58">
              <a:extLst>
                <a:ext uri="{FF2B5EF4-FFF2-40B4-BE49-F238E27FC236}">
                  <a16:creationId xmlns:a16="http://schemas.microsoft.com/office/drawing/2014/main" id="{36E16F8B-517F-63C1-0EC8-21B94E1154F9}"/>
                </a:ext>
              </a:extLst>
            </p:cNvPr>
            <p:cNvSpPr/>
            <p:nvPr/>
          </p:nvSpPr>
          <p:spPr>
            <a:xfrm>
              <a:off x="1547826" y="3491660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969"/>
                  </a:lnTo>
                  <a:lnTo>
                    <a:pt x="486" y="1018"/>
                  </a:lnTo>
                  <a:lnTo>
                    <a:pt x="728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9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5;p58">
              <a:extLst>
                <a:ext uri="{FF2B5EF4-FFF2-40B4-BE49-F238E27FC236}">
                  <a16:creationId xmlns:a16="http://schemas.microsoft.com/office/drawing/2014/main" id="{F4A1B57B-0619-CB0F-227E-70200F2549B0}"/>
                </a:ext>
              </a:extLst>
            </p:cNvPr>
            <p:cNvSpPr/>
            <p:nvPr/>
          </p:nvSpPr>
          <p:spPr>
            <a:xfrm>
              <a:off x="1597117" y="3361303"/>
              <a:ext cx="111757" cy="23029"/>
            </a:xfrm>
            <a:custGeom>
              <a:avLst/>
              <a:gdLst/>
              <a:ahLst/>
              <a:cxnLst/>
              <a:rect l="l" t="t" r="r" b="b"/>
              <a:pathLst>
                <a:path w="4945" h="1019" extrusionOk="0">
                  <a:moveTo>
                    <a:pt x="534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799" y="873"/>
                  </a:lnTo>
                  <a:lnTo>
                    <a:pt x="4944" y="728"/>
                  </a:lnTo>
                  <a:lnTo>
                    <a:pt x="4944" y="534"/>
                  </a:lnTo>
                  <a:lnTo>
                    <a:pt x="4944" y="340"/>
                  </a:lnTo>
                  <a:lnTo>
                    <a:pt x="4799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6;p58">
              <a:extLst>
                <a:ext uri="{FF2B5EF4-FFF2-40B4-BE49-F238E27FC236}">
                  <a16:creationId xmlns:a16="http://schemas.microsoft.com/office/drawing/2014/main" id="{63A63605-0FEA-0D43-B464-F98092C02FCE}"/>
                </a:ext>
              </a:extLst>
            </p:cNvPr>
            <p:cNvSpPr/>
            <p:nvPr/>
          </p:nvSpPr>
          <p:spPr>
            <a:xfrm>
              <a:off x="1650792" y="3407316"/>
              <a:ext cx="58082" cy="23029"/>
            </a:xfrm>
            <a:custGeom>
              <a:avLst/>
              <a:gdLst/>
              <a:ahLst/>
              <a:cxnLst/>
              <a:rect l="l" t="t" r="r" b="b"/>
              <a:pathLst>
                <a:path w="2570" h="1019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24" y="873"/>
                  </a:lnTo>
                  <a:lnTo>
                    <a:pt x="2569" y="727"/>
                  </a:lnTo>
                  <a:lnTo>
                    <a:pt x="2569" y="533"/>
                  </a:lnTo>
                  <a:lnTo>
                    <a:pt x="2569" y="291"/>
                  </a:lnTo>
                  <a:lnTo>
                    <a:pt x="2424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7;p58">
              <a:extLst>
                <a:ext uri="{FF2B5EF4-FFF2-40B4-BE49-F238E27FC236}">
                  <a16:creationId xmlns:a16="http://schemas.microsoft.com/office/drawing/2014/main" id="{CB5D7016-1252-1620-6C9F-F06A0EAF604B}"/>
                </a:ext>
              </a:extLst>
            </p:cNvPr>
            <p:cNvSpPr/>
            <p:nvPr/>
          </p:nvSpPr>
          <p:spPr>
            <a:xfrm>
              <a:off x="1408723" y="3361303"/>
              <a:ext cx="112842" cy="23029"/>
            </a:xfrm>
            <a:custGeom>
              <a:avLst/>
              <a:gdLst/>
              <a:ahLst/>
              <a:cxnLst/>
              <a:rect l="l" t="t" r="r" b="b"/>
              <a:pathLst>
                <a:path w="4993" h="1019" extrusionOk="0">
                  <a:moveTo>
                    <a:pt x="534" y="1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847" y="873"/>
                  </a:lnTo>
                  <a:lnTo>
                    <a:pt x="4944" y="728"/>
                  </a:lnTo>
                  <a:lnTo>
                    <a:pt x="4993" y="534"/>
                  </a:lnTo>
                  <a:lnTo>
                    <a:pt x="4944" y="340"/>
                  </a:lnTo>
                  <a:lnTo>
                    <a:pt x="4847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8;p58">
              <a:extLst>
                <a:ext uri="{FF2B5EF4-FFF2-40B4-BE49-F238E27FC236}">
                  <a16:creationId xmlns:a16="http://schemas.microsoft.com/office/drawing/2014/main" id="{35D872F6-B9C8-571F-F007-7EA430285EDB}"/>
                </a:ext>
              </a:extLst>
            </p:cNvPr>
            <p:cNvSpPr/>
            <p:nvPr/>
          </p:nvSpPr>
          <p:spPr>
            <a:xfrm>
              <a:off x="1408723" y="3407316"/>
              <a:ext cx="59189" cy="23029"/>
            </a:xfrm>
            <a:custGeom>
              <a:avLst/>
              <a:gdLst/>
              <a:ahLst/>
              <a:cxnLst/>
              <a:rect l="l" t="t" r="r" b="b"/>
              <a:pathLst>
                <a:path w="2619" h="1019" extrusionOk="0">
                  <a:moveTo>
                    <a:pt x="534" y="0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73" y="873"/>
                  </a:lnTo>
                  <a:lnTo>
                    <a:pt x="2570" y="727"/>
                  </a:lnTo>
                  <a:lnTo>
                    <a:pt x="2618" y="533"/>
                  </a:lnTo>
                  <a:lnTo>
                    <a:pt x="2570" y="291"/>
                  </a:lnTo>
                  <a:lnTo>
                    <a:pt x="2473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41ACD13-4B17-4F20-410E-D4E496545820}"/>
              </a:ext>
            </a:extLst>
          </p:cNvPr>
          <p:cNvSpPr txBox="1"/>
          <p:nvPr/>
        </p:nvSpPr>
        <p:spPr>
          <a:xfrm>
            <a:off x="343983" y="1379730"/>
            <a:ext cx="2548813" cy="5107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OneHotEncoder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4A39BD-9AB0-E25B-A0D5-40A54B7000C1}"/>
              </a:ext>
            </a:extLst>
          </p:cNvPr>
          <p:cNvSpPr txBox="1"/>
          <p:nvPr/>
        </p:nvSpPr>
        <p:spPr>
          <a:xfrm>
            <a:off x="408167" y="3359731"/>
            <a:ext cx="2548813" cy="5107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StandardScaler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5F74F-6ECD-937A-080C-AB28D4511AC4}"/>
              </a:ext>
            </a:extLst>
          </p:cNvPr>
          <p:cNvSpPr txBox="1"/>
          <p:nvPr/>
        </p:nvSpPr>
        <p:spPr>
          <a:xfrm>
            <a:off x="6088325" y="1369820"/>
            <a:ext cx="3055675" cy="5107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ColumnTransformer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F4AF10-2602-B405-073A-80FA349D26F3}"/>
              </a:ext>
            </a:extLst>
          </p:cNvPr>
          <p:cNvSpPr txBox="1"/>
          <p:nvPr/>
        </p:nvSpPr>
        <p:spPr>
          <a:xfrm>
            <a:off x="6457450" y="3394497"/>
            <a:ext cx="2548813" cy="5107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A3D5F-2135-3D89-9361-24A0888F0177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387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>
            <a:extLst>
              <a:ext uri="{FF2B5EF4-FFF2-40B4-BE49-F238E27FC236}">
                <a16:creationId xmlns:a16="http://schemas.microsoft.com/office/drawing/2014/main" id="{599F0554-408D-C7C2-9E00-7500B64472B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Subtitle 42">
            <a:extLst>
              <a:ext uri="{FF2B5EF4-FFF2-40B4-BE49-F238E27FC236}">
                <a16:creationId xmlns:a16="http://schemas.microsoft.com/office/drawing/2014/main" id="{0B209A2A-457C-9719-1C78-D36EE1835EA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22F52034-B485-4AFC-63CB-B7B0402326A5}"/>
              </a:ext>
            </a:extLst>
          </p:cNvPr>
          <p:cNvSpPr/>
          <p:nvPr/>
        </p:nvSpPr>
        <p:spPr>
          <a:xfrm>
            <a:off x="191386" y="1257676"/>
            <a:ext cx="2844705" cy="6391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RandomForestRegressor</a:t>
            </a:r>
            <a:r>
              <a:rPr lang="vi-VN" sz="18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vi-VN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2AD42C0E-217C-27E6-279C-389E5582BBC2}"/>
              </a:ext>
            </a:extLst>
          </p:cNvPr>
          <p:cNvSpPr/>
          <p:nvPr/>
        </p:nvSpPr>
        <p:spPr>
          <a:xfrm>
            <a:off x="396665" y="2363077"/>
            <a:ext cx="2639426" cy="6391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LogisticRegression</a:t>
            </a:r>
            <a:r>
              <a:rPr lang="vi-VN" sz="1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vi-VN">
              <a:ea typeface="+mn-lt"/>
              <a:cs typeface="+mn-lt"/>
            </a:endParaRP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D2BE8581-F4A1-2D64-3519-0AD9A4E939BC}"/>
              </a:ext>
            </a:extLst>
          </p:cNvPr>
          <p:cNvSpPr/>
          <p:nvPr/>
        </p:nvSpPr>
        <p:spPr>
          <a:xfrm>
            <a:off x="6126705" y="1174959"/>
            <a:ext cx="2699584" cy="6391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DecisionTreeRegressor</a:t>
            </a:r>
            <a:r>
              <a:rPr lang="vi-VN" sz="180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8CC5F2DE-1B64-0E2A-3894-49B1B49ADE81}"/>
              </a:ext>
            </a:extLst>
          </p:cNvPr>
          <p:cNvSpPr/>
          <p:nvPr/>
        </p:nvSpPr>
        <p:spPr>
          <a:xfrm>
            <a:off x="396665" y="3468477"/>
            <a:ext cx="2639426" cy="6391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KneighborsRegression</a:t>
            </a:r>
            <a:endParaRPr lang="vi-VN" err="1">
              <a:ea typeface="+mn-lt"/>
              <a:cs typeface="+mn-lt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9DFF86C6-CD24-7D4B-A59B-4BE5721719BD}"/>
              </a:ext>
            </a:extLst>
          </p:cNvPr>
          <p:cNvSpPr/>
          <p:nvPr/>
        </p:nvSpPr>
        <p:spPr>
          <a:xfrm>
            <a:off x="6126705" y="3543675"/>
            <a:ext cx="2699584" cy="6391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B3007D45-5FB7-1EC2-C913-9CD0DECCB20B}"/>
              </a:ext>
            </a:extLst>
          </p:cNvPr>
          <p:cNvGrpSpPr/>
          <p:nvPr/>
        </p:nvGrpSpPr>
        <p:grpSpPr>
          <a:xfrm>
            <a:off x="6126705" y="2325479"/>
            <a:ext cx="2699584" cy="712610"/>
            <a:chOff x="6126705" y="2325479"/>
            <a:chExt cx="2699584" cy="712610"/>
          </a:xfrm>
        </p:grpSpPr>
        <p:sp>
          <p:nvSpPr>
            <p:cNvPr id="14" name="Hình chữ nhật: Góc Tròn 13">
              <a:extLst>
                <a:ext uri="{FF2B5EF4-FFF2-40B4-BE49-F238E27FC236}">
                  <a16:creationId xmlns:a16="http://schemas.microsoft.com/office/drawing/2014/main" id="{7EAA005F-67CF-E9DD-FD41-D29FD1103BF9}"/>
                </a:ext>
              </a:extLst>
            </p:cNvPr>
            <p:cNvSpPr/>
            <p:nvPr/>
          </p:nvSpPr>
          <p:spPr>
            <a:xfrm>
              <a:off x="6126705" y="2325479"/>
              <a:ext cx="2699584" cy="639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8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0AE62551-4BE9-B082-69C4-6CE41DACF82D}"/>
                </a:ext>
              </a:extLst>
            </p:cNvPr>
            <p:cNvSpPr txBox="1"/>
            <p:nvPr/>
          </p:nvSpPr>
          <p:spPr>
            <a:xfrm>
              <a:off x="6421855" y="2453314"/>
              <a:ext cx="2105526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err="1"/>
                <a:t>LinearRegression</a:t>
              </a:r>
              <a:endParaRPr lang="vi-VN" sz="1800" err="1"/>
            </a:p>
            <a:p>
              <a:pPr algn="l"/>
              <a:endParaRPr lang="vi-VN"/>
            </a:p>
          </p:txBody>
        </p:sp>
      </p:grp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93404BE-EDAD-8DBA-F038-A7F94C64EFC1}"/>
              </a:ext>
            </a:extLst>
          </p:cNvPr>
          <p:cNvSpPr txBox="1"/>
          <p:nvPr/>
        </p:nvSpPr>
        <p:spPr>
          <a:xfrm>
            <a:off x="6451934" y="3671510"/>
            <a:ext cx="2105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Ridge</a:t>
            </a:r>
            <a:endParaRPr lang="vi-VN"/>
          </a:p>
        </p:txBody>
      </p:sp>
      <p:pic>
        <p:nvPicPr>
          <p:cNvPr id="23" name="Hình ảnh 22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B701D11D-5526-3252-E25F-3B5DF869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17" y="1605342"/>
            <a:ext cx="2577766" cy="2211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Viết tay 24">
                <a:extLst>
                  <a:ext uri="{FF2B5EF4-FFF2-40B4-BE49-F238E27FC236}">
                    <a16:creationId xmlns:a16="http://schemas.microsoft.com/office/drawing/2014/main" id="{1268B329-2A50-1B3C-0D96-583DC719EA5E}"/>
                  </a:ext>
                </a:extLst>
              </p14:cNvPr>
              <p14:cNvContentPartPr/>
              <p14:nvPr/>
            </p14:nvContentPartPr>
            <p14:xfrm>
              <a:off x="3135731" y="1633663"/>
              <a:ext cx="124598" cy="162582"/>
            </p14:xfrm>
          </p:contentPart>
        </mc:Choice>
        <mc:Fallback xmlns="">
          <p:pic>
            <p:nvPicPr>
              <p:cNvPr id="25" name="Viết tay 24">
                <a:extLst>
                  <a:ext uri="{FF2B5EF4-FFF2-40B4-BE49-F238E27FC236}">
                    <a16:creationId xmlns:a16="http://schemas.microsoft.com/office/drawing/2014/main" id="{1268B329-2A50-1B3C-0D96-583DC719EA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7777" y="1615678"/>
                <a:ext cx="160146" cy="198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Viết tay 25">
                <a:extLst>
                  <a:ext uri="{FF2B5EF4-FFF2-40B4-BE49-F238E27FC236}">
                    <a16:creationId xmlns:a16="http://schemas.microsoft.com/office/drawing/2014/main" id="{DCC61AB6-987B-2CC7-AF73-E8C8BBE4746E}"/>
                  </a:ext>
                </a:extLst>
              </p14:cNvPr>
              <p14:cNvContentPartPr/>
              <p14:nvPr/>
            </p14:nvContentPartPr>
            <p14:xfrm>
              <a:off x="3196640" y="1746458"/>
              <a:ext cx="116673" cy="107451"/>
            </p14:xfrm>
          </p:contentPart>
        </mc:Choice>
        <mc:Fallback xmlns="">
          <p:pic>
            <p:nvPicPr>
              <p:cNvPr id="26" name="Viết tay 25">
                <a:extLst>
                  <a:ext uri="{FF2B5EF4-FFF2-40B4-BE49-F238E27FC236}">
                    <a16:creationId xmlns:a16="http://schemas.microsoft.com/office/drawing/2014/main" id="{DCC61AB6-987B-2CC7-AF73-E8C8BBE474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8690" y="1728549"/>
                <a:ext cx="152213" cy="142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Viết tay 26">
                <a:extLst>
                  <a:ext uri="{FF2B5EF4-FFF2-40B4-BE49-F238E27FC236}">
                    <a16:creationId xmlns:a16="http://schemas.microsoft.com/office/drawing/2014/main" id="{1F805B6A-0141-2703-6DE2-1B0E9520D595}"/>
                  </a:ext>
                </a:extLst>
              </p14:cNvPr>
              <p14:cNvContentPartPr/>
              <p14:nvPr/>
            </p14:nvContentPartPr>
            <p14:xfrm>
              <a:off x="3128210" y="2641307"/>
              <a:ext cx="164884" cy="9399"/>
            </p14:xfrm>
          </p:contentPart>
        </mc:Choice>
        <mc:Fallback xmlns="">
          <p:pic>
            <p:nvPicPr>
              <p:cNvPr id="27" name="Viết tay 26">
                <a:extLst>
                  <a:ext uri="{FF2B5EF4-FFF2-40B4-BE49-F238E27FC236}">
                    <a16:creationId xmlns:a16="http://schemas.microsoft.com/office/drawing/2014/main" id="{1F805B6A-0141-2703-6DE2-1B0E9520D5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249" y="2171357"/>
                <a:ext cx="200447" cy="93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Viết tay 27">
                <a:extLst>
                  <a:ext uri="{FF2B5EF4-FFF2-40B4-BE49-F238E27FC236}">
                    <a16:creationId xmlns:a16="http://schemas.microsoft.com/office/drawing/2014/main" id="{A615EFE6-15E3-5D1F-7BAA-8027C14EBBCF}"/>
                  </a:ext>
                </a:extLst>
              </p14:cNvPr>
              <p14:cNvContentPartPr/>
              <p14:nvPr/>
            </p14:nvContentPartPr>
            <p14:xfrm>
              <a:off x="3269384" y="2581149"/>
              <a:ext cx="58869" cy="139243"/>
            </p14:xfrm>
          </p:contentPart>
        </mc:Choice>
        <mc:Fallback xmlns="">
          <p:pic>
            <p:nvPicPr>
              <p:cNvPr id="28" name="Viết tay 27">
                <a:extLst>
                  <a:ext uri="{FF2B5EF4-FFF2-40B4-BE49-F238E27FC236}">
                    <a16:creationId xmlns:a16="http://schemas.microsoft.com/office/drawing/2014/main" id="{A615EFE6-15E3-5D1F-7BAA-8027C14EBB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1545" y="2563205"/>
                <a:ext cx="94190" cy="174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Viết tay 28">
                <a:extLst>
                  <a:ext uri="{FF2B5EF4-FFF2-40B4-BE49-F238E27FC236}">
                    <a16:creationId xmlns:a16="http://schemas.microsoft.com/office/drawing/2014/main" id="{3C144B56-15F0-8C84-34E1-88FF229A99F4}"/>
                  </a:ext>
                </a:extLst>
              </p14:cNvPr>
              <p14:cNvContentPartPr/>
              <p14:nvPr/>
            </p14:nvContentPartPr>
            <p14:xfrm>
              <a:off x="3205984" y="3720932"/>
              <a:ext cx="158930" cy="116013"/>
            </p14:xfrm>
          </p:contentPart>
        </mc:Choice>
        <mc:Fallback xmlns="">
          <p:pic>
            <p:nvPicPr>
              <p:cNvPr id="29" name="Viết tay 28">
                <a:extLst>
                  <a:ext uri="{FF2B5EF4-FFF2-40B4-BE49-F238E27FC236}">
                    <a16:creationId xmlns:a16="http://schemas.microsoft.com/office/drawing/2014/main" id="{3C144B56-15F0-8C84-34E1-88FF229A99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8005" y="3702973"/>
                <a:ext cx="194527" cy="151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Viết tay 29">
                <a:extLst>
                  <a:ext uri="{FF2B5EF4-FFF2-40B4-BE49-F238E27FC236}">
                    <a16:creationId xmlns:a16="http://schemas.microsoft.com/office/drawing/2014/main" id="{2933A0F1-1F14-BC27-78AA-0CBEB663F3AB}"/>
                  </a:ext>
                </a:extLst>
              </p14:cNvPr>
              <p14:cNvContentPartPr/>
              <p14:nvPr/>
            </p14:nvContentPartPr>
            <p14:xfrm>
              <a:off x="3293644" y="3686550"/>
              <a:ext cx="108182" cy="92193"/>
            </p14:xfrm>
          </p:contentPart>
        </mc:Choice>
        <mc:Fallback xmlns="">
          <p:pic>
            <p:nvPicPr>
              <p:cNvPr id="30" name="Viết tay 29">
                <a:extLst>
                  <a:ext uri="{FF2B5EF4-FFF2-40B4-BE49-F238E27FC236}">
                    <a16:creationId xmlns:a16="http://schemas.microsoft.com/office/drawing/2014/main" id="{2933A0F1-1F14-BC27-78AA-0CBEB663F3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5733" y="3668614"/>
                <a:ext cx="143646" cy="127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Viết tay 30">
                <a:extLst>
                  <a:ext uri="{FF2B5EF4-FFF2-40B4-BE49-F238E27FC236}">
                    <a16:creationId xmlns:a16="http://schemas.microsoft.com/office/drawing/2014/main" id="{7126BB09-F918-9A1E-EAFF-4C57F6F04F42}"/>
                  </a:ext>
                </a:extLst>
              </p14:cNvPr>
              <p14:cNvContentPartPr/>
              <p14:nvPr/>
            </p14:nvContentPartPr>
            <p14:xfrm>
              <a:off x="5850682" y="1585221"/>
              <a:ext cx="187666" cy="205551"/>
            </p14:xfrm>
          </p:contentPart>
        </mc:Choice>
        <mc:Fallback xmlns="">
          <p:pic>
            <p:nvPicPr>
              <p:cNvPr id="31" name="Viết tay 30">
                <a:extLst>
                  <a:ext uri="{FF2B5EF4-FFF2-40B4-BE49-F238E27FC236}">
                    <a16:creationId xmlns:a16="http://schemas.microsoft.com/office/drawing/2014/main" id="{7126BB09-F918-9A1E-EAFF-4C57F6F04F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2706" y="1567253"/>
                <a:ext cx="223258" cy="241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Viết tay 31">
                <a:extLst>
                  <a:ext uri="{FF2B5EF4-FFF2-40B4-BE49-F238E27FC236}">
                    <a16:creationId xmlns:a16="http://schemas.microsoft.com/office/drawing/2014/main" id="{FDD8F791-7004-0250-1B2D-3488FC2523E0}"/>
                  </a:ext>
                </a:extLst>
              </p14:cNvPr>
              <p14:cNvContentPartPr/>
              <p14:nvPr/>
            </p14:nvContentPartPr>
            <p14:xfrm>
              <a:off x="5813440" y="1716379"/>
              <a:ext cx="107507" cy="92375"/>
            </p14:xfrm>
          </p:contentPart>
        </mc:Choice>
        <mc:Fallback xmlns="">
          <p:pic>
            <p:nvPicPr>
              <p:cNvPr id="32" name="Viết tay 31">
                <a:extLst>
                  <a:ext uri="{FF2B5EF4-FFF2-40B4-BE49-F238E27FC236}">
                    <a16:creationId xmlns:a16="http://schemas.microsoft.com/office/drawing/2014/main" id="{FDD8F791-7004-0250-1B2D-3488FC2523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95522" y="1698407"/>
                <a:ext cx="142984" cy="12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Viết tay 32">
                <a:extLst>
                  <a:ext uri="{FF2B5EF4-FFF2-40B4-BE49-F238E27FC236}">
                    <a16:creationId xmlns:a16="http://schemas.microsoft.com/office/drawing/2014/main" id="{00836EFA-799B-8DF9-8845-8EBAD479535B}"/>
                  </a:ext>
                </a:extLst>
              </p14:cNvPr>
              <p14:cNvContentPartPr/>
              <p14:nvPr/>
            </p14:nvContentPartPr>
            <p14:xfrm>
              <a:off x="5842836" y="2588669"/>
              <a:ext cx="203032" cy="9399"/>
            </p14:xfrm>
          </p:contentPart>
        </mc:Choice>
        <mc:Fallback xmlns="">
          <p:pic>
            <p:nvPicPr>
              <p:cNvPr id="33" name="Viết tay 32">
                <a:extLst>
                  <a:ext uri="{FF2B5EF4-FFF2-40B4-BE49-F238E27FC236}">
                    <a16:creationId xmlns:a16="http://schemas.microsoft.com/office/drawing/2014/main" id="{00836EFA-799B-8DF9-8845-8EBAD47953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24869" y="2118719"/>
                <a:ext cx="238608" cy="93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Viết tay 35">
                <a:extLst>
                  <a:ext uri="{FF2B5EF4-FFF2-40B4-BE49-F238E27FC236}">
                    <a16:creationId xmlns:a16="http://schemas.microsoft.com/office/drawing/2014/main" id="{FF58179E-3F0F-65EE-7FF1-6986075EDAD9}"/>
                  </a:ext>
                </a:extLst>
              </p14:cNvPr>
              <p14:cNvContentPartPr/>
              <p14:nvPr/>
            </p14:nvContentPartPr>
            <p14:xfrm>
              <a:off x="5760891" y="2460833"/>
              <a:ext cx="96626" cy="227871"/>
            </p14:xfrm>
          </p:contentPart>
        </mc:Choice>
        <mc:Fallback xmlns="">
          <p:pic>
            <p:nvPicPr>
              <p:cNvPr id="36" name="Viết tay 35">
                <a:extLst>
                  <a:ext uri="{FF2B5EF4-FFF2-40B4-BE49-F238E27FC236}">
                    <a16:creationId xmlns:a16="http://schemas.microsoft.com/office/drawing/2014/main" id="{FF58179E-3F0F-65EE-7FF1-6986075EDA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2997" y="2442862"/>
                <a:ext cx="132056" cy="263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Viết tay 36">
                <a:extLst>
                  <a:ext uri="{FF2B5EF4-FFF2-40B4-BE49-F238E27FC236}">
                    <a16:creationId xmlns:a16="http://schemas.microsoft.com/office/drawing/2014/main" id="{DEC81680-5B9F-0691-A648-137A12DA9E94}"/>
                  </a:ext>
                </a:extLst>
              </p14:cNvPr>
              <p14:cNvContentPartPr/>
              <p14:nvPr/>
            </p14:nvContentPartPr>
            <p14:xfrm>
              <a:off x="5790197" y="3630934"/>
              <a:ext cx="160264" cy="122081"/>
            </p14:xfrm>
          </p:contentPart>
        </mc:Choice>
        <mc:Fallback xmlns="">
          <p:pic>
            <p:nvPicPr>
              <p:cNvPr id="37" name="Viết tay 36">
                <a:extLst>
                  <a:ext uri="{FF2B5EF4-FFF2-40B4-BE49-F238E27FC236}">
                    <a16:creationId xmlns:a16="http://schemas.microsoft.com/office/drawing/2014/main" id="{DEC81680-5B9F-0691-A648-137A12DA9E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2230" y="3612981"/>
                <a:ext cx="195838" cy="15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Viết tay 37">
                <a:extLst>
                  <a:ext uri="{FF2B5EF4-FFF2-40B4-BE49-F238E27FC236}">
                    <a16:creationId xmlns:a16="http://schemas.microsoft.com/office/drawing/2014/main" id="{81D607D1-09DE-16F6-9357-47919DF61FA1}"/>
                  </a:ext>
                </a:extLst>
              </p14:cNvPr>
              <p14:cNvContentPartPr/>
              <p14:nvPr/>
            </p14:nvContentPartPr>
            <p14:xfrm>
              <a:off x="5720119" y="3559957"/>
              <a:ext cx="182873" cy="161613"/>
            </p14:xfrm>
          </p:contentPart>
        </mc:Choice>
        <mc:Fallback xmlns="">
          <p:pic>
            <p:nvPicPr>
              <p:cNvPr id="38" name="Viết tay 37">
                <a:extLst>
                  <a:ext uri="{FF2B5EF4-FFF2-40B4-BE49-F238E27FC236}">
                    <a16:creationId xmlns:a16="http://schemas.microsoft.com/office/drawing/2014/main" id="{81D607D1-09DE-16F6-9357-47919DF61F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02155" y="3542000"/>
                <a:ext cx="218442" cy="197168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Hình ảnh 45" descr="Ảnh có chứa màu đỏ, Màu đỏ son, biểu tượng, Đồ họa&#10;&#10;Mô tả được tự động tạo">
            <a:extLst>
              <a:ext uri="{FF2B5EF4-FFF2-40B4-BE49-F238E27FC236}">
                <a16:creationId xmlns:a16="http://schemas.microsoft.com/office/drawing/2014/main" id="{DEC0E647-F4DE-A974-B0C9-F16A8D0FA0E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640000">
            <a:off x="8111139" y="3113159"/>
            <a:ext cx="484273" cy="514352"/>
          </a:xfrm>
          <a:prstGeom prst="rect">
            <a:avLst/>
          </a:prstGeom>
        </p:spPr>
      </p:pic>
      <p:sp>
        <p:nvSpPr>
          <p:cNvPr id="5" name="Google Shape;455;p41">
            <a:extLst>
              <a:ext uri="{FF2B5EF4-FFF2-40B4-BE49-F238E27FC236}">
                <a16:creationId xmlns:a16="http://schemas.microsoft.com/office/drawing/2014/main" id="{AE8955D8-76E3-7A71-11AD-03BDFE6D5CE0}"/>
              </a:ext>
            </a:extLst>
          </p:cNvPr>
          <p:cNvSpPr txBox="1">
            <a:spLocks/>
          </p:cNvSpPr>
          <p:nvPr/>
        </p:nvSpPr>
        <p:spPr>
          <a:xfrm>
            <a:off x="720000" y="20388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400">
                <a:latin typeface="Roboto"/>
                <a:ea typeface="Roboto"/>
                <a:cs typeface="Roboto"/>
              </a:rPr>
              <a:t>03. Phương </a:t>
            </a:r>
            <a:r>
              <a:rPr lang="en-US" sz="2400" err="1">
                <a:latin typeface="Roboto"/>
                <a:ea typeface="Roboto"/>
                <a:cs typeface="Roboto"/>
              </a:rPr>
              <a:t>pháp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phân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tích</a:t>
            </a:r>
            <a:endParaRPr lang="vi-VN" sz="2400">
              <a:latin typeface="Roboto"/>
              <a:ea typeface="Roboto"/>
              <a:cs typeface="Roboto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FDE71D-C4ED-9EA7-1ED4-9BC829886A8E}"/>
              </a:ext>
            </a:extLst>
          </p:cNvPr>
          <p:cNvSpPr txBox="1"/>
          <p:nvPr/>
        </p:nvSpPr>
        <p:spPr>
          <a:xfrm>
            <a:off x="323332" y="686178"/>
            <a:ext cx="435394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Roboto"/>
                <a:ea typeface="Roboto"/>
                <a:cs typeface="Roboto"/>
              </a:rPr>
              <a:t>- </a:t>
            </a:r>
            <a:r>
              <a:rPr lang="en-US" sz="2400" dirty="0" err="1">
                <a:latin typeface="Roboto"/>
                <a:ea typeface="Roboto"/>
                <a:cs typeface="Roboto"/>
              </a:rPr>
              <a:t>Huấn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luyện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và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chọn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mô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hình</a:t>
            </a:r>
            <a:r>
              <a:rPr lang="en-US" sz="2400" dirty="0">
                <a:latin typeface="Roboto"/>
                <a:ea typeface="Roboto"/>
                <a:cs typeface="Roboto"/>
              </a:rPr>
              <a:t>: 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155F62-0195-1A57-F899-6DCFCC263EE0}"/>
              </a:ext>
            </a:extLst>
          </p:cNvPr>
          <p:cNvSpPr/>
          <p:nvPr/>
        </p:nvSpPr>
        <p:spPr>
          <a:xfrm>
            <a:off x="6940626" y="3635387"/>
            <a:ext cx="1093717" cy="4557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6F133-2327-1119-F1B1-A87A1BD9650C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37816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973509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thăm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dò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04</a:t>
            </a:r>
            <a:endParaRPr lang="vi-VN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1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212E23-4A86-AD9E-3746-52CEF906B1F6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2557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FA469E3-2A2C-C924-0286-B55DA4D4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400" y="281738"/>
            <a:ext cx="6691200" cy="547800"/>
          </a:xfrm>
        </p:spPr>
        <p:txBody>
          <a:bodyPr/>
          <a:lstStyle/>
          <a:p>
            <a:r>
              <a:rPr lang="en-US" sz="2400" dirty="0"/>
              <a:t>0</a:t>
            </a:r>
            <a:r>
              <a:rPr lang="vi-VN" sz="2400" dirty="0"/>
              <a:t>4. Phân tích thăm dò </a:t>
            </a:r>
          </a:p>
        </p:txBody>
      </p:sp>
      <p:pic>
        <p:nvPicPr>
          <p:cNvPr id="9" name="Hình ảnh 8" descr="Ảnh có chứa máy tính, máy tính xách tay, ảnh chụp màn hình, Thiết bị đầu ra&#10;&#10;Mô tả được tự động tạo">
            <a:extLst>
              <a:ext uri="{FF2B5EF4-FFF2-40B4-BE49-F238E27FC236}">
                <a16:creationId xmlns:a16="http://schemas.microsoft.com/office/drawing/2014/main" id="{81B8C709-12EA-826A-715E-D15BFE2B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28" y="1079834"/>
            <a:ext cx="1284372" cy="1284372"/>
          </a:xfrm>
          <a:prstGeom prst="rect">
            <a:avLst/>
          </a:prstGeom>
        </p:spPr>
      </p:pic>
      <p:sp>
        <p:nvSpPr>
          <p:cNvPr id="11" name="TextBox 465">
            <a:extLst>
              <a:ext uri="{FF2B5EF4-FFF2-40B4-BE49-F238E27FC236}">
                <a16:creationId xmlns:a16="http://schemas.microsoft.com/office/drawing/2014/main" id="{0AA33734-452B-734C-05F2-B6F013E847D1}"/>
              </a:ext>
            </a:extLst>
          </p:cNvPr>
          <p:cNvSpPr txBox="1"/>
          <p:nvPr/>
        </p:nvSpPr>
        <p:spPr>
          <a:xfrm>
            <a:off x="4135838" y="1520869"/>
            <a:ext cx="194017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Roboto"/>
                <a:ea typeface="Roboto"/>
                <a:cs typeface="Roboto"/>
              </a:rPr>
              <a:t>3-13 tr VND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9" name="Hình ảnh 18" descr="Ảnh có chứa biểu tượng, vòng tròn, Đồ họa, thiết kế&#10;&#10;Mô tả được tự động tạo">
            <a:extLst>
              <a:ext uri="{FF2B5EF4-FFF2-40B4-BE49-F238E27FC236}">
                <a16:creationId xmlns:a16="http://schemas.microsoft.com/office/drawing/2014/main" id="{20BD9DDD-D0E5-1090-BEC8-59196F15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77" y="2765759"/>
            <a:ext cx="1619753" cy="1612233"/>
          </a:xfrm>
          <a:prstGeom prst="rect">
            <a:avLst/>
          </a:prstGeom>
        </p:spPr>
      </p:pic>
      <p:sp>
        <p:nvSpPr>
          <p:cNvPr id="20" name="TextBox 465">
            <a:extLst>
              <a:ext uri="{FF2B5EF4-FFF2-40B4-BE49-F238E27FC236}">
                <a16:creationId xmlns:a16="http://schemas.microsoft.com/office/drawing/2014/main" id="{1609D2F1-6EF3-2524-BF6A-D13EFAABFEFE}"/>
              </a:ext>
            </a:extLst>
          </p:cNvPr>
          <p:cNvSpPr txBox="1"/>
          <p:nvPr/>
        </p:nvSpPr>
        <p:spPr>
          <a:xfrm>
            <a:off x="4098239" y="3257928"/>
            <a:ext cx="32937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 err="1">
                <a:latin typeface="Roboto"/>
                <a:ea typeface="Roboto"/>
                <a:cs typeface="Roboto"/>
              </a:rPr>
              <a:t>Sự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mất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cân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bằng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dữ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liệu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là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khá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đáng</a:t>
            </a:r>
            <a:r>
              <a:rPr lang="en-US" sz="2400" dirty="0"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latin typeface="Roboto"/>
                <a:ea typeface="Roboto"/>
                <a:cs typeface="Roboto"/>
              </a:rPr>
              <a:t>kể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85502-A963-94AA-CA27-79D81BDE40D4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8236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FA469E3-2A2C-C924-0286-B55DA4D434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7175" y="-19507"/>
            <a:ext cx="3549650" cy="577850"/>
          </a:xfrm>
        </p:spPr>
        <p:txBody>
          <a:bodyPr/>
          <a:lstStyle/>
          <a:p>
            <a:r>
              <a:rPr lang="en-US" sz="2400" dirty="0"/>
              <a:t>0</a:t>
            </a:r>
            <a:r>
              <a:rPr lang="vi-VN" sz="2400" dirty="0"/>
              <a:t>4. Phân tích thăm dò </a:t>
            </a:r>
          </a:p>
        </p:txBody>
      </p:sp>
      <p:pic>
        <p:nvPicPr>
          <p:cNvPr id="2" name="Hình ảnh 1" descr="Ảnh có chứa văn bản, ảnh chụp màn hình, số, Phông chữ&#10;&#10;Mô tả được tự động tạo">
            <a:extLst>
              <a:ext uri="{FF2B5EF4-FFF2-40B4-BE49-F238E27FC236}">
                <a16:creationId xmlns:a16="http://schemas.microsoft.com/office/drawing/2014/main" id="{C457FBA7-6C69-5797-3FA3-E47B1A0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29" y="793136"/>
            <a:ext cx="4405062" cy="3233880"/>
          </a:xfrm>
          <a:prstGeom prst="rect">
            <a:avLst/>
          </a:prstGeom>
        </p:spPr>
      </p:pic>
      <p:sp>
        <p:nvSpPr>
          <p:cNvPr id="4" name="TextBox 465">
            <a:extLst>
              <a:ext uri="{FF2B5EF4-FFF2-40B4-BE49-F238E27FC236}">
                <a16:creationId xmlns:a16="http://schemas.microsoft.com/office/drawing/2014/main" id="{F4A3C2AA-6450-4C47-1648-3A58098850F5}"/>
              </a:ext>
            </a:extLst>
          </p:cNvPr>
          <p:cNvSpPr txBox="1"/>
          <p:nvPr/>
        </p:nvSpPr>
        <p:spPr>
          <a:xfrm>
            <a:off x="285733" y="558343"/>
            <a:ext cx="153411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Roboto"/>
                <a:ea typeface="Roboto"/>
                <a:cs typeface="Roboto"/>
              </a:rPr>
              <a:t>Chi </a:t>
            </a:r>
            <a:r>
              <a:rPr lang="en-US" sz="2400" dirty="0" err="1">
                <a:latin typeface="Roboto"/>
                <a:ea typeface="Roboto"/>
                <a:cs typeface="Roboto"/>
              </a:rPr>
              <a:t>tiết</a:t>
            </a:r>
            <a:r>
              <a:rPr lang="en-US" sz="2400" dirty="0">
                <a:latin typeface="Roboto"/>
                <a:ea typeface="Roboto"/>
                <a:cs typeface="Roboto"/>
              </a:rPr>
              <a:t>:</a:t>
            </a:r>
          </a:p>
        </p:txBody>
      </p:sp>
      <p:sp>
        <p:nvSpPr>
          <p:cNvPr id="7" name="TextBox 465">
            <a:extLst>
              <a:ext uri="{FF2B5EF4-FFF2-40B4-BE49-F238E27FC236}">
                <a16:creationId xmlns:a16="http://schemas.microsoft.com/office/drawing/2014/main" id="{4F1F3ED8-DC02-48EE-78E7-BA141E284598}"/>
              </a:ext>
            </a:extLst>
          </p:cNvPr>
          <p:cNvSpPr txBox="1"/>
          <p:nvPr/>
        </p:nvSpPr>
        <p:spPr>
          <a:xfrm>
            <a:off x="714291" y="4144565"/>
            <a:ext cx="84297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 err="1">
                <a:latin typeface="Roboto"/>
                <a:ea typeface="Roboto"/>
                <a:cs typeface="Roboto"/>
              </a:rPr>
              <a:t>Những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chiếc</a:t>
            </a:r>
            <a:r>
              <a:rPr lang="en-US" sz="1800" dirty="0">
                <a:latin typeface="Roboto"/>
                <a:ea typeface="Roboto"/>
                <a:cs typeface="Roboto"/>
              </a:rPr>
              <a:t> laptop </a:t>
            </a:r>
            <a:r>
              <a:rPr lang="en-US" sz="1800" dirty="0" err="1">
                <a:latin typeface="Roboto"/>
                <a:ea typeface="Roboto"/>
                <a:cs typeface="Roboto"/>
              </a:rPr>
              <a:t>với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những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cấu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hình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như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trên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thì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giá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chỉ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trung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bình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trong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khoảng</a:t>
            </a:r>
            <a:r>
              <a:rPr lang="en-US" sz="1800" dirty="0">
                <a:latin typeface="Roboto"/>
                <a:ea typeface="Roboto"/>
                <a:cs typeface="Roboto"/>
              </a:rPr>
              <a:t> 6-12 tr VND =&gt; </a:t>
            </a:r>
            <a:r>
              <a:rPr lang="en-US" sz="1800" dirty="0" err="1">
                <a:latin typeface="Roboto"/>
                <a:ea typeface="Roboto"/>
                <a:cs typeface="Roboto"/>
              </a:rPr>
              <a:t>Không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quá</a:t>
            </a:r>
            <a:r>
              <a:rPr lang="en-US" sz="1800" dirty="0">
                <a:latin typeface="Roboto"/>
                <a:ea typeface="Roboto"/>
                <a:cs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</a:rPr>
              <a:t>cao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E9662-A0B0-73D1-85A7-4FA1EC37B589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721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BFA469E3-2A2C-C924-0286-B55DA4D4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146" y="120809"/>
            <a:ext cx="3431654" cy="577512"/>
          </a:xfrm>
        </p:spPr>
        <p:txBody>
          <a:bodyPr/>
          <a:lstStyle/>
          <a:p>
            <a:r>
              <a:rPr lang="en-US" sz="2400" dirty="0"/>
              <a:t>0</a:t>
            </a:r>
            <a:r>
              <a:rPr lang="vi-VN" sz="2400" dirty="0"/>
              <a:t>4. Phân tích thăm dò </a:t>
            </a:r>
          </a:p>
        </p:txBody>
      </p:sp>
      <p:pic>
        <p:nvPicPr>
          <p:cNvPr id="3" name="Hình ảnh 2" descr="Ảnh có chứa văn bản, ảnh chụp màn hình, biểu đồ, Nhiều màu sắc&#10;&#10;Mô tả được tự động tạo">
            <a:extLst>
              <a:ext uri="{FF2B5EF4-FFF2-40B4-BE49-F238E27FC236}">
                <a16:creationId xmlns:a16="http://schemas.microsoft.com/office/drawing/2014/main" id="{AEC98DAA-498F-4ADB-2625-447199F90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77" y="696211"/>
            <a:ext cx="3866359" cy="4447289"/>
          </a:xfrm>
          <a:prstGeom prst="rect">
            <a:avLst/>
          </a:prstGeom>
        </p:spPr>
      </p:pic>
      <p:sp>
        <p:nvSpPr>
          <p:cNvPr id="7" name="TextBox 465">
            <a:extLst>
              <a:ext uri="{FF2B5EF4-FFF2-40B4-BE49-F238E27FC236}">
                <a16:creationId xmlns:a16="http://schemas.microsoft.com/office/drawing/2014/main" id="{4E89DBAB-13D6-9527-B4F9-7FA5F08B698C}"/>
              </a:ext>
            </a:extLst>
          </p:cNvPr>
          <p:cNvSpPr txBox="1"/>
          <p:nvPr/>
        </p:nvSpPr>
        <p:spPr>
          <a:xfrm>
            <a:off x="827154" y="2528514"/>
            <a:ext cx="18725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Roboto"/>
                <a:ea typeface="Roboto"/>
                <a:cs typeface="Roboto"/>
              </a:rPr>
              <a:t>Dashboard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Viết tay 9">
                <a:extLst>
                  <a:ext uri="{FF2B5EF4-FFF2-40B4-BE49-F238E27FC236}">
                    <a16:creationId xmlns:a16="http://schemas.microsoft.com/office/drawing/2014/main" id="{A4C11382-382F-871A-E1D4-51F309394CF4}"/>
                  </a:ext>
                </a:extLst>
              </p14:cNvPr>
              <p14:cNvContentPartPr/>
              <p14:nvPr/>
            </p14:nvContentPartPr>
            <p14:xfrm>
              <a:off x="3271085" y="2686425"/>
              <a:ext cx="338762" cy="9399"/>
            </p14:xfrm>
          </p:contentPart>
        </mc:Choice>
        <mc:Fallback xmlns="">
          <p:pic>
            <p:nvPicPr>
              <p:cNvPr id="10" name="Viết tay 9">
                <a:extLst>
                  <a:ext uri="{FF2B5EF4-FFF2-40B4-BE49-F238E27FC236}">
                    <a16:creationId xmlns:a16="http://schemas.microsoft.com/office/drawing/2014/main" id="{A4C11382-382F-871A-E1D4-51F309394C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3104" y="2216475"/>
                <a:ext cx="374364" cy="93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6F6FE6B2-79A8-A784-AE1B-09169D0A980B}"/>
                  </a:ext>
                </a:extLst>
              </p14:cNvPr>
              <p14:cNvContentPartPr/>
              <p14:nvPr/>
            </p14:nvContentPartPr>
            <p14:xfrm>
              <a:off x="3286125" y="2821781"/>
              <a:ext cx="386510" cy="9399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6F6FE6B2-79A8-A784-AE1B-09169D0A98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8148" y="2801348"/>
                <a:ext cx="422105" cy="49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Viết tay 12">
                <a:extLst>
                  <a:ext uri="{FF2B5EF4-FFF2-40B4-BE49-F238E27FC236}">
                    <a16:creationId xmlns:a16="http://schemas.microsoft.com/office/drawing/2014/main" id="{C0279CB9-2E0B-85E3-6A90-BFB408BF4C8E}"/>
                  </a:ext>
                </a:extLst>
              </p14:cNvPr>
              <p14:cNvContentPartPr/>
              <p14:nvPr/>
            </p14:nvContentPartPr>
            <p14:xfrm>
              <a:off x="3561373" y="2528511"/>
              <a:ext cx="344185" cy="534683"/>
            </p14:xfrm>
          </p:contentPart>
        </mc:Choice>
        <mc:Fallback xmlns="">
          <p:pic>
            <p:nvPicPr>
              <p:cNvPr id="13" name="Viết tay 12">
                <a:extLst>
                  <a:ext uri="{FF2B5EF4-FFF2-40B4-BE49-F238E27FC236}">
                    <a16:creationId xmlns:a16="http://schemas.microsoft.com/office/drawing/2014/main" id="{C0279CB9-2E0B-85E3-6A90-BFB408BF4C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3391" y="2510520"/>
                <a:ext cx="379790" cy="5703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Google Shape;429;p40">
            <a:extLst>
              <a:ext uri="{FF2B5EF4-FFF2-40B4-BE49-F238E27FC236}">
                <a16:creationId xmlns:a16="http://schemas.microsoft.com/office/drawing/2014/main" id="{9E5745F3-9213-ACB0-01F8-66D75A339BC7}"/>
              </a:ext>
            </a:extLst>
          </p:cNvPr>
          <p:cNvSpPr txBox="1">
            <a:spLocks/>
          </p:cNvSpPr>
          <p:nvPr/>
        </p:nvSpPr>
        <p:spPr>
          <a:xfrm>
            <a:off x="-1477819" y="3293264"/>
            <a:ext cx="1219971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Google Shape;430;p40">
            <a:extLst>
              <a:ext uri="{FF2B5EF4-FFF2-40B4-BE49-F238E27FC236}">
                <a16:creationId xmlns:a16="http://schemas.microsoft.com/office/drawing/2014/main" id="{C55AA06E-F3C7-68F5-5C78-6987B5EA3E70}"/>
              </a:ext>
            </a:extLst>
          </p:cNvPr>
          <p:cNvSpPr txBox="1">
            <a:spLocks/>
          </p:cNvSpPr>
          <p:nvPr/>
        </p:nvSpPr>
        <p:spPr>
          <a:xfrm>
            <a:off x="-1154062" y="1301230"/>
            <a:ext cx="12642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3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05</a:t>
            </a:r>
            <a:endParaRPr lang="vi-VN" sz="3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A81C6-B04C-D2A8-DA2D-DD71D41D53F8}"/>
              </a:ext>
            </a:extLst>
          </p:cNvPr>
          <p:cNvSpPr txBox="1"/>
          <p:nvPr/>
        </p:nvSpPr>
        <p:spPr>
          <a:xfrm>
            <a:off x="8633636" y="4835723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3282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973509"/>
            <a:ext cx="3597518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05</a:t>
            </a:r>
            <a:endParaRPr lang="vi-VN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1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62F6B1-A985-2FD3-353B-6D63DC2CB55F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2019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Võ Thị Tố Như </a:t>
            </a:r>
          </a:p>
          <a:p>
            <a:pPr marL="0" indent="0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21520386</a:t>
            </a:r>
            <a:endParaRPr lang="vi-VN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8" name="Google Shape;568;p46"/>
          <p:cNvSpPr txBox="1">
            <a:spLocks noGrp="1"/>
          </p:cNvSpPr>
          <p:nvPr>
            <p:ph type="subTitle" idx="5"/>
          </p:nvPr>
        </p:nvSpPr>
        <p:spPr>
          <a:xfrm>
            <a:off x="5909377" y="2235613"/>
            <a:ext cx="2514625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Khánh Duy</a:t>
            </a:r>
          </a:p>
          <a:p>
            <a:pPr marL="0" indent="0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21522003</a:t>
            </a:r>
            <a:endParaRPr lang="vi-VN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720000" y="2251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 THIỆU THÀNH VIÊN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0" name="Google Shape;570;p46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 Thanh </a:t>
            </a:r>
            <a:r>
              <a:rPr lang="en-US" sz="2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Tùng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indent="0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21520121</a:t>
            </a:r>
            <a:endParaRPr lang="vi-VN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1" name="Google Shape;571;p46"/>
          <p:cNvSpPr txBox="1">
            <a:spLocks noGrp="1"/>
          </p:cNvSpPr>
          <p:nvPr>
            <p:ph type="subTitle" idx="3"/>
          </p:nvPr>
        </p:nvSpPr>
        <p:spPr>
          <a:xfrm>
            <a:off x="2183177" y="429937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Thị </a:t>
            </a:r>
            <a:r>
              <a:rPr lang="en-US" sz="2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Tâm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Như</a:t>
            </a:r>
          </a:p>
          <a:p>
            <a:pPr marL="0" indent="0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21521247</a:t>
            </a:r>
            <a:endParaRPr lang="vi-VN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3" name="Google Shape;573;p46"/>
          <p:cNvSpPr txBox="1">
            <a:spLocks noGrp="1"/>
          </p:cNvSpPr>
          <p:nvPr>
            <p:ph type="subTitle" idx="6"/>
          </p:nvPr>
        </p:nvSpPr>
        <p:spPr>
          <a:xfrm>
            <a:off x="4897111" y="429937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Thành </a:t>
            </a:r>
            <a:r>
              <a:rPr lang="en-US" sz="2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21522684</a:t>
            </a:r>
            <a:endParaRPr lang="vi-VN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1" name="Google Shape;9342;p84">
            <a:extLst>
              <a:ext uri="{FF2B5EF4-FFF2-40B4-BE49-F238E27FC236}">
                <a16:creationId xmlns:a16="http://schemas.microsoft.com/office/drawing/2014/main" id="{282B1E1D-D29B-CD4F-F94D-FA4DB1815650}"/>
              </a:ext>
            </a:extLst>
          </p:cNvPr>
          <p:cNvGrpSpPr/>
          <p:nvPr/>
        </p:nvGrpSpPr>
        <p:grpSpPr>
          <a:xfrm>
            <a:off x="1703355" y="1278389"/>
            <a:ext cx="722222" cy="859209"/>
            <a:chOff x="3316000" y="4399325"/>
            <a:chExt cx="392325" cy="483100"/>
          </a:xfrm>
        </p:grpSpPr>
        <p:sp>
          <p:nvSpPr>
            <p:cNvPr id="12" name="Google Shape;9343;p84">
              <a:extLst>
                <a:ext uri="{FF2B5EF4-FFF2-40B4-BE49-F238E27FC236}">
                  <a16:creationId xmlns:a16="http://schemas.microsoft.com/office/drawing/2014/main" id="{C911F949-20FE-757C-1781-C8C743CB5FC1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344;p84">
              <a:extLst>
                <a:ext uri="{FF2B5EF4-FFF2-40B4-BE49-F238E27FC236}">
                  <a16:creationId xmlns:a16="http://schemas.microsoft.com/office/drawing/2014/main" id="{9E96D9EA-4890-202C-AA89-D8388061385A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9345;p84">
            <a:extLst>
              <a:ext uri="{FF2B5EF4-FFF2-40B4-BE49-F238E27FC236}">
                <a16:creationId xmlns:a16="http://schemas.microsoft.com/office/drawing/2014/main" id="{506AD776-A0E6-2A35-B64C-B3FF98DA815B}"/>
              </a:ext>
            </a:extLst>
          </p:cNvPr>
          <p:cNvGrpSpPr/>
          <p:nvPr/>
        </p:nvGrpSpPr>
        <p:grpSpPr>
          <a:xfrm>
            <a:off x="4117825" y="1255409"/>
            <a:ext cx="722222" cy="859536"/>
            <a:chOff x="3926225" y="4399275"/>
            <a:chExt cx="360775" cy="483150"/>
          </a:xfrm>
        </p:grpSpPr>
        <p:sp>
          <p:nvSpPr>
            <p:cNvPr id="15" name="Google Shape;9346;p84">
              <a:extLst>
                <a:ext uri="{FF2B5EF4-FFF2-40B4-BE49-F238E27FC236}">
                  <a16:creationId xmlns:a16="http://schemas.microsoft.com/office/drawing/2014/main" id="{1D59797A-F778-277D-0754-718C87670B19}"/>
                </a:ext>
              </a:extLst>
            </p:cNvPr>
            <p:cNvSpPr/>
            <p:nvPr/>
          </p:nvSpPr>
          <p:spPr>
            <a:xfrm>
              <a:off x="41634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347;p84">
              <a:extLst>
                <a:ext uri="{FF2B5EF4-FFF2-40B4-BE49-F238E27FC236}">
                  <a16:creationId xmlns:a16="http://schemas.microsoft.com/office/drawing/2014/main" id="{C877ACBA-7A2A-C6DA-2DEB-5F84FA73FBF8}"/>
                </a:ext>
              </a:extLst>
            </p:cNvPr>
            <p:cNvSpPr/>
            <p:nvPr/>
          </p:nvSpPr>
          <p:spPr>
            <a:xfrm>
              <a:off x="3926225" y="4399275"/>
              <a:ext cx="360775" cy="483150"/>
            </a:xfrm>
            <a:custGeom>
              <a:avLst/>
              <a:gdLst/>
              <a:ahLst/>
              <a:cxnLst/>
              <a:rect l="l" t="t" r="r" b="b"/>
              <a:pathLst>
                <a:path w="14431" h="19326" extrusionOk="0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9342;p84">
            <a:extLst>
              <a:ext uri="{FF2B5EF4-FFF2-40B4-BE49-F238E27FC236}">
                <a16:creationId xmlns:a16="http://schemas.microsoft.com/office/drawing/2014/main" id="{3FF21125-2284-A2CF-2D81-7C7FB9A03C15}"/>
              </a:ext>
            </a:extLst>
          </p:cNvPr>
          <p:cNvGrpSpPr/>
          <p:nvPr/>
        </p:nvGrpSpPr>
        <p:grpSpPr>
          <a:xfrm>
            <a:off x="6801900" y="1278389"/>
            <a:ext cx="722222" cy="859209"/>
            <a:chOff x="3316000" y="4399325"/>
            <a:chExt cx="392325" cy="483100"/>
          </a:xfrm>
        </p:grpSpPr>
        <p:sp>
          <p:nvSpPr>
            <p:cNvPr id="20" name="Google Shape;9343;p84">
              <a:extLst>
                <a:ext uri="{FF2B5EF4-FFF2-40B4-BE49-F238E27FC236}">
                  <a16:creationId xmlns:a16="http://schemas.microsoft.com/office/drawing/2014/main" id="{33A94770-E614-A6BD-2C5F-D86AB731A08D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9344;p84">
              <a:extLst>
                <a:ext uri="{FF2B5EF4-FFF2-40B4-BE49-F238E27FC236}">
                  <a16:creationId xmlns:a16="http://schemas.microsoft.com/office/drawing/2014/main" id="{C01094E9-07BD-F72F-76E2-08CD0BDB6CDF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9342;p84">
            <a:extLst>
              <a:ext uri="{FF2B5EF4-FFF2-40B4-BE49-F238E27FC236}">
                <a16:creationId xmlns:a16="http://schemas.microsoft.com/office/drawing/2014/main" id="{12716429-C8AA-0B37-897B-664BC85E1FF5}"/>
              </a:ext>
            </a:extLst>
          </p:cNvPr>
          <p:cNvGrpSpPr/>
          <p:nvPr/>
        </p:nvGrpSpPr>
        <p:grpSpPr>
          <a:xfrm>
            <a:off x="5541150" y="3174908"/>
            <a:ext cx="722222" cy="859209"/>
            <a:chOff x="3316000" y="4399325"/>
            <a:chExt cx="392325" cy="483100"/>
          </a:xfrm>
        </p:grpSpPr>
        <p:sp>
          <p:nvSpPr>
            <p:cNvPr id="31" name="Google Shape;9343;p84">
              <a:extLst>
                <a:ext uri="{FF2B5EF4-FFF2-40B4-BE49-F238E27FC236}">
                  <a16:creationId xmlns:a16="http://schemas.microsoft.com/office/drawing/2014/main" id="{6B9BA03E-B5B1-46EC-593D-BFA459715814}"/>
                </a:ext>
              </a:extLst>
            </p:cNvPr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344;p84">
              <a:extLst>
                <a:ext uri="{FF2B5EF4-FFF2-40B4-BE49-F238E27FC236}">
                  <a16:creationId xmlns:a16="http://schemas.microsoft.com/office/drawing/2014/main" id="{FFD76534-B9A8-1D5A-1AC2-0BB4E0894EC2}"/>
                </a:ext>
              </a:extLst>
            </p:cNvPr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9345;p84">
            <a:extLst>
              <a:ext uri="{FF2B5EF4-FFF2-40B4-BE49-F238E27FC236}">
                <a16:creationId xmlns:a16="http://schemas.microsoft.com/office/drawing/2014/main" id="{B718E4D7-652F-05DA-B41D-462D26D86F7B}"/>
              </a:ext>
            </a:extLst>
          </p:cNvPr>
          <p:cNvGrpSpPr/>
          <p:nvPr/>
        </p:nvGrpSpPr>
        <p:grpSpPr>
          <a:xfrm>
            <a:off x="2955166" y="3174578"/>
            <a:ext cx="722222" cy="859536"/>
            <a:chOff x="3926225" y="4399275"/>
            <a:chExt cx="360775" cy="483150"/>
          </a:xfrm>
        </p:grpSpPr>
        <p:sp>
          <p:nvSpPr>
            <p:cNvPr id="34" name="Google Shape;9346;p84">
              <a:extLst>
                <a:ext uri="{FF2B5EF4-FFF2-40B4-BE49-F238E27FC236}">
                  <a16:creationId xmlns:a16="http://schemas.microsoft.com/office/drawing/2014/main" id="{B9838559-3BE2-3A97-9F5C-9FEBB282F8EA}"/>
                </a:ext>
              </a:extLst>
            </p:cNvPr>
            <p:cNvSpPr/>
            <p:nvPr/>
          </p:nvSpPr>
          <p:spPr>
            <a:xfrm>
              <a:off x="41634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9347;p84">
              <a:extLst>
                <a:ext uri="{FF2B5EF4-FFF2-40B4-BE49-F238E27FC236}">
                  <a16:creationId xmlns:a16="http://schemas.microsoft.com/office/drawing/2014/main" id="{31D333B5-4590-497C-7D1D-B02452A9F37E}"/>
                </a:ext>
              </a:extLst>
            </p:cNvPr>
            <p:cNvSpPr/>
            <p:nvPr/>
          </p:nvSpPr>
          <p:spPr>
            <a:xfrm>
              <a:off x="3926225" y="4399275"/>
              <a:ext cx="360775" cy="483150"/>
            </a:xfrm>
            <a:custGeom>
              <a:avLst/>
              <a:gdLst/>
              <a:ahLst/>
              <a:cxnLst/>
              <a:rect l="l" t="t" r="r" b="b"/>
              <a:pathLst>
                <a:path w="14431" h="19326" extrusionOk="0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D964BE-A4EA-9598-A0BF-0D009A79AE6E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4">
            <a:extLst>
              <a:ext uri="{FF2B5EF4-FFF2-40B4-BE49-F238E27FC236}">
                <a16:creationId xmlns:a16="http://schemas.microsoft.com/office/drawing/2014/main" id="{8C7576F1-EEE1-9054-C139-B51FF890DEB3}"/>
              </a:ext>
            </a:extLst>
          </p:cNvPr>
          <p:cNvSpPr txBox="1">
            <a:spLocks/>
          </p:cNvSpPr>
          <p:nvPr/>
        </p:nvSpPr>
        <p:spPr>
          <a:xfrm>
            <a:off x="2969146" y="120809"/>
            <a:ext cx="3431654" cy="5775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05</a:t>
            </a:r>
            <a:r>
              <a:rPr lang="vi-VN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Hình ảnh 5" descr="Ảnh có chứa văn bản, ảnh chụp màn hình, Hình chữ nhật, Nhiều màu sắc&#10;&#10;Mô tả được tự động tạo">
            <a:extLst>
              <a:ext uri="{FF2B5EF4-FFF2-40B4-BE49-F238E27FC236}">
                <a16:creationId xmlns:a16="http://schemas.microsoft.com/office/drawing/2014/main" id="{7AF4CFE1-8979-AD67-175B-1496648C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8" y="739942"/>
            <a:ext cx="2690446" cy="4114800"/>
          </a:xfrm>
          <a:prstGeom prst="rect">
            <a:avLst/>
          </a:prstGeom>
        </p:spPr>
      </p:pic>
      <p:pic>
        <p:nvPicPr>
          <p:cNvPr id="7" name="Hình ảnh 6" descr="Ảnh có chứa văn bản, biểu đồ, hàng, Sơ đồ&#10;&#10;Mô tả được tự động tạo">
            <a:extLst>
              <a:ext uri="{FF2B5EF4-FFF2-40B4-BE49-F238E27FC236}">
                <a16:creationId xmlns:a16="http://schemas.microsoft.com/office/drawing/2014/main" id="{732B7AD7-C863-2E93-E963-EEE30DF7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8" y="1330342"/>
            <a:ext cx="3795962" cy="3144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Viết tay 32">
                <a:extLst>
                  <a:ext uri="{FF2B5EF4-FFF2-40B4-BE49-F238E27FC236}">
                    <a16:creationId xmlns:a16="http://schemas.microsoft.com/office/drawing/2014/main" id="{4831E0E6-231E-FD43-11DE-5BD83F927318}"/>
                  </a:ext>
                </a:extLst>
              </p14:cNvPr>
              <p14:cNvContentPartPr/>
              <p14:nvPr/>
            </p14:nvContentPartPr>
            <p14:xfrm>
              <a:off x="6759205" y="1406370"/>
              <a:ext cx="173991" cy="219200"/>
            </p14:xfrm>
          </p:contentPart>
        </mc:Choice>
        <mc:Fallback xmlns="">
          <p:pic>
            <p:nvPicPr>
              <p:cNvPr id="33" name="Viết tay 32">
                <a:extLst>
                  <a:ext uri="{FF2B5EF4-FFF2-40B4-BE49-F238E27FC236}">
                    <a16:creationId xmlns:a16="http://schemas.microsoft.com/office/drawing/2014/main" id="{4831E0E6-231E-FD43-11DE-5BD83F9273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1268" y="1388403"/>
                <a:ext cx="209507" cy="25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Viết tay 33">
                <a:extLst>
                  <a:ext uri="{FF2B5EF4-FFF2-40B4-BE49-F238E27FC236}">
                    <a16:creationId xmlns:a16="http://schemas.microsoft.com/office/drawing/2014/main" id="{DE67192A-0254-68D7-4F88-BE1BD2F6D375}"/>
                  </a:ext>
                </a:extLst>
              </p14:cNvPr>
              <p14:cNvContentPartPr/>
              <p14:nvPr/>
            </p14:nvContentPartPr>
            <p14:xfrm>
              <a:off x="6670007" y="1565985"/>
              <a:ext cx="133356" cy="149133"/>
            </p14:xfrm>
          </p:contentPart>
        </mc:Choice>
        <mc:Fallback xmlns="">
          <p:pic>
            <p:nvPicPr>
              <p:cNvPr id="34" name="Viết tay 33">
                <a:extLst>
                  <a:ext uri="{FF2B5EF4-FFF2-40B4-BE49-F238E27FC236}">
                    <a16:creationId xmlns:a16="http://schemas.microsoft.com/office/drawing/2014/main" id="{DE67192A-0254-68D7-4F88-BE1BD2F6D3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2083" y="1548060"/>
                <a:ext cx="168846" cy="184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Viết tay 34">
                <a:extLst>
                  <a:ext uri="{FF2B5EF4-FFF2-40B4-BE49-F238E27FC236}">
                    <a16:creationId xmlns:a16="http://schemas.microsoft.com/office/drawing/2014/main" id="{E5490F24-40C5-D6B8-63D0-3B9891256FAF}"/>
                  </a:ext>
                </a:extLst>
              </p14:cNvPr>
              <p14:cNvContentPartPr/>
              <p14:nvPr/>
            </p14:nvContentPartPr>
            <p14:xfrm>
              <a:off x="7651161" y="2368897"/>
              <a:ext cx="124247" cy="130510"/>
            </p14:xfrm>
          </p:contentPart>
        </mc:Choice>
        <mc:Fallback xmlns="">
          <p:pic>
            <p:nvPicPr>
              <p:cNvPr id="35" name="Viết tay 34">
                <a:extLst>
                  <a:ext uri="{FF2B5EF4-FFF2-40B4-BE49-F238E27FC236}">
                    <a16:creationId xmlns:a16="http://schemas.microsoft.com/office/drawing/2014/main" id="{E5490F24-40C5-D6B8-63D0-3B9891256F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33206" y="2350970"/>
                <a:ext cx="159797" cy="166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Viết tay 35">
                <a:extLst>
                  <a:ext uri="{FF2B5EF4-FFF2-40B4-BE49-F238E27FC236}">
                    <a16:creationId xmlns:a16="http://schemas.microsoft.com/office/drawing/2014/main" id="{4B32B472-844E-BEF5-D548-F0572DE0823B}"/>
                  </a:ext>
                </a:extLst>
              </p14:cNvPr>
              <p14:cNvContentPartPr/>
              <p14:nvPr/>
            </p14:nvContentPartPr>
            <p14:xfrm>
              <a:off x="7602126" y="2415715"/>
              <a:ext cx="134702" cy="122407"/>
            </p14:xfrm>
          </p:contentPart>
        </mc:Choice>
        <mc:Fallback xmlns="">
          <p:pic>
            <p:nvPicPr>
              <p:cNvPr id="36" name="Viết tay 35">
                <a:extLst>
                  <a:ext uri="{FF2B5EF4-FFF2-40B4-BE49-F238E27FC236}">
                    <a16:creationId xmlns:a16="http://schemas.microsoft.com/office/drawing/2014/main" id="{4B32B472-844E-BEF5-D548-F0572DE082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84166" y="2397767"/>
                <a:ext cx="170263" cy="15794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Mũi tên: Phải 46">
            <a:extLst>
              <a:ext uri="{FF2B5EF4-FFF2-40B4-BE49-F238E27FC236}">
                <a16:creationId xmlns:a16="http://schemas.microsoft.com/office/drawing/2014/main" id="{D1358A39-774A-6D99-0DD3-9894911DF1B2}"/>
              </a:ext>
            </a:extLst>
          </p:cNvPr>
          <p:cNvSpPr/>
          <p:nvPr/>
        </p:nvSpPr>
        <p:spPr>
          <a:xfrm>
            <a:off x="3757987" y="2417595"/>
            <a:ext cx="639177" cy="4587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24E2-47DB-197B-575D-726AE1E0F709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0076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06</a:t>
            </a:r>
            <a:endParaRPr lang="vi-VN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1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4039D9-D176-991D-5895-F69C00725848}"/>
              </a:ext>
            </a:extLst>
          </p:cNvPr>
          <p:cNvSpPr txBox="1"/>
          <p:nvPr/>
        </p:nvSpPr>
        <p:spPr>
          <a:xfrm>
            <a:off x="8424000" y="4648261"/>
            <a:ext cx="42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1868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0" y="1640100"/>
            <a:ext cx="91440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ơn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Thầy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lắng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6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nghe</a:t>
            </a: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!</a:t>
            </a:r>
            <a:endParaRPr lang="vi-VN" sz="60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NỘI DUNG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01</a:t>
            </a:r>
            <a:endParaRPr lang="vi-VN"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04</a:t>
            </a:r>
            <a:endParaRPr lang="vi-VN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02</a:t>
            </a:r>
            <a:endParaRPr lang="vi-VN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05</a:t>
            </a:r>
            <a:endParaRPr lang="vi-VN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03</a:t>
            </a:r>
            <a:endParaRPr lang="vi-VN"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15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06</a:t>
            </a:r>
            <a:endParaRPr lang="vi-VN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734380" y="2183691"/>
            <a:ext cx="167524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18549" y="21836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817047" y="3609255"/>
            <a:ext cx="2110286" cy="820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thăm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dò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661799" y="3948455"/>
            <a:ext cx="182040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21"/>
          </p:nvPr>
        </p:nvSpPr>
        <p:spPr>
          <a:xfrm>
            <a:off x="6156148" y="37819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6B64B-EC31-2067-4532-86F7E2279541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01</a:t>
            </a:r>
            <a:endParaRPr lang="vi-VN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1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1B5804-460B-2AFB-5114-7510282E32C7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1594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1381218" y="3412116"/>
            <a:ext cx="7762781" cy="1154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Các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Framework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hỗ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trợ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: Selenium, NumPy, Pandas, Scikit-learn, Panel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và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HvPlot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.</a:t>
            </a:r>
            <a:endParaRPr lang="vi-VN" sz="2400">
              <a:latin typeface="Roboto"/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1381219" y="1386187"/>
            <a:ext cx="7762781" cy="1154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Mục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tiêu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: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xác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định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các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yếu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tố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ảnh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hưởng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đến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giá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và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xây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dựng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mô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hình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dự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đoán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giá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 laptop </a:t>
            </a:r>
            <a:r>
              <a:rPr lang="en-US" sz="2400" err="1">
                <a:solidFill>
                  <a:srgbClr val="000000"/>
                </a:solidFill>
                <a:latin typeface="Roboto"/>
                <a:cs typeface="Arial"/>
              </a:rPr>
              <a:t>cũ</a:t>
            </a:r>
            <a:r>
              <a:rPr lang="en-US" sz="2400">
                <a:solidFill>
                  <a:srgbClr val="000000"/>
                </a:solidFill>
                <a:latin typeface="Roboto"/>
                <a:cs typeface="Arial"/>
              </a:rPr>
              <a:t>.</a:t>
            </a:r>
            <a:endParaRPr lang="vi-VN" sz="2400">
              <a:latin typeface="Roboto"/>
            </a:endParaRPr>
          </a:p>
        </p:txBody>
      </p:sp>
      <p:grpSp>
        <p:nvGrpSpPr>
          <p:cNvPr id="6" name="Google Shape;10548;p88">
            <a:extLst>
              <a:ext uri="{FF2B5EF4-FFF2-40B4-BE49-F238E27FC236}">
                <a16:creationId xmlns:a16="http://schemas.microsoft.com/office/drawing/2014/main" id="{19E07680-2A35-7ABB-5560-C2B305F957C8}"/>
              </a:ext>
            </a:extLst>
          </p:cNvPr>
          <p:cNvGrpSpPr/>
          <p:nvPr/>
        </p:nvGrpSpPr>
        <p:grpSpPr>
          <a:xfrm>
            <a:off x="596239" y="1612586"/>
            <a:ext cx="566928" cy="566928"/>
            <a:chOff x="-49786250" y="2316650"/>
            <a:chExt cx="300900" cy="299450"/>
          </a:xfrm>
        </p:grpSpPr>
        <p:sp>
          <p:nvSpPr>
            <p:cNvPr id="7" name="Google Shape;10549;p88">
              <a:extLst>
                <a:ext uri="{FF2B5EF4-FFF2-40B4-BE49-F238E27FC236}">
                  <a16:creationId xmlns:a16="http://schemas.microsoft.com/office/drawing/2014/main" id="{FDA52282-9C5B-322C-8719-9629366C3AA3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50;p88">
              <a:extLst>
                <a:ext uri="{FF2B5EF4-FFF2-40B4-BE49-F238E27FC236}">
                  <a16:creationId xmlns:a16="http://schemas.microsoft.com/office/drawing/2014/main" id="{88083406-7118-2767-55C5-0C319EEB23BB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51;p88">
              <a:extLst>
                <a:ext uri="{FF2B5EF4-FFF2-40B4-BE49-F238E27FC236}">
                  <a16:creationId xmlns:a16="http://schemas.microsoft.com/office/drawing/2014/main" id="{41D82054-43B5-F360-D8E7-F93CDF9055C0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52;p88">
              <a:extLst>
                <a:ext uri="{FF2B5EF4-FFF2-40B4-BE49-F238E27FC236}">
                  <a16:creationId xmlns:a16="http://schemas.microsoft.com/office/drawing/2014/main" id="{FFD869DA-811D-8AD9-39F1-3F1FCD052D4A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53;p88">
              <a:extLst>
                <a:ext uri="{FF2B5EF4-FFF2-40B4-BE49-F238E27FC236}">
                  <a16:creationId xmlns:a16="http://schemas.microsoft.com/office/drawing/2014/main" id="{14C4AD42-C9D0-7581-A703-1AC71253C286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54;p88">
              <a:extLst>
                <a:ext uri="{FF2B5EF4-FFF2-40B4-BE49-F238E27FC236}">
                  <a16:creationId xmlns:a16="http://schemas.microsoft.com/office/drawing/2014/main" id="{CCDF6190-970A-45B5-21E2-3D343610A518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55;p88">
              <a:extLst>
                <a:ext uri="{FF2B5EF4-FFF2-40B4-BE49-F238E27FC236}">
                  <a16:creationId xmlns:a16="http://schemas.microsoft.com/office/drawing/2014/main" id="{2F07A904-F664-986C-B8F6-82B6EBF1FDF0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606;p88">
            <a:extLst>
              <a:ext uri="{FF2B5EF4-FFF2-40B4-BE49-F238E27FC236}">
                <a16:creationId xmlns:a16="http://schemas.microsoft.com/office/drawing/2014/main" id="{95953D8D-476B-29AE-05DF-0B59716289FD}"/>
              </a:ext>
            </a:extLst>
          </p:cNvPr>
          <p:cNvGrpSpPr/>
          <p:nvPr/>
        </p:nvGrpSpPr>
        <p:grpSpPr>
          <a:xfrm>
            <a:off x="670426" y="3672952"/>
            <a:ext cx="570767" cy="566928"/>
            <a:chOff x="-45664602" y="2352224"/>
            <a:chExt cx="300125" cy="263875"/>
          </a:xfrm>
        </p:grpSpPr>
        <p:sp>
          <p:nvSpPr>
            <p:cNvPr id="15" name="Google Shape;10607;p88">
              <a:extLst>
                <a:ext uri="{FF2B5EF4-FFF2-40B4-BE49-F238E27FC236}">
                  <a16:creationId xmlns:a16="http://schemas.microsoft.com/office/drawing/2014/main" id="{F89BFF1B-D844-46B6-2CF4-04EA511E064B}"/>
                </a:ext>
              </a:extLst>
            </p:cNvPr>
            <p:cNvSpPr/>
            <p:nvPr/>
          </p:nvSpPr>
          <p:spPr>
            <a:xfrm>
              <a:off x="-45664602" y="2352224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08;p88">
              <a:extLst>
                <a:ext uri="{FF2B5EF4-FFF2-40B4-BE49-F238E27FC236}">
                  <a16:creationId xmlns:a16="http://schemas.microsoft.com/office/drawing/2014/main" id="{605F1AF9-5EE3-6AEF-413D-0388B9FFA6DC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09;p88">
              <a:extLst>
                <a:ext uri="{FF2B5EF4-FFF2-40B4-BE49-F238E27FC236}">
                  <a16:creationId xmlns:a16="http://schemas.microsoft.com/office/drawing/2014/main" id="{CF97B97E-9CCD-6E94-A138-6881EFA31F42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10;p88">
              <a:extLst>
                <a:ext uri="{FF2B5EF4-FFF2-40B4-BE49-F238E27FC236}">
                  <a16:creationId xmlns:a16="http://schemas.microsoft.com/office/drawing/2014/main" id="{C67AC0AC-ACF6-4A3D-B7B7-E4213808193E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11;p88">
              <a:extLst>
                <a:ext uri="{FF2B5EF4-FFF2-40B4-BE49-F238E27FC236}">
                  <a16:creationId xmlns:a16="http://schemas.microsoft.com/office/drawing/2014/main" id="{5BD1D4D9-F8A8-0130-F0B5-AAA733F09103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12;p88">
              <a:extLst>
                <a:ext uri="{FF2B5EF4-FFF2-40B4-BE49-F238E27FC236}">
                  <a16:creationId xmlns:a16="http://schemas.microsoft.com/office/drawing/2014/main" id="{E44E117A-2113-4899-D8AE-4D6BA18D354A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13;p88">
              <a:extLst>
                <a:ext uri="{FF2B5EF4-FFF2-40B4-BE49-F238E27FC236}">
                  <a16:creationId xmlns:a16="http://schemas.microsoft.com/office/drawing/2014/main" id="{B9AE7F72-1CC0-C04C-283B-4E97EF6F4516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29;p40">
            <a:extLst>
              <a:ext uri="{FF2B5EF4-FFF2-40B4-BE49-F238E27FC236}">
                <a16:creationId xmlns:a16="http://schemas.microsoft.com/office/drawing/2014/main" id="{DA8A7012-EBD1-FF23-D270-80437A247EE1}"/>
              </a:ext>
            </a:extLst>
          </p:cNvPr>
          <p:cNvSpPr txBox="1">
            <a:spLocks/>
          </p:cNvSpPr>
          <p:nvPr/>
        </p:nvSpPr>
        <p:spPr>
          <a:xfrm>
            <a:off x="828340" y="5266408"/>
            <a:ext cx="5122747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Google Shape;430;p40">
            <a:extLst>
              <a:ext uri="{FF2B5EF4-FFF2-40B4-BE49-F238E27FC236}">
                <a16:creationId xmlns:a16="http://schemas.microsoft.com/office/drawing/2014/main" id="{26ADF275-CA28-7DDD-44F9-41FC19FCAB35}"/>
              </a:ext>
            </a:extLst>
          </p:cNvPr>
          <p:cNvSpPr txBox="1">
            <a:spLocks/>
          </p:cNvSpPr>
          <p:nvPr/>
        </p:nvSpPr>
        <p:spPr>
          <a:xfrm>
            <a:off x="1574969" y="4980095"/>
            <a:ext cx="12642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35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02</a:t>
            </a:r>
            <a:endParaRPr lang="vi-VN" sz="35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911E6-94A0-26CE-15E1-108B48AC90B0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93766"/>
            <a:ext cx="5122747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02</a:t>
            </a:r>
            <a:endParaRPr lang="vi-VN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1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5A83E5-3EFF-CDDA-ED10-E3CD274868B4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802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564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02.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1A61F05-351D-DBBC-7150-15D59C6EF4E4}"/>
              </a:ext>
            </a:extLst>
          </p:cNvPr>
          <p:cNvSpPr txBox="1"/>
          <p:nvPr/>
        </p:nvSpPr>
        <p:spPr>
          <a:xfrm>
            <a:off x="316120" y="1319407"/>
            <a:ext cx="76040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Roboto"/>
                <a:ea typeface="Roboto"/>
                <a:cs typeface="Roboto"/>
              </a:rPr>
              <a:t>- </a:t>
            </a:r>
            <a:r>
              <a:rPr lang="en-US" sz="2400" err="1">
                <a:latin typeface="Roboto"/>
                <a:ea typeface="Roboto"/>
                <a:cs typeface="Roboto"/>
              </a:rPr>
              <a:t>Bộ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dữ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liệu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được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thu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thập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tại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trang</a:t>
            </a:r>
            <a:r>
              <a:rPr lang="en-US" sz="2400">
                <a:latin typeface="Roboto"/>
                <a:ea typeface="Roboto"/>
                <a:cs typeface="Roboto"/>
              </a:rPr>
              <a:t> web </a:t>
            </a:r>
            <a:r>
              <a:rPr lang="en-US" sz="2400" err="1">
                <a:latin typeface="Roboto"/>
                <a:ea typeface="Roboto"/>
                <a:cs typeface="Roboto"/>
              </a:rPr>
              <a:t>Chợ</a:t>
            </a:r>
            <a:r>
              <a:rPr lang="en-US" sz="2400">
                <a:latin typeface="Roboto"/>
                <a:ea typeface="Roboto"/>
                <a:cs typeface="Roboto"/>
              </a:rPr>
              <a:t> </a:t>
            </a:r>
            <a:r>
              <a:rPr lang="en-US" sz="2400" err="1">
                <a:latin typeface="Roboto"/>
                <a:ea typeface="Roboto"/>
                <a:cs typeface="Roboto"/>
              </a:rPr>
              <a:t>Tốt</a:t>
            </a:r>
            <a:r>
              <a:rPr lang="en-US" sz="2400">
                <a:latin typeface="Roboto"/>
                <a:ea typeface="Roboto"/>
                <a:cs typeface="Roboto"/>
              </a:rPr>
              <a:t>: 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DB3A7-E9DC-0452-A5A9-2ADC5BD7E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124179"/>
            <a:ext cx="2476500" cy="2476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EC3BEC-C0A6-3C1A-3755-381B331CA151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1012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1491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02.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DDFD9441-3BB0-405A-7D70-F72B640634BB}"/>
              </a:ext>
            </a:extLst>
          </p:cNvPr>
          <p:cNvGrpSpPr/>
          <p:nvPr/>
        </p:nvGrpSpPr>
        <p:grpSpPr>
          <a:xfrm>
            <a:off x="1120226" y="2189303"/>
            <a:ext cx="6903548" cy="2416667"/>
            <a:chOff x="1251623" y="1809466"/>
            <a:chExt cx="6903548" cy="2416667"/>
          </a:xfrm>
        </p:grpSpPr>
        <p:cxnSp>
          <p:nvCxnSpPr>
            <p:cNvPr id="54" name="Google Shape;7742;p80">
              <a:extLst>
                <a:ext uri="{FF2B5EF4-FFF2-40B4-BE49-F238E27FC236}">
                  <a16:creationId xmlns:a16="http://schemas.microsoft.com/office/drawing/2014/main" id="{C83BEC9C-EB2C-6F00-7BC8-836CC27CCB35}"/>
                </a:ext>
              </a:extLst>
            </p:cNvPr>
            <p:cNvCxnSpPr>
              <a:cxnSpLocks/>
              <a:stCxn id="32" idx="3"/>
              <a:endCxn id="46" idx="1"/>
            </p:cNvCxnSpPr>
            <p:nvPr/>
          </p:nvCxnSpPr>
          <p:spPr>
            <a:xfrm>
              <a:off x="6477836" y="2913011"/>
              <a:ext cx="284216" cy="31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FD96BE65-78E2-412A-FDDD-9964F39DFCFF}"/>
                </a:ext>
              </a:extLst>
            </p:cNvPr>
            <p:cNvGrpSpPr/>
            <p:nvPr/>
          </p:nvGrpSpPr>
          <p:grpSpPr>
            <a:xfrm>
              <a:off x="1251623" y="1809466"/>
              <a:ext cx="6903548" cy="2416667"/>
              <a:chOff x="1251623" y="1809466"/>
              <a:chExt cx="6903548" cy="2416667"/>
            </a:xfrm>
          </p:grpSpPr>
          <p:grpSp>
            <p:nvGrpSpPr>
              <p:cNvPr id="23" name="Google Shape;7740;p80">
                <a:extLst>
                  <a:ext uri="{FF2B5EF4-FFF2-40B4-BE49-F238E27FC236}">
                    <a16:creationId xmlns:a16="http://schemas.microsoft.com/office/drawing/2014/main" id="{004BACAD-3B8A-29E9-5F74-FDEE910006AE}"/>
                  </a:ext>
                </a:extLst>
              </p:cNvPr>
              <p:cNvGrpSpPr/>
              <p:nvPr/>
            </p:nvGrpSpPr>
            <p:grpSpPr>
              <a:xfrm>
                <a:off x="1251623" y="1809466"/>
                <a:ext cx="6903548" cy="2416667"/>
                <a:chOff x="3530532" y="1474866"/>
                <a:chExt cx="1767951" cy="855192"/>
              </a:xfrm>
            </p:grpSpPr>
            <p:grpSp>
              <p:nvGrpSpPr>
                <p:cNvPr id="24" name="Google Shape;7741;p80">
                  <a:extLst>
                    <a:ext uri="{FF2B5EF4-FFF2-40B4-BE49-F238E27FC236}">
                      <a16:creationId xmlns:a16="http://schemas.microsoft.com/office/drawing/2014/main" id="{BFFC7DD7-1574-48A3-C876-355AF3B9341C}"/>
                    </a:ext>
                  </a:extLst>
                </p:cNvPr>
                <p:cNvGrpSpPr/>
                <p:nvPr/>
              </p:nvGrpSpPr>
              <p:grpSpPr>
                <a:xfrm>
                  <a:off x="3720318" y="1857562"/>
                  <a:ext cx="1578165" cy="8947"/>
                  <a:chOff x="3720318" y="1857562"/>
                  <a:chExt cx="1578165" cy="8947"/>
                </a:xfrm>
              </p:grpSpPr>
              <p:cxnSp>
                <p:nvCxnSpPr>
                  <p:cNvPr id="42" name="Google Shape;7742;p80">
                    <a:extLst>
                      <a:ext uri="{FF2B5EF4-FFF2-40B4-BE49-F238E27FC236}">
                        <a16:creationId xmlns:a16="http://schemas.microsoft.com/office/drawing/2014/main" id="{25203B7D-4B8E-7FC9-DFAA-B1B8FEF7F865}"/>
                      </a:ext>
                    </a:extLst>
                  </p:cNvPr>
                  <p:cNvCxnSpPr>
                    <a:cxnSpLocks/>
                    <a:stCxn id="31" idx="3"/>
                    <a:endCxn id="32" idx="1"/>
                  </p:cNvCxnSpPr>
                  <p:nvPr/>
                </p:nvCxnSpPr>
                <p:spPr>
                  <a:xfrm flipV="1">
                    <a:off x="4525042" y="1865380"/>
                    <a:ext cx="109715" cy="492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" name="Google Shape;7744;p80">
                    <a:extLst>
                      <a:ext uri="{FF2B5EF4-FFF2-40B4-BE49-F238E27FC236}">
                        <a16:creationId xmlns:a16="http://schemas.microsoft.com/office/drawing/2014/main" id="{2FFA6B01-EACA-B94E-DEF9-2F60BA45C3CD}"/>
                      </a:ext>
                    </a:extLst>
                  </p:cNvPr>
                  <p:cNvCxnSpPr/>
                  <p:nvPr/>
                </p:nvCxnSpPr>
                <p:spPr>
                  <a:xfrm>
                    <a:off x="4074943" y="1857562"/>
                    <a:ext cx="17340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" name="Google Shape;7745;p80">
                    <a:extLst>
                      <a:ext uri="{FF2B5EF4-FFF2-40B4-BE49-F238E27FC236}">
                        <a16:creationId xmlns:a16="http://schemas.microsoft.com/office/drawing/2014/main" id="{FB0C8B5C-F535-F03B-185E-53140A2DF26C}"/>
                      </a:ext>
                    </a:extLst>
                  </p:cNvPr>
                  <p:cNvCxnSpPr/>
                  <p:nvPr/>
                </p:nvCxnSpPr>
                <p:spPr>
                  <a:xfrm>
                    <a:off x="3720318" y="1857562"/>
                    <a:ext cx="17340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" name="Google Shape;7746;p80">
                    <a:extLst>
                      <a:ext uri="{FF2B5EF4-FFF2-40B4-BE49-F238E27FC236}">
                        <a16:creationId xmlns:a16="http://schemas.microsoft.com/office/drawing/2014/main" id="{51FB6E03-BB9E-9DB8-4B91-FE9DA70C4F26}"/>
                      </a:ext>
                    </a:extLst>
                  </p:cNvPr>
                  <p:cNvCxnSpPr>
                    <a:cxnSpLocks/>
                    <a:stCxn id="46" idx="3"/>
                  </p:cNvCxnSpPr>
                  <p:nvPr/>
                </p:nvCxnSpPr>
                <p:spPr>
                  <a:xfrm flipV="1">
                    <a:off x="5175886" y="1865380"/>
                    <a:ext cx="122597" cy="1129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5" name="Google Shape;7747;p80">
                  <a:extLst>
                    <a:ext uri="{FF2B5EF4-FFF2-40B4-BE49-F238E27FC236}">
                      <a16:creationId xmlns:a16="http://schemas.microsoft.com/office/drawing/2014/main" id="{813CCB0A-B3FF-EBB7-B7B0-22540156D80B}"/>
                    </a:ext>
                  </a:extLst>
                </p:cNvPr>
                <p:cNvGrpSpPr/>
                <p:nvPr/>
              </p:nvGrpSpPr>
              <p:grpSpPr>
                <a:xfrm>
                  <a:off x="3564283" y="1474866"/>
                  <a:ext cx="173287" cy="297106"/>
                  <a:chOff x="3564283" y="1474866"/>
                  <a:chExt cx="173287" cy="297106"/>
                </a:xfrm>
              </p:grpSpPr>
              <p:cxnSp>
                <p:nvCxnSpPr>
                  <p:cNvPr id="40" name="Google Shape;7748;p80">
                    <a:extLst>
                      <a:ext uri="{FF2B5EF4-FFF2-40B4-BE49-F238E27FC236}">
                        <a16:creationId xmlns:a16="http://schemas.microsoft.com/office/drawing/2014/main" id="{3683AC4E-64A6-A1BF-49EB-C098FAFBE922}"/>
                      </a:ext>
                    </a:extLst>
                  </p:cNvPr>
                  <p:cNvCxnSpPr>
                    <a:cxnSpLocks/>
                    <a:stCxn id="26" idx="0"/>
                    <a:endCxn id="41" idx="3"/>
                  </p:cNvCxnSpPr>
                  <p:nvPr/>
                </p:nvCxnSpPr>
                <p:spPr>
                  <a:xfrm flipH="1" flipV="1">
                    <a:off x="3647433" y="1664531"/>
                    <a:ext cx="185" cy="10744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1" name="Google Shape;7749;p80">
                    <a:extLst>
                      <a:ext uri="{FF2B5EF4-FFF2-40B4-BE49-F238E27FC236}">
                        <a16:creationId xmlns:a16="http://schemas.microsoft.com/office/drawing/2014/main" id="{F627FD42-1D1F-669F-FA06-2F2530F13A8C}"/>
                      </a:ext>
                    </a:extLst>
                  </p:cNvPr>
                  <p:cNvSpPr/>
                  <p:nvPr/>
                </p:nvSpPr>
                <p:spPr>
                  <a:xfrm>
                    <a:off x="3564283" y="1474866"/>
                    <a:ext cx="173287" cy="194149"/>
                  </a:xfrm>
                  <a:prstGeom prst="flowChartConnector">
                    <a:avLst/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a:t>15</a:t>
                    </a:r>
                    <a:endParaRPr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endParaRPr>
                  </a:p>
                </p:txBody>
              </p:sp>
            </p:grpSp>
            <p:sp>
              <p:nvSpPr>
                <p:cNvPr id="26" name="Google Shape;7750;p80">
                  <a:extLst>
                    <a:ext uri="{FF2B5EF4-FFF2-40B4-BE49-F238E27FC236}">
                      <a16:creationId xmlns:a16="http://schemas.microsoft.com/office/drawing/2014/main" id="{314B1DE1-9C51-0501-1430-8E6E09C22139}"/>
                    </a:ext>
                  </a:extLst>
                </p:cNvPr>
                <p:cNvSpPr/>
                <p:nvPr/>
              </p:nvSpPr>
              <p:spPr>
                <a:xfrm>
                  <a:off x="3530532" y="1771972"/>
                  <a:ext cx="234172" cy="187800"/>
                </a:xfrm>
                <a:prstGeom prst="rect">
                  <a:avLst/>
                </a:prstGeom>
                <a:solidFill>
                  <a:schemeClr val="lt1">
                    <a:alpha val="98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Cột</a:t>
                  </a:r>
                  <a:endParaRPr sz="16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28" name="Google Shape;7751;p80">
                  <a:extLst>
                    <a:ext uri="{FF2B5EF4-FFF2-40B4-BE49-F238E27FC236}">
                      <a16:creationId xmlns:a16="http://schemas.microsoft.com/office/drawing/2014/main" id="{2C0EBBF4-E4B7-7930-FF2C-9D9C3690FB20}"/>
                    </a:ext>
                  </a:extLst>
                </p:cNvPr>
                <p:cNvSpPr/>
                <p:nvPr/>
              </p:nvSpPr>
              <p:spPr>
                <a:xfrm>
                  <a:off x="3891569" y="1779209"/>
                  <a:ext cx="234172" cy="18780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Dòng</a:t>
                  </a:r>
                  <a:endParaRPr sz="16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grpSp>
              <p:nvGrpSpPr>
                <p:cNvPr id="29" name="Google Shape;7752;p80">
                  <a:extLst>
                    <a:ext uri="{FF2B5EF4-FFF2-40B4-BE49-F238E27FC236}">
                      <a16:creationId xmlns:a16="http://schemas.microsoft.com/office/drawing/2014/main" id="{A30B69E2-E472-765C-F59E-C8BE4BDB356F}"/>
                    </a:ext>
                  </a:extLst>
                </p:cNvPr>
                <p:cNvGrpSpPr/>
                <p:nvPr/>
              </p:nvGrpSpPr>
              <p:grpSpPr>
                <a:xfrm>
                  <a:off x="3907252" y="1967009"/>
                  <a:ext cx="196727" cy="363049"/>
                  <a:chOff x="3907252" y="1967009"/>
                  <a:chExt cx="196727" cy="363049"/>
                </a:xfrm>
              </p:grpSpPr>
              <p:cxnSp>
                <p:nvCxnSpPr>
                  <p:cNvPr id="38" name="Google Shape;7753;p80">
                    <a:extLst>
                      <a:ext uri="{FF2B5EF4-FFF2-40B4-BE49-F238E27FC236}">
                        <a16:creationId xmlns:a16="http://schemas.microsoft.com/office/drawing/2014/main" id="{B0CE256D-A581-D10E-6982-9B7626B42E02}"/>
                      </a:ext>
                    </a:extLst>
                  </p:cNvPr>
                  <p:cNvCxnSpPr>
                    <a:cxnSpLocks/>
                    <a:stCxn id="39" idx="1"/>
                    <a:endCxn id="28" idx="2"/>
                  </p:cNvCxnSpPr>
                  <p:nvPr/>
                </p:nvCxnSpPr>
                <p:spPr>
                  <a:xfrm flipV="1">
                    <a:off x="4005389" y="1967009"/>
                    <a:ext cx="3266" cy="168062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9" name="Google Shape;7754;p80">
                    <a:extLst>
                      <a:ext uri="{FF2B5EF4-FFF2-40B4-BE49-F238E27FC236}">
                        <a16:creationId xmlns:a16="http://schemas.microsoft.com/office/drawing/2014/main" id="{749C0814-ED22-2B2D-83DA-FE7C65D35307}"/>
                      </a:ext>
                    </a:extLst>
                  </p:cNvPr>
                  <p:cNvSpPr/>
                  <p:nvPr/>
                </p:nvSpPr>
                <p:spPr>
                  <a:xfrm>
                    <a:off x="3907252" y="2135910"/>
                    <a:ext cx="196727" cy="194148"/>
                  </a:xfrm>
                  <a:prstGeom prst="flowChartConnector">
                    <a:avLst/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a:t>130</a:t>
                    </a:r>
                    <a:endParaRPr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endParaRPr>
                  </a:p>
                </p:txBody>
              </p:sp>
            </p:grpSp>
            <p:grpSp>
              <p:nvGrpSpPr>
                <p:cNvPr id="30" name="Google Shape;7755;p80">
                  <a:extLst>
                    <a:ext uri="{FF2B5EF4-FFF2-40B4-BE49-F238E27FC236}">
                      <a16:creationId xmlns:a16="http://schemas.microsoft.com/office/drawing/2014/main" id="{12B35A19-F8F6-62D3-AE52-269C4DCBCE56}"/>
                    </a:ext>
                  </a:extLst>
                </p:cNvPr>
                <p:cNvGrpSpPr/>
                <p:nvPr/>
              </p:nvGrpSpPr>
              <p:grpSpPr>
                <a:xfrm>
                  <a:off x="4301833" y="1474866"/>
                  <a:ext cx="173287" cy="297106"/>
                  <a:chOff x="4301833" y="1474866"/>
                  <a:chExt cx="173287" cy="297106"/>
                </a:xfrm>
              </p:grpSpPr>
              <p:cxnSp>
                <p:nvCxnSpPr>
                  <p:cNvPr id="36" name="Google Shape;7756;p80">
                    <a:extLst>
                      <a:ext uri="{FF2B5EF4-FFF2-40B4-BE49-F238E27FC236}">
                        <a16:creationId xmlns:a16="http://schemas.microsoft.com/office/drawing/2014/main" id="{2C372808-03E8-5160-E52C-82845943D7AF}"/>
                      </a:ext>
                    </a:extLst>
                  </p:cNvPr>
                  <p:cNvCxnSpPr>
                    <a:cxnSpLocks/>
                    <a:stCxn id="31" idx="0"/>
                    <a:endCxn id="37" idx="3"/>
                  </p:cNvCxnSpPr>
                  <p:nvPr/>
                </p:nvCxnSpPr>
                <p:spPr>
                  <a:xfrm flipV="1">
                    <a:off x="4388824" y="1664531"/>
                    <a:ext cx="1936" cy="10744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" name="Google Shape;7757;p80">
                    <a:extLst>
                      <a:ext uri="{FF2B5EF4-FFF2-40B4-BE49-F238E27FC236}">
                        <a16:creationId xmlns:a16="http://schemas.microsoft.com/office/drawing/2014/main" id="{404C8DAF-4294-8940-ABF7-448C1E7646FB}"/>
                      </a:ext>
                    </a:extLst>
                  </p:cNvPr>
                  <p:cNvSpPr/>
                  <p:nvPr/>
                </p:nvSpPr>
                <p:spPr>
                  <a:xfrm>
                    <a:off x="4301833" y="1474866"/>
                    <a:ext cx="173287" cy="194149"/>
                  </a:xfrm>
                  <a:prstGeom prst="flowChartConnector">
                    <a:avLst/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a:t>9</a:t>
                    </a:r>
                    <a:endParaRPr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endParaRPr>
                  </a:p>
                </p:txBody>
              </p:sp>
            </p:grpSp>
            <p:sp>
              <p:nvSpPr>
                <p:cNvPr id="31" name="Google Shape;7758;p80">
                  <a:extLst>
                    <a:ext uri="{FF2B5EF4-FFF2-40B4-BE49-F238E27FC236}">
                      <a16:creationId xmlns:a16="http://schemas.microsoft.com/office/drawing/2014/main" id="{3DDFCE00-E067-100A-AFB2-5B481F61787F}"/>
                    </a:ext>
                  </a:extLst>
                </p:cNvPr>
                <p:cNvSpPr/>
                <p:nvPr/>
              </p:nvSpPr>
              <p:spPr>
                <a:xfrm>
                  <a:off x="4252606" y="1771972"/>
                  <a:ext cx="272436" cy="18780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Biến</a:t>
                  </a:r>
                  <a:r>
                    <a:rPr lang="en-US"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</a:t>
                  </a: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phân</a:t>
                  </a:r>
                  <a:r>
                    <a:rPr lang="en-US"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</a:t>
                  </a: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loại</a:t>
                  </a:r>
                  <a:endParaRPr sz="16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32" name="Google Shape;7743;p80">
                  <a:extLst>
                    <a:ext uri="{FF2B5EF4-FFF2-40B4-BE49-F238E27FC236}">
                      <a16:creationId xmlns:a16="http://schemas.microsoft.com/office/drawing/2014/main" id="{87D2B873-7E4C-4388-B452-40B0EFC1AA00}"/>
                    </a:ext>
                  </a:extLst>
                </p:cNvPr>
                <p:cNvSpPr/>
                <p:nvPr/>
              </p:nvSpPr>
              <p:spPr>
                <a:xfrm>
                  <a:off x="4634757" y="1771480"/>
                  <a:ext cx="234172" cy="18780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Biến</a:t>
                  </a:r>
                  <a:r>
                    <a:rPr lang="en-US"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</a:t>
                  </a: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số</a:t>
                  </a:r>
                  <a:endParaRPr sz="16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grpSp>
              <p:nvGrpSpPr>
                <p:cNvPr id="33" name="Google Shape;7759;p80">
                  <a:extLst>
                    <a:ext uri="{FF2B5EF4-FFF2-40B4-BE49-F238E27FC236}">
                      <a16:creationId xmlns:a16="http://schemas.microsoft.com/office/drawing/2014/main" id="{150296C4-D465-5440-E97A-A4F97611438A}"/>
                    </a:ext>
                  </a:extLst>
                </p:cNvPr>
                <p:cNvGrpSpPr/>
                <p:nvPr/>
              </p:nvGrpSpPr>
              <p:grpSpPr>
                <a:xfrm>
                  <a:off x="4665396" y="1959280"/>
                  <a:ext cx="173287" cy="350935"/>
                  <a:chOff x="4665396" y="1959280"/>
                  <a:chExt cx="173287" cy="350935"/>
                </a:xfrm>
              </p:grpSpPr>
              <p:cxnSp>
                <p:nvCxnSpPr>
                  <p:cNvPr id="34" name="Google Shape;7760;p80">
                    <a:extLst>
                      <a:ext uri="{FF2B5EF4-FFF2-40B4-BE49-F238E27FC236}">
                        <a16:creationId xmlns:a16="http://schemas.microsoft.com/office/drawing/2014/main" id="{E9C1008E-21DE-1F5D-B616-C288383AAC65}"/>
                      </a:ext>
                    </a:extLst>
                  </p:cNvPr>
                  <p:cNvCxnSpPr>
                    <a:cxnSpLocks/>
                    <a:stCxn id="35" idx="1"/>
                    <a:endCxn id="32" idx="2"/>
                  </p:cNvCxnSpPr>
                  <p:nvPr/>
                </p:nvCxnSpPr>
                <p:spPr>
                  <a:xfrm flipH="1" flipV="1">
                    <a:off x="4751843" y="1959280"/>
                    <a:ext cx="2480" cy="153286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5" name="Google Shape;7761;p80">
                    <a:extLst>
                      <a:ext uri="{FF2B5EF4-FFF2-40B4-BE49-F238E27FC236}">
                        <a16:creationId xmlns:a16="http://schemas.microsoft.com/office/drawing/2014/main" id="{BD7F3257-08FC-79CB-0207-F047B7D021D6}"/>
                      </a:ext>
                    </a:extLst>
                  </p:cNvPr>
                  <p:cNvSpPr/>
                  <p:nvPr/>
                </p:nvSpPr>
                <p:spPr>
                  <a:xfrm>
                    <a:off x="4665396" y="2116066"/>
                    <a:ext cx="173287" cy="194149"/>
                  </a:xfrm>
                  <a:prstGeom prst="flowChartConnector">
                    <a:avLst/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a:t>6</a:t>
                    </a:r>
                    <a:endParaRPr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endParaRPr>
                  </a:p>
                </p:txBody>
              </p:sp>
            </p:grp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89910D32-07CE-87C0-A39A-74EB582C55B7}"/>
                  </a:ext>
                </a:extLst>
              </p:cNvPr>
              <p:cNvGrpSpPr/>
              <p:nvPr/>
            </p:nvGrpSpPr>
            <p:grpSpPr>
              <a:xfrm>
                <a:off x="6762052" y="1809553"/>
                <a:ext cx="914400" cy="1371996"/>
                <a:chOff x="6762052" y="1809553"/>
                <a:chExt cx="914400" cy="1371996"/>
              </a:xfrm>
            </p:grpSpPr>
            <p:sp>
              <p:nvSpPr>
                <p:cNvPr id="46" name="Google Shape;7751;p80">
                  <a:extLst>
                    <a:ext uri="{FF2B5EF4-FFF2-40B4-BE49-F238E27FC236}">
                      <a16:creationId xmlns:a16="http://schemas.microsoft.com/office/drawing/2014/main" id="{1F770091-5AF6-8A21-E096-0A30C1DB9C56}"/>
                    </a:ext>
                  </a:extLst>
                </p:cNvPr>
                <p:cNvSpPr/>
                <p:nvPr/>
              </p:nvSpPr>
              <p:spPr>
                <a:xfrm>
                  <a:off x="6762052" y="2650849"/>
                  <a:ext cx="914400" cy="53070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Giá</a:t>
                  </a:r>
                  <a:r>
                    <a:rPr lang="en-US"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</a:t>
                  </a: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trị</a:t>
                  </a:r>
                  <a:r>
                    <a:rPr lang="en-US"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</a:t>
                  </a:r>
                  <a:r>
                    <a:rPr lang="en-US" sz="1600" err="1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khuyết</a:t>
                  </a:r>
                  <a:endParaRPr sz="16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cxnSp>
              <p:nvCxnSpPr>
                <p:cNvPr id="58" name="Google Shape;7760;p80">
                  <a:extLst>
                    <a:ext uri="{FF2B5EF4-FFF2-40B4-BE49-F238E27FC236}">
                      <a16:creationId xmlns:a16="http://schemas.microsoft.com/office/drawing/2014/main" id="{A020D46B-127A-C7A5-1FE7-B765DAF0BEBA}"/>
                    </a:ext>
                  </a:extLst>
                </p:cNvPr>
                <p:cNvCxnSpPr>
                  <a:cxnSpLocks/>
                  <a:stCxn id="46" idx="0"/>
                  <a:endCxn id="61" idx="3"/>
                </p:cNvCxnSpPr>
                <p:nvPr/>
              </p:nvCxnSpPr>
              <p:spPr>
                <a:xfrm flipH="1" flipV="1">
                  <a:off x="7216847" y="2338004"/>
                  <a:ext cx="2405" cy="312845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1" name="Google Shape;7761;p80">
                  <a:extLst>
                    <a:ext uri="{FF2B5EF4-FFF2-40B4-BE49-F238E27FC236}">
                      <a16:creationId xmlns:a16="http://schemas.microsoft.com/office/drawing/2014/main" id="{6FD1B065-E06E-F4C8-420E-248A49BC8190}"/>
                    </a:ext>
                  </a:extLst>
                </p:cNvPr>
                <p:cNvSpPr/>
                <p:nvPr/>
              </p:nvSpPr>
              <p:spPr>
                <a:xfrm>
                  <a:off x="6819598" y="1809553"/>
                  <a:ext cx="761361" cy="548640"/>
                </a:xfrm>
                <a:prstGeom prst="flowChartConnector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163</a:t>
                  </a:r>
                  <a:endParaRPr sz="16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</p:grpSp>
      </p:grpSp>
      <p:sp>
        <p:nvSpPr>
          <p:cNvPr id="466" name="TextBox 465">
            <a:extLst>
              <a:ext uri="{FF2B5EF4-FFF2-40B4-BE49-F238E27FC236}">
                <a16:creationId xmlns:a16="http://schemas.microsoft.com/office/drawing/2014/main" id="{11A61F05-351D-DBBC-7150-15D59C6EF4E4}"/>
              </a:ext>
            </a:extLst>
          </p:cNvPr>
          <p:cNvSpPr txBox="1"/>
          <p:nvPr/>
        </p:nvSpPr>
        <p:spPr>
          <a:xfrm>
            <a:off x="316120" y="1319407"/>
            <a:ext cx="376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Chi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675BE-F2C9-8F88-1D6B-B3AE0223C1AD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2976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0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02.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429;p40">
            <a:extLst>
              <a:ext uri="{FF2B5EF4-FFF2-40B4-BE49-F238E27FC236}">
                <a16:creationId xmlns:a16="http://schemas.microsoft.com/office/drawing/2014/main" id="{DA8A7012-EBD1-FF23-D270-80437A247EE1}"/>
              </a:ext>
            </a:extLst>
          </p:cNvPr>
          <p:cNvSpPr txBox="1">
            <a:spLocks/>
          </p:cNvSpPr>
          <p:nvPr/>
        </p:nvSpPr>
        <p:spPr>
          <a:xfrm>
            <a:off x="9225630" y="1655850"/>
            <a:ext cx="5122747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Google Shape;430;p40">
            <a:extLst>
              <a:ext uri="{FF2B5EF4-FFF2-40B4-BE49-F238E27FC236}">
                <a16:creationId xmlns:a16="http://schemas.microsoft.com/office/drawing/2014/main" id="{26ADF275-CA28-7DDD-44F9-41FC19FCAB35}"/>
              </a:ext>
            </a:extLst>
          </p:cNvPr>
          <p:cNvSpPr txBox="1">
            <a:spLocks/>
          </p:cNvSpPr>
          <p:nvPr/>
        </p:nvSpPr>
        <p:spPr>
          <a:xfrm>
            <a:off x="9326104" y="1301230"/>
            <a:ext cx="12642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3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 lang="vi-VN" sz="3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1A61F05-351D-DBBC-7150-15D59C6EF4E4}"/>
              </a:ext>
            </a:extLst>
          </p:cNvPr>
          <p:cNvSpPr txBox="1"/>
          <p:nvPr/>
        </p:nvSpPr>
        <p:spPr>
          <a:xfrm>
            <a:off x="323332" y="686178"/>
            <a:ext cx="376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Ý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cột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7AADC3-8BA6-B9AD-277B-C704419A9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64311"/>
              </p:ext>
            </p:extLst>
          </p:nvPr>
        </p:nvGraphicFramePr>
        <p:xfrm>
          <a:off x="0" y="1112044"/>
          <a:ext cx="9144000" cy="40314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34374">
                  <a:extLst>
                    <a:ext uri="{9D8B030D-6E8A-4147-A177-3AD203B41FA5}">
                      <a16:colId xmlns:a16="http://schemas.microsoft.com/office/drawing/2014/main" val="266803584"/>
                    </a:ext>
                  </a:extLst>
                </a:gridCol>
                <a:gridCol w="4004813">
                  <a:extLst>
                    <a:ext uri="{9D8B030D-6E8A-4147-A177-3AD203B41FA5}">
                      <a16:colId xmlns:a16="http://schemas.microsoft.com/office/drawing/2014/main" val="2905241192"/>
                    </a:ext>
                  </a:extLst>
                </a:gridCol>
                <a:gridCol w="4004813">
                  <a:extLst>
                    <a:ext uri="{9D8B030D-6E8A-4147-A177-3AD203B41FA5}">
                      <a16:colId xmlns:a16="http://schemas.microsoft.com/office/drawing/2014/main" val="845814827"/>
                    </a:ext>
                  </a:extLst>
                </a:gridCol>
              </a:tblGrid>
              <a:tr h="47884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Tên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biến</a:t>
                      </a:r>
                      <a:r>
                        <a:rPr lang="en-US" sz="2000"/>
                        <a:t>/</a:t>
                      </a:r>
                      <a:r>
                        <a:rPr lang="en-US" sz="2000" err="1"/>
                        <a:t>cột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Ý </a:t>
                      </a:r>
                      <a:r>
                        <a:rPr lang="en-US" sz="2000" err="1"/>
                        <a:t>nghĩa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800871"/>
                  </a:ext>
                </a:extLst>
              </a:tr>
              <a:tr h="7684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company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Tên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công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ty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các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hãng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laptop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0104"/>
                  </a:ext>
                </a:extLst>
              </a:tr>
              <a:tr h="7684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typeName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Tên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các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mẫu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laptop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796173"/>
                  </a:ext>
                </a:extLst>
              </a:tr>
              <a:tr h="7684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cpu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Tên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các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cpu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laptop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039471"/>
                  </a:ext>
                </a:extLst>
              </a:tr>
              <a:tr h="47884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processor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Tên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bộ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vi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xử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lý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192439"/>
                  </a:ext>
                </a:extLst>
              </a:tr>
              <a:tr h="7684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Hệ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điều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hành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rgbClr val="000000"/>
                          </a:solidFill>
                          <a:effectLst/>
                        </a:rPr>
                        <a:t>của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</a:rPr>
                        <a:t> laptop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904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0424EC-B889-4BA5-CBB2-1A8B0D132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437"/>
              </p:ext>
            </p:extLst>
          </p:nvPr>
        </p:nvGraphicFramePr>
        <p:xfrm>
          <a:off x="0" y="1129943"/>
          <a:ext cx="9144000" cy="39956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91609">
                  <a:extLst>
                    <a:ext uri="{9D8B030D-6E8A-4147-A177-3AD203B41FA5}">
                      <a16:colId xmlns:a16="http://schemas.microsoft.com/office/drawing/2014/main" val="266803584"/>
                    </a:ext>
                  </a:extLst>
                </a:gridCol>
                <a:gridCol w="3161414">
                  <a:extLst>
                    <a:ext uri="{9D8B030D-6E8A-4147-A177-3AD203B41FA5}">
                      <a16:colId xmlns:a16="http://schemas.microsoft.com/office/drawing/2014/main" val="2905241192"/>
                    </a:ext>
                  </a:extLst>
                </a:gridCol>
                <a:gridCol w="4890977">
                  <a:extLst>
                    <a:ext uri="{9D8B030D-6E8A-4147-A177-3AD203B41FA5}">
                      <a16:colId xmlns:a16="http://schemas.microsoft.com/office/drawing/2014/main" val="845814827"/>
                    </a:ext>
                  </a:extLst>
                </a:gridCol>
              </a:tblGrid>
              <a:tr h="4214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</a:t>
                      </a:r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biến</a:t>
                      </a:r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cột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Ý </a:t>
                      </a:r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nghĩa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800871"/>
                  </a:ext>
                </a:extLst>
              </a:tr>
              <a:tr h="50646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screen_size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Kích thước màn hình của laptop (inch) </a:t>
                      </a:r>
                      <a:endParaRPr lang="vi-VN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0104"/>
                  </a:ext>
                </a:extLst>
              </a:tr>
              <a:tr h="50646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ram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Dung lượng bộ nhớ RAM của laptop (GB) </a:t>
                      </a:r>
                      <a:endParaRPr lang="vi-VN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796173"/>
                  </a:ext>
                </a:extLst>
              </a:tr>
              <a:tr h="4214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card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Loại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card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đồ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họa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của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laptop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039471"/>
                  </a:ext>
                </a:extLst>
              </a:tr>
              <a:tr h="106989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ssd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Ổ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cứng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SSD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của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laptop </a:t>
                      </a: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(1: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là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SSD; 0: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không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phải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192439"/>
                  </a:ext>
                </a:extLst>
              </a:tr>
              <a:tr h="106989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hdd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Ổ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cứng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HDD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của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laptop </a:t>
                      </a: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(1: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là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HDD; 0: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không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phải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904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6A97DA-D0FF-C643-E0F2-EEF3F845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37908"/>
              </p:ext>
            </p:extLst>
          </p:nvPr>
        </p:nvGraphicFramePr>
        <p:xfrm>
          <a:off x="0" y="1129944"/>
          <a:ext cx="9144000" cy="39956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91609">
                  <a:extLst>
                    <a:ext uri="{9D8B030D-6E8A-4147-A177-3AD203B41FA5}">
                      <a16:colId xmlns:a16="http://schemas.microsoft.com/office/drawing/2014/main" val="266803584"/>
                    </a:ext>
                  </a:extLst>
                </a:gridCol>
                <a:gridCol w="3161414">
                  <a:extLst>
                    <a:ext uri="{9D8B030D-6E8A-4147-A177-3AD203B41FA5}">
                      <a16:colId xmlns:a16="http://schemas.microsoft.com/office/drawing/2014/main" val="2905241192"/>
                    </a:ext>
                  </a:extLst>
                </a:gridCol>
                <a:gridCol w="4890977">
                  <a:extLst>
                    <a:ext uri="{9D8B030D-6E8A-4147-A177-3AD203B41FA5}">
                      <a16:colId xmlns:a16="http://schemas.microsoft.com/office/drawing/2014/main" val="845814827"/>
                    </a:ext>
                  </a:extLst>
                </a:gridCol>
              </a:tblGrid>
              <a:tr h="40552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Tên</a:t>
                      </a:r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biến</a:t>
                      </a:r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cột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Ý </a:t>
                      </a:r>
                      <a:r>
                        <a:rPr lang="en-US" sz="200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nghĩa</a:t>
                      </a:r>
                      <a:endParaRPr lang="en-US" sz="20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800871"/>
                  </a:ext>
                </a:extLst>
              </a:tr>
              <a:tr h="71747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hard_driver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US" sz="2000" b="0" i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vi-VN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vi-VN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Dung lượng ổ đĩa cứng của laptop </a:t>
                      </a:r>
                      <a:endParaRPr lang="vi-VN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0104"/>
                  </a:ext>
                </a:extLst>
              </a:tr>
              <a:tr h="71747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made_in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Nguồn gốc xuất sứ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796173"/>
                  </a:ext>
                </a:extLst>
              </a:tr>
              <a:tr h="71747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warranty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Thời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gian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bảo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hành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của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laptop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039471"/>
                  </a:ext>
                </a:extLst>
              </a:tr>
              <a:tr h="7188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Tình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trạng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của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laptop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192439"/>
                  </a:ext>
                </a:extLst>
              </a:tr>
              <a:tr h="7188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price </a:t>
                      </a:r>
                      <a:endParaRPr lang="en-US" sz="2000" b="0" i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 rtl="0" fontAlgn="base"/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Giá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bán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của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laptop (VNĐ) </a:t>
                      </a:r>
                      <a:endParaRPr lang="en-US" sz="2000" b="0" i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904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CC6DE4-1F5F-F275-15ED-43326FB47B49}"/>
              </a:ext>
            </a:extLst>
          </p:cNvPr>
          <p:cNvSpPr txBox="1"/>
          <p:nvPr/>
        </p:nvSpPr>
        <p:spPr>
          <a:xfrm>
            <a:off x="8424000" y="4648261"/>
            <a:ext cx="36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75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889</Words>
  <Application>Microsoft Office PowerPoint</Application>
  <PresentationFormat>On-screen Show (16:9)</PresentationFormat>
  <Paragraphs>207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Outfit</vt:lpstr>
      <vt:lpstr>Arial</vt:lpstr>
      <vt:lpstr>Outfit Medium</vt:lpstr>
      <vt:lpstr>DM Sans</vt:lpstr>
      <vt:lpstr>Roboto</vt:lpstr>
      <vt:lpstr>Data Collection and Analysis - Master of Science in Community Health and Prevention Research by Slidesgo</vt:lpstr>
      <vt:lpstr>ĐẠI HỌC QUỐC GIA THÀNH PHỐ HỒ CHÍ MINH TRƯỜNG ĐẠI HỌC CÔNG NGHỆ THÔNG TIN</vt:lpstr>
      <vt:lpstr>GIỚI THIỆU THÀNH VIÊN</vt:lpstr>
      <vt:lpstr>NỘI DUNG</vt:lpstr>
      <vt:lpstr>Giới thiệu</vt:lpstr>
      <vt:lpstr>01. Giới thiệu</vt:lpstr>
      <vt:lpstr>Mô tả bộ dữ liệu</vt:lpstr>
      <vt:lpstr>02. Mô tả bộ dữ liệu</vt:lpstr>
      <vt:lpstr>02. Mô tả bộ dữ liệu</vt:lpstr>
      <vt:lpstr>02. Mô tả bộ dữ liệu</vt:lpstr>
      <vt:lpstr>Phương pháp phân tích</vt:lpstr>
      <vt:lpstr>03. Phương pháp phân tích</vt:lpstr>
      <vt:lpstr>03. Phương pháp phân tích</vt:lpstr>
      <vt:lpstr>03. Phương pháp phân tích</vt:lpstr>
      <vt:lpstr>PowerPoint Presentation</vt:lpstr>
      <vt:lpstr>Phân tích thăm dò</vt:lpstr>
      <vt:lpstr>04. Phân tích thăm dò </vt:lpstr>
      <vt:lpstr>04. Phân tích thăm dò </vt:lpstr>
      <vt:lpstr>04. Phân tích thăm dò </vt:lpstr>
      <vt:lpstr>Kết quả phân tích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 TRƯỜNG ĐẠI HỌC CÔNG NGHỆ THÔNG TIN</dc:title>
  <dc:creator>To Nhu</dc:creator>
  <cp:lastModifiedBy>Võ Thị Tố Như</cp:lastModifiedBy>
  <cp:revision>32</cp:revision>
  <dcterms:modified xsi:type="dcterms:W3CDTF">2023-12-13T03:37:18Z</dcterms:modified>
</cp:coreProperties>
</file>