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7" r:id="rId4"/>
    <p:sldId id="279" r:id="rId5"/>
    <p:sldId id="258" r:id="rId6"/>
    <p:sldId id="262" r:id="rId7"/>
    <p:sldId id="259" r:id="rId8"/>
    <p:sldId id="263" r:id="rId9"/>
    <p:sldId id="260" r:id="rId10"/>
    <p:sldId id="264" r:id="rId11"/>
    <p:sldId id="261" r:id="rId12"/>
    <p:sldId id="265" r:id="rId13"/>
    <p:sldId id="27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6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0B8A5-6506-4B34-8896-6634090381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B174E12-EB3D-4031-BD28-15B9F7C71288}">
      <dgm:prSet phldrT="[Text]" custT="1"/>
      <dgm:spPr/>
      <dgm:t>
        <a:bodyPr/>
        <a:lstStyle/>
        <a:p>
          <a:r>
            <a:rPr lang="en-US" sz="2400" b="1" dirty="0"/>
            <a:t>Statement</a:t>
          </a:r>
        </a:p>
        <a:p>
          <a:r>
            <a:rPr lang="en-US" sz="1900" dirty="0"/>
            <a:t>Answer the question with details</a:t>
          </a:r>
        </a:p>
      </dgm:t>
    </dgm:pt>
    <dgm:pt modelId="{E0C5247E-DB26-4072-A8CB-B64B4F27B4B2}" type="parTrans" cxnId="{4768BD01-1C5C-427C-A403-308C9DF41DF8}">
      <dgm:prSet/>
      <dgm:spPr/>
      <dgm:t>
        <a:bodyPr/>
        <a:lstStyle/>
        <a:p>
          <a:endParaRPr lang="en-US"/>
        </a:p>
      </dgm:t>
    </dgm:pt>
    <dgm:pt modelId="{C08E0607-9864-4869-B674-189C75138B53}" type="sibTrans" cxnId="{4768BD01-1C5C-427C-A403-308C9DF41DF8}">
      <dgm:prSet/>
      <dgm:spPr/>
      <dgm:t>
        <a:bodyPr/>
        <a:lstStyle/>
        <a:p>
          <a:endParaRPr lang="en-US"/>
        </a:p>
      </dgm:t>
    </dgm:pt>
    <dgm:pt modelId="{5554E945-ACD8-4C41-8B1B-C33859E55381}">
      <dgm:prSet phldrT="[Text]" custT="1"/>
      <dgm:spPr/>
      <dgm:t>
        <a:bodyPr/>
        <a:lstStyle/>
        <a:p>
          <a:r>
            <a:rPr lang="en-US" sz="2400" b="1" dirty="0"/>
            <a:t>Explanation</a:t>
          </a:r>
        </a:p>
        <a:p>
          <a:r>
            <a:rPr lang="en-US" sz="1900" dirty="0"/>
            <a:t>Advantage</a:t>
          </a:r>
        </a:p>
        <a:p>
          <a:r>
            <a:rPr lang="en-US" sz="1900" dirty="0"/>
            <a:t>Reason</a:t>
          </a:r>
        </a:p>
        <a:p>
          <a:r>
            <a:rPr lang="en-US" sz="1900" dirty="0"/>
            <a:t>Specific description</a:t>
          </a:r>
        </a:p>
      </dgm:t>
    </dgm:pt>
    <dgm:pt modelId="{24A13543-C491-4B15-BB15-803B2250319A}" type="parTrans" cxnId="{CF1D552B-D3BA-4EB5-8EF7-8AB8CF846095}">
      <dgm:prSet/>
      <dgm:spPr/>
      <dgm:t>
        <a:bodyPr/>
        <a:lstStyle/>
        <a:p>
          <a:endParaRPr lang="en-US"/>
        </a:p>
      </dgm:t>
    </dgm:pt>
    <dgm:pt modelId="{6D9A0B4B-B2EC-48DD-A99A-0DC7EA1DD70B}" type="sibTrans" cxnId="{CF1D552B-D3BA-4EB5-8EF7-8AB8CF846095}">
      <dgm:prSet/>
      <dgm:spPr/>
      <dgm:t>
        <a:bodyPr/>
        <a:lstStyle/>
        <a:p>
          <a:endParaRPr lang="en-US"/>
        </a:p>
      </dgm:t>
    </dgm:pt>
    <dgm:pt modelId="{656B723E-9EFC-463D-8D57-8AA2441F65E8}" type="pres">
      <dgm:prSet presAssocID="{61E0B8A5-6506-4B34-8896-6634090381BC}" presName="CompostProcess" presStyleCnt="0">
        <dgm:presLayoutVars>
          <dgm:dir/>
          <dgm:resizeHandles val="exact"/>
        </dgm:presLayoutVars>
      </dgm:prSet>
      <dgm:spPr/>
    </dgm:pt>
    <dgm:pt modelId="{57A01A45-FE02-4F23-98C2-A97E6B16BBBC}" type="pres">
      <dgm:prSet presAssocID="{61E0B8A5-6506-4B34-8896-6634090381BC}" presName="arrow" presStyleLbl="bgShp" presStyleIdx="0" presStyleCnt="1"/>
      <dgm:spPr/>
    </dgm:pt>
    <dgm:pt modelId="{8985FBEB-558C-4785-9D80-EBF84E73F384}" type="pres">
      <dgm:prSet presAssocID="{61E0B8A5-6506-4B34-8896-6634090381BC}" presName="linearProcess" presStyleCnt="0"/>
      <dgm:spPr/>
    </dgm:pt>
    <dgm:pt modelId="{7CF05647-487D-419D-8A9E-41680AE4B437}" type="pres">
      <dgm:prSet presAssocID="{AB174E12-EB3D-4031-BD28-15B9F7C71288}" presName="textNode" presStyleLbl="node1" presStyleIdx="0" presStyleCnt="2">
        <dgm:presLayoutVars>
          <dgm:bulletEnabled val="1"/>
        </dgm:presLayoutVars>
      </dgm:prSet>
      <dgm:spPr/>
    </dgm:pt>
    <dgm:pt modelId="{3C08B0AC-50BD-41EE-BD02-F78F04DC1941}" type="pres">
      <dgm:prSet presAssocID="{C08E0607-9864-4869-B674-189C75138B53}" presName="sibTrans" presStyleCnt="0"/>
      <dgm:spPr/>
    </dgm:pt>
    <dgm:pt modelId="{CA112918-022B-4D92-B888-1964644A5535}" type="pres">
      <dgm:prSet presAssocID="{5554E945-ACD8-4C41-8B1B-C33859E55381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4768BD01-1C5C-427C-A403-308C9DF41DF8}" srcId="{61E0B8A5-6506-4B34-8896-6634090381BC}" destId="{AB174E12-EB3D-4031-BD28-15B9F7C71288}" srcOrd="0" destOrd="0" parTransId="{E0C5247E-DB26-4072-A8CB-B64B4F27B4B2}" sibTransId="{C08E0607-9864-4869-B674-189C75138B53}"/>
    <dgm:cxn modelId="{14203C06-3D9F-40D1-80EF-2FF3AF451BD6}" type="presOf" srcId="{61E0B8A5-6506-4B34-8896-6634090381BC}" destId="{656B723E-9EFC-463D-8D57-8AA2441F65E8}" srcOrd="0" destOrd="0" presId="urn:microsoft.com/office/officeart/2005/8/layout/hProcess9"/>
    <dgm:cxn modelId="{6EFE0D14-C0AA-4235-A954-70403584EF32}" type="presOf" srcId="{AB174E12-EB3D-4031-BD28-15B9F7C71288}" destId="{7CF05647-487D-419D-8A9E-41680AE4B437}" srcOrd="0" destOrd="0" presId="urn:microsoft.com/office/officeart/2005/8/layout/hProcess9"/>
    <dgm:cxn modelId="{CF1D552B-D3BA-4EB5-8EF7-8AB8CF846095}" srcId="{61E0B8A5-6506-4B34-8896-6634090381BC}" destId="{5554E945-ACD8-4C41-8B1B-C33859E55381}" srcOrd="1" destOrd="0" parTransId="{24A13543-C491-4B15-BB15-803B2250319A}" sibTransId="{6D9A0B4B-B2EC-48DD-A99A-0DC7EA1DD70B}"/>
    <dgm:cxn modelId="{040D504A-E0E2-444D-A686-0BCF11B5F202}" type="presOf" srcId="{5554E945-ACD8-4C41-8B1B-C33859E55381}" destId="{CA112918-022B-4D92-B888-1964644A5535}" srcOrd="0" destOrd="0" presId="urn:microsoft.com/office/officeart/2005/8/layout/hProcess9"/>
    <dgm:cxn modelId="{EBA6A0B5-3AAE-427E-BBB1-A2E0C8FBB3F2}" type="presParOf" srcId="{656B723E-9EFC-463D-8D57-8AA2441F65E8}" destId="{57A01A45-FE02-4F23-98C2-A97E6B16BBBC}" srcOrd="0" destOrd="0" presId="urn:microsoft.com/office/officeart/2005/8/layout/hProcess9"/>
    <dgm:cxn modelId="{5FD1D2B1-7440-4C4E-89D0-B199BC4AE6E4}" type="presParOf" srcId="{656B723E-9EFC-463D-8D57-8AA2441F65E8}" destId="{8985FBEB-558C-4785-9D80-EBF84E73F384}" srcOrd="1" destOrd="0" presId="urn:microsoft.com/office/officeart/2005/8/layout/hProcess9"/>
    <dgm:cxn modelId="{96A79FCA-0F7A-4FF7-9F50-5F36E1E6B399}" type="presParOf" srcId="{8985FBEB-558C-4785-9D80-EBF84E73F384}" destId="{7CF05647-487D-419D-8A9E-41680AE4B437}" srcOrd="0" destOrd="0" presId="urn:microsoft.com/office/officeart/2005/8/layout/hProcess9"/>
    <dgm:cxn modelId="{C1170ADF-33B1-4890-A6F8-865F3A25B4C9}" type="presParOf" srcId="{8985FBEB-558C-4785-9D80-EBF84E73F384}" destId="{3C08B0AC-50BD-41EE-BD02-F78F04DC1941}" srcOrd="1" destOrd="0" presId="urn:microsoft.com/office/officeart/2005/8/layout/hProcess9"/>
    <dgm:cxn modelId="{7B548483-5CC0-41EE-8628-6B438C0238AF}" type="presParOf" srcId="{8985FBEB-558C-4785-9D80-EBF84E73F384}" destId="{CA112918-022B-4D92-B888-1964644A5535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01A45-FE02-4F23-98C2-A97E6B16BBBC}">
      <dsp:nvSpPr>
        <dsp:cNvPr id="0" name=""/>
        <dsp:cNvSpPr/>
      </dsp:nvSpPr>
      <dsp:spPr>
        <a:xfrm>
          <a:off x="852608" y="0"/>
          <a:ext cx="9662898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05647-487D-419D-8A9E-41680AE4B437}">
      <dsp:nvSpPr>
        <dsp:cNvPr id="0" name=""/>
        <dsp:cNvSpPr/>
      </dsp:nvSpPr>
      <dsp:spPr>
        <a:xfrm>
          <a:off x="1989420" y="1625600"/>
          <a:ext cx="341043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Statement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Answer the question with details</a:t>
          </a:r>
        </a:p>
      </dsp:txBody>
      <dsp:txXfrm>
        <a:off x="2095227" y="1731407"/>
        <a:ext cx="3198820" cy="1955852"/>
      </dsp:txXfrm>
    </dsp:sp>
    <dsp:sp modelId="{CA112918-022B-4D92-B888-1964644A5535}">
      <dsp:nvSpPr>
        <dsp:cNvPr id="0" name=""/>
        <dsp:cNvSpPr/>
      </dsp:nvSpPr>
      <dsp:spPr>
        <a:xfrm>
          <a:off x="5968260" y="1625600"/>
          <a:ext cx="3410434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Explanation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Advantage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Reason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Specific description</a:t>
          </a:r>
        </a:p>
      </dsp:txBody>
      <dsp:txXfrm>
        <a:off x="6074067" y="1731407"/>
        <a:ext cx="3198820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002F-7611-4413-A975-57792E79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D2551-F68F-455F-9EA5-366225F2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3FD0-72DA-4DD7-BFD1-21B9B774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2374-C1A5-4A8B-B2AD-D7DCF66D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D571-470B-4633-A89E-9745F13E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D065-A31F-4C00-972D-79920649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EE73C-01F8-4DA1-A566-33976322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74C3-B744-4594-A366-8C809E18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34B5-F0C9-499B-9483-00B0E0DF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73D7-1291-493B-8E6B-A61E3B4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70B75-EFDB-4857-AE5F-631C1C17C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1A229-6C4A-4F37-A545-730C6BB9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3790-CBD3-4FD7-B9DE-FA5AF1BB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17C6-8EDB-4F03-BC96-DFAA2004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6995F-788F-426A-A60B-428E86CC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EAD0-3162-4DB7-B176-0D14154F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7BE2-E9D5-48B5-B018-62EEA77B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CA24-63E5-4DCA-9053-FBDC02C5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57F3-0AD3-47FB-8E6E-02FB7A17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DBA7-608F-4D4B-920C-3E319FD9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E70F-C367-44CC-AE7E-2E023367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8CC2-D258-49CB-8F5F-52249412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D210-191C-4D21-A9F5-690561D4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487A-B454-489E-A91B-E4027129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BA6B-6B4C-4AD5-B517-A0454902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5554-2236-4272-8246-A4747A3A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208E-9682-428F-BFE5-261B0C27E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94EA3-CD9E-490F-8E6F-F29766883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8E7A-D1FF-4355-AD74-1389653D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EC5C-F00B-474C-A3F5-7FA86DCD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9375D-FC10-4EC6-958E-0AD70FCF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0CF6-ED4B-40D3-A834-035F70FF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B2640-C236-42BF-81F5-9B11565D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F4EE7-19CD-4C04-8F35-8FE9828D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DE9D7-EC50-44FC-A237-187B2EDC0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B42FB-C0D1-4A9B-B8D3-FB1018DB2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5FAFC-FBA6-44E7-86C5-E136AF27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13CC3-7082-45A8-8A2B-766B6DF1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FFD1B-F9C5-4766-B83A-AD76FCBB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4554-462C-41BB-8EBD-65A95271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96F64-1E08-4CC0-AA3B-9372CBB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C0F04-0172-4069-9F58-6ED86438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B91D2-5C24-4DB9-87C5-FC30F529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C5EB2-A2B8-469D-ABDB-08A5757E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0AF13-1ADA-4F1E-B5F9-1E64096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A867-FBDD-4D7E-9828-89B67B9B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B945-DC43-485A-9B44-046E06B5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4C6C-60F9-4666-B7E3-B7C39C65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1488-63A6-4021-9312-874FCE6A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C98DB-B8A5-4067-A4D2-6F5CF6F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3225-768F-4BA3-94FC-FA3332B1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717D-0564-488F-AD14-2E94398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3635-CA4A-46D7-A65F-3319F628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780E8-165C-47F4-B977-21103A2A1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50E2-6C7F-47A6-BD81-D930F2F1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05A04-2717-4B51-A12E-DEBAB5B2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C7FF-B43A-4FAA-85D9-5CF943C2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463A-DDED-470E-8FAB-4CB2C85D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41B35-E6B6-4282-BD14-4C0DE221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1CB5-C100-45DF-9DEA-A96DFDF9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143B-8188-40EF-B453-CF2D7EC4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BE4F-642B-47CD-BD25-B5D8668752C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6A4A-B8D2-45B6-B71E-F80A588BA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DBB5-EAF2-46E5-B627-24BA5CEFE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41E2-DDC0-4622-9CA8-DD2B8F87B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876D-940C-DFF5-F0B8-A8E4A00C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6161"/>
            <a:ext cx="12192001" cy="6582521"/>
          </a:xfrm>
        </p:spPr>
        <p:txBody>
          <a:bodyPr/>
          <a:lstStyle/>
          <a:p>
            <a:r>
              <a:rPr lang="en-US" dirty="0"/>
              <a:t>SPEAKING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Part 1: short questions (3 – 4 topics)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Part 2: long turn (1 topic in 2 minutes)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Part 3: Topic-related questions 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15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D8D1F-95A0-4018-A866-42D6B278BF60}"/>
              </a:ext>
            </a:extLst>
          </p:cNvPr>
          <p:cNvSpPr txBox="1"/>
          <p:nvPr/>
        </p:nvSpPr>
        <p:spPr>
          <a:xfrm>
            <a:off x="264584" y="1607048"/>
            <a:ext cx="11715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 you want to become an inventor in the future? </a:t>
            </a: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680545-56FA-4C72-BE43-15874A059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92403"/>
              </p:ext>
            </p:extLst>
          </p:nvPr>
        </p:nvGraphicFramePr>
        <p:xfrm>
          <a:off x="238125" y="1441870"/>
          <a:ext cx="11715750" cy="4613803"/>
        </p:xfrm>
        <a:graphic>
          <a:graphicData uri="http://schemas.openxmlformats.org/drawingml/2006/table">
            <a:tbl>
              <a:tblPr/>
              <a:tblGrid>
                <a:gridCol w="11715750">
                  <a:extLst>
                    <a:ext uri="{9D8B030D-6E8A-4147-A177-3AD203B41FA5}">
                      <a16:colId xmlns:a16="http://schemas.microsoft.com/office/drawing/2014/main" val="1336126344"/>
                    </a:ext>
                  </a:extLst>
                </a:gridCol>
              </a:tblGrid>
              <a:tr h="461380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(Answer) 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Actually I find myself not creative enough to be an inventor.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(Reason) 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 don’t have a necessary amount of </a:t>
                      </a:r>
                      <a:r>
                        <a:rPr lang="en-US" sz="32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know-how 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 patience to go through a lot of </a:t>
                      </a:r>
                      <a:r>
                        <a:rPr lang="en-US" sz="32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trial and error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(Example) 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 would like to be a person who can enjoy the inventions rather than the one who can invent them.</a:t>
                      </a:r>
                      <a:endParaRPr lang="en-US" sz="4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27090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FF7D38E-E244-47E7-973D-98F0BB8ED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462898"/>
            <a:ext cx="65166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8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7E0-37F1-4D3C-A905-5E3A7AE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IELTS SPEAKING PART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EDFB1-EEAE-4334-A4DA-500A46006F3A}"/>
              </a:ext>
            </a:extLst>
          </p:cNvPr>
          <p:cNvSpPr txBox="1">
            <a:spLocks/>
          </p:cNvSpPr>
          <p:nvPr/>
        </p:nvSpPr>
        <p:spPr>
          <a:xfrm>
            <a:off x="0" y="1080654"/>
            <a:ext cx="12192000" cy="577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Assumption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an opposite opinion on the answer .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 think in the future, … (future tense)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Nevertheless, (state an opposite side of the answer)</a:t>
            </a:r>
          </a:p>
        </p:txBody>
      </p:sp>
    </p:spTree>
    <p:extLst>
      <p:ext uri="{BB962C8B-B14F-4D97-AF65-F5344CB8AC3E}">
        <p14:creationId xmlns:p14="http://schemas.microsoft.com/office/powerpoint/2010/main" val="259589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75818-518C-49D1-A68B-A06327FBD53E}"/>
              </a:ext>
            </a:extLst>
          </p:cNvPr>
          <p:cNvSpPr txBox="1"/>
          <p:nvPr/>
        </p:nvSpPr>
        <p:spPr>
          <a:xfrm>
            <a:off x="628650" y="12484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 you like buying accessories?</a:t>
            </a:r>
            <a:r>
              <a:rPr lang="en-US" sz="3200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F06BC4-EF78-42E3-93CB-811C5D9B4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790827"/>
              </p:ext>
            </p:extLst>
          </p:nvPr>
        </p:nvGraphicFramePr>
        <p:xfrm>
          <a:off x="306915" y="2108129"/>
          <a:ext cx="11715752" cy="3505200"/>
        </p:xfrm>
        <a:graphic>
          <a:graphicData uri="http://schemas.openxmlformats.org/drawingml/2006/table">
            <a:tbl>
              <a:tblPr/>
              <a:tblGrid>
                <a:gridCol w="11715752">
                  <a:extLst>
                    <a:ext uri="{9D8B030D-6E8A-4147-A177-3AD203B41FA5}">
                      <a16:colId xmlns:a16="http://schemas.microsoft.com/office/drawing/2014/main" val="3404286460"/>
                    </a:ext>
                  </a:extLst>
                </a:gridCol>
              </a:tblGrid>
              <a:tr h="306500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(Answer) 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Absolutely yes.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(Reason) 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you know, I am a girl and I want to </a:t>
                      </a:r>
                      <a:r>
                        <a:rPr lang="en-US" sz="28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look sharp 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 pretty accessories so you know, I really want to buy myself new shoes, hats or necklaces.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(Alternatives) 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However, I am not </a:t>
                      </a:r>
                      <a:r>
                        <a:rPr lang="en-US" sz="28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slave of fashion 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 I only buy </a:t>
                      </a:r>
                      <a:r>
                        <a:rPr lang="en-US" sz="28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must-have items </a:t>
                      </a:r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such as bags or some pairs of earrings</a:t>
                      </a:r>
                    </a:p>
                    <a:p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Absolutely no. However, I usually buy pieces of clothes for my relatives.</a:t>
                      </a:r>
                    </a:p>
                    <a:p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Absolutely no. However, I think I will buy some necessary clothes for my future need.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062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6621F80-3E88-4285-BE85-E2FC21BE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485456"/>
            <a:ext cx="315772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1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C34-C371-4823-A8BC-64E2BBF6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7987-2544-475D-847E-4FC42410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219C-5B58-4E20-9473-C381F07D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" y="365125"/>
            <a:ext cx="11955088" cy="1325563"/>
          </a:xfrm>
        </p:spPr>
        <p:txBody>
          <a:bodyPr/>
          <a:lstStyle/>
          <a:p>
            <a:r>
              <a:rPr lang="en-US" dirty="0"/>
              <a:t>FOCUS ON FLUENCY &amp; COHERENCE</a:t>
            </a:r>
            <a:br>
              <a:rPr lang="en-US" dirty="0"/>
            </a:br>
            <a:r>
              <a:rPr lang="en-US" dirty="0"/>
              <a:t>GIVE 2 – 3 SENTENCES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95565F-3FB1-447C-A006-D65026CC8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763298"/>
              </p:ext>
            </p:extLst>
          </p:nvPr>
        </p:nvGraphicFramePr>
        <p:xfrm>
          <a:off x="552335" y="1193491"/>
          <a:ext cx="113681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96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3909-5B67-47C5-9B6F-A564879F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5" y="108857"/>
            <a:ext cx="11772631" cy="1758043"/>
          </a:xfrm>
        </p:spPr>
        <p:txBody>
          <a:bodyPr>
            <a:no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sentence: Statement:</a:t>
            </a:r>
            <a:br>
              <a:rPr lang="en-US" sz="2800" dirty="0"/>
            </a:br>
            <a:r>
              <a:rPr lang="en-US" sz="2800" dirty="0"/>
              <a:t>Paraphrase and answer the question in your own way:</a:t>
            </a:r>
            <a:br>
              <a:rPr lang="en-US" sz="2800" dirty="0"/>
            </a:br>
            <a:r>
              <a:rPr lang="en-US" sz="2800" dirty="0"/>
              <a:t>To be honest – In my opinion, - To me, - Well, I suppose, - Honestly speaking, - Personally, I think … - If you ask me …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AA9E0E-A2C6-4B1A-9BBC-13266BFCAA47}"/>
              </a:ext>
            </a:extLst>
          </p:cNvPr>
          <p:cNvSpPr txBox="1">
            <a:spLocks/>
          </p:cNvSpPr>
          <p:nvPr/>
        </p:nvSpPr>
        <p:spPr>
          <a:xfrm>
            <a:off x="158065" y="1637883"/>
            <a:ext cx="11875869" cy="511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sentence: Explanation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Disadvantage of feeling</a:t>
            </a:r>
            <a:r>
              <a:rPr lang="en-US" b="1" dirty="0"/>
              <a:t> </a:t>
            </a:r>
            <a:r>
              <a:rPr lang="en-US" dirty="0"/>
              <a:t>(negative) towards the pieces of information given in the statement </a:t>
            </a:r>
          </a:p>
          <a:p>
            <a:pPr>
              <a:lnSpc>
                <a:spcPct val="170000"/>
              </a:lnSpc>
            </a:pPr>
            <a:r>
              <a:rPr lang="en-US" i="1" dirty="0"/>
              <a:t>What I dislike about this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What I’m unhappy about this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The bad/ worst thing about it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I don’t like football. What I dislike about this is that ….</a:t>
            </a:r>
          </a:p>
        </p:txBody>
      </p:sp>
    </p:spTree>
    <p:extLst>
      <p:ext uri="{BB962C8B-B14F-4D97-AF65-F5344CB8AC3E}">
        <p14:creationId xmlns:p14="http://schemas.microsoft.com/office/powerpoint/2010/main" val="276100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AA9E0E-A2C6-4B1A-9BBC-13266BFCAA47}"/>
              </a:ext>
            </a:extLst>
          </p:cNvPr>
          <p:cNvSpPr txBox="1">
            <a:spLocks/>
          </p:cNvSpPr>
          <p:nvPr/>
        </p:nvSpPr>
        <p:spPr>
          <a:xfrm>
            <a:off x="94903" y="252918"/>
            <a:ext cx="12002193" cy="6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sentence: Explanation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Advantage of feeling</a:t>
            </a:r>
            <a:r>
              <a:rPr lang="en-US" b="1" dirty="0"/>
              <a:t> </a:t>
            </a:r>
            <a:r>
              <a:rPr lang="en-US" dirty="0"/>
              <a:t>(positive) towards the pieces of information given in the statement </a:t>
            </a:r>
          </a:p>
          <a:p>
            <a:pPr>
              <a:lnSpc>
                <a:spcPct val="170000"/>
              </a:lnSpc>
            </a:pPr>
            <a:r>
              <a:rPr lang="en-US" i="1" dirty="0"/>
              <a:t>What I like about this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What I’m happy about this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The good/ best thing about it is that … </a:t>
            </a:r>
          </a:p>
          <a:p>
            <a:pPr>
              <a:lnSpc>
                <a:spcPct val="170000"/>
              </a:lnSpc>
            </a:pPr>
            <a:r>
              <a:rPr lang="en-US" i="1" dirty="0"/>
              <a:t>How do you go to school?  </a:t>
            </a:r>
            <a:r>
              <a:rPr lang="en-US" i="1" dirty="0">
                <a:sym typeface="Wingdings" panose="05000000000000000000" pitchFamily="2" charset="2"/>
              </a:rPr>
              <a:t> I go to school by bus. What I like about this is that it is cheap, and I can save money to buy some snacks for lunch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823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AA9E0E-A2C6-4B1A-9BBC-13266BFCAA47}"/>
              </a:ext>
            </a:extLst>
          </p:cNvPr>
          <p:cNvSpPr txBox="1">
            <a:spLocks/>
          </p:cNvSpPr>
          <p:nvPr/>
        </p:nvSpPr>
        <p:spPr>
          <a:xfrm>
            <a:off x="94903" y="-1"/>
            <a:ext cx="12002193" cy="674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sentence: Explanation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Reason </a:t>
            </a:r>
            <a:r>
              <a:rPr lang="en-US" dirty="0"/>
              <a:t>why you stated that pieces of information given in the statement</a:t>
            </a:r>
          </a:p>
          <a:p>
            <a:pPr>
              <a:lnSpc>
                <a:spcPct val="170000"/>
              </a:lnSpc>
            </a:pPr>
            <a:r>
              <a:rPr lang="en-US" i="1" dirty="0"/>
              <a:t>The reason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It’s because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Obviously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Do you often play sports?</a:t>
            </a:r>
          </a:p>
          <a:p>
            <a:pPr>
              <a:lnSpc>
                <a:spcPct val="170000"/>
              </a:lnSpc>
            </a:pPr>
            <a:r>
              <a:rPr lang="en-US" i="1" dirty="0"/>
              <a:t>How often do you watch TV?</a:t>
            </a:r>
          </a:p>
          <a:p>
            <a:pPr>
              <a:lnSpc>
                <a:spcPct val="17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641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AA9E0E-A2C6-4B1A-9BBC-13266BFCAA47}"/>
              </a:ext>
            </a:extLst>
          </p:cNvPr>
          <p:cNvSpPr txBox="1">
            <a:spLocks/>
          </p:cNvSpPr>
          <p:nvPr/>
        </p:nvSpPr>
        <p:spPr>
          <a:xfrm>
            <a:off x="94903" y="74094"/>
            <a:ext cx="12002193" cy="670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sentence: Explanation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Description: </a:t>
            </a:r>
            <a:r>
              <a:rPr lang="en-US" dirty="0"/>
              <a:t>describe the information stated in the statement in more detailed </a:t>
            </a:r>
          </a:p>
          <a:p>
            <a:pPr>
              <a:lnSpc>
                <a:spcPct val="170000"/>
              </a:lnSpc>
            </a:pPr>
            <a:r>
              <a:rPr lang="en-US" i="1" dirty="0"/>
              <a:t>What I mean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What this means is that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Truth is, …</a:t>
            </a:r>
          </a:p>
          <a:p>
            <a:pPr>
              <a:lnSpc>
                <a:spcPct val="170000"/>
              </a:lnSpc>
            </a:pPr>
            <a:r>
              <a:rPr lang="en-US" i="1" dirty="0"/>
              <a:t>In fact, … </a:t>
            </a:r>
          </a:p>
          <a:p>
            <a:pPr>
              <a:lnSpc>
                <a:spcPct val="170000"/>
              </a:lnSpc>
            </a:pPr>
            <a:r>
              <a:rPr lang="en-US" b="1" i="1" dirty="0"/>
              <a:t>Would you like to </a:t>
            </a:r>
            <a:r>
              <a:rPr lang="en-US" i="1" dirty="0"/>
              <a:t>move to another country to live? </a:t>
            </a:r>
            <a:r>
              <a:rPr lang="en-US" i="1" dirty="0">
                <a:sym typeface="Wingdings" panose="05000000000000000000" pitchFamily="2" charset="2"/>
              </a:rPr>
              <a:t> If I had a chance, I would … This is because it helps me + V </a:t>
            </a:r>
            <a:r>
              <a:rPr lang="en-US" i="1" dirty="0" err="1">
                <a:sym typeface="Wingdings" panose="05000000000000000000" pitchFamily="2" charset="2"/>
              </a:rPr>
              <a:t>nguyen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mau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endParaRPr lang="en-US" i="1" dirty="0"/>
          </a:p>
          <a:p>
            <a:pPr>
              <a:lnSpc>
                <a:spcPct val="170000"/>
              </a:lnSpc>
            </a:pPr>
            <a:r>
              <a:rPr lang="en-US" i="1" dirty="0"/>
              <a:t>Can you repeat the question please? – Can you say again please?</a:t>
            </a:r>
          </a:p>
          <a:p>
            <a:pPr>
              <a:lnSpc>
                <a:spcPct val="170000"/>
              </a:lnSpc>
            </a:pPr>
            <a:r>
              <a:rPr lang="en-US" i="1" dirty="0"/>
              <a:t>Sorry can you repeat the question? </a:t>
            </a:r>
          </a:p>
          <a:p>
            <a:pPr>
              <a:lnSpc>
                <a:spcPct val="170000"/>
              </a:lnSpc>
            </a:pPr>
            <a:r>
              <a:rPr lang="en-US" i="1" dirty="0"/>
              <a:t>Can you speak a bit slowly please?</a:t>
            </a:r>
          </a:p>
        </p:txBody>
      </p:sp>
    </p:spTree>
    <p:extLst>
      <p:ext uri="{BB962C8B-B14F-4D97-AF65-F5344CB8AC3E}">
        <p14:creationId xmlns:p14="http://schemas.microsoft.com/office/powerpoint/2010/main" val="182193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AA9E0E-A2C6-4B1A-9BBC-13266BFCAA47}"/>
              </a:ext>
            </a:extLst>
          </p:cNvPr>
          <p:cNvSpPr txBox="1">
            <a:spLocks/>
          </p:cNvSpPr>
          <p:nvPr/>
        </p:nvSpPr>
        <p:spPr>
          <a:xfrm>
            <a:off x="94903" y="1257141"/>
            <a:ext cx="12002193" cy="4343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en-US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86FD8-AC1A-7C57-4B22-B6C47542EF91}"/>
              </a:ext>
            </a:extLst>
          </p:cNvPr>
          <p:cNvSpPr txBox="1"/>
          <p:nvPr/>
        </p:nvSpPr>
        <p:spPr>
          <a:xfrm>
            <a:off x="259057" y="305068"/>
            <a:ext cx="11838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Work and Study</a:t>
            </a:r>
          </a:p>
          <a:p>
            <a:r>
              <a:rPr lang="en-US" sz="4400" dirty="0"/>
              <a:t>Hometown</a:t>
            </a:r>
          </a:p>
          <a:p>
            <a:r>
              <a:rPr lang="en-US" sz="4400" dirty="0"/>
              <a:t>Family</a:t>
            </a:r>
          </a:p>
          <a:p>
            <a:r>
              <a:rPr lang="en-US" sz="4400" dirty="0"/>
              <a:t>Yourself</a:t>
            </a:r>
          </a:p>
          <a:p>
            <a:r>
              <a:rPr lang="en-US" sz="4400" dirty="0"/>
              <a:t>House</a:t>
            </a:r>
          </a:p>
        </p:txBody>
      </p:sp>
    </p:spTree>
    <p:extLst>
      <p:ext uri="{BB962C8B-B14F-4D97-AF65-F5344CB8AC3E}">
        <p14:creationId xmlns:p14="http://schemas.microsoft.com/office/powerpoint/2010/main" val="237226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0CFB-3D94-06C1-8922-34FD67E2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659"/>
            <a:ext cx="11353800" cy="5414681"/>
          </a:xfrm>
        </p:spPr>
        <p:txBody>
          <a:bodyPr>
            <a:normAutofit fontScale="90000"/>
          </a:bodyPr>
          <a:lstStyle/>
          <a:p>
            <a:r>
              <a:rPr lang="en-US" dirty="0"/>
              <a:t>SPEAKING QUESTIONS PART 1</a:t>
            </a:r>
            <a:br>
              <a:rPr lang="en-US" dirty="0"/>
            </a:br>
            <a:r>
              <a:rPr lang="en-US" dirty="0"/>
              <a:t>Hometown – Family – Work – Study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YES – NO</a:t>
            </a:r>
            <a:br>
              <a:rPr lang="en-US" dirty="0"/>
            </a:br>
            <a:r>
              <a:rPr lang="en-US" dirty="0"/>
              <a:t>LIKE</a:t>
            </a:r>
            <a:br>
              <a:rPr lang="en-US" dirty="0"/>
            </a:br>
            <a:r>
              <a:rPr lang="en-US" dirty="0" err="1"/>
              <a:t>Wh</a:t>
            </a:r>
            <a:r>
              <a:rPr lang="en-US" dirty="0"/>
              <a:t>-questions (What – Why – How often – When …)</a:t>
            </a:r>
            <a:br>
              <a:rPr lang="en-US" dirty="0"/>
            </a:br>
            <a:r>
              <a:rPr lang="en-US" dirty="0"/>
              <a:t>Would you like </a:t>
            </a:r>
            <a:br>
              <a:rPr lang="en-US" dirty="0"/>
            </a:br>
            <a:r>
              <a:rPr lang="en-US" dirty="0"/>
              <a:t>How often</a:t>
            </a:r>
            <a:br>
              <a:rPr lang="en-US" dirty="0"/>
            </a:br>
            <a:r>
              <a:rPr lang="en-US" dirty="0"/>
              <a:t>Tell me about</a:t>
            </a:r>
          </a:p>
        </p:txBody>
      </p:sp>
    </p:spTree>
    <p:extLst>
      <p:ext uri="{BB962C8B-B14F-4D97-AF65-F5344CB8AC3E}">
        <p14:creationId xmlns:p14="http://schemas.microsoft.com/office/powerpoint/2010/main" val="302568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3909-5B67-47C5-9B6F-A564879F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" y="1046769"/>
            <a:ext cx="12002193" cy="21619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sentence: Opinion</a:t>
            </a: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Opinion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Your opinion towards the matter stated</a:t>
            </a:r>
            <a:br>
              <a:rPr lang="en-US" dirty="0"/>
            </a:br>
            <a:r>
              <a:rPr lang="en-US" i="1" dirty="0"/>
              <a:t>Personally, I believe that/ I think that …</a:t>
            </a:r>
            <a:br>
              <a:rPr lang="en-US" i="1" dirty="0"/>
            </a:br>
            <a:r>
              <a:rPr lang="en-US" i="1" dirty="0"/>
              <a:t>To me, …. </a:t>
            </a:r>
            <a:br>
              <a:rPr lang="en-US" i="1" dirty="0"/>
            </a:br>
            <a:r>
              <a:rPr lang="en-US" i="1" dirty="0"/>
              <a:t>To be honest/ candid, 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8FB1CF-327A-4937-89A1-91703FE5DC22}"/>
              </a:ext>
            </a:extLst>
          </p:cNvPr>
          <p:cNvSpPr txBox="1">
            <a:spLocks/>
          </p:cNvSpPr>
          <p:nvPr/>
        </p:nvSpPr>
        <p:spPr>
          <a:xfrm>
            <a:off x="189807" y="4587991"/>
            <a:ext cx="12002193" cy="216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recommended that you pick only one phrase (from each category) to study.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9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A1A3-7023-4FA8-A8A9-F7E05A13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707091" cy="5647748"/>
          </a:xfrm>
        </p:spPr>
        <p:txBody>
          <a:bodyPr>
            <a:normAutofit/>
          </a:bodyPr>
          <a:lstStyle/>
          <a:p>
            <a:r>
              <a:rPr lang="en-US" dirty="0"/>
              <a:t>What sport do you like?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Well, I really love basketball. The reason is that it helps me feel relaxed when I watch it. To be honest, I think I will try to play it in the future.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9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E85E89-819E-D7E3-2E50-7C8D48E2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85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BCB-15A8-4E53-87C3-3183D209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4" y="548005"/>
            <a:ext cx="11813771" cy="26357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 2: Intro</a:t>
            </a:r>
            <a:br>
              <a:rPr lang="en-US" dirty="0"/>
            </a:br>
            <a:r>
              <a:rPr lang="en-US" dirty="0"/>
              <a:t>Well, this is such a difficult question, to be honest. I may come up with better ideas when given more time. Off the top of my head, I would say/ talk about …. </a:t>
            </a:r>
          </a:p>
        </p:txBody>
      </p:sp>
    </p:spTree>
    <p:extLst>
      <p:ext uri="{BB962C8B-B14F-4D97-AF65-F5344CB8AC3E}">
        <p14:creationId xmlns:p14="http://schemas.microsoft.com/office/powerpoint/2010/main" val="35875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7E0-37F1-4D3C-A905-5E3A7AE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IELTS SPEAKING PART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35BC2F-AE49-44BD-B2EB-6D350A0F9050}"/>
              </a:ext>
            </a:extLst>
          </p:cNvPr>
          <p:cNvSpPr txBox="1">
            <a:spLocks/>
          </p:cNvSpPr>
          <p:nvPr/>
        </p:nvSpPr>
        <p:spPr>
          <a:xfrm>
            <a:off x="0" y="97259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A.R.E.A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EDFB1-EEAE-4334-A4DA-500A46006F3A}"/>
              </a:ext>
            </a:extLst>
          </p:cNvPr>
          <p:cNvSpPr txBox="1">
            <a:spLocks/>
          </p:cNvSpPr>
          <p:nvPr/>
        </p:nvSpPr>
        <p:spPr>
          <a:xfrm>
            <a:off x="0" y="2044768"/>
            <a:ext cx="12192000" cy="469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Answer</a:t>
            </a:r>
          </a:p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R: Reason</a:t>
            </a:r>
          </a:p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E: Example</a:t>
            </a:r>
          </a:p>
          <a:p>
            <a:pPr>
              <a:lnSpc>
                <a:spcPct val="150000"/>
              </a:lnSpc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Assumption</a:t>
            </a:r>
          </a:p>
        </p:txBody>
      </p:sp>
    </p:spTree>
    <p:extLst>
      <p:ext uri="{BB962C8B-B14F-4D97-AF65-F5344CB8AC3E}">
        <p14:creationId xmlns:p14="http://schemas.microsoft.com/office/powerpoint/2010/main" val="145040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622E-2E98-FF9F-7C6E-7EBA9153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69875"/>
            <a:ext cx="11982450" cy="6207125"/>
          </a:xfrm>
        </p:spPr>
        <p:txBody>
          <a:bodyPr>
            <a:normAutofit/>
          </a:bodyPr>
          <a:lstStyle/>
          <a:p>
            <a:r>
              <a:rPr lang="en-US" dirty="0"/>
              <a:t>1. Answer </a:t>
            </a:r>
            <a:r>
              <a:rPr lang="en-US" dirty="0">
                <a:sym typeface="Wingdings" panose="05000000000000000000" pitchFamily="2" charset="2"/>
              </a:rPr>
              <a:t> Reason  Example  Assumption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2. Answer  Reason 1  Reason 2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3. Answer  Reason  Future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Would you like … ?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Well, I have never thought of that, but If I had a chance, I would (not)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7E0-37F1-4D3C-A905-5E3A7AE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39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IELTS SPEAKING PART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EDFB1-EEAE-4334-A4DA-500A46006F3A}"/>
              </a:ext>
            </a:extLst>
          </p:cNvPr>
          <p:cNvSpPr txBox="1">
            <a:spLocks/>
          </p:cNvSpPr>
          <p:nvPr/>
        </p:nvSpPr>
        <p:spPr>
          <a:xfrm>
            <a:off x="0" y="1080654"/>
            <a:ext cx="12192000" cy="577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Answer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 the question and answer.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Well, 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Actually,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my perspective, …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Well, to be honest…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Actually, to be fair…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totally upfront, = To be honest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seriousness,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doubt, </a:t>
            </a:r>
          </a:p>
          <a:p>
            <a:pPr>
              <a:lnSpc>
                <a:spcPct val="150000"/>
              </a:lnSpc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4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EF0D-66ED-4B8F-9F5D-39CAB0C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28426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go to school? </a:t>
            </a:r>
            <a:br>
              <a:rPr lang="en-US" dirty="0"/>
            </a:br>
            <a:r>
              <a:rPr lang="en-US" dirty="0"/>
              <a:t>Well, </a:t>
            </a:r>
            <a:r>
              <a:rPr lang="en-US" b="1" dirty="0">
                <a:solidFill>
                  <a:srgbClr val="FF0000"/>
                </a:solidFill>
              </a:rPr>
              <a:t>I usually go/ travel/ commute to school </a:t>
            </a:r>
            <a:r>
              <a:rPr lang="en-US" dirty="0"/>
              <a:t>by bus.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sport is popular in your country?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From my perspective</a:t>
            </a:r>
            <a:r>
              <a:rPr lang="en-US" dirty="0"/>
              <a:t>, football is probably the most popular sport. </a:t>
            </a:r>
          </a:p>
        </p:txBody>
      </p:sp>
    </p:spTree>
    <p:extLst>
      <p:ext uri="{BB962C8B-B14F-4D97-AF65-F5344CB8AC3E}">
        <p14:creationId xmlns:p14="http://schemas.microsoft.com/office/powerpoint/2010/main" val="336884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7E0-37F1-4D3C-A905-5E3A7AE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IELTS SPEAKING PART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EDFB1-EEAE-4334-A4DA-500A46006F3A}"/>
              </a:ext>
            </a:extLst>
          </p:cNvPr>
          <p:cNvSpPr txBox="1">
            <a:spLocks/>
          </p:cNvSpPr>
          <p:nvPr/>
        </p:nvSpPr>
        <p:spPr>
          <a:xfrm>
            <a:off x="0" y="1080654"/>
            <a:ext cx="12192000" cy="577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Reason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reason for your answer.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reason is that 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Since, because …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As you know, …. </a:t>
            </a:r>
          </a:p>
          <a:p>
            <a:pPr>
              <a:lnSpc>
                <a:spcPct val="150000"/>
              </a:lnSpc>
            </a:pPr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And the explanation for this could be that…</a:t>
            </a:r>
          </a:p>
          <a:p>
            <a:pPr>
              <a:lnSpc>
                <a:spcPct val="150000"/>
              </a:lnSpc>
            </a:pPr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And the basis of this is that.. </a:t>
            </a:r>
          </a:p>
          <a:p>
            <a:pPr>
              <a:lnSpc>
                <a:spcPct val="150000"/>
              </a:lnSpc>
            </a:pPr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This is because … </a:t>
            </a:r>
          </a:p>
        </p:txBody>
      </p:sp>
    </p:spTree>
    <p:extLst>
      <p:ext uri="{BB962C8B-B14F-4D97-AF65-F5344CB8AC3E}">
        <p14:creationId xmlns:p14="http://schemas.microsoft.com/office/powerpoint/2010/main" val="425927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A52974-A759-49F0-AD9F-9C55F2A27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17643"/>
              </p:ext>
            </p:extLst>
          </p:nvPr>
        </p:nvGraphicFramePr>
        <p:xfrm>
          <a:off x="200025" y="938212"/>
          <a:ext cx="11720426" cy="3966287"/>
        </p:xfrm>
        <a:graphic>
          <a:graphicData uri="http://schemas.openxmlformats.org/drawingml/2006/table">
            <a:tbl>
              <a:tblPr/>
              <a:tblGrid>
                <a:gridCol w="11720426">
                  <a:extLst>
                    <a:ext uri="{9D8B030D-6E8A-4147-A177-3AD203B41FA5}">
                      <a16:colId xmlns:a16="http://schemas.microsoft.com/office/drawing/2014/main" val="2719356246"/>
                    </a:ext>
                  </a:extLst>
                </a:gridCol>
              </a:tblGrid>
              <a:tr h="3966287">
                <a:tc>
                  <a:txBody>
                    <a:bodyPr/>
                    <a:lstStyle/>
                    <a:p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(Answer) </a:t>
                      </a:r>
                      <a:r>
                        <a:rPr lang="en-US" sz="4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Absolutely yes. </a:t>
                      </a:r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(Reason) </a:t>
                      </a:r>
                      <a:r>
                        <a:rPr lang="en-US" sz="4800" b="0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As you know</a:t>
                      </a:r>
                      <a:r>
                        <a:rPr lang="en-US" sz="4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I am a girl and I want to </a:t>
                      </a:r>
                      <a:r>
                        <a:rPr lang="en-US" sz="4800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look sharp </a:t>
                      </a:r>
                      <a:r>
                        <a:rPr lang="en-US" sz="4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 pretty</a:t>
                      </a:r>
                      <a:br>
                        <a:rPr lang="en-US" sz="4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4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accessories so you know, I really want to buy</a:t>
                      </a:r>
                      <a:br>
                        <a:rPr lang="en-US" sz="4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4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myself new shoes, hats or necklaces.</a:t>
                      </a:r>
                      <a:endParaRPr lang="en-US" sz="6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621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AFC9358-5348-416D-98F3-C688601A4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224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BCCFC-105B-4937-B822-3B6F7988B42F}"/>
              </a:ext>
            </a:extLst>
          </p:cNvPr>
          <p:cNvSpPr txBox="1"/>
          <p:nvPr/>
        </p:nvSpPr>
        <p:spPr>
          <a:xfrm>
            <a:off x="200025" y="155485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 you like buying accessories?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227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7E0-37F1-4D3C-A905-5E3A7AE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IELTS SPEAKING PART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EDFB1-EEAE-4334-A4DA-500A46006F3A}"/>
              </a:ext>
            </a:extLst>
          </p:cNvPr>
          <p:cNvSpPr txBox="1">
            <a:spLocks/>
          </p:cNvSpPr>
          <p:nvPr/>
        </p:nvSpPr>
        <p:spPr>
          <a:xfrm>
            <a:off x="0" y="662781"/>
            <a:ext cx="12192000" cy="577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 Example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an example for the answer.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give an example, …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….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 illustration is that …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cite an example, … 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</a:t>
            </a:r>
          </a:p>
        </p:txBody>
      </p:sp>
    </p:spTree>
    <p:extLst>
      <p:ext uri="{BB962C8B-B14F-4D97-AF65-F5344CB8AC3E}">
        <p14:creationId xmlns:p14="http://schemas.microsoft.com/office/powerpoint/2010/main" val="42257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1136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SPEAKING Part 1: short questions (3 – 4 topics) Part 2: long turn (1 topic in 2 minutes) Part 3: Topic-related questions   </vt:lpstr>
      <vt:lpstr>SPEAKING QUESTIONS PART 1 Hometown – Family – Work – Study  YES – NO LIKE Wh-questions (What – Why – How often – When …) Would you like  How often Tell me about</vt:lpstr>
      <vt:lpstr>IELTS SPEAKING PART 1</vt:lpstr>
      <vt:lpstr>1. Answer  Reason  Example  Assumption 2. Answer  Reason 1  Reason 2 3. Answer  Reason  Future   Would you like … ? Well, I have never thought of that, but If I had a chance, I would (not) … </vt:lpstr>
      <vt:lpstr>IELTS SPEAKING PART 1</vt:lpstr>
      <vt:lpstr>How do you go to school?  Well, I usually go/ travel/ commute to school by bus.  What sport is popular in your country? From my perspective, football is probably the most popular sport. </vt:lpstr>
      <vt:lpstr>IELTS SPEAKING PART 1</vt:lpstr>
      <vt:lpstr>PowerPoint Presentation</vt:lpstr>
      <vt:lpstr>IELTS SPEAKING PART 1</vt:lpstr>
      <vt:lpstr>PowerPoint Presentation</vt:lpstr>
      <vt:lpstr>IELTS SPEAKING PART 1</vt:lpstr>
      <vt:lpstr>PowerPoint Presentation</vt:lpstr>
      <vt:lpstr>PowerPoint Presentation</vt:lpstr>
      <vt:lpstr>FOCUS ON FLUENCY &amp; COHERENCE GIVE 2 – 3 SENTENCES</vt:lpstr>
      <vt:lpstr>1st sentence: Statement: Paraphrase and answer the question in your own way: To be honest – In my opinion, - To me, - Well, I suppose, - Honestly speaking, - Personally, I think … - If you ask me … </vt:lpstr>
      <vt:lpstr>PowerPoint Presentation</vt:lpstr>
      <vt:lpstr>PowerPoint Presentation</vt:lpstr>
      <vt:lpstr>PowerPoint Presentation</vt:lpstr>
      <vt:lpstr>PowerPoint Presentation</vt:lpstr>
      <vt:lpstr>3rd sentence: Opinion Opinion: Your opinion towards the matter stated Personally, I believe that/ I think that … To me, ….  To be honest/ candid, …</vt:lpstr>
      <vt:lpstr>What sport do you like?  Well, I really love basketball. The reason is that it helps me feel relaxed when I watch it. To be honest, I think I will try to play it in the future.  </vt:lpstr>
      <vt:lpstr>PowerPoint Presentation</vt:lpstr>
      <vt:lpstr>Part 2: Intro Well, this is such a difficult question, to be honest. I may come up with better ideas when given more time. Off the top of my head, I would say/ talk about ….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IELTS SPEAKING PART 1</dc:title>
  <dc:creator>ngochiep241195@outlook.com</dc:creator>
  <cp:lastModifiedBy>ngochiep241195@outlook.com</cp:lastModifiedBy>
  <cp:revision>23</cp:revision>
  <dcterms:created xsi:type="dcterms:W3CDTF">2020-10-27T16:27:10Z</dcterms:created>
  <dcterms:modified xsi:type="dcterms:W3CDTF">2023-04-02T11:11:18Z</dcterms:modified>
</cp:coreProperties>
</file>