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6" r:id="rId4"/>
    <p:sldId id="258" r:id="rId5"/>
    <p:sldId id="259" r:id="rId6"/>
    <p:sldId id="260" r:id="rId7"/>
    <p:sldId id="262" r:id="rId8"/>
    <p:sldId id="263" r:id="rId9"/>
    <p:sldId id="264" r:id="rId10"/>
    <p:sldId id="291" r:id="rId11"/>
    <p:sldId id="265" r:id="rId12"/>
    <p:sldId id="266" r:id="rId13"/>
    <p:sldId id="267" r:id="rId14"/>
    <p:sldId id="300" r:id="rId15"/>
    <p:sldId id="301" r:id="rId16"/>
    <p:sldId id="270" r:id="rId17"/>
    <p:sldId id="268" r:id="rId18"/>
    <p:sldId id="269" r:id="rId19"/>
    <p:sldId id="271" r:id="rId20"/>
    <p:sldId id="290" r:id="rId21"/>
    <p:sldId id="272" r:id="rId22"/>
    <p:sldId id="277" r:id="rId23"/>
    <p:sldId id="292" r:id="rId24"/>
    <p:sldId id="279" r:id="rId25"/>
    <p:sldId id="280" r:id="rId26"/>
    <p:sldId id="278" r:id="rId27"/>
    <p:sldId id="281" r:id="rId28"/>
    <p:sldId id="293" r:id="rId29"/>
    <p:sldId id="294" r:id="rId30"/>
    <p:sldId id="295" r:id="rId31"/>
    <p:sldId id="296" r:id="rId32"/>
    <p:sldId id="297" r:id="rId33"/>
    <p:sldId id="298" r:id="rId34"/>
    <p:sldId id="299" r:id="rId35"/>
    <p:sldId id="282" r:id="rId36"/>
    <p:sldId id="283" r:id="rId37"/>
    <p:sldId id="273" r:id="rId38"/>
    <p:sldId id="284" r:id="rId39"/>
    <p:sldId id="285" r:id="rId40"/>
    <p:sldId id="286" r:id="rId41"/>
    <p:sldId id="287" r:id="rId42"/>
    <p:sldId id="288" r:id="rId43"/>
    <p:sldId id="289"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65" d="100"/>
          <a:sy n="65" d="100"/>
        </p:scale>
        <p:origin x="846"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5:48.8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46,'1'2,"-1"0,1 1,0-1,0 0,0 0,0 0,0 0,0 0,1 0,-1 0,1 0,-1-1,1 1,0 0,0-1,-1 1,1-1,0 0,0 0,3 2,45 19,-21-14,0-2,0-1,57 2,99-8,-82-2,287 1,1522-23,202 8,-1526 18,177-44,-37 1,596 44,-1291-2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9:58.6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30:07.8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0 620,'0'-1,"0"0,1 0,-1 0,0 0,0 0,1 0,-1 0,1 0,-1 0,1 0,-1 0,1 0,0 1,-1-1,1 0,0 0,-1 1,1-1,0 0,0 1,0-1,0 1,0-1,0 1,-1-1,1 1,2-1,30-5,-28 5,104-8,147 7,32-2,-155-7,166-7,-292 18,0 0,0-1,0 1,0-1,0-1,13-3,-19 4,1 0,-1 0,1 1,-1-1,1-1,-1 1,0 0,1 0,-1 0,0-1,0 1,0 0,0-1,0 1,0-1,-1 1,1-1,0 0,-1 1,1-1,-1 0,0 1,1-1,-1 0,0 0,0 1,0-1,0 0,0 0,-1 1,1-1,-1 0,0-2,-7-21,-1 2,-1-1,-1 1,-1 0,-1 2,-1-1,0 1,-26-27,28 36,0-1,-1 1,-1 1,0 0,0 1,-1 1,0 0,-1 1,0 1,0 0,-1 1,1 1,-1 0,0 2,-1 0,1 0,-33 1,43 3,0 0,0 0,0 1,0-1,1 2,-1-1,1 1,-1 0,1 0,0 1,0 0,0 0,1 0,-10 9,7-4,1 0,-1 0,2 1,-1 0,1 0,1 0,0 1,-7 18,8-16,1 1,0-1,0 1,1 0,1-1,1 1,1 18,-1-23,1 0,1-1,0 1,0-1,1 1,0-1,0 0,0 0,1 0,1-1,7 12,-1-8,0 0,1-1,0 0,0-1,1 0,0-1,0 0,1-1,0-1,24 8,-10-6,0-1,0-1,1-1,51 2,-66-7,0 0,-1 0,1-2,0 1,0-2,-1 0,23-8,-32 9,1 0,-1 0,0-1,0 1,-1-1,1 0,0 0,-1 0,0 0,1-1,-1 1,-1-1,1 0,0 0,-1 0,0 0,0 0,0 0,-1-1,1 1,-1-1,0 1,0-1,-1 0,1 1,-1-6,-1 1,0 0,0 1,-1-1,0 0,-1 0,1 1,-2-1,1 1,-1 0,-1 0,1 0,-1 1,-1 0,1 0,-1 0,-10-8,2 1,-1 1,-1 1,0 1,0 0,-1 1,-30-13,8 10,1 1,-2 1,0 3,0 1,0 2,0 1,-55 3,84 2,-1 0,0 1,0 0,1 0,-1 2,1-1,0 1,0 1,0 0,0 1,-19 13,26-16,0 0,0 1,1-1,-1 1,1 0,0 0,0 0,0 1,1-1,-1 1,1-1,0 1,0 0,1 0,-1 0,1 0,0 0,1 0,-1 0,1 0,0 1,0-1,0 0,1 0,0 0,0 0,0 0,1 0,4 9,-2-7,0 0,0-1,1 1,0-1,0 0,1 0,-1-1,1 0,0 0,1 0,-1-1,1 0,0 0,0 0,9 2,2 1,0 0,1-2,-1 0,1-1,22 1,-35-4,1-2,0 1,-1 0,1-1,-1-1,1 1,-1-1,1 0,-1 0,0-1,0 0,0 0,0 0,8-7,-12 8,0 1,0-1,0 0,0 0,-1 0,1 0,-1 0,0 0,1-1,-1 1,0 0,0-1,0 1,-1-1,1 1,0-1,-1 1,0-1,1 1,-1-1,0 1,-1-1,1 1,0-1,-1 0,1 1,-1-1,0 1,0 0,0-1,0 1,0 0,0-1,-1 1,1 0,-1 0,0 0,1 0,-1 1,-3-3,-5-5,0 1,0 0,-1 1,0 0,0 1,-1 0,1 0,-1 2,-1-1,-17-3,-16-2,-70-7,76 13,0 1,-64 6,85-1,0 0,0 1,1 1,-1 1,1 1,0 0,-28 16,41-20,1 1,0-1,0 1,0 0,1 0,-1 1,1-1,-1 1,1 0,0 0,-3 7,5-10,0 1,0 0,1 0,-1 1,1-1,0 0,-1 0,1 0,0 0,0 0,0 0,1 0,-1 1,0-1,1 0,0 0,-1 0,1 0,0 0,0 0,0-1,0 1,0 0,0 0,1-1,-1 1,1-1,2 3,3 3,1-2,0 1,0-1,0 0,1-1,0 1,-1-2,2 1,16 3,10 0,45 4,-67-9,60 6,102-3,-150-6,0-1,0-1,1-1,-2-1,1-1,-1-2,32-14,-54 21,0 0,0-1,0 1,0-1,-1 0,1 0,-1 0,1 0,-1 0,0-1,0 1,0-1,2-3,-4 5,1-1,0 1,-1-1,1 0,-1 1,0-1,0 0,1 1,-1-1,0 0,-1 1,1-1,0 0,0 1,-1-1,1 0,-1 1,0-3,-2-1,0 0,-1 1,1-1,-1 1,0 0,0 0,0 0,0 0,-1 1,1 0,-1 0,0 0,-9-3,-19-6,-1 2,0 2,0 1,-1 1,0 2,0 1,-48 3,67 1,-1 0,0 0,-28 8,41-8,0 0,0 1,0-1,1 1,-1 0,0 0,1 0,-1 0,-3 4,6-5,0 0,0 0,0 1,0-1,1 0,-1 0,0 1,1-1,-1 0,1 1,-1-1,1 1,-1-1,1 1,0-1,0 1,0-1,0 0,0 1,0-1,0 1,1-1,-1 1,0-1,1 3,1-1,0 0,0 0,0 0,0 0,0 0,0 0,1-1,-1 1,1-1,0 1,0-1,0 0,0 0,0 0,0-1,1 1,-1-1,4 2,69 14,-25-9,-1-2,1-3,0-1,93-11,-136 8,1-1,-1 0,1 0,-1-1,0 0,0-1,0 0,13-9,-19 12,0 0,0-1,0 0,-1 1,1-1,0 0,-1 0,1 0,-1 0,0 0,0 0,1 0,-1 0,-1 0,1-1,0 1,-1 0,1-1,-1 1,1 0,-1-1,0 1,0-1,0 1,0 0,-1-1,1 1,-1 0,1-1,-1 1,0 0,0-1,0 1,-2-3,-2-2,0 1,0 1,0-1,0 1,-1 0,0 0,0 0,-1 1,1 0,-1 0,0 1,0-1,0 2,0-1,-11-2,-16-3,1 2,-37-3,66 9,-21-3,1 1,-1 1,0 1,1 2,-1 0,1 1,0 2,0 1,0 0,-38 17,58-21,1-1,0 1,-1 0,1 0,0 0,0 1,0-1,0 1,0 0,1-1,-1 1,1 0,0 1,0-1,0 0,0 1,1-1,-1 1,-1 5,3-6,0 0,0 0,1 1,-1-1,1 0,-1 0,1 0,0 0,0 0,0 0,1 0,-1 0,1 0,0 0,-1-1,1 1,0-1,1 1,-1-1,0 0,1 0,-1 0,5 3,7 4,0-1,0 0,1-1,0-1,0 0,1-1,0 0,0-2,0 1,0-2,0 0,1-2,-1 1,0-2,1 0,19-4,-26 3,-1 0,1 0,-1-1,1 0,-1 0,0-1,0-1,-1 1,1-1,-1-1,0 1,-1-2,1 1,-1-1,0 0,-1 0,0-1,0 0,0 0,-1 0,-1-1,1 1,-1-1,-1 0,1-1,-2 1,1-1,1-12,-4 14,0 0,-1 0,1 0,-1 0,-1 0,0 0,0 0,0 0,-1 1,0-1,-1 1,1 0,-1 0,-1 0,1 1,-1-1,-1 1,1 0,-1 0,0 1,0 0,0 0,-13-7,3 2,-1 0,0 1,0 1,-1 1,0 0,0 1,-1 2,1-1,-21-1,31 6,0-1,0 1,0 1,0-1,0 1,0 1,1-1,-1 1,0 1,1 0,0 0,-1 0,1 1,0 0,1 0,-1 0,1 1,0 0,-10 11,12-11,0 0,0 1,0 0,1 0,0 0,0 0,0 0,1 1,0-1,1 1,-1 0,1 0,0-1,1 1,-1 0,2 0,-1 0,1-1,0 1,0 0,0 0,5 11,-1-8,0 1,1-1,0-1,0 1,1-1,0 0,1 0,0-1,0 0,1-1,0 1,0-2,0 1,1-1,0-1,1 0,12 5,-10-5,0-1,-1 0,1-1,0 0,1-1,-1 0,0-1,1-1,-1 0,0-1,1 0,-1-1,0-1,19-6,-27 7,0 0,-1-1,1 1,0-1,-1 0,0-1,0 1,0-1,0 0,0 0,-1 0,0 0,0-1,0 1,0-1,-1 0,1 0,-1 0,-1 0,1 0,-1 0,0-1,0 1,0 0,-1-1,0 1,0-8,-1 3,1 1,-2 0,1 1,-1-1,0 0,-1 0,0 1,-1-1,1 1,-2 0,1 0,-1 1,0-1,-1 1,-10-11,2 8,0 0,-1 1,0 1,0 1,-1 0,0 1,0 1,-1 0,1 1,-1 1,0 0,0 1,0 1,-21 2,32-1,1 0,-1 0,1 1,-1 0,1 0,0 0,-1 1,1-1,0 1,0 1,0-1,0 1,1 0,-1 0,1 0,-1 1,1-1,0 1,0 0,1 0,-1 1,1-1,0 1,0-1,1 1,-1 0,1 0,0 0,0 1,1-1,0 0,-1 1,2-1,-1 1,1-1,0 1,0-1,0 1,1-1,0 0,0 1,0-1,1 1,0-1,0 0,0 0,0 0,1 0,0-1,0 1,0-1,1 1,-1-1,1 0,5 4,4 2,0 0,0 0,1-1,0-1,1-1,0 0,0-1,0 0,1-1,0-1,0 0,27 2,-25-4,-1-1,1 0,-1-2,1 0,0-1,-1 0,0-2,1 0,-1-1,-1-1,27-12,-36 14,0 0,-1 0,1-1,-1 0,0-1,0 0,-1 1,0-2,0 1,0-1,-1 1,0-1,4-9,-6 12,-1 1,0-1,0 0,0 0,0 0,-1 0,1 0,-1 0,0 0,0 0,-1 0,1 0,-1 1,0-1,0 0,0 0,0 0,-1 1,1-1,-1 0,0 1,0 0,-1-1,1 1,-1 0,1 0,-1 0,-4-3,-3-1,0 0,-1 0,0 1,0 0,0 1,-1 0,0 1,0 0,0 1,0 0,0 1,-1 0,1 1,-1 0,1 1,-1 1,1 0,-1 1,1 0,-20 6,21-5,0 1,1 0,-1 0,1 1,0 0,0 1,0 0,1 1,0 0,0 0,0 1,1 0,1 1,-1-1,1 1,1 1,0 0,0 0,1 0,0 0,0 1,-4 18,8-23,0-1,1 0,0 1,0-1,0 0,0 1,1-1,0 0,0 1,1-1,-1 0,1 0,0 0,0 0,1 0,0 0,0-1,0 0,0 1,0-1,1 0,0 0,0-1,0 1,0-1,1 0,-1 0,7 3,5 2,-1 0,1-1,0-1,1-1,-1 0,1-1,28 3,-29-6,0-1,-1 0,1-2,0 1,-1-2,0 0,1-1,-1-1,-1 0,1-1,-1 0,0-1,0-1,-1 0,14-11,-20 13,0 0,0 0,0 0,-1-1,0 0,0 0,-1-1,0 0,0 0,0 0,-1 0,-1-1,0 1,0-1,0 0,-1 0,0 0,-1 0,0 0,0 0,-1-1,-1 1,1 0,-1 0,-1 0,-4-18,2 18,0 1,-1-1,0 1,0 0,-1 0,0 0,0 1,-1-1,0 2,0-1,0 1,-1 0,0 1,0-1,-1 2,-12-6,0 0,-1 1,-1 2,1 0,-1 1,-39-4,38 8,-1 1,1 2,0 1,-1 0,1 2,0 1,1 1,-1 1,-35 15,49-17,0 0,0 0,0 1,1 1,0 0,0 0,1 1,0-1,0 2,-7 9,11-11,0-1,1 0,0 1,0 0,0 0,1 0,0 0,1 0,-1 0,1 0,1 0,-1 1,1-1,1 0,-1 1,4 12,-3-15,0 1,1-1,0 0,0 0,0 0,1 0,0 0,0-1,0 1,0-1,1 0,-1 0,9 6,-4-3,1-1,0 0,0-1,1 0,-1-1,17 6,4-2,-1-1,1-2,56 4,-63-8,0-2,-1 0,1-1,36-8,-1-6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30:20.8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30:43.3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0,'3065'0,"-3031"0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30:44.8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1 122,'559'2,"616"-5,-683-17,100 0,66 21,-601-4,86-15,41-2,29 21,-105 2,207-22,-98-4,-176 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5:52.2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0 494,'291'1,"1054"-34,145-19,-67-13,-1273 50,420-27,-289 44,384-18,-372-23,-229 26,-1-3,93-36,-136 45,1 0,0 2,0 0,1 1,30-1,112 7,-12 0,62-21,27-1,-151 13,129-28,-126 17,106-6,-118 22,-46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5:57.1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8:25.1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19,'55'16,"307"-11,-192-8,2507 3,-2621-3,75-12,-76 6,84-1,590 11,-714-1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8:27.4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56,'507'2,"585"-4,-710-7,216-1,467-12,-31 8,-659 16,-286-3,96 3,-169 0,-4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8:52.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90,'343'-19,"1271"20,-1566-3,77-14,-76 8,78-2,297-7,-85 19,382-4,-477-6,223-2,1451 10,-1889 2,0 1,48 11,-47-8,1-1,41 2,6-7,-22 0,95 10,-106-6,77-1,-116-3,9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8:55.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0 107,'335'-17,"-50"0,-138 14,413-19,154-8,-587 31,466-15,-408 9,-165 6,2-1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9:47.2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06:29:51.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214 461,'1'0,"136"-5,-118 2,-1 0,0-1,0-1,0-1,22-10,-23 9,0 2,0 0,1 0,-1 2,29-2,-23 2,-19 3,-1-1,0 0,1 1,-1-1,0 0,0-1,0 1,0-1,0 1,0-1,0 0,0 0,-1 0,1 0,-1-1,1 1,2-5,-1 2,-1-1,-1 1,1-1,-1 0,0 1,0-1,0 0,-1 0,1-7,-1-12,0 1,-2-1,-6-43,7 65,0-2,-1 0,0 0,0 1,0-1,0 0,-1 1,0-1,0 1,0-1,0 1,-1 0,1 0,-1 0,0 0,-1 0,1 1,-1 0,1-1,-1 1,-4-2,1 2,0 0,0 0,0 1,0 0,0 1,0-1,-1 1,1 1,0 0,-1 0,1 0,-12 2,0 1,1 1,-1 1,1 0,0 1,0 1,0 1,1 0,-26 18,36-21,-1 1,1 0,0 0,1 1,0-1,0 2,0-1,-8 14,11-15,1-1,0 1,0-1,0 1,1 0,-1 0,1 0,1 0,-1 0,1 0,0 0,0 0,1 0,2 9,-3-12,1 0,0 0,0 0,0 0,0 0,1-1,-1 1,1 0,0-1,0 1,0-1,0 1,0-1,0 0,0 0,1 0,-1 0,1-1,0 1,-1-1,1 1,0-1,4 1,-5-1,-1-1,1 0,0 0,0 0,0-1,0 1,-1 0,1-1,0 1,0-1,0 1,-1-1,1 0,0 0,-1 0,1 0,-1 0,1 0,-1 0,0 0,1-1,-1 1,0 0,0-1,0 1,0-1,0 0,0 1,0-1,-1 0,1 1,0-1,-1 0,1 0,-1 0,0 1,0-1,0 0,0-2,1-1,-1 0,0 1,0-1,0 1,-1-1,1 0,-1 1,0-1,-1 1,1 0,-1-1,1 1,-1 0,-1 0,1 0,0 0,-1 0,0 1,0-1,0 1,-1 0,1 0,-1 0,1 0,-1 0,0 1,0 0,0 0,0 0,-9-3,5 2,0 1,-1-1,0 1,1 1,-1 0,0 0,0 0,0 1,1 1,-1-1,0 1,0 1,1 0,-1 0,-12 5,10-1,0 1,0 0,1 1,0 0,0 1,1-1,0 2,1-1,-1 1,2 1,0 0,0 0,1 0,0 0,1 1,0 0,1 0,1 1,0-1,0 1,1 0,1-1,0 23,1-31,0-1,1 0,-1 1,1-1,0 0,0 0,0 0,0 1,0-1,1 0,-1-1,1 1,0 0,0 0,0-1,0 1,1-1,-1 0,0 1,1-1,0 0,-1-1,1 1,0 0,0-1,0 0,0 1,1-1,-1 0,0-1,0 1,0 0,1-1,3 0,0 0,-1-1,1 1,0-2,-1 1,1-1,-1 0,0 0,0 0,0-1,0 0,0-1,0 1,-1-1,1 0,-1 0,6-7,2-4,-2 0,0-1,-1 0,-1-1,0 0,-1-1,8-24,-5 7,-2-1,9-67,-16 88,-1 1,-1-1,-1-14,1 25,-1 1,1-1,-1 0,0 1,0-1,0 1,0 0,0-1,-1 1,0 0,1 0,-1 0,-1 0,1 0,0 0,-6-4,7 6,0 1,0-1,0 1,0-1,0 1,0-1,0 1,0 0,0 0,0 0,0-1,0 1,-1 0,1 0,0 1,0-1,0 0,0 0,0 0,0 1,0-1,0 1,0-1,0 1,0-1,0 1,0-1,0 1,0 0,0 0,0-1,1 1,-1 0,0 0,1 0,-1 0,0 1,-23 40,24-41,-7 16,1 0,1 0,0 0,2 1,-1-1,0 25,4-30,0 0,0 0,1 0,1 0,0 0,0 0,1-1,1 1,0-1,7 15,-9-23,-1 0,1-1,0 1,0-1,0 1,0-1,0 1,0-1,0 0,1 0,-1 0,1-1,0 1,0 0,-1-1,1 0,6 2,-8-3,1 0,0 0,-1 0,1 0,0 0,0-1,-1 1,1-1,0 1,-1-1,1 1,-1-1,1 0,-1 0,1 0,-1 0,1 0,-1 0,0 0,0-1,1 1,-1 0,0-1,0 1,0-1,-1 1,1-1,0 1,0-1,-1 1,1-1,-1-2,4-10,0 0,-1 0,-1 0,0-1,-1-17,3-20,-4 52,0-1,0 1,0 0,0-1,0 1,0 0,0 0,0-1,0 1,1 0,-1-1,0 1,0 0,0 0,1-1,-1 1,0 0,0 0,0 0,1-1,-1 1,0 0,1 0,-1 0,0 0,0-1,1 1,-1 0,0 0,1 0,-1 0,0 0,1 0,-1 0,0 0,1 0,-1 0,0 0,0 0,1 0,-1 0,0 0,1 0,-1 1,0-1,1 0,-1 0,0 0,0 0,1 1,-1-1,0 0,0 0,1 1,-1-1,0 0,0 0,0 1,21 18,-17-15,-1-1,50 43,-48-42,0-1,-1 0,1 0,0-1,0 0,0 0,1 0,-1 0,0-1,10 2,-14-3,1 0,0-1,0 1,0 0,0-1,0 1,0-1,0 0,0 1,-1-1,1 0,0 0,-1 0,1 0,0-1,-1 1,0 0,1-1,-1 1,0-1,1 1,-1-1,0 1,0-1,0 0,-1 0,1 1,0-1,-1 0,1 0,-1 0,1 0,-1 0,0 0,0 0,0-3,0-1,0-1,0 1,0-1,-1 1,0 0,0-1,0 1,-1 0,0 0,-3-7,3 9,0 1,0 0,0 0,0 0,0 0,0 0,-1 0,1 1,-1-1,0 1,0 0,0 0,0 0,0 0,0 0,-1 1,1-1,0 1,-1 0,1 0,-1 0,0 0,1 1,-1 0,-7 0,7 1,1 0,-1 0,0 0,1 1,-1-1,1 1,-1 0,1 0,0 1,0-1,0 1,0-1,0 1,0 0,1 0,-1 0,1 1,0-1,0 0,0 1,1 0,-1-1,1 1,-1 4,-1 1,1 0,1 0,-1 0,2 1,-1-1,2 18,-1-25,0 0,0 0,1 1,-1-1,0 0,1 0,-1 0,1 1,0-1,0 0,0 0,0 0,0 0,0-1,0 1,1 0,-1 0,1-1,-1 1,1-1,0 1,-1-1,1 0,0 1,0-1,0 0,0 0,0 0,0-1,0 1,0 0,1-1,2 1,-1-2,-1 0,0 0,0 0,1 0,-1 0,0-1,0 1,0-1,-1 0,1 0,0 0,-1 0,1-1,-1 1,0-1,1 0,-1 1,0-1,-1 0,1 0,-1 0,1 0,-1 0,2-6,2-7,0 1,0-1,3-29,-7 36,-1 0,1 0,-2 0,1 0,-1 0,-1 0,1 0,-1 0,-7-17,7 22,0-1,-1 1,1-1,-1 1,0 0,0 0,0 0,-1 1,1-1,-1 1,0 0,0 0,0 0,0 0,0 1,-1 0,1-1,-1 2,-6-3,8 3,1 1,-1-1,1 1,-1 0,1 0,-1 0,1 0,-1 0,1 0,-1 1,1-1,-1 1,1 0,0-1,-1 1,1 0,0 1,-1-1,-2 2,2 0,-1 1,1-1,0 1,-1 0,2 0,-1 0,0 0,1 0,-3 7,-1 4,1 0,1 1,0-1,1 1,-1 17,3-22,2 0,-1 1,1-1,1 0,0 0,0 0,1-1,0 1,1 0,1-1,-1 0,2 0,-1-1,8 10,-7-11,-1-1,1 0,1 0,-1-1,1 1,0-2,1 1,-1-1,1 0,0 0,0-1,1 0,-1-1,1 0,0 0,0-1,12 2,-17-3,-1-1,1 0,0 0,0 0,-1-1,1 1,0-1,-1 0,1 0,-1 0,1 0,-1-1,1 1,-1-1,0 0,0 0,0 0,0 0,4-4,-3 0,0 1,0 0,0-1,-1 0,1 0,-1 0,-1-1,1 1,2-13,-1-3,0-1,-2 1,-1-1,0 1,-5-33,3 43,-1 0,-1 0,0 0,0 1,-1-1,-1 1,-11-21,14 28,0 1,1 0,-1 1,0-1,-1 0,1 1,0-1,-1 1,1-1,-1 1,0 0,0 0,0 1,0-1,0 0,0 1,0 0,-1 0,1 0,0 0,-1 0,1 1,-1 0,1-1,-1 1,1 0,0 1,-1-1,1 1,-1-1,1 1,-5 2,2 0,0 0,1 1,-1-1,1 1,0 1,0-1,0 1,0 0,1 0,0 0,0 0,1 1,-1 0,1-1,0 1,1 1,-3 7,-3 9,1 1,2 1,-4 31,-3 86,12-128,0 1,1 0,1-1,0 1,1-1,1 1,8 21,-11-33,0 0,0-1,0 1,1 0,-1-1,1 0,0 1,-1-1,1 0,0 1,0-1,1 0,-1-1,0 1,1 0,-1-1,1 1,4 1,-5-3,0 0,0 1,1-1,-1 0,0-1,0 1,1 0,-1-1,0 1,0-1,0 0,0 1,1-1,-1 0,0 0,0-1,-1 1,4-3,4-3,-1-1,0-1,-1 1,0-1,0-1,-1 1,10-21,-8 12,-1-2,0 1,-1-1,-1 0,3-28,-6 36,-1-1,-1 0,0 0,-1 1,0-1,-1 0,0 1,-1-1,-7-20,8 30,1 0,0 0,-1 1,1-1,-1 0,0 1,0-1,0 1,0 0,0-1,0 1,-1 0,-4-3,5 5,1-1,-1 0,0 1,1-1,-1 1,0 0,0-1,1 1,-1 0,0 0,0 0,1 1,-1-1,0 0,0 0,1 1,-1-1,-2 2,0 1,-1-1,1 1,0 0,0 1,0-1,0 1,1-1,-1 1,1 0,0 1,0-1,1 0,-1 1,1-1,-2 7,-5 15,1 0,2 0,1 0,1 1,1 0,1 0,1-1,2 1,4 28,-5-50,2 0,-1 1,1-1,-1 0,2 0,-1 0,0 0,1-1,0 1,0-1,0 1,6 5,-8-9,0 0,0 0,1-1,-1 1,0 0,0 0,1-1,-1 1,0-1,1 1,-1-1,1 0,-1 1,0-1,1 0,-1 0,1 0,-1 0,3 0,-2-1,1 0,-1 0,0 0,0 0,0-1,0 1,0-1,0 1,0-1,0 1,0-1,-1 0,1 0,-1 0,3-3,2-8,1 1,-1-1,-1-1,0 1,-1-1,-1 1,0-1,1-19,0-6,-3-69,-11 60,1 36,8 13,0-1,0 1,1 0,-1-1,0 1,1 0,-1 0,1 0,-1 0,1 0,-1-1,1 1,-1 0,1 0,0 0,-1 0,1 0,0 0,0 0,0 2,-2 4,1 0,0 1,1-1,-1 0,1 1,1-1,-1 1,1-1,1 0,2 11,2-14,-1-15,1-16,-5 21,1-5,-1 0,0 0,0-1,-1 1,-1 0,0 0,-4-20,5 31,0-1,0 1,0-1,-1 1,1 0,0-1,0 1,0-1,0 1,-1-1,1 1,0 0,0-1,-1 1,1-1,0 1,-1 0,1-1,0 1,-1 0,1 0,-1-1,1 1,-1 0,1 0,0 0,-1-1,1 1,-1 0,1 0,-1 0,1 0,-1 0,0 0,-11 14,-5 27,8-5,-6 54,13-75,1 0,0-1,1 1,1 0,1-1,5 25,-7-38,0 0,0 0,1 1,-1-1,0 0,1 0,-1 0,1 0,0 0,-1 0,1 0,0 0,0 0,-1-1,1 1,0 0,0 0,0-1,1 2,-1-2,0 0,-1 0,1 0,0 0,0 0,-1 0,1 0,0 0,0 0,-1-1,1 1,0 0,-1 0,1-1,0 1,-1-1,1 1,0 0,-1-1,1 1,-1-1,1 0,3-3,0 0,-1 0,0-1,0 1,0-1,-1 0,3-5,3-14,-1 0,0 0,-2 0,-1-1,-1 0,-1 0,-1 1,-1-1,-2 0,0 0,-12-48,13 69,0-1,-1 1,1 0,-1 0,0 0,-1 1,1-1,-1 0,1 1,-4-4,5 6,0 0,0 1,-1-1,1 0,0 1,0-1,0 0,0 1,-1 0,1-1,0 1,-1 0,1-1,0 1,0 0,-1 0,1 0,0 0,-1 1,1-1,0 0,-1 0,1 1,0-1,0 1,-1-1,1 1,0-1,0 1,0 0,0 0,0-1,0 1,0 0,-1 1,-20 23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F44B58-4F38-4758-8B3F-D521F50A6CEF}"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23340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44B58-4F38-4758-8B3F-D521F50A6CEF}"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50044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44B58-4F38-4758-8B3F-D521F50A6CEF}"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261512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44B58-4F38-4758-8B3F-D521F50A6CEF}"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61875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44B58-4F38-4758-8B3F-D521F50A6CEF}"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391552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F44B58-4F38-4758-8B3F-D521F50A6CEF}"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342516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F44B58-4F38-4758-8B3F-D521F50A6CEF}"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389788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44B58-4F38-4758-8B3F-D521F50A6CEF}"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421866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44B58-4F38-4758-8B3F-D521F50A6CEF}"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20254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F44B58-4F38-4758-8B3F-D521F50A6CEF}"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3765887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F44B58-4F38-4758-8B3F-D521F50A6CEF}"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E390D-576C-40CE-A761-971173870DF5}" type="slidenum">
              <a:rPr lang="en-US" smtClean="0"/>
              <a:t>‹#›</a:t>
            </a:fld>
            <a:endParaRPr lang="en-US"/>
          </a:p>
        </p:txBody>
      </p:sp>
    </p:spTree>
    <p:extLst>
      <p:ext uri="{BB962C8B-B14F-4D97-AF65-F5344CB8AC3E}">
        <p14:creationId xmlns:p14="http://schemas.microsoft.com/office/powerpoint/2010/main" val="196975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44B58-4F38-4758-8B3F-D521F50A6CEF}" type="datetimeFigureOut">
              <a:rPr lang="en-US" smtClean="0"/>
              <a:t>3/27/2023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E390D-576C-40CE-A761-971173870DF5}" type="slidenum">
              <a:rPr lang="en-US" smtClean="0"/>
              <a:t>‹#›</a:t>
            </a:fld>
            <a:endParaRPr lang="en-US"/>
          </a:p>
        </p:txBody>
      </p:sp>
    </p:spTree>
    <p:extLst>
      <p:ext uri="{BB962C8B-B14F-4D97-AF65-F5344CB8AC3E}">
        <p14:creationId xmlns:p14="http://schemas.microsoft.com/office/powerpoint/2010/main" val="3386207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5.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7.xml"/></Relationships>
</file>

<file path=ppt/slides/_rels/slide33.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9.xml"/><Relationship Id="rId10" Type="http://schemas.openxmlformats.org/officeDocument/2006/relationships/customXml" Target="../ink/ink12.xml"/><Relationship Id="rId4" Type="http://schemas.openxmlformats.org/officeDocument/2006/relationships/image" Target="../media/image8.png"/><Relationship Id="rId9"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14.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28203"/>
            <a:ext cx="12192000" cy="2387600"/>
          </a:xfrm>
        </p:spPr>
        <p:txBody>
          <a:bodyPr>
            <a:noAutofit/>
          </a:bodyPr>
          <a:lstStyle/>
          <a:p>
            <a:r>
              <a:rPr lang="en-US" sz="8800" b="1" dirty="0">
                <a:solidFill>
                  <a:srgbClr val="C00000"/>
                </a:solidFill>
                <a:effectLst>
                  <a:outerShdw blurRad="38100" dist="38100" dir="2700000" algn="tl">
                    <a:srgbClr val="000000">
                      <a:alpha val="43137"/>
                    </a:srgbClr>
                  </a:outerShdw>
                </a:effectLst>
                <a:latin typeface="Georgia" panose="02040502050405020303" pitchFamily="18" charset="0"/>
              </a:rPr>
              <a:t>IELTS</a:t>
            </a:r>
            <a:r>
              <a:rPr lang="en-US" sz="8800" b="1" dirty="0">
                <a:effectLst>
                  <a:outerShdw blurRad="38100" dist="38100" dir="2700000" algn="tl">
                    <a:srgbClr val="000000">
                      <a:alpha val="43137"/>
                    </a:srgbClr>
                  </a:outerShdw>
                </a:effectLst>
                <a:latin typeface="Georgia" panose="02040502050405020303" pitchFamily="18" charset="0"/>
              </a:rPr>
              <a:t> WRITING TASK 2</a:t>
            </a:r>
            <a:endParaRPr lang="en-US" sz="8800" b="1" dirty="0">
              <a:solidFill>
                <a:srgbClr val="C00000"/>
              </a:solidFill>
              <a:effectLst>
                <a:outerShdw blurRad="38100" dist="38100" dir="2700000" algn="tl">
                  <a:srgbClr val="000000">
                    <a:alpha val="43137"/>
                  </a:srgbClr>
                </a:outerShdw>
              </a:effectLst>
              <a:latin typeface="Georgia" panose="02040502050405020303" pitchFamily="18" charset="0"/>
            </a:endParaRPr>
          </a:p>
        </p:txBody>
      </p:sp>
      <p:cxnSp>
        <p:nvCxnSpPr>
          <p:cNvPr id="4" name="Straight Connector 3"/>
          <p:cNvCxnSpPr/>
          <p:nvPr/>
        </p:nvCxnSpPr>
        <p:spPr>
          <a:xfrm>
            <a:off x="3137262" y="4411300"/>
            <a:ext cx="59174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137262" y="1964191"/>
            <a:ext cx="5917475"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322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BDAE-18CE-B2C7-2A7E-2B1DD6B879C7}"/>
              </a:ext>
            </a:extLst>
          </p:cNvPr>
          <p:cNvSpPr>
            <a:spLocks noGrp="1"/>
          </p:cNvSpPr>
          <p:nvPr>
            <p:ph type="title"/>
          </p:nvPr>
        </p:nvSpPr>
        <p:spPr>
          <a:xfrm>
            <a:off x="0" y="72760"/>
            <a:ext cx="12192000" cy="6785240"/>
          </a:xfrm>
        </p:spPr>
        <p:txBody>
          <a:bodyPr>
            <a:normAutofit/>
          </a:bodyPr>
          <a:lstStyle/>
          <a:p>
            <a:r>
              <a:rPr lang="en-US" sz="8000" b="1" dirty="0">
                <a:sym typeface="Wingdings" panose="05000000000000000000" pitchFamily="2" charset="2"/>
              </a:rPr>
              <a:t>Essay</a:t>
            </a:r>
            <a:br>
              <a:rPr lang="en-US" sz="8000" b="1" dirty="0">
                <a:sym typeface="Wingdings" panose="05000000000000000000" pitchFamily="2" charset="2"/>
              </a:rPr>
            </a:br>
            <a:r>
              <a:rPr lang="en-US" sz="8000" b="1" dirty="0">
                <a:sym typeface="Wingdings" panose="05000000000000000000" pitchFamily="2" charset="2"/>
              </a:rPr>
              <a:t>1 Introduction</a:t>
            </a:r>
            <a:br>
              <a:rPr lang="en-US" sz="8000" b="1" dirty="0">
                <a:sym typeface="Wingdings" panose="05000000000000000000" pitchFamily="2" charset="2"/>
              </a:rPr>
            </a:br>
            <a:r>
              <a:rPr lang="en-US" sz="8000" b="1" dirty="0">
                <a:sym typeface="Wingdings" panose="05000000000000000000" pitchFamily="2" charset="2"/>
              </a:rPr>
              <a:t>2 Body 1</a:t>
            </a:r>
            <a:br>
              <a:rPr lang="en-US" sz="8000" b="1" dirty="0">
                <a:sym typeface="Wingdings" panose="05000000000000000000" pitchFamily="2" charset="2"/>
              </a:rPr>
            </a:br>
            <a:r>
              <a:rPr lang="en-US" sz="8000" b="1" dirty="0">
                <a:sym typeface="Wingdings" panose="05000000000000000000" pitchFamily="2" charset="2"/>
              </a:rPr>
              <a:t>3 Body 2</a:t>
            </a:r>
            <a:br>
              <a:rPr lang="en-US" sz="8000" b="1" dirty="0">
                <a:sym typeface="Wingdings" panose="05000000000000000000" pitchFamily="2" charset="2"/>
              </a:rPr>
            </a:br>
            <a:r>
              <a:rPr lang="en-US" sz="8000" b="1" dirty="0">
                <a:sym typeface="Wingdings" panose="05000000000000000000" pitchFamily="2" charset="2"/>
              </a:rPr>
              <a:t>4 Conclusion</a:t>
            </a:r>
            <a:endParaRPr lang="en-US" sz="8000" b="1" dirty="0"/>
          </a:p>
        </p:txBody>
      </p:sp>
    </p:spTree>
    <p:extLst>
      <p:ext uri="{BB962C8B-B14F-4D97-AF65-F5344CB8AC3E}">
        <p14:creationId xmlns:p14="http://schemas.microsoft.com/office/powerpoint/2010/main" val="361642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714"/>
            <a:ext cx="12192000" cy="1325563"/>
          </a:xfrm>
        </p:spPr>
        <p:txBody>
          <a:bodyPr>
            <a:normAutofit/>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ONE-IDEA PARAGRAPH</a:t>
            </a:r>
            <a:endParaRPr lang="en-US" sz="5400" b="1" dirty="0">
              <a:effectLst>
                <a:outerShdw blurRad="38100" dist="38100" dir="2700000" algn="tl">
                  <a:srgbClr val="000000">
                    <a:alpha val="43137"/>
                  </a:srgbClr>
                </a:outerShdw>
              </a:effectLst>
              <a:latin typeface="Georgia" panose="02040502050405020303" pitchFamily="18" charset="0"/>
            </a:endParaRPr>
          </a:p>
        </p:txBody>
      </p:sp>
      <p:sp>
        <p:nvSpPr>
          <p:cNvPr id="4" name="Text Box 8"/>
          <p:cNvSpPr txBox="1"/>
          <p:nvPr/>
        </p:nvSpPr>
        <p:spPr>
          <a:xfrm>
            <a:off x="219108" y="1843540"/>
            <a:ext cx="11753783" cy="370091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50000"/>
              </a:lnSpc>
              <a:spcBef>
                <a:spcPts val="0"/>
              </a:spcBef>
              <a:spcAft>
                <a:spcPts val="0"/>
              </a:spcAft>
            </a:pPr>
            <a:r>
              <a:rPr lang="en-US" sz="3200" dirty="0">
                <a:effectLst/>
                <a:latin typeface="Georgia" panose="02040502050405020303" pitchFamily="18" charset="0"/>
                <a:ea typeface="Arial" panose="020B0604020202020204" pitchFamily="34" charset="0"/>
                <a:cs typeface="Times New Roman" panose="02020603050405020304" pitchFamily="18" charset="0"/>
              </a:rPr>
              <a:t>There have been major advances in technology over recent decades and this has led to significant improvements in people’s lives.</a:t>
            </a:r>
          </a:p>
          <a:p>
            <a:pPr marL="0" marR="0">
              <a:lnSpc>
                <a:spcPct val="150000"/>
              </a:lnSpc>
              <a:spcBef>
                <a:spcPts val="0"/>
              </a:spcBef>
              <a:spcAft>
                <a:spcPts val="0"/>
              </a:spcAft>
            </a:pPr>
            <a:r>
              <a:rPr lang="en-US" sz="2800" dirty="0">
                <a:effectLst/>
                <a:latin typeface="Georgia" panose="02040502050405020303" pitchFamily="18" charset="0"/>
                <a:ea typeface="Arial" panose="020B0604020202020204" pitchFamily="34" charset="0"/>
                <a:cs typeface="Times New Roman" panose="02020603050405020304" pitchFamily="18" charset="0"/>
              </a:rPr>
              <a:t> </a:t>
            </a:r>
            <a:endParaRPr lang="en-US" sz="3200" dirty="0">
              <a:effectLst/>
              <a:latin typeface="Georgia" panose="02040502050405020303" pitchFamily="18" charset="0"/>
              <a:ea typeface="Arial" panose="020B0604020202020204" pitchFamily="34" charset="0"/>
              <a:cs typeface="Times New Roman" panose="02020603050405020304" pitchFamily="18" charset="0"/>
            </a:endParaRPr>
          </a:p>
          <a:p>
            <a:pPr marL="0" marR="0">
              <a:lnSpc>
                <a:spcPct val="150000"/>
              </a:lnSpc>
              <a:spcBef>
                <a:spcPts val="0"/>
              </a:spcBef>
              <a:spcAft>
                <a:spcPts val="0"/>
              </a:spcAft>
            </a:pPr>
            <a:r>
              <a:rPr lang="en-US" sz="3200" dirty="0">
                <a:effectLst/>
                <a:latin typeface="Georgia" panose="02040502050405020303" pitchFamily="18" charset="0"/>
                <a:ea typeface="Arial" panose="020B0604020202020204" pitchFamily="34" charset="0"/>
                <a:cs typeface="Times New Roman" panose="02020603050405020304" pitchFamily="18" charset="0"/>
              </a:rPr>
              <a:t>To what extend do you agree or disagree?</a:t>
            </a:r>
          </a:p>
        </p:txBody>
      </p:sp>
    </p:spTree>
    <p:extLst>
      <p:ext uri="{BB962C8B-B14F-4D97-AF65-F5344CB8AC3E}">
        <p14:creationId xmlns:p14="http://schemas.microsoft.com/office/powerpoint/2010/main" val="130247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ANALYZE THE EXAMPLE</a:t>
            </a:r>
            <a:endParaRPr lang="en-US" sz="5400" b="1" dirty="0">
              <a:effectLst>
                <a:outerShdw blurRad="38100" dist="38100" dir="2700000" algn="tl">
                  <a:srgbClr val="000000">
                    <a:alpha val="43137"/>
                  </a:srgbClr>
                </a:outerShdw>
              </a:effectLst>
              <a:latin typeface="Georgia" panose="02040502050405020303" pitchFamily="18" charset="0"/>
            </a:endParaRPr>
          </a:p>
        </p:txBody>
      </p:sp>
      <p:sp>
        <p:nvSpPr>
          <p:cNvPr id="3" name="Rectangle 2"/>
          <p:cNvSpPr/>
          <p:nvPr/>
        </p:nvSpPr>
        <p:spPr>
          <a:xfrm>
            <a:off x="116114" y="1543277"/>
            <a:ext cx="12075886" cy="4977516"/>
          </a:xfrm>
          <a:prstGeom prst="rect">
            <a:avLst/>
          </a:prstGeom>
        </p:spPr>
        <p:txBody>
          <a:bodyPr wrap="square">
            <a:spAutoFit/>
          </a:bodyPr>
          <a:lstStyle/>
          <a:p>
            <a:pPr algn="just">
              <a:lnSpc>
                <a:spcPct val="150000"/>
              </a:lnSpc>
            </a:pPr>
            <a:r>
              <a:rPr lang="en-US" sz="3600" b="1" dirty="0">
                <a:solidFill>
                  <a:schemeClr val="accent1">
                    <a:lumMod val="50000"/>
                  </a:schemeClr>
                </a:solidFill>
                <a:latin typeface="Georgia" panose="02040502050405020303" pitchFamily="18" charset="0"/>
                <a:ea typeface="Arial" panose="020B0604020202020204" pitchFamily="34" charset="0"/>
                <a:cs typeface="Times New Roman" panose="02020603050405020304" pitchFamily="18" charset="0"/>
              </a:rPr>
              <a:t>Our lives are much more convenient</a:t>
            </a:r>
            <a:r>
              <a:rPr lang="en-US" sz="3600" dirty="0">
                <a:latin typeface="Georgia" panose="02040502050405020303" pitchFamily="18" charset="0"/>
                <a:ea typeface="Arial" panose="020B0604020202020204" pitchFamily="34" charset="0"/>
                <a:cs typeface="Times New Roman" panose="02020603050405020304" pitchFamily="18" charset="0"/>
              </a:rPr>
              <a:t>. In addition, the speed of modern devices means we have more time to do things in our free time. Our time is saved which is beneficial to us. Technological devices are also easily available because they can be found cheaply these days in most shops</a:t>
            </a:r>
            <a:endParaRPr lang="en-US" sz="3600" dirty="0">
              <a:latin typeface="Georgia" panose="02040502050405020303" pitchFamily="18" charset="0"/>
            </a:endParaRPr>
          </a:p>
        </p:txBody>
      </p:sp>
    </p:spTree>
    <p:extLst>
      <p:ext uri="{BB962C8B-B14F-4D97-AF65-F5344CB8AC3E}">
        <p14:creationId xmlns:p14="http://schemas.microsoft.com/office/powerpoint/2010/main" val="1487015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SOLUTION</a:t>
            </a:r>
            <a:endParaRPr lang="en-US" sz="5400" b="1" dirty="0">
              <a:effectLst>
                <a:outerShdw blurRad="38100" dist="38100" dir="2700000" algn="tl">
                  <a:srgbClr val="000000">
                    <a:alpha val="43137"/>
                  </a:srgbClr>
                </a:outerShdw>
              </a:effectLst>
              <a:latin typeface="Georgia" panose="02040502050405020303" pitchFamily="18" charset="0"/>
            </a:endParaRPr>
          </a:p>
        </p:txBody>
      </p:sp>
      <p:sp>
        <p:nvSpPr>
          <p:cNvPr id="3" name="Rectangle 2"/>
          <p:cNvSpPr/>
          <p:nvPr/>
        </p:nvSpPr>
        <p:spPr>
          <a:xfrm>
            <a:off x="116114" y="1325563"/>
            <a:ext cx="12075886" cy="5520229"/>
          </a:xfrm>
          <a:prstGeom prst="rect">
            <a:avLst/>
          </a:prstGeom>
        </p:spPr>
        <p:txBody>
          <a:bodyPr wrap="square">
            <a:spAutoFit/>
          </a:bodyPr>
          <a:lstStyle/>
          <a:p>
            <a:pPr>
              <a:lnSpc>
                <a:spcPct val="150000"/>
              </a:lnSpc>
            </a:pPr>
            <a:r>
              <a:rPr lang="en-US" sz="4000" i="1" dirty="0">
                <a:latin typeface="Georgia" panose="02040502050405020303" pitchFamily="18" charset="0"/>
              </a:rPr>
              <a:t>Give </a:t>
            </a:r>
            <a:r>
              <a:rPr lang="en-US" sz="4000" b="1" i="1" dirty="0">
                <a:solidFill>
                  <a:srgbClr val="FF0000"/>
                </a:solidFill>
                <a:latin typeface="Georgia" panose="02040502050405020303" pitchFamily="18" charset="0"/>
              </a:rPr>
              <a:t>one idea</a:t>
            </a:r>
            <a:endParaRPr lang="en-US" sz="4000" dirty="0">
              <a:solidFill>
                <a:srgbClr val="FF0000"/>
              </a:solidFill>
              <a:latin typeface="Georgia" panose="02040502050405020303" pitchFamily="18" charset="0"/>
            </a:endParaRPr>
          </a:p>
          <a:p>
            <a:pPr>
              <a:lnSpc>
                <a:spcPct val="150000"/>
              </a:lnSpc>
            </a:pPr>
            <a:r>
              <a:rPr lang="en-US" sz="4000" i="1" dirty="0">
                <a:latin typeface="Georgia" panose="02040502050405020303" pitchFamily="18" charset="0"/>
              </a:rPr>
              <a:t>Give a reason </a:t>
            </a:r>
            <a:r>
              <a:rPr lang="en-US" sz="4000" b="1" i="1" dirty="0">
                <a:solidFill>
                  <a:srgbClr val="FF0000"/>
                </a:solidFill>
                <a:latin typeface="Georgia" panose="02040502050405020303" pitchFamily="18" charset="0"/>
              </a:rPr>
              <a:t>WHY</a:t>
            </a:r>
            <a:r>
              <a:rPr lang="en-US" sz="4000" i="1" dirty="0">
                <a:latin typeface="Georgia" panose="02040502050405020303" pitchFamily="18" charset="0"/>
              </a:rPr>
              <a:t> this idea is true</a:t>
            </a:r>
            <a:endParaRPr lang="en-US" sz="4000" dirty="0">
              <a:latin typeface="Georgia" panose="02040502050405020303" pitchFamily="18" charset="0"/>
            </a:endParaRPr>
          </a:p>
          <a:p>
            <a:pPr>
              <a:lnSpc>
                <a:spcPct val="150000"/>
              </a:lnSpc>
            </a:pPr>
            <a:r>
              <a:rPr lang="en-US" sz="4000" i="1" dirty="0">
                <a:latin typeface="Georgia" panose="02040502050405020303" pitchFamily="18" charset="0"/>
              </a:rPr>
              <a:t>Give an </a:t>
            </a:r>
            <a:r>
              <a:rPr lang="en-US" sz="4000" b="1" i="1" dirty="0">
                <a:solidFill>
                  <a:srgbClr val="FF0000"/>
                </a:solidFill>
                <a:latin typeface="Georgia" panose="02040502050405020303" pitchFamily="18" charset="0"/>
              </a:rPr>
              <a:t>example</a:t>
            </a:r>
            <a:r>
              <a:rPr lang="en-US" sz="4000" i="1" dirty="0">
                <a:latin typeface="Georgia" panose="02040502050405020303" pitchFamily="18" charset="0"/>
              </a:rPr>
              <a:t> of it</a:t>
            </a:r>
            <a:endParaRPr lang="en-US" sz="4000" dirty="0">
              <a:latin typeface="Georgia" panose="02040502050405020303" pitchFamily="18" charset="0"/>
            </a:endParaRPr>
          </a:p>
          <a:p>
            <a:pPr>
              <a:lnSpc>
                <a:spcPct val="150000"/>
              </a:lnSpc>
            </a:pPr>
            <a:r>
              <a:rPr lang="en-US" sz="4000" i="1" dirty="0">
                <a:latin typeface="Georgia" panose="02040502050405020303" pitchFamily="18" charset="0"/>
              </a:rPr>
              <a:t>Say what the </a:t>
            </a:r>
            <a:r>
              <a:rPr lang="en-US" sz="4000" b="1" i="1" dirty="0">
                <a:solidFill>
                  <a:srgbClr val="FF0000"/>
                </a:solidFill>
                <a:latin typeface="Georgia" panose="02040502050405020303" pitchFamily="18" charset="0"/>
              </a:rPr>
              <a:t>implications</a:t>
            </a:r>
            <a:r>
              <a:rPr lang="en-US" sz="4000" i="1" dirty="0">
                <a:solidFill>
                  <a:srgbClr val="FF0000"/>
                </a:solidFill>
                <a:latin typeface="Georgia" panose="02040502050405020303" pitchFamily="18" charset="0"/>
              </a:rPr>
              <a:t> / </a:t>
            </a:r>
            <a:r>
              <a:rPr lang="en-US" sz="4000" b="1" i="1" dirty="0">
                <a:solidFill>
                  <a:srgbClr val="FF0000"/>
                </a:solidFill>
                <a:latin typeface="Georgia" panose="02040502050405020303" pitchFamily="18" charset="0"/>
              </a:rPr>
              <a:t>effects</a:t>
            </a:r>
            <a:r>
              <a:rPr lang="en-US" sz="4000" i="1" dirty="0">
                <a:solidFill>
                  <a:srgbClr val="FF0000"/>
                </a:solidFill>
                <a:latin typeface="Georgia" panose="02040502050405020303" pitchFamily="18" charset="0"/>
              </a:rPr>
              <a:t> </a:t>
            </a:r>
            <a:r>
              <a:rPr lang="en-US" sz="4000" i="1" dirty="0">
                <a:latin typeface="Georgia" panose="02040502050405020303" pitchFamily="18" charset="0"/>
              </a:rPr>
              <a:t>of this example are</a:t>
            </a:r>
            <a:endParaRPr lang="en-US" sz="4000" dirty="0">
              <a:latin typeface="Georgia" panose="02040502050405020303" pitchFamily="18" charset="0"/>
            </a:endParaRPr>
          </a:p>
          <a:p>
            <a:pPr>
              <a:lnSpc>
                <a:spcPct val="150000"/>
              </a:lnSpc>
            </a:pPr>
            <a:r>
              <a:rPr lang="en-US" sz="4000" b="1" i="1" dirty="0">
                <a:solidFill>
                  <a:srgbClr val="FF0000"/>
                </a:solidFill>
                <a:latin typeface="Georgia" panose="02040502050405020303" pitchFamily="18" charset="0"/>
              </a:rPr>
              <a:t>Conclude</a:t>
            </a:r>
            <a:r>
              <a:rPr lang="en-US" sz="4000" i="1" dirty="0">
                <a:solidFill>
                  <a:srgbClr val="FF0000"/>
                </a:solidFill>
                <a:latin typeface="Georgia" panose="02040502050405020303" pitchFamily="18" charset="0"/>
              </a:rPr>
              <a:t> </a:t>
            </a:r>
            <a:r>
              <a:rPr lang="en-US" sz="4000" i="1" dirty="0">
                <a:latin typeface="Georgia" panose="02040502050405020303" pitchFamily="18" charset="0"/>
              </a:rPr>
              <a:t>the paragraph.</a:t>
            </a:r>
            <a:endParaRPr lang="en-US" sz="4000" dirty="0">
              <a:latin typeface="Georgia" panose="02040502050405020303" pitchFamily="18" charset="0"/>
            </a:endParaRPr>
          </a:p>
        </p:txBody>
      </p:sp>
    </p:spTree>
    <p:extLst>
      <p:ext uri="{BB962C8B-B14F-4D97-AF65-F5344CB8AC3E}">
        <p14:creationId xmlns:p14="http://schemas.microsoft.com/office/powerpoint/2010/main" val="18857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BF5C-C14B-2183-5CD5-FB479B8289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1759FC-4587-80BF-54A6-07456674E8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44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SOLUTION</a:t>
            </a:r>
            <a:endParaRPr lang="en-US" sz="5400" b="1" dirty="0">
              <a:effectLst>
                <a:outerShdw blurRad="38100" dist="38100" dir="2700000" algn="tl">
                  <a:srgbClr val="000000">
                    <a:alpha val="43137"/>
                  </a:srgbClr>
                </a:outerShdw>
              </a:effectLst>
              <a:latin typeface="Georgia" panose="02040502050405020303" pitchFamily="18" charset="0"/>
            </a:endParaRPr>
          </a:p>
        </p:txBody>
      </p:sp>
      <p:sp>
        <p:nvSpPr>
          <p:cNvPr id="3" name="Rectangle 2"/>
          <p:cNvSpPr/>
          <p:nvPr/>
        </p:nvSpPr>
        <p:spPr>
          <a:xfrm>
            <a:off x="116114" y="1325563"/>
            <a:ext cx="12075886" cy="4596899"/>
          </a:xfrm>
          <a:prstGeom prst="rect">
            <a:avLst/>
          </a:prstGeom>
        </p:spPr>
        <p:txBody>
          <a:bodyPr wrap="square">
            <a:spAutoFit/>
          </a:bodyPr>
          <a:lstStyle/>
          <a:p>
            <a:pPr>
              <a:lnSpc>
                <a:spcPct val="150000"/>
              </a:lnSpc>
            </a:pPr>
            <a:r>
              <a:rPr lang="en-US" sz="4000" dirty="0">
                <a:latin typeface="Georgia" panose="02040502050405020303" pitchFamily="18" charset="0"/>
              </a:rPr>
              <a:t>Ý </a:t>
            </a:r>
            <a:r>
              <a:rPr lang="en-US" sz="4000" dirty="0" err="1">
                <a:latin typeface="Georgia" panose="02040502050405020303" pitchFamily="18" charset="0"/>
              </a:rPr>
              <a:t>chính</a:t>
            </a:r>
            <a:r>
              <a:rPr lang="en-US" sz="4000" dirty="0">
                <a:latin typeface="Georgia" panose="02040502050405020303" pitchFamily="18" charset="0"/>
              </a:rPr>
              <a:t>: </a:t>
            </a:r>
            <a:r>
              <a:rPr lang="en-US" sz="4000" dirty="0" err="1">
                <a:latin typeface="Georgia" panose="02040502050405020303" pitchFamily="18" charset="0"/>
              </a:rPr>
              <a:t>Hút</a:t>
            </a:r>
            <a:r>
              <a:rPr lang="en-US" sz="4000" dirty="0">
                <a:latin typeface="Georgia" panose="02040502050405020303" pitchFamily="18" charset="0"/>
              </a:rPr>
              <a:t> </a:t>
            </a:r>
            <a:r>
              <a:rPr lang="en-US" sz="4000" dirty="0" err="1">
                <a:latin typeface="Georgia" panose="02040502050405020303" pitchFamily="18" charset="0"/>
              </a:rPr>
              <a:t>thuốc</a:t>
            </a:r>
            <a:r>
              <a:rPr lang="en-US" sz="4000" dirty="0">
                <a:latin typeface="Georgia" panose="02040502050405020303" pitchFamily="18" charset="0"/>
              </a:rPr>
              <a:t> </a:t>
            </a:r>
            <a:r>
              <a:rPr lang="en-US" sz="4000" dirty="0" err="1">
                <a:latin typeface="Georgia" panose="02040502050405020303" pitchFamily="18" charset="0"/>
              </a:rPr>
              <a:t>lá</a:t>
            </a:r>
            <a:r>
              <a:rPr lang="en-US" sz="4000" dirty="0">
                <a:latin typeface="Georgia" panose="02040502050405020303" pitchFamily="18" charset="0"/>
              </a:rPr>
              <a:t> </a:t>
            </a:r>
            <a:r>
              <a:rPr lang="en-US" sz="4000" dirty="0" err="1">
                <a:latin typeface="Georgia" panose="02040502050405020303" pitchFamily="18" charset="0"/>
              </a:rPr>
              <a:t>có</a:t>
            </a:r>
            <a:r>
              <a:rPr lang="en-US" sz="4000" dirty="0">
                <a:latin typeface="Georgia" panose="02040502050405020303" pitchFamily="18" charset="0"/>
              </a:rPr>
              <a:t> </a:t>
            </a:r>
            <a:r>
              <a:rPr lang="en-US" sz="4000" dirty="0" err="1">
                <a:latin typeface="Georgia" panose="02040502050405020303" pitchFamily="18" charset="0"/>
              </a:rPr>
              <a:t>hại</a:t>
            </a:r>
            <a:r>
              <a:rPr lang="en-US" sz="4000" dirty="0">
                <a:latin typeface="Georgia" panose="02040502050405020303" pitchFamily="18" charset="0"/>
              </a:rPr>
              <a:t> </a:t>
            </a:r>
            <a:r>
              <a:rPr lang="en-US" sz="4000" dirty="0" err="1">
                <a:latin typeface="Georgia" panose="02040502050405020303" pitchFamily="18" charset="0"/>
              </a:rPr>
              <a:t>cho</a:t>
            </a:r>
            <a:r>
              <a:rPr lang="en-US" sz="4000" dirty="0">
                <a:latin typeface="Georgia" panose="02040502050405020303" pitchFamily="18" charset="0"/>
              </a:rPr>
              <a:t> </a:t>
            </a:r>
            <a:r>
              <a:rPr lang="en-US" sz="4000" dirty="0" err="1">
                <a:latin typeface="Georgia" panose="02040502050405020303" pitchFamily="18" charset="0"/>
              </a:rPr>
              <a:t>phổi</a:t>
            </a:r>
            <a:endParaRPr lang="en-US" sz="4000" dirty="0">
              <a:latin typeface="Georgia" panose="02040502050405020303" pitchFamily="18" charset="0"/>
            </a:endParaRPr>
          </a:p>
          <a:p>
            <a:pPr>
              <a:lnSpc>
                <a:spcPct val="150000"/>
              </a:lnSpc>
            </a:pPr>
            <a:r>
              <a:rPr lang="en-US" sz="4000" dirty="0" err="1">
                <a:latin typeface="Georgia" panose="02040502050405020303" pitchFamily="18" charset="0"/>
              </a:rPr>
              <a:t>Câu</a:t>
            </a:r>
            <a:r>
              <a:rPr lang="en-US" sz="4000" dirty="0">
                <a:latin typeface="Georgia" panose="02040502050405020303" pitchFamily="18" charset="0"/>
              </a:rPr>
              <a:t> 1</a:t>
            </a:r>
          </a:p>
          <a:p>
            <a:pPr>
              <a:lnSpc>
                <a:spcPct val="150000"/>
              </a:lnSpc>
            </a:pPr>
            <a:r>
              <a:rPr lang="en-US" sz="4000" dirty="0" err="1">
                <a:latin typeface="Georgia" panose="02040502050405020303" pitchFamily="18" charset="0"/>
              </a:rPr>
              <a:t>Câu</a:t>
            </a:r>
            <a:r>
              <a:rPr lang="en-US" sz="4000" dirty="0">
                <a:latin typeface="Georgia" panose="02040502050405020303" pitchFamily="18" charset="0"/>
              </a:rPr>
              <a:t> 2</a:t>
            </a:r>
          </a:p>
          <a:p>
            <a:pPr>
              <a:lnSpc>
                <a:spcPct val="150000"/>
              </a:lnSpc>
            </a:pPr>
            <a:r>
              <a:rPr lang="en-US" sz="4000" dirty="0" err="1">
                <a:latin typeface="Georgia" panose="02040502050405020303" pitchFamily="18" charset="0"/>
              </a:rPr>
              <a:t>Câu</a:t>
            </a:r>
            <a:r>
              <a:rPr lang="en-US" sz="4000" dirty="0">
                <a:latin typeface="Georgia" panose="02040502050405020303" pitchFamily="18" charset="0"/>
              </a:rPr>
              <a:t> 3</a:t>
            </a:r>
          </a:p>
          <a:p>
            <a:pPr>
              <a:lnSpc>
                <a:spcPct val="150000"/>
              </a:lnSpc>
            </a:pPr>
            <a:r>
              <a:rPr lang="en-US" sz="4000" dirty="0" err="1">
                <a:latin typeface="Georgia" panose="02040502050405020303" pitchFamily="18" charset="0"/>
              </a:rPr>
              <a:t>Câu</a:t>
            </a:r>
            <a:r>
              <a:rPr lang="en-US" sz="4000" dirty="0">
                <a:latin typeface="Georgia" panose="02040502050405020303" pitchFamily="18" charset="0"/>
              </a:rPr>
              <a:t> 4</a:t>
            </a:r>
          </a:p>
        </p:txBody>
      </p:sp>
    </p:spTree>
    <p:extLst>
      <p:ext uri="{BB962C8B-B14F-4D97-AF65-F5344CB8AC3E}">
        <p14:creationId xmlns:p14="http://schemas.microsoft.com/office/powerpoint/2010/main" val="6459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p:nvPr/>
        </p:nvSpPr>
        <p:spPr>
          <a:xfrm>
            <a:off x="0" y="0"/>
            <a:ext cx="12192000" cy="68580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50000"/>
              </a:lnSpc>
              <a:spcBef>
                <a:spcPts val="0"/>
              </a:spcBef>
              <a:spcAft>
                <a:spcPts val="0"/>
              </a:spcAft>
            </a:pPr>
            <a:r>
              <a:rPr lang="en-US" sz="3600" b="1" dirty="0">
                <a:effectLst/>
                <a:latin typeface="Cambria" panose="02040503050406030204" pitchFamily="18" charset="0"/>
                <a:ea typeface="Arial" panose="020B0604020202020204" pitchFamily="34" charset="0"/>
                <a:cs typeface="Times New Roman" panose="02020603050405020304" pitchFamily="18" charset="0"/>
              </a:rPr>
              <a:t>Brainstorming / Planning notes</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50000"/>
              </a:lnSpc>
              <a:spcBef>
                <a:spcPts val="0"/>
              </a:spcBef>
              <a:spcAft>
                <a:spcPts val="0"/>
              </a:spcAft>
            </a:pPr>
            <a:r>
              <a:rPr lang="en-US" sz="3600" b="1" dirty="0">
                <a:effectLst/>
                <a:latin typeface="Cambria" panose="02040503050406030204" pitchFamily="18" charset="0"/>
                <a:ea typeface="Arial" panose="020B0604020202020204" pitchFamily="34" charset="0"/>
                <a:cs typeface="Times New Roman" panose="02020603050405020304" pitchFamily="18" charset="0"/>
              </a:rPr>
              <a:t>How has technology benefited people?</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p>
            <a:pPr marL="0" marR="0" indent="270510">
              <a:lnSpc>
                <a:spcPct val="150000"/>
              </a:lnSpc>
              <a:spcBef>
                <a:spcPts val="0"/>
              </a:spcBef>
              <a:spcAft>
                <a:spcPts val="0"/>
              </a:spcAft>
            </a:pPr>
            <a:r>
              <a:rPr lang="en-US" sz="3600" u="sng" dirty="0">
                <a:solidFill>
                  <a:srgbClr val="FF0000"/>
                </a:solidFill>
                <a:effectLst/>
                <a:latin typeface="Cambria" panose="02040503050406030204" pitchFamily="18" charset="0"/>
                <a:ea typeface="Arial" panose="020B0604020202020204" pitchFamily="34" charset="0"/>
                <a:cs typeface="Times New Roman" panose="02020603050405020304" pitchFamily="18" charset="0"/>
              </a:rPr>
              <a:t>Idea</a:t>
            </a:r>
            <a:r>
              <a:rPr lang="en-US" sz="3600" dirty="0">
                <a:solidFill>
                  <a:srgbClr val="FF0000"/>
                </a:solidFill>
                <a:effectLst/>
                <a:latin typeface="Cambria" panose="02040503050406030204" pitchFamily="18" charset="0"/>
                <a:ea typeface="Arial" panose="020B0604020202020204" pitchFamily="34" charset="0"/>
                <a:cs typeface="Times New Roman" panose="02020603050405020304" pitchFamily="18" charset="0"/>
              </a:rPr>
              <a:t>:</a:t>
            </a:r>
            <a:r>
              <a:rPr lang="en-US" sz="3600" dirty="0">
                <a:effectLst/>
                <a:latin typeface="Cambria" panose="02040503050406030204" pitchFamily="18" charset="0"/>
                <a:ea typeface="Arial" panose="020B0604020202020204" pitchFamily="34" charset="0"/>
                <a:cs typeface="Times New Roman" panose="02020603050405020304" pitchFamily="18" charset="0"/>
              </a:rPr>
              <a:t> more convenience</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p>
            <a:pPr marL="0" marR="0" indent="270510">
              <a:lnSpc>
                <a:spcPct val="150000"/>
              </a:lnSpc>
              <a:spcBef>
                <a:spcPts val="0"/>
              </a:spcBef>
              <a:spcAft>
                <a:spcPts val="0"/>
              </a:spcAft>
            </a:pPr>
            <a:r>
              <a:rPr lang="en-US" sz="3600" u="sng" dirty="0">
                <a:solidFill>
                  <a:srgbClr val="FF0000"/>
                </a:solidFill>
                <a:effectLst/>
                <a:latin typeface="Cambria" panose="02040503050406030204" pitchFamily="18" charset="0"/>
                <a:ea typeface="Arial" panose="020B0604020202020204" pitchFamily="34" charset="0"/>
                <a:cs typeface="Times New Roman" panose="02020603050405020304" pitchFamily="18" charset="0"/>
              </a:rPr>
              <a:t>Why?</a:t>
            </a:r>
            <a:r>
              <a:rPr lang="en-US" sz="3600" dirty="0">
                <a:effectLst/>
                <a:latin typeface="Cambria" panose="02040503050406030204" pitchFamily="18" charset="0"/>
                <a:ea typeface="Arial" panose="020B0604020202020204" pitchFamily="34" charset="0"/>
                <a:cs typeface="Times New Roman" panose="02020603050405020304" pitchFamily="18" charset="0"/>
              </a:rPr>
              <a:t> Can do things away from home – important due to busy lifestyles</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p>
            <a:pPr marL="0" marR="0" indent="270510">
              <a:lnSpc>
                <a:spcPct val="150000"/>
              </a:lnSpc>
              <a:spcBef>
                <a:spcPts val="0"/>
              </a:spcBef>
              <a:spcAft>
                <a:spcPts val="0"/>
              </a:spcAft>
            </a:pPr>
            <a:r>
              <a:rPr lang="en-US" sz="3600" u="sng" dirty="0">
                <a:solidFill>
                  <a:srgbClr val="FF0000"/>
                </a:solidFill>
                <a:effectLst/>
                <a:latin typeface="Cambria" panose="02040503050406030204" pitchFamily="18" charset="0"/>
                <a:ea typeface="Arial" panose="020B0604020202020204" pitchFamily="34" charset="0"/>
                <a:cs typeface="Times New Roman" panose="02020603050405020304" pitchFamily="18" charset="0"/>
              </a:rPr>
              <a:t>Ex:</a:t>
            </a:r>
            <a:r>
              <a:rPr lang="en-US" sz="3600" dirty="0">
                <a:effectLst/>
                <a:latin typeface="Cambria" panose="02040503050406030204" pitchFamily="18" charset="0"/>
                <a:ea typeface="Arial" panose="020B0604020202020204" pitchFamily="34" charset="0"/>
                <a:cs typeface="Times New Roman" panose="02020603050405020304" pitchFamily="18" charset="0"/>
              </a:rPr>
              <a:t> Phone &amp; laptops; </a:t>
            </a:r>
            <a:r>
              <a:rPr lang="en-US" sz="3600" dirty="0" err="1">
                <a:effectLst/>
                <a:latin typeface="Cambria" panose="02040503050406030204" pitchFamily="18" charset="0"/>
                <a:ea typeface="Arial" panose="020B0604020202020204" pitchFamily="34" charset="0"/>
                <a:cs typeface="Times New Roman" panose="02020603050405020304" pitchFamily="18" charset="0"/>
              </a:rPr>
              <a:t>Wi-fi</a:t>
            </a:r>
            <a:r>
              <a:rPr lang="en-US" sz="3600" dirty="0">
                <a:effectLst/>
                <a:latin typeface="Cambria" panose="02040503050406030204" pitchFamily="18" charset="0"/>
                <a:ea typeface="Arial" panose="020B0604020202020204" pitchFamily="34" charset="0"/>
                <a:cs typeface="Times New Roman" panose="02020603050405020304" pitchFamily="18" charset="0"/>
              </a:rPr>
              <a:t> everywhere</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p>
            <a:pPr marL="0" marR="0" indent="270510">
              <a:lnSpc>
                <a:spcPct val="150000"/>
              </a:lnSpc>
              <a:spcBef>
                <a:spcPts val="0"/>
              </a:spcBef>
              <a:spcAft>
                <a:spcPts val="0"/>
              </a:spcAft>
            </a:pPr>
            <a:r>
              <a:rPr lang="en-US" sz="3600" u="sng" dirty="0">
                <a:solidFill>
                  <a:srgbClr val="FF0000"/>
                </a:solidFill>
                <a:effectLst/>
                <a:latin typeface="Cambria" panose="02040503050406030204" pitchFamily="18" charset="0"/>
                <a:ea typeface="Arial" panose="020B0604020202020204" pitchFamily="34" charset="0"/>
                <a:cs typeface="Times New Roman" panose="02020603050405020304" pitchFamily="18" charset="0"/>
              </a:rPr>
              <a:t>Result:</a:t>
            </a:r>
            <a:r>
              <a:rPr lang="en-US" sz="3600" dirty="0">
                <a:effectLst/>
                <a:latin typeface="Cambria" panose="02040503050406030204" pitchFamily="18" charset="0"/>
                <a:ea typeface="Arial" panose="020B0604020202020204" pitchFamily="34" charset="0"/>
                <a:cs typeface="Times New Roman" panose="02020603050405020304" pitchFamily="18" charset="0"/>
              </a:rPr>
              <a:t> can work, talk, email – coffee shops, while travelling</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p>
            <a:pPr marL="0" marR="0" indent="270510">
              <a:lnSpc>
                <a:spcPct val="150000"/>
              </a:lnSpc>
              <a:spcBef>
                <a:spcPts val="0"/>
              </a:spcBef>
              <a:spcAft>
                <a:spcPts val="0"/>
              </a:spcAft>
            </a:pPr>
            <a:r>
              <a:rPr lang="en-US" sz="3600" u="sng" dirty="0" err="1">
                <a:solidFill>
                  <a:srgbClr val="FF0000"/>
                </a:solidFill>
                <a:effectLst/>
                <a:latin typeface="Cambria" panose="02040503050406030204" pitchFamily="18" charset="0"/>
                <a:ea typeface="Arial" panose="020B0604020202020204" pitchFamily="34" charset="0"/>
                <a:cs typeface="Times New Roman" panose="02020603050405020304" pitchFamily="18" charset="0"/>
              </a:rPr>
              <a:t>Conc</a:t>
            </a:r>
            <a:r>
              <a:rPr lang="en-US" sz="3600" u="sng" dirty="0">
                <a:solidFill>
                  <a:srgbClr val="FF0000"/>
                </a:solidFill>
                <a:effectLst/>
                <a:latin typeface="Cambria" panose="02040503050406030204" pitchFamily="18" charset="0"/>
                <a:ea typeface="Arial" panose="020B0604020202020204" pitchFamily="34" charset="0"/>
                <a:cs typeface="Times New Roman" panose="02020603050405020304" pitchFamily="18" charset="0"/>
              </a:rPr>
              <a:t>:</a:t>
            </a:r>
            <a:r>
              <a:rPr lang="en-US" sz="3600" dirty="0">
                <a:effectLst/>
                <a:latin typeface="Cambria" panose="02040503050406030204" pitchFamily="18" charset="0"/>
                <a:ea typeface="Arial" panose="020B0604020202020204" pitchFamily="34" charset="0"/>
                <a:cs typeface="Times New Roman" panose="02020603050405020304" pitchFamily="18" charset="0"/>
              </a:rPr>
              <a:t> not possible without technology</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4094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7875" t="32823" r="13553" b="12473"/>
          <a:stretch/>
        </p:blipFill>
        <p:spPr bwMode="auto">
          <a:xfrm>
            <a:off x="0" y="0"/>
            <a:ext cx="121920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68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Box 10"/>
          <p:cNvSpPr txBox="1"/>
          <p:nvPr/>
        </p:nvSpPr>
        <p:spPr>
          <a:xfrm>
            <a:off x="0" y="0"/>
            <a:ext cx="12192000" cy="68580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50000"/>
              </a:lnSpc>
              <a:spcBef>
                <a:spcPts val="0"/>
              </a:spcBef>
              <a:spcAft>
                <a:spcPts val="0"/>
              </a:spcAft>
            </a:pPr>
            <a:r>
              <a:rPr lang="en-US" sz="2900" b="1" dirty="0">
                <a:effectLst/>
                <a:latin typeface="Georgia" panose="02040502050405020303" pitchFamily="18" charset="0"/>
                <a:ea typeface="Arial" panose="020B0604020202020204" pitchFamily="34" charset="0"/>
                <a:cs typeface="Times New Roman" panose="02020603050405020304" pitchFamily="18" charset="0"/>
              </a:rPr>
              <a:t>The main benefit of modern technology is that people’s lives are much more convenient. </a:t>
            </a:r>
            <a:r>
              <a:rPr lang="en-US" sz="2900" dirty="0">
                <a:solidFill>
                  <a:srgbClr val="FF0000"/>
                </a:solidFill>
                <a:effectLst/>
                <a:latin typeface="Georgia" panose="02040502050405020303" pitchFamily="18" charset="0"/>
                <a:ea typeface="Arial" panose="020B0604020202020204" pitchFamily="34" charset="0"/>
                <a:cs typeface="Times New Roman" panose="02020603050405020304" pitchFamily="18" charset="0"/>
              </a:rPr>
              <a:t>This is because we are able to do many things without having to stay at the offices or home, something which is extremely important given the busy lifestyles of today. </a:t>
            </a:r>
            <a:r>
              <a:rPr lang="en-US" sz="2900" dirty="0">
                <a:solidFill>
                  <a:schemeClr val="accent5"/>
                </a:solidFill>
                <a:effectLst/>
                <a:latin typeface="Georgia" panose="02040502050405020303" pitchFamily="18" charset="0"/>
                <a:ea typeface="Arial" panose="020B0604020202020204" pitchFamily="34" charset="0"/>
                <a:cs typeface="Times New Roman" panose="02020603050405020304" pitchFamily="18" charset="0"/>
              </a:rPr>
              <a:t>For example, most people now have a mobile phone or a laptop computer, and Wi-Fi is available in virtually every place. </a:t>
            </a:r>
            <a:r>
              <a:rPr lang="en-US" sz="2900" dirty="0">
                <a:solidFill>
                  <a:schemeClr val="accent6">
                    <a:lumMod val="50000"/>
                  </a:schemeClr>
                </a:solidFill>
                <a:effectLst/>
                <a:latin typeface="Georgia" panose="02040502050405020303" pitchFamily="18" charset="0"/>
                <a:ea typeface="Arial" panose="020B0604020202020204" pitchFamily="34" charset="0"/>
                <a:cs typeface="Times New Roman" panose="02020603050405020304" pitchFamily="18" charset="0"/>
              </a:rPr>
              <a:t>As a result, people are able to do their work, liaise with colleagues or friends, and check their mails anywhere they choose such as in coffee shops or while travelling on a train or bus. </a:t>
            </a:r>
            <a:r>
              <a:rPr lang="en-US" sz="2900" dirty="0">
                <a:solidFill>
                  <a:srgbClr val="7030A0"/>
                </a:solidFill>
                <a:effectLst/>
                <a:latin typeface="Georgia" panose="02040502050405020303" pitchFamily="18" charset="0"/>
                <a:ea typeface="Arial" panose="020B0604020202020204" pitchFamily="34" charset="0"/>
                <a:cs typeface="Times New Roman" panose="02020603050405020304" pitchFamily="18" charset="0"/>
              </a:rPr>
              <a:t>There is no doubt that this has improved people’s lives in many ways and this would not have been possible without improved technology.</a:t>
            </a:r>
            <a:endParaRPr lang="en-US" sz="2900" dirty="0">
              <a:solidFill>
                <a:srgbClr val="7030A0"/>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06524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MULTIPLE IDEA PARAGRAPH</a:t>
            </a:r>
            <a:endParaRPr lang="en-US" sz="5400" b="1" dirty="0">
              <a:effectLst>
                <a:outerShdw blurRad="38100" dist="38100" dir="2700000" algn="tl">
                  <a:srgbClr val="000000">
                    <a:alpha val="43137"/>
                  </a:srgbClr>
                </a:outerShdw>
              </a:effectLst>
              <a:latin typeface="Georgia" panose="02040502050405020303" pitchFamily="18" charset="0"/>
            </a:endParaRPr>
          </a:p>
        </p:txBody>
      </p:sp>
      <p:sp>
        <p:nvSpPr>
          <p:cNvPr id="3" name="Rectangle 2"/>
          <p:cNvSpPr/>
          <p:nvPr/>
        </p:nvSpPr>
        <p:spPr>
          <a:xfrm>
            <a:off x="116114" y="1325563"/>
            <a:ext cx="12075886" cy="5632311"/>
          </a:xfrm>
          <a:prstGeom prst="rect">
            <a:avLst/>
          </a:prstGeom>
        </p:spPr>
        <p:txBody>
          <a:bodyPr wrap="square">
            <a:spAutoFit/>
          </a:bodyPr>
          <a:lstStyle/>
          <a:p>
            <a:pPr lvl="0">
              <a:lnSpc>
                <a:spcPct val="150000"/>
              </a:lnSpc>
            </a:pPr>
            <a:r>
              <a:rPr lang="en-US" sz="4000" dirty="0">
                <a:latin typeface="Georgia" panose="02040502050405020303" pitchFamily="18" charset="0"/>
              </a:rPr>
              <a:t>In this type of paragraph, multiple supporting ideas are presented to support the main idea in the topic sentence.</a:t>
            </a:r>
          </a:p>
          <a:p>
            <a:pPr lvl="0">
              <a:lnSpc>
                <a:spcPct val="150000"/>
              </a:lnSpc>
            </a:pPr>
            <a:r>
              <a:rPr lang="en-US" sz="4000" dirty="0">
                <a:latin typeface="Georgia" panose="02040502050405020303" pitchFamily="18" charset="0"/>
              </a:rPr>
              <a:t>Transitions to introduce each new supporting idea: </a:t>
            </a:r>
            <a:r>
              <a:rPr lang="en-US" sz="4000" dirty="0">
                <a:solidFill>
                  <a:srgbClr val="FF0000"/>
                </a:solidFill>
                <a:latin typeface="Georgia" panose="02040502050405020303" pitchFamily="18" charset="0"/>
              </a:rPr>
              <a:t>firstly, secondly, moreover, furthermore, also, in addition; more sophisticated: ‘The first reason that ..’</a:t>
            </a:r>
          </a:p>
        </p:txBody>
      </p:sp>
    </p:spTree>
    <p:extLst>
      <p:ext uri="{BB962C8B-B14F-4D97-AF65-F5344CB8AC3E}">
        <p14:creationId xmlns:p14="http://schemas.microsoft.com/office/powerpoint/2010/main" val="216521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714"/>
            <a:ext cx="12192000" cy="1325563"/>
          </a:xfrm>
        </p:spPr>
        <p:txBody>
          <a:bodyPr>
            <a:normAutofit fontScale="90000"/>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HOW TO PLAN A GOOD PARAGRAPH</a:t>
            </a:r>
            <a:endParaRPr lang="en-US" sz="5400" b="1" dirty="0">
              <a:effectLst>
                <a:outerShdw blurRad="38100" dist="38100" dir="2700000" algn="tl">
                  <a:srgbClr val="000000">
                    <a:alpha val="43137"/>
                  </a:srgbClr>
                </a:outerShdw>
              </a:effectLst>
              <a:latin typeface="Georgia" panose="02040502050405020303" pitchFamily="18" charset="0"/>
            </a:endParaRPr>
          </a:p>
        </p:txBody>
      </p:sp>
      <p:sp>
        <p:nvSpPr>
          <p:cNvPr id="3" name="Rectangle 2"/>
          <p:cNvSpPr/>
          <p:nvPr/>
        </p:nvSpPr>
        <p:spPr>
          <a:xfrm>
            <a:off x="435428" y="2053803"/>
            <a:ext cx="7707086" cy="4247317"/>
          </a:xfrm>
          <a:prstGeom prst="rect">
            <a:avLst/>
          </a:prstGeom>
        </p:spPr>
        <p:txBody>
          <a:bodyPr wrap="square">
            <a:spAutoFit/>
          </a:bodyPr>
          <a:lstStyle/>
          <a:p>
            <a:pPr marL="342900" marR="0" lvl="0" indent="-342900">
              <a:spcBef>
                <a:spcPts val="0"/>
              </a:spcBef>
              <a:spcAft>
                <a:spcPts val="0"/>
              </a:spcAft>
              <a:buFont typeface="+mj-lt"/>
              <a:buAutoNum type="arabicPeriod"/>
            </a:pPr>
            <a:r>
              <a:rPr lang="en-US" sz="54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Analyze the question</a:t>
            </a:r>
            <a:endParaRPr lang="en-US" sz="5400" dirty="0">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5400" dirty="0">
                <a:solidFill>
                  <a:srgbClr val="FF0000"/>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Brainstorm ideas</a:t>
            </a:r>
            <a:endParaRPr lang="en-US" sz="5400" dirty="0">
              <a:solidFill>
                <a:srgbClr val="FF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54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Organize your ideas</a:t>
            </a:r>
            <a:endParaRPr lang="en-US" sz="5400" dirty="0">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5400" dirty="0">
                <a:solidFill>
                  <a:srgbClr val="FF0000"/>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Write the essay</a:t>
            </a:r>
            <a:endParaRPr lang="en-US" sz="5400" dirty="0">
              <a:solidFill>
                <a:srgbClr val="FF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54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Check the grammar</a:t>
            </a:r>
            <a:endParaRPr lang="en-US" sz="5400" dirty="0">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2974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8181-E813-8875-0B7A-E998639DF42C}"/>
              </a:ext>
            </a:extLst>
          </p:cNvPr>
          <p:cNvSpPr>
            <a:spLocks noGrp="1"/>
          </p:cNvSpPr>
          <p:nvPr>
            <p:ph type="title"/>
          </p:nvPr>
        </p:nvSpPr>
        <p:spPr>
          <a:xfrm>
            <a:off x="71718" y="11430"/>
            <a:ext cx="12120282" cy="3429000"/>
          </a:xfrm>
        </p:spPr>
        <p:txBody>
          <a:bodyPr>
            <a:normAutofit/>
          </a:bodyPr>
          <a:lstStyle/>
          <a:p>
            <a:r>
              <a:rPr lang="en-US" dirty="0">
                <a:solidFill>
                  <a:srgbClr val="FF0000"/>
                </a:solidFill>
              </a:rPr>
              <a:t>CÂU DẪN: HÚT THUỐC LÁ CÓ HẠI CHO SỨC KHỎE</a:t>
            </a:r>
            <a:br>
              <a:rPr lang="en-US" dirty="0">
                <a:solidFill>
                  <a:srgbClr val="FF0000"/>
                </a:solidFill>
              </a:rPr>
            </a:br>
            <a:r>
              <a:rPr lang="en-US" dirty="0">
                <a:solidFill>
                  <a:srgbClr val="FF0000"/>
                </a:solidFill>
              </a:rPr>
              <a:t>Firstly, HẠI CHO PHỔI</a:t>
            </a:r>
            <a:br>
              <a:rPr lang="en-US" dirty="0">
                <a:solidFill>
                  <a:srgbClr val="FF0000"/>
                </a:solidFill>
              </a:rPr>
            </a:br>
            <a:r>
              <a:rPr lang="en-US" dirty="0">
                <a:solidFill>
                  <a:srgbClr val="FF0000"/>
                </a:solidFill>
              </a:rPr>
              <a:t>Ý HỖ TRỢ: </a:t>
            </a:r>
            <a:r>
              <a:rPr lang="en-US" dirty="0" err="1">
                <a:solidFill>
                  <a:srgbClr val="FF0000"/>
                </a:solidFill>
              </a:rPr>
              <a:t>Lý</a:t>
            </a:r>
            <a:r>
              <a:rPr lang="en-US" dirty="0">
                <a:solidFill>
                  <a:srgbClr val="FF0000"/>
                </a:solidFill>
              </a:rPr>
              <a:t> do</a:t>
            </a:r>
            <a:br>
              <a:rPr lang="en-US" dirty="0">
                <a:solidFill>
                  <a:srgbClr val="FF0000"/>
                </a:solidFill>
              </a:rPr>
            </a:br>
            <a:r>
              <a:rPr lang="en-US" dirty="0">
                <a:solidFill>
                  <a:srgbClr val="FF0000"/>
                </a:solidFill>
              </a:rPr>
              <a:t>Secondly, HÚT THUỐC LÁ GÂY HẠI CHO MIỆNG</a:t>
            </a:r>
            <a:br>
              <a:rPr lang="en-US" dirty="0">
                <a:solidFill>
                  <a:srgbClr val="FF0000"/>
                </a:solidFill>
              </a:rPr>
            </a:br>
            <a:r>
              <a:rPr lang="en-US" dirty="0">
                <a:solidFill>
                  <a:srgbClr val="FF0000"/>
                </a:solidFill>
              </a:rPr>
              <a:t>Ý HỖ TRỢ: </a:t>
            </a:r>
            <a:r>
              <a:rPr lang="en-US" dirty="0" err="1">
                <a:solidFill>
                  <a:srgbClr val="FF0000"/>
                </a:solidFill>
              </a:rPr>
              <a:t>Hậu</a:t>
            </a:r>
            <a:r>
              <a:rPr lang="en-US" dirty="0">
                <a:solidFill>
                  <a:srgbClr val="FF0000"/>
                </a:solidFill>
              </a:rPr>
              <a:t> </a:t>
            </a:r>
            <a:r>
              <a:rPr lang="en-US" dirty="0" err="1">
                <a:solidFill>
                  <a:srgbClr val="FF0000"/>
                </a:solidFill>
              </a:rPr>
              <a:t>quả</a:t>
            </a:r>
            <a:endParaRPr lang="en-US" dirty="0">
              <a:solidFill>
                <a:srgbClr val="FF0000"/>
              </a:solidFill>
            </a:endParaRPr>
          </a:p>
        </p:txBody>
      </p:sp>
      <p:sp>
        <p:nvSpPr>
          <p:cNvPr id="4" name="Title 1">
            <a:extLst>
              <a:ext uri="{FF2B5EF4-FFF2-40B4-BE49-F238E27FC236}">
                <a16:creationId xmlns:a16="http://schemas.microsoft.com/office/drawing/2014/main" id="{C2ED8271-2E0B-CCCA-1E05-0DD2037DBA03}"/>
              </a:ext>
            </a:extLst>
          </p:cNvPr>
          <p:cNvSpPr txBox="1">
            <a:spLocks/>
          </p:cNvSpPr>
          <p:nvPr/>
        </p:nvSpPr>
        <p:spPr>
          <a:xfrm>
            <a:off x="71718" y="3417570"/>
            <a:ext cx="12120282" cy="3429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2"/>
                </a:solidFill>
              </a:rPr>
              <a:t>Ý CHÍNH: HẠI CHO PHỔI</a:t>
            </a:r>
          </a:p>
          <a:p>
            <a:r>
              <a:rPr lang="en-US" dirty="0">
                <a:solidFill>
                  <a:schemeClr val="tx2"/>
                </a:solidFill>
              </a:rPr>
              <a:t>Ý HỖ TRỢ 1: </a:t>
            </a:r>
          </a:p>
          <a:p>
            <a:r>
              <a:rPr lang="en-US" dirty="0">
                <a:solidFill>
                  <a:schemeClr val="tx2"/>
                </a:solidFill>
              </a:rPr>
              <a:t>Ý HỖ TRỢ 2:</a:t>
            </a:r>
          </a:p>
          <a:p>
            <a:r>
              <a:rPr lang="en-US" dirty="0">
                <a:solidFill>
                  <a:schemeClr val="tx2"/>
                </a:solidFill>
              </a:rPr>
              <a:t>Ý HỖ TRỢ 3:</a:t>
            </a:r>
          </a:p>
          <a:p>
            <a:r>
              <a:rPr lang="en-US" dirty="0">
                <a:solidFill>
                  <a:schemeClr val="tx2"/>
                </a:solidFill>
              </a:rPr>
              <a:t>Ý HỖ TRỢ 4:</a:t>
            </a:r>
          </a:p>
        </p:txBody>
      </p:sp>
    </p:spTree>
    <p:extLst>
      <p:ext uri="{BB962C8B-B14F-4D97-AF65-F5344CB8AC3E}">
        <p14:creationId xmlns:p14="http://schemas.microsoft.com/office/powerpoint/2010/main" val="212293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708297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50000"/>
              </a:lnSpc>
              <a:spcBef>
                <a:spcPts val="0"/>
              </a:spcBef>
              <a:spcAft>
                <a:spcPts val="0"/>
              </a:spcAft>
            </a:pPr>
            <a:r>
              <a:rPr lang="en-US" sz="28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There is no doubt that modern technology has improved people’s lives in many ways.</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800" b="1"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Firstly</a:t>
            </a:r>
            <a:r>
              <a:rPr lang="en-US" sz="28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 people’s lives are much </a:t>
            </a:r>
            <a:r>
              <a:rPr lang="en-US" sz="2800" u="sng"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more convenient</a:t>
            </a:r>
            <a:r>
              <a:rPr lang="en-US" sz="28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800" dirty="0">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because we have devices such as mobile phones, meaning that people can communicate when and where they like, not just in the office or home</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800" b="1"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In addition</a:t>
            </a:r>
            <a:r>
              <a:rPr lang="en-US" sz="28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800" u="sng"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people are living much longer lives</a:t>
            </a:r>
            <a:r>
              <a:rPr lang="en-US" sz="28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800" dirty="0">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due to the advances in medical technology, with doctors are now able to carry out complicated heart surgery and other operations that were not possible many years ago. </a:t>
            </a:r>
            <a:r>
              <a:rPr lang="en-US" sz="28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People’s lives have </a:t>
            </a:r>
            <a:r>
              <a:rPr lang="en-US" sz="2800" b="1"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also</a:t>
            </a:r>
            <a:r>
              <a:rPr lang="en-US" sz="28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800" u="sng"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improved around the home</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800" dirty="0">
                <a:solidFill>
                  <a:srgbClr val="7030A0"/>
                </a:solidFill>
                <a:effectLst/>
                <a:latin typeface="Times New Roman" panose="02020603050405020304" pitchFamily="18" charset="0"/>
                <a:ea typeface="Arial" panose="020B0604020202020204" pitchFamily="34" charset="0"/>
                <a:cs typeface="Times New Roman" panose="02020603050405020304" pitchFamily="18" charset="0"/>
              </a:rPr>
              <a:t>Evidence of this can be seen with all the machines that are now available to people that save time such as washing machines and dish washers.</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8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None of this would have been possible without advances in technology</a:t>
            </a:r>
            <a:r>
              <a:rPr lang="en-US" sz="2800"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a:t>
            </a:r>
            <a:r>
              <a:rPr lang="en-US" sz="28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 </a:t>
            </a:r>
          </a:p>
        </p:txBody>
      </p:sp>
    </p:spTree>
    <p:extLst>
      <p:ext uri="{BB962C8B-B14F-4D97-AF65-F5344CB8AC3E}">
        <p14:creationId xmlns:p14="http://schemas.microsoft.com/office/powerpoint/2010/main" val="205039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708297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514350" marR="0" indent="-514350">
              <a:lnSpc>
                <a:spcPct val="150000"/>
              </a:lnSpc>
              <a:spcBef>
                <a:spcPts val="0"/>
              </a:spcBef>
              <a:spcAft>
                <a:spcPts val="0"/>
              </a:spcAft>
              <a:buAutoNum type="arabicPeriod"/>
            </a:pPr>
            <a:r>
              <a:rPr lang="en-US" sz="40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Topic sentence (</a:t>
            </a:r>
            <a:r>
              <a:rPr lang="en-US" sz="40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Câu</a:t>
            </a:r>
            <a:r>
              <a:rPr lang="en-US" sz="40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mở</a:t>
            </a:r>
            <a:r>
              <a:rPr lang="en-US" sz="40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đầu</a:t>
            </a:r>
            <a:r>
              <a:rPr lang="en-US" sz="40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đoạn</a:t>
            </a:r>
            <a:r>
              <a:rPr lang="en-US" sz="40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văn</a:t>
            </a:r>
            <a:r>
              <a:rPr lang="en-US" sz="40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a:t>
            </a:r>
          </a:p>
          <a:p>
            <a:pPr marR="0">
              <a:lnSpc>
                <a:spcPct val="150000"/>
              </a:lnSpc>
              <a:spcBef>
                <a:spcPts val="0"/>
              </a:spcBef>
              <a:spcAft>
                <a:spcPts val="0"/>
              </a:spcAft>
            </a:pPr>
            <a:r>
              <a:rPr lang="en-US" sz="4000" dirty="0">
                <a:solidFill>
                  <a:schemeClr val="accent2">
                    <a:lumMod val="75000"/>
                  </a:schemeClr>
                </a:solidFill>
                <a:effectLst/>
                <a:latin typeface="Arial" panose="020B0604020202020204" pitchFamily="34" charset="0"/>
                <a:ea typeface="Arial" panose="020B0604020202020204" pitchFamily="34" charset="0"/>
                <a:cs typeface="Times New Roman" panose="02020603050405020304" pitchFamily="18" charset="0"/>
              </a:rPr>
              <a:t>1.1 – Main idea 1</a:t>
            </a:r>
          </a:p>
          <a:p>
            <a:pPr marR="0">
              <a:lnSpc>
                <a:spcPct val="150000"/>
              </a:lnSpc>
              <a:spcBef>
                <a:spcPts val="0"/>
              </a:spcBef>
              <a:spcAft>
                <a:spcPts val="0"/>
              </a:spcAft>
            </a:pPr>
            <a:r>
              <a:rPr lang="en-US" sz="40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1.2 – Supporting sentences: support for 1</a:t>
            </a:r>
          </a:p>
          <a:p>
            <a:pPr marR="0">
              <a:lnSpc>
                <a:spcPct val="150000"/>
              </a:lnSpc>
              <a:spcBef>
                <a:spcPts val="0"/>
              </a:spcBef>
              <a:spcAft>
                <a:spcPts val="0"/>
              </a:spcAft>
            </a:pPr>
            <a:r>
              <a:rPr lang="en-US" sz="4000" dirty="0">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1.3 – Main idea 2</a:t>
            </a:r>
          </a:p>
          <a:p>
            <a:pPr marR="0">
              <a:lnSpc>
                <a:spcPct val="150000"/>
              </a:lnSpc>
              <a:spcBef>
                <a:spcPts val="0"/>
              </a:spcBef>
              <a:spcAft>
                <a:spcPts val="0"/>
              </a:spcAft>
            </a:pP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rPr>
              <a:t>1.4 – Supporting sentences: support for 2</a:t>
            </a:r>
            <a:endParaRPr lang="en-US" sz="4000" dirty="0">
              <a:solidFill>
                <a:schemeClr val="accent1"/>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6633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708297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514350" marR="0" indent="-514350">
              <a:lnSpc>
                <a:spcPct val="150000"/>
              </a:lnSpc>
              <a:spcBef>
                <a:spcPts val="0"/>
              </a:spcBef>
              <a:spcAft>
                <a:spcPts val="0"/>
              </a:spcAft>
              <a:buAutoNum type="arabicPeriod"/>
            </a:pPr>
            <a:r>
              <a:rPr lang="en-US" sz="4000" dirty="0">
                <a:solidFill>
                  <a:srgbClr val="FF0000"/>
                </a:solidFill>
                <a:latin typeface="Arial" panose="020B0604020202020204" pitchFamily="34" charset="0"/>
                <a:ea typeface="Arial" panose="020B0604020202020204" pitchFamily="34" charset="0"/>
                <a:cs typeface="Times New Roman" panose="02020603050405020304" pitchFamily="18" charset="0"/>
              </a:rPr>
              <a:t>Ô </a:t>
            </a:r>
            <a:r>
              <a:rPr lang="en-US" sz="4000" dirty="0" err="1">
                <a:solidFill>
                  <a:srgbClr val="FF0000"/>
                </a:solidFill>
                <a:latin typeface="Arial" panose="020B0604020202020204" pitchFamily="34" charset="0"/>
                <a:ea typeface="Arial" panose="020B0604020202020204" pitchFamily="34" charset="0"/>
                <a:cs typeface="Times New Roman" panose="02020603050405020304" pitchFamily="18" charset="0"/>
              </a:rPr>
              <a:t>nhiễm</a:t>
            </a:r>
            <a:r>
              <a:rPr lang="en-US" sz="4000" dirty="0">
                <a:solidFill>
                  <a:srgbClr val="FF0000"/>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latin typeface="Arial" panose="020B0604020202020204" pitchFamily="34" charset="0"/>
                <a:ea typeface="Arial" panose="020B0604020202020204" pitchFamily="34" charset="0"/>
                <a:cs typeface="Times New Roman" panose="02020603050405020304" pitchFamily="18" charset="0"/>
              </a:rPr>
              <a:t>môi</a:t>
            </a:r>
            <a:r>
              <a:rPr lang="en-US" sz="4000" dirty="0">
                <a:solidFill>
                  <a:srgbClr val="FF0000"/>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latin typeface="Arial" panose="020B0604020202020204" pitchFamily="34" charset="0"/>
                <a:ea typeface="Arial" panose="020B0604020202020204" pitchFamily="34" charset="0"/>
                <a:cs typeface="Times New Roman" panose="02020603050405020304" pitchFamily="18" charset="0"/>
              </a:rPr>
              <a:t>trường</a:t>
            </a:r>
            <a:r>
              <a:rPr lang="en-US" sz="4000" dirty="0">
                <a:solidFill>
                  <a:srgbClr val="FF0000"/>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latin typeface="Arial" panose="020B0604020202020204" pitchFamily="34" charset="0"/>
                <a:ea typeface="Arial" panose="020B0604020202020204" pitchFamily="34" charset="0"/>
                <a:cs typeface="Times New Roman" panose="02020603050405020304" pitchFamily="18" charset="0"/>
              </a:rPr>
              <a:t>ảnh</a:t>
            </a:r>
            <a:r>
              <a:rPr lang="en-US" sz="4000" dirty="0">
                <a:solidFill>
                  <a:srgbClr val="FF0000"/>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latin typeface="Arial" panose="020B0604020202020204" pitchFamily="34" charset="0"/>
                <a:ea typeface="Arial" panose="020B0604020202020204" pitchFamily="34" charset="0"/>
                <a:cs typeface="Times New Roman" panose="02020603050405020304" pitchFamily="18" charset="0"/>
              </a:rPr>
              <a:t>hưởng</a:t>
            </a:r>
            <a:r>
              <a:rPr lang="en-US" sz="4000" dirty="0">
                <a:solidFill>
                  <a:srgbClr val="FF0000"/>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latin typeface="Arial" panose="020B0604020202020204" pitchFamily="34" charset="0"/>
                <a:ea typeface="Arial" panose="020B0604020202020204" pitchFamily="34" charset="0"/>
                <a:cs typeface="Times New Roman" panose="02020603050405020304" pitchFamily="18" charset="0"/>
              </a:rPr>
              <a:t>đến</a:t>
            </a:r>
            <a:r>
              <a:rPr lang="en-US" sz="4000" dirty="0">
                <a:solidFill>
                  <a:srgbClr val="FF0000"/>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latin typeface="Arial" panose="020B0604020202020204" pitchFamily="34" charset="0"/>
                <a:ea typeface="Arial" panose="020B0604020202020204" pitchFamily="34" charset="0"/>
                <a:cs typeface="Times New Roman" panose="02020603050405020304" pitchFamily="18" charset="0"/>
              </a:rPr>
              <a:t>sức</a:t>
            </a:r>
            <a:r>
              <a:rPr lang="en-US" sz="4000" dirty="0">
                <a:solidFill>
                  <a:srgbClr val="FF0000"/>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rgbClr val="FF0000"/>
                </a:solidFill>
                <a:latin typeface="Arial" panose="020B0604020202020204" pitchFamily="34" charset="0"/>
                <a:ea typeface="Arial" panose="020B0604020202020204" pitchFamily="34" charset="0"/>
                <a:cs typeface="Times New Roman" panose="02020603050405020304" pitchFamily="18" charset="0"/>
              </a:rPr>
              <a:t>khỏe</a:t>
            </a:r>
            <a:r>
              <a:rPr lang="en-US" sz="4000" dirty="0">
                <a:solidFill>
                  <a:srgbClr val="FF0000"/>
                </a:solidFill>
                <a:latin typeface="Arial" panose="020B0604020202020204" pitchFamily="34" charset="0"/>
                <a:ea typeface="Arial" panose="020B0604020202020204" pitchFamily="34" charset="0"/>
                <a:cs typeface="Times New Roman" panose="02020603050405020304" pitchFamily="18" charset="0"/>
              </a:rPr>
              <a:t>.</a:t>
            </a:r>
            <a:endParaRPr lang="en-US" sz="40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a:p>
            <a:pPr marR="0">
              <a:lnSpc>
                <a:spcPct val="150000"/>
              </a:lnSpc>
              <a:spcBef>
                <a:spcPts val="0"/>
              </a:spcBef>
              <a:spcAft>
                <a:spcPts val="0"/>
              </a:spcAft>
            </a:pPr>
            <a:r>
              <a:rPr lang="en-US" sz="4000" dirty="0">
                <a:solidFill>
                  <a:schemeClr val="accent2">
                    <a:lumMod val="75000"/>
                  </a:schemeClr>
                </a:solidFill>
                <a:effectLst/>
                <a:latin typeface="Arial" panose="020B0604020202020204" pitchFamily="34" charset="0"/>
                <a:ea typeface="Arial" panose="020B0604020202020204" pitchFamily="34" charset="0"/>
                <a:cs typeface="Times New Roman" panose="02020603050405020304" pitchFamily="18" charset="0"/>
              </a:rPr>
              <a:t>1.1 – </a:t>
            </a:r>
            <a:r>
              <a:rPr lang="en-US" sz="4000" dirty="0" err="1">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Ảnh</a:t>
            </a:r>
            <a:r>
              <a:rPr lang="en-US" sz="4000" dirty="0">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hưởng</a:t>
            </a:r>
            <a:r>
              <a:rPr lang="en-US" sz="4000" dirty="0">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đến</a:t>
            </a:r>
            <a:r>
              <a:rPr lang="en-US" sz="4000" dirty="0">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đường</a:t>
            </a:r>
            <a:r>
              <a:rPr lang="en-US" sz="4000" dirty="0">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hô</a:t>
            </a:r>
            <a:r>
              <a:rPr lang="en-US" sz="4000" dirty="0">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hấp</a:t>
            </a:r>
            <a:r>
              <a:rPr lang="en-US" sz="4000" dirty="0">
                <a:solidFill>
                  <a:schemeClr val="accent2">
                    <a:lumMod val="75000"/>
                  </a:schemeClr>
                </a:solidFill>
                <a:latin typeface="Arial" panose="020B0604020202020204" pitchFamily="34" charset="0"/>
                <a:ea typeface="Arial" panose="020B0604020202020204" pitchFamily="34" charset="0"/>
                <a:cs typeface="Times New Roman" panose="02020603050405020304" pitchFamily="18" charset="0"/>
              </a:rPr>
              <a:t> </a:t>
            </a:r>
            <a:endParaRPr lang="en-US" sz="4000" dirty="0">
              <a:solidFill>
                <a:schemeClr val="accent2">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p>
            <a:pPr marR="0">
              <a:lnSpc>
                <a:spcPct val="150000"/>
              </a:lnSpc>
              <a:spcBef>
                <a:spcPts val="0"/>
              </a:spcBef>
              <a:spcAft>
                <a:spcPts val="0"/>
              </a:spcAft>
            </a:pPr>
            <a:r>
              <a:rPr lang="en-US" sz="40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1.2 – </a:t>
            </a:r>
            <a:r>
              <a:rPr lang="en-US" sz="4000" dirty="0" err="1">
                <a:solidFill>
                  <a:schemeClr val="tx2"/>
                </a:solidFill>
                <a:effectLst/>
                <a:latin typeface="Arial" panose="020B0604020202020204" pitchFamily="34" charset="0"/>
                <a:ea typeface="Arial" panose="020B0604020202020204" pitchFamily="34" charset="0"/>
                <a:cs typeface="Times New Roman" panose="02020603050405020304" pitchFamily="18" charset="0"/>
              </a:rPr>
              <a:t>Hít</a:t>
            </a:r>
            <a:r>
              <a:rPr lang="en-US" sz="40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tx2"/>
                </a:solidFill>
                <a:effectLst/>
                <a:latin typeface="Arial" panose="020B0604020202020204" pitchFamily="34" charset="0"/>
                <a:ea typeface="Arial" panose="020B0604020202020204" pitchFamily="34" charset="0"/>
                <a:cs typeface="Times New Roman" panose="02020603050405020304" pitchFamily="18" charset="0"/>
              </a:rPr>
              <a:t>không</a:t>
            </a:r>
            <a:r>
              <a:rPr lang="en-US" sz="40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tx2"/>
                </a:solidFill>
                <a:effectLst/>
                <a:latin typeface="Arial" panose="020B0604020202020204" pitchFamily="34" charset="0"/>
                <a:ea typeface="Arial" panose="020B0604020202020204" pitchFamily="34" charset="0"/>
                <a:cs typeface="Times New Roman" panose="02020603050405020304" pitchFamily="18" charset="0"/>
              </a:rPr>
              <a:t>khí</a:t>
            </a:r>
            <a:r>
              <a:rPr lang="en-US" sz="40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tx2"/>
                </a:solidFill>
                <a:effectLst/>
                <a:latin typeface="Arial" panose="020B0604020202020204" pitchFamily="34" charset="0"/>
                <a:ea typeface="Arial" panose="020B0604020202020204" pitchFamily="34" charset="0"/>
                <a:cs typeface="Times New Roman" panose="02020603050405020304" pitchFamily="18" charset="0"/>
              </a:rPr>
              <a:t>dơ</a:t>
            </a:r>
            <a:r>
              <a:rPr lang="en-US" sz="40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tx2"/>
                </a:solidFill>
                <a:effectLst/>
                <a:latin typeface="Arial" panose="020B0604020202020204" pitchFamily="34" charset="0"/>
                <a:ea typeface="Arial" panose="020B0604020202020204" pitchFamily="34" charset="0"/>
                <a:cs typeface="Times New Roman" panose="02020603050405020304" pitchFamily="18" charset="0"/>
              </a:rPr>
              <a:t>từ</a:t>
            </a:r>
            <a:r>
              <a:rPr lang="en-US" sz="40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tx2"/>
                </a:solidFill>
                <a:effectLst/>
                <a:latin typeface="Arial" panose="020B0604020202020204" pitchFamily="34" charset="0"/>
                <a:ea typeface="Arial" panose="020B0604020202020204" pitchFamily="34" charset="0"/>
                <a:cs typeface="Times New Roman" panose="02020603050405020304" pitchFamily="18" charset="0"/>
              </a:rPr>
              <a:t>khói</a:t>
            </a:r>
            <a:r>
              <a:rPr lang="en-US" sz="40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tx2"/>
                </a:solidFill>
                <a:effectLst/>
                <a:latin typeface="Arial" panose="020B0604020202020204" pitchFamily="34" charset="0"/>
                <a:ea typeface="Arial" panose="020B0604020202020204" pitchFamily="34" charset="0"/>
                <a:cs typeface="Times New Roman" panose="02020603050405020304" pitchFamily="18" charset="0"/>
              </a:rPr>
              <a:t>bụi</a:t>
            </a:r>
            <a:r>
              <a:rPr lang="en-US" sz="40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 </a:t>
            </a:r>
          </a:p>
          <a:p>
            <a:pPr marR="0">
              <a:lnSpc>
                <a:spcPct val="150000"/>
              </a:lnSpc>
              <a:spcBef>
                <a:spcPts val="0"/>
              </a:spcBef>
              <a:spcAft>
                <a:spcPts val="0"/>
              </a:spcAft>
            </a:pPr>
            <a:r>
              <a:rPr lang="en-US" sz="4000" dirty="0">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1.3 – </a:t>
            </a:r>
            <a:r>
              <a:rPr lang="en-US" sz="4000" dirty="0" err="1">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Gây</a:t>
            </a:r>
            <a:r>
              <a:rPr lang="en-US" sz="4000" dirty="0">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ra</a:t>
            </a:r>
            <a:r>
              <a:rPr lang="en-US" sz="4000" dirty="0">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ung</a:t>
            </a:r>
            <a:r>
              <a:rPr lang="en-US" sz="4000" dirty="0">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thư</a:t>
            </a:r>
            <a:r>
              <a:rPr lang="en-US" sz="4000" dirty="0">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 </a:t>
            </a:r>
          </a:p>
          <a:p>
            <a:pPr marR="0">
              <a:lnSpc>
                <a:spcPct val="150000"/>
              </a:lnSpc>
              <a:spcBef>
                <a:spcPts val="0"/>
              </a:spcBef>
              <a:spcAft>
                <a:spcPts val="0"/>
              </a:spcAft>
            </a:pP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rPr>
              <a:t>1.4 – Con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rPr>
              <a:t>người</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rPr>
              <a:t>sống</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rPr>
              <a:t> ở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rPr>
              <a:t>môi</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rPr>
              <a:t>trường</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rPr>
              <a:t>dơ</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rPr>
              <a:t> </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cơ</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thể</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tồn</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đọng</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chất</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độc</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gây</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ra</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các</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bệnh</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về</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ung</a:t>
            </a:r>
            <a:r>
              <a:rPr lang="en-US" sz="4000" dirty="0">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 </a:t>
            </a:r>
            <a:r>
              <a:rPr lang="en-US" sz="4000" dirty="0" err="1">
                <a:solidFill>
                  <a:schemeClr val="accent1"/>
                </a:solidFill>
                <a:latin typeface="Arial" panose="020B0604020202020204" pitchFamily="34" charset="0"/>
                <a:ea typeface="Arial" panose="020B0604020202020204" pitchFamily="34" charset="0"/>
                <a:cs typeface="Times New Roman" panose="02020603050405020304" pitchFamily="18" charset="0"/>
                <a:sym typeface="Wingdings" panose="05000000000000000000" pitchFamily="2" charset="2"/>
              </a:rPr>
              <a:t>thư</a:t>
            </a:r>
            <a:endParaRPr lang="en-US" sz="4000" dirty="0">
              <a:solidFill>
                <a:schemeClr val="accent1"/>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56476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DA2ECE-A150-4442-9197-59405457C89E}"/>
              </a:ext>
            </a:extLst>
          </p:cNvPr>
          <p:cNvSpPr txBox="1"/>
          <p:nvPr/>
        </p:nvSpPr>
        <p:spPr>
          <a:xfrm>
            <a:off x="0" y="0"/>
            <a:ext cx="12192000" cy="6817700"/>
          </a:xfrm>
          <a:prstGeom prst="rect">
            <a:avLst/>
          </a:prstGeom>
          <a:noFill/>
        </p:spPr>
        <p:txBody>
          <a:bodyPr wrap="square">
            <a:spAutoFit/>
          </a:bodyPr>
          <a:lstStyle/>
          <a:p>
            <a:pPr algn="just">
              <a:lnSpc>
                <a:spcPts val="4800"/>
              </a:lnSpc>
            </a:pPr>
            <a:r>
              <a:rPr lang="en-US" sz="3600" b="0" i="0" dirty="0">
                <a:solidFill>
                  <a:srgbClr val="7030A0"/>
                </a:solidFill>
                <a:effectLst/>
                <a:latin typeface="Times New Roman" panose="02020603050405020304" pitchFamily="18" charset="0"/>
                <a:cs typeface="Times New Roman" panose="02020603050405020304" pitchFamily="18" charset="0"/>
              </a:rPr>
              <a:t>Countries with a large proportion of young adults may experience various problems</a:t>
            </a:r>
            <a:r>
              <a:rPr lang="en-US" sz="3600" b="0" i="0" dirty="0">
                <a:solidFill>
                  <a:srgbClr val="666666"/>
                </a:solidFill>
                <a:effectLst/>
                <a:latin typeface="Times New Roman" panose="02020603050405020304" pitchFamily="18" charset="0"/>
                <a:cs typeface="Times New Roman" panose="02020603050405020304" pitchFamily="18" charset="0"/>
              </a:rPr>
              <a:t>. </a:t>
            </a:r>
            <a:r>
              <a:rPr lang="en-US" sz="3600" b="0" i="0" dirty="0">
                <a:solidFill>
                  <a:srgbClr val="FF0000"/>
                </a:solidFill>
                <a:effectLst/>
                <a:latin typeface="Times New Roman" panose="02020603050405020304" pitchFamily="18" charset="0"/>
                <a:cs typeface="Times New Roman" panose="02020603050405020304" pitchFamily="18" charset="0"/>
              </a:rPr>
              <a:t>Firstly</a:t>
            </a:r>
            <a:r>
              <a:rPr lang="en-US" sz="3600" b="0" i="0" dirty="0">
                <a:solidFill>
                  <a:srgbClr val="666666"/>
                </a:solidFill>
                <a:effectLst/>
                <a:latin typeface="Times New Roman" panose="02020603050405020304" pitchFamily="18" charset="0"/>
                <a:cs typeface="Times New Roman" panose="02020603050405020304" pitchFamily="18" charset="0"/>
              </a:rPr>
              <a:t>, </a:t>
            </a:r>
            <a:r>
              <a:rPr lang="en-US" sz="3600" b="0" i="0" u="sng" dirty="0">
                <a:solidFill>
                  <a:srgbClr val="666666"/>
                </a:solidFill>
                <a:effectLst/>
                <a:latin typeface="Times New Roman" panose="02020603050405020304" pitchFamily="18" charset="0"/>
                <a:cs typeface="Times New Roman" panose="02020603050405020304" pitchFamily="18" charset="0"/>
              </a:rPr>
              <a:t>if considerable numbers of people leave school or university at the same time, there will be intense competition for jobs</a:t>
            </a:r>
            <a:r>
              <a:rPr lang="en-US" sz="3600" b="0" i="0" dirty="0">
                <a:solidFill>
                  <a:srgbClr val="666666"/>
                </a:solidFill>
                <a:effectLst/>
                <a:latin typeface="Times New Roman" panose="02020603050405020304" pitchFamily="18" charset="0"/>
                <a:cs typeface="Times New Roman" panose="02020603050405020304" pitchFamily="18" charset="0"/>
              </a:rPr>
              <a:t>. This oversupply of </a:t>
            </a:r>
            <a:r>
              <a:rPr lang="en-US" sz="3600" b="0" i="0" dirty="0" err="1">
                <a:solidFill>
                  <a:srgbClr val="666666"/>
                </a:solidFill>
                <a:effectLst/>
                <a:latin typeface="Times New Roman" panose="02020603050405020304" pitchFamily="18" charset="0"/>
                <a:cs typeface="Times New Roman" panose="02020603050405020304" pitchFamily="18" charset="0"/>
              </a:rPr>
              <a:t>labour</a:t>
            </a:r>
            <a:r>
              <a:rPr lang="en-US" sz="3600" b="0" i="0" dirty="0">
                <a:solidFill>
                  <a:srgbClr val="666666"/>
                </a:solidFill>
                <a:effectLst/>
                <a:latin typeface="Times New Roman" panose="02020603050405020304" pitchFamily="18" charset="0"/>
                <a:cs typeface="Times New Roman" panose="02020603050405020304" pitchFamily="18" charset="0"/>
              </a:rPr>
              <a:t> could cause an increase in unemployment. </a:t>
            </a:r>
            <a:r>
              <a:rPr lang="en-US" sz="3600" b="0" i="0" dirty="0">
                <a:solidFill>
                  <a:srgbClr val="FF0000"/>
                </a:solidFill>
                <a:effectLst/>
                <a:latin typeface="Times New Roman" panose="02020603050405020304" pitchFamily="18" charset="0"/>
                <a:cs typeface="Times New Roman" panose="02020603050405020304" pitchFamily="18" charset="0"/>
              </a:rPr>
              <a:t>Secondly</a:t>
            </a:r>
            <a:r>
              <a:rPr lang="en-US" sz="3600" b="0" i="0" dirty="0">
                <a:solidFill>
                  <a:srgbClr val="666666"/>
                </a:solidFill>
                <a:effectLst/>
                <a:latin typeface="Times New Roman" panose="02020603050405020304" pitchFamily="18" charset="0"/>
                <a:cs typeface="Times New Roman" panose="02020603050405020304" pitchFamily="18" charset="0"/>
              </a:rPr>
              <a:t>, </a:t>
            </a:r>
            <a:r>
              <a:rPr lang="en-US" sz="3600" b="0" i="0" u="sng" dirty="0">
                <a:solidFill>
                  <a:srgbClr val="666666"/>
                </a:solidFill>
                <a:effectLst/>
                <a:latin typeface="Times New Roman" panose="02020603050405020304" pitchFamily="18" charset="0"/>
                <a:cs typeface="Times New Roman" panose="02020603050405020304" pitchFamily="18" charset="0"/>
              </a:rPr>
              <a:t>an abundance of working-age adults may result in higher rates of poverty and falling living standards</a:t>
            </a:r>
            <a:r>
              <a:rPr lang="en-US" sz="3600" b="0" i="0" dirty="0">
                <a:solidFill>
                  <a:srgbClr val="666666"/>
                </a:solidFill>
                <a:effectLst/>
                <a:latin typeface="Times New Roman" panose="02020603050405020304" pitchFamily="18" charset="0"/>
                <a:cs typeface="Times New Roman" panose="02020603050405020304" pitchFamily="18" charset="0"/>
              </a:rPr>
              <a:t>, as governments or local councils are unable to meet the demand for the provision of housing and public services. </a:t>
            </a:r>
            <a:r>
              <a:rPr lang="en-US" sz="3600" b="0" i="0" dirty="0">
                <a:solidFill>
                  <a:srgbClr val="FF0000"/>
                </a:solidFill>
                <a:effectLst/>
                <a:latin typeface="Times New Roman" panose="02020603050405020304" pitchFamily="18" charset="0"/>
                <a:cs typeface="Times New Roman" panose="02020603050405020304" pitchFamily="18" charset="0"/>
              </a:rPr>
              <a:t> Finally</a:t>
            </a:r>
            <a:r>
              <a:rPr lang="en-US" sz="3600" b="0" i="0" dirty="0">
                <a:solidFill>
                  <a:srgbClr val="666666"/>
                </a:solidFill>
                <a:effectLst/>
                <a:latin typeface="Times New Roman" panose="02020603050405020304" pitchFamily="18" charset="0"/>
                <a:cs typeface="Times New Roman" panose="02020603050405020304" pitchFamily="18" charset="0"/>
              </a:rPr>
              <a:t>, </a:t>
            </a:r>
            <a:r>
              <a:rPr lang="en-US" sz="3600" b="0" i="0" u="sng" dirty="0">
                <a:solidFill>
                  <a:srgbClr val="666666"/>
                </a:solidFill>
                <a:effectLst/>
                <a:latin typeface="Times New Roman" panose="02020603050405020304" pitchFamily="18" charset="0"/>
                <a:cs typeface="Times New Roman" panose="02020603050405020304" pitchFamily="18" charset="0"/>
              </a:rPr>
              <a:t>there is a risk that rates of crime and antisocial </a:t>
            </a:r>
            <a:r>
              <a:rPr lang="en-US" sz="3600" b="0" i="0" u="sng" dirty="0" err="1">
                <a:solidFill>
                  <a:srgbClr val="666666"/>
                </a:solidFill>
                <a:effectLst/>
                <a:latin typeface="Times New Roman" panose="02020603050405020304" pitchFamily="18" charset="0"/>
                <a:cs typeface="Times New Roman" panose="02020603050405020304" pitchFamily="18" charset="0"/>
              </a:rPr>
              <a:t>behaviour</a:t>
            </a:r>
            <a:r>
              <a:rPr lang="en-US" sz="3600" b="0" i="0" u="sng" dirty="0">
                <a:solidFill>
                  <a:srgbClr val="666666"/>
                </a:solidFill>
                <a:effectLst/>
                <a:latin typeface="Times New Roman" panose="02020603050405020304" pitchFamily="18" charset="0"/>
                <a:cs typeface="Times New Roman" panose="02020603050405020304" pitchFamily="18" charset="0"/>
              </a:rPr>
              <a:t> may rise</a:t>
            </a:r>
            <a:r>
              <a:rPr lang="en-US" sz="3600" b="0" i="0" dirty="0">
                <a:solidFill>
                  <a:srgbClr val="666666"/>
                </a:solidFill>
                <a:effectLst/>
                <a:latin typeface="Times New Roman" panose="02020603050405020304" pitchFamily="18" charset="0"/>
                <a:cs typeface="Times New Roman" panose="02020603050405020304" pitchFamily="18" charset="0"/>
              </a:rPr>
              <a:t> if the needs of a young population are not met.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000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5B731-DCD5-4868-8C24-A0EEAE43DBF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A048485-5F6A-4A1E-86FF-08CF8C1E09C6}"/>
              </a:ext>
            </a:extLst>
          </p:cNvPr>
          <p:cNvPicPr>
            <a:picLocks noChangeAspect="1"/>
          </p:cNvPicPr>
          <p:nvPr/>
        </p:nvPicPr>
        <p:blipFill>
          <a:blip r:embed="rId2"/>
          <a:stretch>
            <a:fillRect/>
          </a:stretch>
        </p:blipFill>
        <p:spPr>
          <a:xfrm>
            <a:off x="0" y="552048"/>
            <a:ext cx="12136544" cy="5753903"/>
          </a:xfrm>
          <a:prstGeom prst="rect">
            <a:avLst/>
          </a:prstGeom>
        </p:spPr>
      </p:pic>
      <p:sp>
        <p:nvSpPr>
          <p:cNvPr id="6" name="Rectangle 5">
            <a:extLst>
              <a:ext uri="{FF2B5EF4-FFF2-40B4-BE49-F238E27FC236}">
                <a16:creationId xmlns:a16="http://schemas.microsoft.com/office/drawing/2014/main" id="{5DCFC247-3B04-409B-BC5A-DF804C99C45A}"/>
              </a:ext>
            </a:extLst>
          </p:cNvPr>
          <p:cNvSpPr/>
          <p:nvPr/>
        </p:nvSpPr>
        <p:spPr>
          <a:xfrm>
            <a:off x="0" y="1524000"/>
            <a:ext cx="12192000" cy="1181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1272ED-6D8B-4FD1-BCEC-8CF5BE1388CF}"/>
              </a:ext>
            </a:extLst>
          </p:cNvPr>
          <p:cNvSpPr/>
          <p:nvPr/>
        </p:nvSpPr>
        <p:spPr>
          <a:xfrm>
            <a:off x="0" y="2733875"/>
            <a:ext cx="12192000" cy="943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C6317BD-0F1E-40C2-90A4-C325AEC7C65A}"/>
              </a:ext>
            </a:extLst>
          </p:cNvPr>
          <p:cNvSpPr/>
          <p:nvPr/>
        </p:nvSpPr>
        <p:spPr>
          <a:xfrm>
            <a:off x="0" y="3705827"/>
            <a:ext cx="12192000" cy="16281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AC03A8-6967-4238-B98F-36A8729379B0}"/>
              </a:ext>
            </a:extLst>
          </p:cNvPr>
          <p:cNvSpPr/>
          <p:nvPr/>
        </p:nvSpPr>
        <p:spPr>
          <a:xfrm>
            <a:off x="0" y="5362775"/>
            <a:ext cx="12192000" cy="1101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70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CA68-07E9-4AA8-A473-1B71913916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BCF2E5-88B9-4888-94FA-9460CE6A9E32}"/>
              </a:ext>
            </a:extLst>
          </p:cNvPr>
          <p:cNvSpPr>
            <a:spLocks noGrp="1"/>
          </p:cNvSpPr>
          <p:nvPr>
            <p:ph idx="1"/>
          </p:nvPr>
        </p:nvSpPr>
        <p:spPr/>
        <p:txBody>
          <a:bodyPr/>
          <a:lstStyle/>
          <a:p>
            <a:endParaRPr lang="en-US"/>
          </a:p>
        </p:txBody>
      </p:sp>
      <p:pic>
        <p:nvPicPr>
          <p:cNvPr id="1026" name="Picture 2" descr="cau-truc-doan-multiple-idea-paragraph-trong-ielts-writing-task-2">
            <a:extLst>
              <a:ext uri="{FF2B5EF4-FFF2-40B4-BE49-F238E27FC236}">
                <a16:creationId xmlns:a16="http://schemas.microsoft.com/office/drawing/2014/main" id="{AD614F89-D3EE-47E0-977E-61665AA0B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02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B48F-5DDA-4B0F-8BD2-87B2AEE73C05}"/>
              </a:ext>
            </a:extLst>
          </p:cNvPr>
          <p:cNvSpPr>
            <a:spLocks noGrp="1"/>
          </p:cNvSpPr>
          <p:nvPr>
            <p:ph type="title"/>
          </p:nvPr>
        </p:nvSpPr>
        <p:spPr>
          <a:xfrm>
            <a:off x="133350" y="38100"/>
            <a:ext cx="11782425" cy="6766561"/>
          </a:xfrm>
        </p:spPr>
        <p:txBody>
          <a:bodyPr>
            <a:normAutofit fontScale="90000"/>
          </a:bodyPr>
          <a:lstStyle/>
          <a:p>
            <a:pPr>
              <a:lnSpc>
                <a:spcPts val="4000"/>
              </a:lnSpc>
            </a:pPr>
            <a:r>
              <a:rPr lang="en-US" sz="3600" b="1" dirty="0">
                <a:solidFill>
                  <a:schemeClr val="tx2"/>
                </a:solidFill>
                <a:latin typeface="Times New Roman" panose="02020603050405020304" pitchFamily="18" charset="0"/>
                <a:cs typeface="Times New Roman" panose="02020603050405020304" pitchFamily="18" charset="0"/>
              </a:rPr>
              <a:t>1. Topic sentence: </a:t>
            </a:r>
            <a:br>
              <a:rPr lang="en-US" sz="3600" dirty="0">
                <a:solidFill>
                  <a:schemeClr val="tx2"/>
                </a:solidFill>
                <a:latin typeface="Times New Roman" panose="02020603050405020304" pitchFamily="18" charset="0"/>
                <a:cs typeface="Times New Roman" panose="02020603050405020304" pitchFamily="18" charset="0"/>
              </a:rPr>
            </a:br>
            <a:r>
              <a:rPr lang="en-US" sz="3600" dirty="0">
                <a:solidFill>
                  <a:schemeClr val="tx2"/>
                </a:solidFill>
                <a:latin typeface="Times New Roman" panose="02020603050405020304" pitchFamily="18" charset="0"/>
                <a:cs typeface="Times New Roman" panose="02020603050405020304" pitchFamily="18" charset="0"/>
              </a:rPr>
              <a:t>Say the sentence + in many reasons/ in many ways/ with various problems/ some solutions. </a:t>
            </a:r>
            <a:br>
              <a:rPr lang="en-US" sz="3600" dirty="0">
                <a:latin typeface="Times New Roman" panose="02020603050405020304" pitchFamily="18" charset="0"/>
                <a:cs typeface="Times New Roman" panose="02020603050405020304" pitchFamily="18" charset="0"/>
              </a:rPr>
            </a:br>
            <a:r>
              <a:rPr lang="en-US" sz="3600" dirty="0">
                <a:highlight>
                  <a:srgbClr val="FFFF00"/>
                </a:highlight>
                <a:latin typeface="Times New Roman" panose="02020603050405020304" pitchFamily="18" charset="0"/>
                <a:cs typeface="Times New Roman" panose="02020603050405020304" pitchFamily="18" charset="0"/>
              </a:rPr>
              <a:t>1.1. First and foremost,/ The first reasons is that/ The primary reason is that/ Firstly, …</a:t>
            </a:r>
            <a:br>
              <a:rPr lang="en-US" sz="3600" dirty="0">
                <a:solidFill>
                  <a:schemeClr val="accent2"/>
                </a:solidFill>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1.2. Reasons (Because/ as..) / Examples (For example/ For instance…/ Explanation (To specify,)/ Effects (As a result, Consequently,…)</a:t>
            </a:r>
            <a:br>
              <a:rPr lang="en-US" sz="3600" dirty="0">
                <a:latin typeface="Times New Roman" panose="02020603050405020304" pitchFamily="18" charset="0"/>
                <a:cs typeface="Times New Roman" panose="02020603050405020304" pitchFamily="18" charset="0"/>
              </a:rPr>
            </a:br>
            <a:r>
              <a:rPr lang="en-US" sz="3600" dirty="0">
                <a:highlight>
                  <a:srgbClr val="FFFF00"/>
                </a:highlight>
                <a:latin typeface="Times New Roman" panose="02020603050405020304" pitchFamily="18" charset="0"/>
                <a:cs typeface="Times New Roman" panose="02020603050405020304" pitchFamily="18" charset="0"/>
              </a:rPr>
              <a:t>1.3. Another reason is that/ Secondly,/ In addition,/ Moreover,…</a:t>
            </a:r>
            <a:br>
              <a:rPr lang="en-US" sz="3600" dirty="0">
                <a:highlight>
                  <a:srgbClr val="FFFF00"/>
                </a:highlight>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1.4. Reasons (Because/ as..) / Examples (For example/ For instance…/ Explanation (To specify,)/ Effects (As a result, Consequently,…)</a:t>
            </a:r>
            <a:br>
              <a:rPr lang="en-US" sz="3600" dirty="0">
                <a:latin typeface="Times New Roman" panose="02020603050405020304" pitchFamily="18" charset="0"/>
                <a:cs typeface="Times New Roman" panose="02020603050405020304" pitchFamily="18" charset="0"/>
              </a:rPr>
            </a:br>
            <a:r>
              <a:rPr lang="en-US" sz="3600" dirty="0">
                <a:highlight>
                  <a:srgbClr val="FFFF00"/>
                </a:highlight>
                <a:latin typeface="Times New Roman" panose="02020603050405020304" pitchFamily="18" charset="0"/>
                <a:cs typeface="Times New Roman" panose="02020603050405020304" pitchFamily="18" charset="0"/>
              </a:rPr>
              <a:t>1.5. Finally, ….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1.6. Reasons (Because/ as..) / Examples (For example/ For instance…/ Explanation (To specify,)/ Effects (As a result, Consequently,…)</a:t>
            </a:r>
          </a:p>
        </p:txBody>
      </p:sp>
    </p:spTree>
    <p:extLst>
      <p:ext uri="{BB962C8B-B14F-4D97-AF65-F5344CB8AC3E}">
        <p14:creationId xmlns:p14="http://schemas.microsoft.com/office/powerpoint/2010/main" val="407929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F06DBC-1057-9C65-F952-2F929C0DFAD0}"/>
              </a:ext>
            </a:extLst>
          </p:cNvPr>
          <p:cNvPicPr>
            <a:picLocks noChangeAspect="1"/>
          </p:cNvPicPr>
          <p:nvPr/>
        </p:nvPicPr>
        <p:blipFill>
          <a:blip r:embed="rId2"/>
          <a:stretch>
            <a:fillRect/>
          </a:stretch>
        </p:blipFill>
        <p:spPr>
          <a:xfrm>
            <a:off x="2129871" y="-124622"/>
            <a:ext cx="7932257" cy="6982622"/>
          </a:xfrm>
          <a:prstGeom prst="rect">
            <a:avLst/>
          </a:prstGeom>
        </p:spPr>
      </p:pic>
    </p:spTree>
    <p:extLst>
      <p:ext uri="{BB962C8B-B14F-4D97-AF65-F5344CB8AC3E}">
        <p14:creationId xmlns:p14="http://schemas.microsoft.com/office/powerpoint/2010/main" val="169122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60F55F-A5B9-DBC3-25BB-710208293D12}"/>
              </a:ext>
            </a:extLst>
          </p:cNvPr>
          <p:cNvPicPr>
            <a:picLocks noChangeAspect="1"/>
          </p:cNvPicPr>
          <p:nvPr/>
        </p:nvPicPr>
        <p:blipFill>
          <a:blip r:embed="rId2"/>
          <a:stretch>
            <a:fillRect/>
          </a:stretch>
        </p:blipFill>
        <p:spPr>
          <a:xfrm>
            <a:off x="0" y="0"/>
            <a:ext cx="12220485"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AD57005-6D56-7BF1-4C18-EAD0189610C0}"/>
                  </a:ext>
                </a:extLst>
              </p14:cNvPr>
              <p14:cNvContentPartPr/>
              <p14:nvPr/>
            </p14:nvContentPartPr>
            <p14:xfrm>
              <a:off x="1312653" y="5426048"/>
              <a:ext cx="3023280" cy="48240"/>
            </p14:xfrm>
          </p:contentPart>
        </mc:Choice>
        <mc:Fallback>
          <p:pic>
            <p:nvPicPr>
              <p:cNvPr id="2" name="Ink 1">
                <a:extLst>
                  <a:ext uri="{FF2B5EF4-FFF2-40B4-BE49-F238E27FC236}">
                    <a16:creationId xmlns:a16="http://schemas.microsoft.com/office/drawing/2014/main" id="{BAD57005-6D56-7BF1-4C18-EAD0189610C0}"/>
                  </a:ext>
                </a:extLst>
              </p:cNvPr>
              <p:cNvPicPr/>
              <p:nvPr/>
            </p:nvPicPr>
            <p:blipFill>
              <a:blip r:embed="rId4"/>
              <a:stretch>
                <a:fillRect/>
              </a:stretch>
            </p:blipFill>
            <p:spPr>
              <a:xfrm>
                <a:off x="1258653" y="5318408"/>
                <a:ext cx="313092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6682D5B-4375-4330-F324-8F334266A3CC}"/>
                  </a:ext>
                </a:extLst>
              </p14:cNvPr>
              <p14:cNvContentPartPr/>
              <p14:nvPr/>
            </p14:nvContentPartPr>
            <p14:xfrm>
              <a:off x="1755093" y="4895408"/>
              <a:ext cx="3037320" cy="178200"/>
            </p14:xfrm>
          </p:contentPart>
        </mc:Choice>
        <mc:Fallback>
          <p:pic>
            <p:nvPicPr>
              <p:cNvPr id="3" name="Ink 2">
                <a:extLst>
                  <a:ext uri="{FF2B5EF4-FFF2-40B4-BE49-F238E27FC236}">
                    <a16:creationId xmlns:a16="http://schemas.microsoft.com/office/drawing/2014/main" id="{26682D5B-4375-4330-F324-8F334266A3CC}"/>
                  </a:ext>
                </a:extLst>
              </p:cNvPr>
              <p:cNvPicPr/>
              <p:nvPr/>
            </p:nvPicPr>
            <p:blipFill>
              <a:blip r:embed="rId6"/>
              <a:stretch>
                <a:fillRect/>
              </a:stretch>
            </p:blipFill>
            <p:spPr>
              <a:xfrm>
                <a:off x="1701093" y="4787408"/>
                <a:ext cx="314496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E57AB4A4-5AF9-0F74-CB3A-8741D7160F80}"/>
                  </a:ext>
                </a:extLst>
              </p14:cNvPr>
              <p14:cNvContentPartPr/>
              <p14:nvPr/>
            </p14:nvContentPartPr>
            <p14:xfrm>
              <a:off x="-1002867" y="3111608"/>
              <a:ext cx="360" cy="360"/>
            </p14:xfrm>
          </p:contentPart>
        </mc:Choice>
        <mc:Fallback>
          <p:pic>
            <p:nvPicPr>
              <p:cNvPr id="6" name="Ink 5">
                <a:extLst>
                  <a:ext uri="{FF2B5EF4-FFF2-40B4-BE49-F238E27FC236}">
                    <a16:creationId xmlns:a16="http://schemas.microsoft.com/office/drawing/2014/main" id="{E57AB4A4-5AF9-0F74-CB3A-8741D7160F80}"/>
                  </a:ext>
                </a:extLst>
              </p:cNvPr>
              <p:cNvPicPr/>
              <p:nvPr/>
            </p:nvPicPr>
            <p:blipFill>
              <a:blip r:embed="rId8"/>
              <a:stretch>
                <a:fillRect/>
              </a:stretch>
            </p:blipFill>
            <p:spPr>
              <a:xfrm>
                <a:off x="-1056867" y="3003968"/>
                <a:ext cx="108000" cy="216000"/>
              </a:xfrm>
              <a:prstGeom prst="rect">
                <a:avLst/>
              </a:prstGeom>
            </p:spPr>
          </p:pic>
        </mc:Fallback>
      </mc:AlternateContent>
    </p:spTree>
    <p:extLst>
      <p:ext uri="{BB962C8B-B14F-4D97-AF65-F5344CB8AC3E}">
        <p14:creationId xmlns:p14="http://schemas.microsoft.com/office/powerpoint/2010/main" val="410368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8411"/>
            <a:ext cx="8556171" cy="497431"/>
          </a:xfrm>
        </p:spPr>
        <p:txBody>
          <a:bodyPr>
            <a:noAutofit/>
          </a:bodyPr>
          <a:lstStyle/>
          <a:p>
            <a:pPr algn="l"/>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AGREE OR DISAGREE</a:t>
            </a:r>
          </a:p>
        </p:txBody>
      </p:sp>
      <p:cxnSp>
        <p:nvCxnSpPr>
          <p:cNvPr id="5" name="Straight Connector 4"/>
          <p:cNvCxnSpPr/>
          <p:nvPr/>
        </p:nvCxnSpPr>
        <p:spPr>
          <a:xfrm>
            <a:off x="0" y="1005842"/>
            <a:ext cx="11025051" cy="0"/>
          </a:xfrm>
          <a:prstGeom prst="line">
            <a:avLst/>
          </a:prstGeom>
        </p:spPr>
        <p:style>
          <a:lnRef idx="1">
            <a:schemeClr val="dk1"/>
          </a:lnRef>
          <a:fillRef idx="0">
            <a:schemeClr val="dk1"/>
          </a:fillRef>
          <a:effectRef idx="0">
            <a:schemeClr val="dk1"/>
          </a:effectRef>
          <a:fontRef idx="minor">
            <a:schemeClr val="tx1"/>
          </a:fontRef>
        </p:style>
      </p:cxnSp>
      <p:sp>
        <p:nvSpPr>
          <p:cNvPr id="6" name="Rectangle 5"/>
          <p:cNvSpPr/>
          <p:nvPr/>
        </p:nvSpPr>
        <p:spPr>
          <a:xfrm>
            <a:off x="0" y="1304707"/>
            <a:ext cx="12192000" cy="4977132"/>
          </a:xfrm>
          <a:prstGeom prst="rect">
            <a:avLst/>
          </a:prstGeom>
        </p:spPr>
        <p:txBody>
          <a:bodyPr wrap="square">
            <a:spAutoFit/>
          </a:bodyPr>
          <a:lstStyle/>
          <a:p>
            <a:pPr algn="just">
              <a:lnSpc>
                <a:spcPct val="150000"/>
              </a:lnSpc>
            </a:pPr>
            <a:r>
              <a:rPr lang="vi-VN" sz="3600" dirty="0"/>
              <a:t>In the last 20 years there have been significant developments in the field of information technology (IT), for example the World Wide Web and communication by email. However, these developments in IT are likely to have more negative effects than positive in the future.</a:t>
            </a:r>
            <a:endParaRPr lang="en-US" sz="3600" dirty="0">
              <a:latin typeface="Georgia" panose="02040502050405020303" pitchFamily="18" charset="0"/>
            </a:endParaRPr>
          </a:p>
          <a:p>
            <a:pPr algn="just">
              <a:lnSpc>
                <a:spcPct val="150000"/>
              </a:lnSpc>
            </a:pPr>
            <a:r>
              <a:rPr lang="vi-VN" sz="3600" dirty="0">
                <a:solidFill>
                  <a:srgbClr val="FF0000"/>
                </a:solidFill>
              </a:rPr>
              <a:t>To what extent do you agree with this view?</a:t>
            </a:r>
            <a:endParaRPr lang="en-US" sz="3600" dirty="0">
              <a:solidFill>
                <a:srgbClr val="FF0000"/>
              </a:solidFill>
              <a:latin typeface="Georgia" panose="02040502050405020303" pitchFamily="18" charset="0"/>
            </a:endParaRPr>
          </a:p>
        </p:txBody>
      </p:sp>
    </p:spTree>
    <p:extLst>
      <p:ext uri="{BB962C8B-B14F-4D97-AF65-F5344CB8AC3E}">
        <p14:creationId xmlns:p14="http://schemas.microsoft.com/office/powerpoint/2010/main" val="292270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98F19-FAD5-2FCB-F205-276E0E12483B}"/>
              </a:ext>
            </a:extLst>
          </p:cNvPr>
          <p:cNvPicPr>
            <a:picLocks noChangeAspect="1"/>
          </p:cNvPicPr>
          <p:nvPr/>
        </p:nvPicPr>
        <p:blipFill>
          <a:blip r:embed="rId2"/>
          <a:stretch>
            <a:fillRect/>
          </a:stretch>
        </p:blipFill>
        <p:spPr>
          <a:xfrm>
            <a:off x="-1" y="-1"/>
            <a:ext cx="12149761" cy="6430297"/>
          </a:xfrm>
          <a:prstGeom prst="rect">
            <a:avLst/>
          </a:prstGeom>
        </p:spPr>
      </p:pic>
    </p:spTree>
    <p:extLst>
      <p:ext uri="{BB962C8B-B14F-4D97-AF65-F5344CB8AC3E}">
        <p14:creationId xmlns:p14="http://schemas.microsoft.com/office/powerpoint/2010/main" val="3597826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483E8D-82B4-FD11-2B82-F1FB82D89F47}"/>
              </a:ext>
            </a:extLst>
          </p:cNvPr>
          <p:cNvPicPr>
            <a:picLocks noChangeAspect="1"/>
          </p:cNvPicPr>
          <p:nvPr/>
        </p:nvPicPr>
        <p:blipFill>
          <a:blip r:embed="rId2"/>
          <a:stretch>
            <a:fillRect/>
          </a:stretch>
        </p:blipFill>
        <p:spPr>
          <a:xfrm>
            <a:off x="0" y="0"/>
            <a:ext cx="8501742" cy="6858000"/>
          </a:xfrm>
          <a:prstGeom prst="rect">
            <a:avLst/>
          </a:prstGeom>
        </p:spPr>
      </p:pic>
    </p:spTree>
    <p:extLst>
      <p:ext uri="{BB962C8B-B14F-4D97-AF65-F5344CB8AC3E}">
        <p14:creationId xmlns:p14="http://schemas.microsoft.com/office/powerpoint/2010/main" val="168129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1E9FD-A844-2CCB-0FB0-471B9B1E7634}"/>
              </a:ext>
            </a:extLst>
          </p:cNvPr>
          <p:cNvPicPr>
            <a:picLocks noChangeAspect="1"/>
          </p:cNvPicPr>
          <p:nvPr/>
        </p:nvPicPr>
        <p:blipFill>
          <a:blip r:embed="rId2"/>
          <a:stretch>
            <a:fillRect/>
          </a:stretch>
        </p:blipFill>
        <p:spPr>
          <a:xfrm>
            <a:off x="28575" y="0"/>
            <a:ext cx="8346847"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420FDAB-68C2-073E-D321-E9DA5735B50B}"/>
                  </a:ext>
                </a:extLst>
              </p14:cNvPr>
              <p14:cNvContentPartPr/>
              <p14:nvPr/>
            </p14:nvContentPartPr>
            <p14:xfrm>
              <a:off x="888880" y="4984280"/>
              <a:ext cx="1580760" cy="14760"/>
            </p14:xfrm>
          </p:contentPart>
        </mc:Choice>
        <mc:Fallback>
          <p:pic>
            <p:nvPicPr>
              <p:cNvPr id="2" name="Ink 1">
                <a:extLst>
                  <a:ext uri="{FF2B5EF4-FFF2-40B4-BE49-F238E27FC236}">
                    <a16:creationId xmlns:a16="http://schemas.microsoft.com/office/drawing/2014/main" id="{6420FDAB-68C2-073E-D321-E9DA5735B50B}"/>
                  </a:ext>
                </a:extLst>
              </p:cNvPr>
              <p:cNvPicPr/>
              <p:nvPr/>
            </p:nvPicPr>
            <p:blipFill>
              <a:blip r:embed="rId4"/>
              <a:stretch>
                <a:fillRect/>
              </a:stretch>
            </p:blipFill>
            <p:spPr>
              <a:xfrm>
                <a:off x="835240" y="4876280"/>
                <a:ext cx="16884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F3EC882-B737-A431-B8D4-C0616AA50231}"/>
                  </a:ext>
                </a:extLst>
              </p14:cNvPr>
              <p14:cNvContentPartPr/>
              <p14:nvPr/>
            </p14:nvContentPartPr>
            <p14:xfrm>
              <a:off x="3371800" y="4970960"/>
              <a:ext cx="1928160" cy="20880"/>
            </p14:xfrm>
          </p:contentPart>
        </mc:Choice>
        <mc:Fallback>
          <p:pic>
            <p:nvPicPr>
              <p:cNvPr id="3" name="Ink 2">
                <a:extLst>
                  <a:ext uri="{FF2B5EF4-FFF2-40B4-BE49-F238E27FC236}">
                    <a16:creationId xmlns:a16="http://schemas.microsoft.com/office/drawing/2014/main" id="{7F3EC882-B737-A431-B8D4-C0616AA50231}"/>
                  </a:ext>
                </a:extLst>
              </p:cNvPr>
              <p:cNvPicPr/>
              <p:nvPr/>
            </p:nvPicPr>
            <p:blipFill>
              <a:blip r:embed="rId6"/>
              <a:stretch>
                <a:fillRect/>
              </a:stretch>
            </p:blipFill>
            <p:spPr>
              <a:xfrm>
                <a:off x="3317800" y="4863320"/>
                <a:ext cx="20358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41CC14F4-4050-6290-0831-B4BB0DDEA2DA}"/>
                  </a:ext>
                </a:extLst>
              </p14:cNvPr>
              <p14:cNvContentPartPr/>
              <p14:nvPr/>
            </p14:nvContentPartPr>
            <p14:xfrm>
              <a:off x="907960" y="4679360"/>
              <a:ext cx="2577960" cy="32400"/>
            </p14:xfrm>
          </p:contentPart>
        </mc:Choice>
        <mc:Fallback>
          <p:pic>
            <p:nvPicPr>
              <p:cNvPr id="4" name="Ink 3">
                <a:extLst>
                  <a:ext uri="{FF2B5EF4-FFF2-40B4-BE49-F238E27FC236}">
                    <a16:creationId xmlns:a16="http://schemas.microsoft.com/office/drawing/2014/main" id="{41CC14F4-4050-6290-0831-B4BB0DDEA2DA}"/>
                  </a:ext>
                </a:extLst>
              </p:cNvPr>
              <p:cNvPicPr/>
              <p:nvPr/>
            </p:nvPicPr>
            <p:blipFill>
              <a:blip r:embed="rId8"/>
              <a:stretch>
                <a:fillRect/>
              </a:stretch>
            </p:blipFill>
            <p:spPr>
              <a:xfrm>
                <a:off x="853960" y="4571720"/>
                <a:ext cx="26856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6BF01598-944F-1747-D9FD-EA5F514AA006}"/>
                  </a:ext>
                </a:extLst>
              </p14:cNvPr>
              <p14:cNvContentPartPr/>
              <p14:nvPr/>
            </p14:nvContentPartPr>
            <p14:xfrm>
              <a:off x="965200" y="6489440"/>
              <a:ext cx="1076040" cy="38520"/>
            </p14:xfrm>
          </p:contentPart>
        </mc:Choice>
        <mc:Fallback>
          <p:pic>
            <p:nvPicPr>
              <p:cNvPr id="6" name="Ink 5">
                <a:extLst>
                  <a:ext uri="{FF2B5EF4-FFF2-40B4-BE49-F238E27FC236}">
                    <a16:creationId xmlns:a16="http://schemas.microsoft.com/office/drawing/2014/main" id="{6BF01598-944F-1747-D9FD-EA5F514AA006}"/>
                  </a:ext>
                </a:extLst>
              </p:cNvPr>
              <p:cNvPicPr/>
              <p:nvPr/>
            </p:nvPicPr>
            <p:blipFill>
              <a:blip r:embed="rId10"/>
              <a:stretch>
                <a:fillRect/>
              </a:stretch>
            </p:blipFill>
            <p:spPr>
              <a:xfrm>
                <a:off x="911200" y="6381440"/>
                <a:ext cx="1183680" cy="254160"/>
              </a:xfrm>
              <a:prstGeom prst="rect">
                <a:avLst/>
              </a:prstGeom>
            </p:spPr>
          </p:pic>
        </mc:Fallback>
      </mc:AlternateContent>
    </p:spTree>
    <p:extLst>
      <p:ext uri="{BB962C8B-B14F-4D97-AF65-F5344CB8AC3E}">
        <p14:creationId xmlns:p14="http://schemas.microsoft.com/office/powerpoint/2010/main" val="2769932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2534-7955-0A6D-F34E-0E1DB389F0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81DF56-5F88-850B-D91D-1F062AA12D4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B2508D3-1520-1604-D485-A02CB4156DBA}"/>
              </a:ext>
            </a:extLst>
          </p:cNvPr>
          <p:cNvPicPr>
            <a:picLocks noChangeAspect="1"/>
          </p:cNvPicPr>
          <p:nvPr/>
        </p:nvPicPr>
        <p:blipFill>
          <a:blip r:embed="rId2"/>
          <a:stretch>
            <a:fillRect/>
          </a:stretch>
        </p:blipFill>
        <p:spPr>
          <a:xfrm>
            <a:off x="0" y="0"/>
            <a:ext cx="11935558"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D945479-B9DD-F77B-B356-F672E17AC682}"/>
                  </a:ext>
                </a:extLst>
              </p14:cNvPr>
              <p14:cNvContentPartPr/>
              <p14:nvPr/>
            </p14:nvContentPartPr>
            <p14:xfrm>
              <a:off x="3288900" y="6222740"/>
              <a:ext cx="360" cy="360"/>
            </p14:xfrm>
          </p:contentPart>
        </mc:Choice>
        <mc:Fallback>
          <p:pic>
            <p:nvPicPr>
              <p:cNvPr id="4" name="Ink 3">
                <a:extLst>
                  <a:ext uri="{FF2B5EF4-FFF2-40B4-BE49-F238E27FC236}">
                    <a16:creationId xmlns:a16="http://schemas.microsoft.com/office/drawing/2014/main" id="{7D945479-B9DD-F77B-B356-F672E17AC682}"/>
                  </a:ext>
                </a:extLst>
              </p:cNvPr>
              <p:cNvPicPr/>
              <p:nvPr/>
            </p:nvPicPr>
            <p:blipFill>
              <a:blip r:embed="rId4"/>
              <a:stretch>
                <a:fillRect/>
              </a:stretch>
            </p:blipFill>
            <p:spPr>
              <a:xfrm>
                <a:off x="3235260" y="611510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A272481-1B7D-4D70-345B-0B761A3AA922}"/>
                  </a:ext>
                </a:extLst>
              </p14:cNvPr>
              <p14:cNvContentPartPr/>
              <p14:nvPr/>
            </p14:nvContentPartPr>
            <p14:xfrm>
              <a:off x="3224820" y="6171620"/>
              <a:ext cx="259200" cy="201600"/>
            </p14:xfrm>
          </p:contentPart>
        </mc:Choice>
        <mc:Fallback>
          <p:pic>
            <p:nvPicPr>
              <p:cNvPr id="6" name="Ink 5">
                <a:extLst>
                  <a:ext uri="{FF2B5EF4-FFF2-40B4-BE49-F238E27FC236}">
                    <a16:creationId xmlns:a16="http://schemas.microsoft.com/office/drawing/2014/main" id="{9A272481-1B7D-4D70-345B-0B761A3AA922}"/>
                  </a:ext>
                </a:extLst>
              </p:cNvPr>
              <p:cNvPicPr/>
              <p:nvPr/>
            </p:nvPicPr>
            <p:blipFill>
              <a:blip r:embed="rId6"/>
              <a:stretch>
                <a:fillRect/>
              </a:stretch>
            </p:blipFill>
            <p:spPr>
              <a:xfrm>
                <a:off x="3170820" y="6063980"/>
                <a:ext cx="36684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41E9A592-BB20-8896-FCF0-8C7FABED2A80}"/>
                  </a:ext>
                </a:extLst>
              </p14:cNvPr>
              <p14:cNvContentPartPr/>
              <p14:nvPr/>
            </p14:nvContentPartPr>
            <p14:xfrm>
              <a:off x="12636660" y="3416180"/>
              <a:ext cx="360" cy="360"/>
            </p14:xfrm>
          </p:contentPart>
        </mc:Choice>
        <mc:Fallback>
          <p:pic>
            <p:nvPicPr>
              <p:cNvPr id="9" name="Ink 8">
                <a:extLst>
                  <a:ext uri="{FF2B5EF4-FFF2-40B4-BE49-F238E27FC236}">
                    <a16:creationId xmlns:a16="http://schemas.microsoft.com/office/drawing/2014/main" id="{41E9A592-BB20-8896-FCF0-8C7FABED2A80}"/>
                  </a:ext>
                </a:extLst>
              </p:cNvPr>
              <p:cNvPicPr/>
              <p:nvPr/>
            </p:nvPicPr>
            <p:blipFill>
              <a:blip r:embed="rId4"/>
              <a:stretch>
                <a:fillRect/>
              </a:stretch>
            </p:blipFill>
            <p:spPr>
              <a:xfrm>
                <a:off x="12582660" y="33081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555CAEFF-1FA1-12D8-A9F6-A00DF8D54BA9}"/>
                  </a:ext>
                </a:extLst>
              </p14:cNvPr>
              <p14:cNvContentPartPr/>
              <p14:nvPr/>
            </p14:nvContentPartPr>
            <p14:xfrm>
              <a:off x="5968740" y="2114000"/>
              <a:ext cx="442440" cy="234000"/>
            </p14:xfrm>
          </p:contentPart>
        </mc:Choice>
        <mc:Fallback>
          <p:pic>
            <p:nvPicPr>
              <p:cNvPr id="10" name="Ink 9">
                <a:extLst>
                  <a:ext uri="{FF2B5EF4-FFF2-40B4-BE49-F238E27FC236}">
                    <a16:creationId xmlns:a16="http://schemas.microsoft.com/office/drawing/2014/main" id="{555CAEFF-1FA1-12D8-A9F6-A00DF8D54BA9}"/>
                  </a:ext>
                </a:extLst>
              </p:cNvPr>
              <p:cNvPicPr/>
              <p:nvPr/>
            </p:nvPicPr>
            <p:blipFill>
              <a:blip r:embed="rId9"/>
              <a:stretch>
                <a:fillRect/>
              </a:stretch>
            </p:blipFill>
            <p:spPr>
              <a:xfrm>
                <a:off x="5914740" y="2006000"/>
                <a:ext cx="55008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3C2BD04A-E549-1991-6435-5A78565C7657}"/>
                  </a:ext>
                </a:extLst>
              </p14:cNvPr>
              <p14:cNvContentPartPr/>
              <p14:nvPr/>
            </p14:nvContentPartPr>
            <p14:xfrm>
              <a:off x="12547740" y="2730680"/>
              <a:ext cx="360" cy="360"/>
            </p14:xfrm>
          </p:contentPart>
        </mc:Choice>
        <mc:Fallback>
          <p:pic>
            <p:nvPicPr>
              <p:cNvPr id="11" name="Ink 10">
                <a:extLst>
                  <a:ext uri="{FF2B5EF4-FFF2-40B4-BE49-F238E27FC236}">
                    <a16:creationId xmlns:a16="http://schemas.microsoft.com/office/drawing/2014/main" id="{3C2BD04A-E549-1991-6435-5A78565C7657}"/>
                  </a:ext>
                </a:extLst>
              </p:cNvPr>
              <p:cNvPicPr/>
              <p:nvPr/>
            </p:nvPicPr>
            <p:blipFill>
              <a:blip r:embed="rId4"/>
              <a:stretch>
                <a:fillRect/>
              </a:stretch>
            </p:blipFill>
            <p:spPr>
              <a:xfrm>
                <a:off x="12493740" y="2622680"/>
                <a:ext cx="108000" cy="216000"/>
              </a:xfrm>
              <a:prstGeom prst="rect">
                <a:avLst/>
              </a:prstGeom>
            </p:spPr>
          </p:pic>
        </mc:Fallback>
      </mc:AlternateContent>
    </p:spTree>
    <p:extLst>
      <p:ext uri="{BB962C8B-B14F-4D97-AF65-F5344CB8AC3E}">
        <p14:creationId xmlns:p14="http://schemas.microsoft.com/office/powerpoint/2010/main" val="2568860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64BBAF-B80F-B876-43D4-939425903245}"/>
              </a:ext>
            </a:extLst>
          </p:cNvPr>
          <p:cNvPicPr>
            <a:picLocks noChangeAspect="1"/>
          </p:cNvPicPr>
          <p:nvPr/>
        </p:nvPicPr>
        <p:blipFill>
          <a:blip r:embed="rId2"/>
          <a:stretch>
            <a:fillRect/>
          </a:stretch>
        </p:blipFill>
        <p:spPr>
          <a:xfrm>
            <a:off x="-1" y="0"/>
            <a:ext cx="12030449" cy="6858000"/>
          </a:xfrm>
          <a:prstGeom prst="rect">
            <a:avLst/>
          </a:prstGeom>
        </p:spPr>
      </p:pic>
      <p:sp>
        <p:nvSpPr>
          <p:cNvPr id="2" name="TextBox 1">
            <a:extLst>
              <a:ext uri="{FF2B5EF4-FFF2-40B4-BE49-F238E27FC236}">
                <a16:creationId xmlns:a16="http://schemas.microsoft.com/office/drawing/2014/main" id="{6E05F6F7-B9C0-1440-DE94-8C5DA7648161}"/>
              </a:ext>
            </a:extLst>
          </p:cNvPr>
          <p:cNvSpPr txBox="1"/>
          <p:nvPr/>
        </p:nvSpPr>
        <p:spPr>
          <a:xfrm>
            <a:off x="4670323" y="5456903"/>
            <a:ext cx="4464427" cy="646331"/>
          </a:xfrm>
          <a:prstGeom prst="rect">
            <a:avLst/>
          </a:prstGeom>
          <a:noFill/>
        </p:spPr>
        <p:txBody>
          <a:bodyPr wrap="none" rtlCol="0">
            <a:spAutoFit/>
          </a:bodyPr>
          <a:lstStyle/>
          <a:p>
            <a:r>
              <a:rPr lang="en-US" dirty="0"/>
              <a:t>If he doesn’t go to school, he will fail a grade.</a:t>
            </a:r>
          </a:p>
          <a:p>
            <a:r>
              <a:rPr lang="en-US" dirty="0"/>
              <a:t>= Unless he goes to school, he will fail a grade</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9FE9508-84F4-0034-6BFB-AB751DE1CF9D}"/>
                  </a:ext>
                </a:extLst>
              </p14:cNvPr>
              <p14:cNvContentPartPr/>
              <p14:nvPr/>
            </p14:nvContentPartPr>
            <p14:xfrm>
              <a:off x="1364211" y="5544166"/>
              <a:ext cx="1116360" cy="360"/>
            </p14:xfrm>
          </p:contentPart>
        </mc:Choice>
        <mc:Fallback>
          <p:pic>
            <p:nvPicPr>
              <p:cNvPr id="3" name="Ink 2">
                <a:extLst>
                  <a:ext uri="{FF2B5EF4-FFF2-40B4-BE49-F238E27FC236}">
                    <a16:creationId xmlns:a16="http://schemas.microsoft.com/office/drawing/2014/main" id="{C9FE9508-84F4-0034-6BFB-AB751DE1CF9D}"/>
                  </a:ext>
                </a:extLst>
              </p:cNvPr>
              <p:cNvPicPr/>
              <p:nvPr/>
            </p:nvPicPr>
            <p:blipFill>
              <a:blip r:embed="rId4"/>
              <a:stretch>
                <a:fillRect/>
              </a:stretch>
            </p:blipFill>
            <p:spPr>
              <a:xfrm>
                <a:off x="1310571" y="5436166"/>
                <a:ext cx="1224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326ADEAB-4F1E-294C-4A47-FAC4D9CFF7F8}"/>
                  </a:ext>
                </a:extLst>
              </p14:cNvPr>
              <p14:cNvContentPartPr/>
              <p14:nvPr/>
            </p14:nvContentPartPr>
            <p14:xfrm>
              <a:off x="1508931" y="6211606"/>
              <a:ext cx="1711800" cy="44640"/>
            </p14:xfrm>
          </p:contentPart>
        </mc:Choice>
        <mc:Fallback>
          <p:pic>
            <p:nvPicPr>
              <p:cNvPr id="4" name="Ink 3">
                <a:extLst>
                  <a:ext uri="{FF2B5EF4-FFF2-40B4-BE49-F238E27FC236}">
                    <a16:creationId xmlns:a16="http://schemas.microsoft.com/office/drawing/2014/main" id="{326ADEAB-4F1E-294C-4A47-FAC4D9CFF7F8}"/>
                  </a:ext>
                </a:extLst>
              </p:cNvPr>
              <p:cNvPicPr/>
              <p:nvPr/>
            </p:nvPicPr>
            <p:blipFill>
              <a:blip r:embed="rId6"/>
              <a:stretch>
                <a:fillRect/>
              </a:stretch>
            </p:blipFill>
            <p:spPr>
              <a:xfrm>
                <a:off x="1455291" y="6103966"/>
                <a:ext cx="1819440" cy="260280"/>
              </a:xfrm>
              <a:prstGeom prst="rect">
                <a:avLst/>
              </a:prstGeom>
            </p:spPr>
          </p:pic>
        </mc:Fallback>
      </mc:AlternateContent>
    </p:spTree>
    <p:extLst>
      <p:ext uri="{BB962C8B-B14F-4D97-AF65-F5344CB8AC3E}">
        <p14:creationId xmlns:p14="http://schemas.microsoft.com/office/powerpoint/2010/main" val="3433228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F08-E213-4381-9D90-F78986E18655}"/>
              </a:ext>
            </a:extLst>
          </p:cNvPr>
          <p:cNvSpPr>
            <a:spLocks noGrp="1"/>
          </p:cNvSpPr>
          <p:nvPr>
            <p:ph type="title"/>
          </p:nvPr>
        </p:nvSpPr>
        <p:spPr>
          <a:xfrm>
            <a:off x="0" y="155575"/>
            <a:ext cx="12192000" cy="1325563"/>
          </a:xfrm>
        </p:spPr>
        <p:txBody>
          <a:bodyPr/>
          <a:lstStyle/>
          <a:p>
            <a:r>
              <a:rPr lang="en-US" dirty="0"/>
              <a:t>1. Do we need a separate sentence for each idea?</a:t>
            </a:r>
            <a:br>
              <a:rPr lang="en-US" dirty="0"/>
            </a:br>
            <a:r>
              <a:rPr lang="en-US" dirty="0"/>
              <a:t>- No, Idea 1 and its support can be in 1 sentence</a:t>
            </a:r>
          </a:p>
        </p:txBody>
      </p:sp>
      <p:sp>
        <p:nvSpPr>
          <p:cNvPr id="5" name="TextBox 4">
            <a:extLst>
              <a:ext uri="{FF2B5EF4-FFF2-40B4-BE49-F238E27FC236}">
                <a16:creationId xmlns:a16="http://schemas.microsoft.com/office/drawing/2014/main" id="{18A06950-3A7F-42DD-90AC-920EAB2A192A}"/>
              </a:ext>
            </a:extLst>
          </p:cNvPr>
          <p:cNvSpPr txBox="1"/>
          <p:nvPr/>
        </p:nvSpPr>
        <p:spPr>
          <a:xfrm>
            <a:off x="0" y="1490008"/>
            <a:ext cx="12191999" cy="1938992"/>
          </a:xfrm>
          <a:prstGeom prst="rect">
            <a:avLst/>
          </a:prstGeom>
          <a:noFill/>
        </p:spPr>
        <p:txBody>
          <a:bodyPr wrap="square">
            <a:spAutoFit/>
          </a:bodyPr>
          <a:lstStyle/>
          <a:p>
            <a:pPr algn="just"/>
            <a:r>
              <a:rPr lang="en-US" sz="4000" b="0" i="0" dirty="0">
                <a:solidFill>
                  <a:srgbClr val="FF0000"/>
                </a:solidFill>
                <a:effectLst/>
                <a:latin typeface="Times New Roman" panose="02020603050405020304" pitchFamily="18" charset="0"/>
                <a:cs typeface="Times New Roman" panose="02020603050405020304" pitchFamily="18" charset="0"/>
              </a:rPr>
              <a:t>Finally</a:t>
            </a:r>
            <a:r>
              <a:rPr lang="en-US" sz="4000" b="0" i="0" dirty="0">
                <a:solidFill>
                  <a:srgbClr val="666666"/>
                </a:solidFill>
                <a:effectLst/>
                <a:latin typeface="Times New Roman" panose="02020603050405020304" pitchFamily="18" charset="0"/>
                <a:cs typeface="Times New Roman" panose="02020603050405020304" pitchFamily="18" charset="0"/>
              </a:rPr>
              <a:t>, </a:t>
            </a:r>
            <a:r>
              <a:rPr lang="en-US" sz="4000" b="0" i="0" u="sng" dirty="0">
                <a:solidFill>
                  <a:srgbClr val="666666"/>
                </a:solidFill>
                <a:effectLst/>
                <a:latin typeface="Times New Roman" panose="02020603050405020304" pitchFamily="18" charset="0"/>
                <a:cs typeface="Times New Roman" panose="02020603050405020304" pitchFamily="18" charset="0"/>
              </a:rPr>
              <a:t>there is a risk that rates of crime and antisocial </a:t>
            </a:r>
            <a:r>
              <a:rPr lang="en-US" sz="4000" b="0" i="0" u="sng" dirty="0" err="1">
                <a:solidFill>
                  <a:srgbClr val="666666"/>
                </a:solidFill>
                <a:effectLst/>
                <a:latin typeface="Times New Roman" panose="02020603050405020304" pitchFamily="18" charset="0"/>
                <a:cs typeface="Times New Roman" panose="02020603050405020304" pitchFamily="18" charset="0"/>
              </a:rPr>
              <a:t>behaviour</a:t>
            </a:r>
            <a:r>
              <a:rPr lang="en-US" sz="4000" b="0" i="0" u="sng" dirty="0">
                <a:solidFill>
                  <a:srgbClr val="666666"/>
                </a:solidFill>
                <a:effectLst/>
                <a:latin typeface="Times New Roman" panose="02020603050405020304" pitchFamily="18" charset="0"/>
                <a:cs typeface="Times New Roman" panose="02020603050405020304" pitchFamily="18" charset="0"/>
              </a:rPr>
              <a:t> may rise</a:t>
            </a:r>
            <a:r>
              <a:rPr lang="en-US" sz="4000" b="0" i="0" dirty="0">
                <a:solidFill>
                  <a:srgbClr val="666666"/>
                </a:solidFill>
                <a:effectLst/>
                <a:latin typeface="Times New Roman" panose="02020603050405020304" pitchFamily="18" charset="0"/>
                <a:cs typeface="Times New Roman" panose="02020603050405020304" pitchFamily="18" charset="0"/>
              </a:rPr>
              <a:t> if the needs of a young population are not met.</a:t>
            </a:r>
            <a:endParaRPr lang="en-US" sz="4000" dirty="0"/>
          </a:p>
        </p:txBody>
      </p:sp>
      <p:sp>
        <p:nvSpPr>
          <p:cNvPr id="6" name="Title 1">
            <a:extLst>
              <a:ext uri="{FF2B5EF4-FFF2-40B4-BE49-F238E27FC236}">
                <a16:creationId xmlns:a16="http://schemas.microsoft.com/office/drawing/2014/main" id="{C9615DE7-6225-4416-886F-AA72D2AD92CE}"/>
              </a:ext>
            </a:extLst>
          </p:cNvPr>
          <p:cNvSpPr txBox="1">
            <a:spLocks/>
          </p:cNvSpPr>
          <p:nvPr/>
        </p:nvSpPr>
        <p:spPr>
          <a:xfrm>
            <a:off x="-1" y="3542645"/>
            <a:ext cx="12192000" cy="167294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2. How many ideas are perfect for a multiple-idea paragraph?</a:t>
            </a:r>
          </a:p>
          <a:p>
            <a:r>
              <a:rPr lang="en-US" dirty="0"/>
              <a:t>- 2 ideas - 5 – 6 sentences. </a:t>
            </a:r>
          </a:p>
        </p:txBody>
      </p:sp>
    </p:spTree>
    <p:extLst>
      <p:ext uri="{BB962C8B-B14F-4D97-AF65-F5344CB8AC3E}">
        <p14:creationId xmlns:p14="http://schemas.microsoft.com/office/powerpoint/2010/main" val="2891067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FBDA-E8C1-4B0B-A467-49462FA0393D}"/>
              </a:ext>
            </a:extLst>
          </p:cNvPr>
          <p:cNvSpPr>
            <a:spLocks noGrp="1"/>
          </p:cNvSpPr>
          <p:nvPr>
            <p:ph type="title"/>
          </p:nvPr>
        </p:nvSpPr>
        <p:spPr>
          <a:xfrm>
            <a:off x="0" y="0"/>
            <a:ext cx="10515600" cy="2254250"/>
          </a:xfrm>
        </p:spPr>
        <p:txBody>
          <a:bodyPr/>
          <a:lstStyle/>
          <a:p>
            <a:r>
              <a:rPr lang="en-US" dirty="0"/>
              <a:t>1. Think of the ideas.</a:t>
            </a:r>
            <a:br>
              <a:rPr lang="en-US" dirty="0"/>
            </a:br>
            <a:r>
              <a:rPr lang="en-US" dirty="0"/>
              <a:t>2. Write a layout</a:t>
            </a:r>
            <a:br>
              <a:rPr lang="en-US" dirty="0"/>
            </a:br>
            <a:endParaRPr lang="en-US" dirty="0"/>
          </a:p>
        </p:txBody>
      </p:sp>
      <p:sp>
        <p:nvSpPr>
          <p:cNvPr id="5" name="TextBox 4">
            <a:extLst>
              <a:ext uri="{FF2B5EF4-FFF2-40B4-BE49-F238E27FC236}">
                <a16:creationId xmlns:a16="http://schemas.microsoft.com/office/drawing/2014/main" id="{0E8D79E4-F51E-4AE8-A4B4-C38D76BA571C}"/>
              </a:ext>
            </a:extLst>
          </p:cNvPr>
          <p:cNvSpPr txBox="1"/>
          <p:nvPr/>
        </p:nvSpPr>
        <p:spPr>
          <a:xfrm>
            <a:off x="109538" y="1358096"/>
            <a:ext cx="12082462" cy="2118529"/>
          </a:xfrm>
          <a:prstGeom prst="rect">
            <a:avLst/>
          </a:prstGeom>
          <a:noFill/>
        </p:spPr>
        <p:txBody>
          <a:bodyPr wrap="square">
            <a:spAutoFit/>
          </a:bodyPr>
          <a:lstStyle/>
          <a:p>
            <a:pPr marL="514350" marR="0" indent="-514350">
              <a:lnSpc>
                <a:spcPct val="150000"/>
              </a:lnSpc>
              <a:spcBef>
                <a:spcPts val="0"/>
              </a:spcBef>
              <a:spcAft>
                <a:spcPts val="0"/>
              </a:spcAft>
              <a:buAutoNum type="arabicPeriod"/>
            </a:pPr>
            <a:r>
              <a:rPr lang="en-US" sz="18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Topic sentence (</a:t>
            </a:r>
            <a:r>
              <a:rPr lang="en-US" sz="18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Câu</a:t>
            </a:r>
            <a:r>
              <a:rPr lang="en-US" sz="18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mở</a:t>
            </a:r>
            <a:r>
              <a:rPr lang="en-US" sz="18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đầu</a:t>
            </a:r>
            <a:r>
              <a:rPr lang="en-US" sz="18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đoạn</a:t>
            </a:r>
            <a:r>
              <a:rPr lang="en-US" sz="18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solidFill>
                  <a:srgbClr val="FF0000"/>
                </a:solidFill>
                <a:effectLst/>
                <a:latin typeface="Arial" panose="020B0604020202020204" pitchFamily="34" charset="0"/>
                <a:ea typeface="Arial" panose="020B0604020202020204" pitchFamily="34" charset="0"/>
                <a:cs typeface="Times New Roman" panose="02020603050405020304" pitchFamily="18" charset="0"/>
              </a:rPr>
              <a:t>văn</a:t>
            </a:r>
            <a:r>
              <a:rPr lang="en-US" sz="18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rPr>
              <a:t>):</a:t>
            </a:r>
          </a:p>
          <a:p>
            <a:pPr marR="0">
              <a:lnSpc>
                <a:spcPct val="150000"/>
              </a:lnSpc>
              <a:spcBef>
                <a:spcPts val="0"/>
              </a:spcBef>
              <a:spcAft>
                <a:spcPts val="0"/>
              </a:spcAft>
            </a:pPr>
            <a:r>
              <a:rPr lang="en-US" sz="1800" dirty="0">
                <a:solidFill>
                  <a:schemeClr val="accent2">
                    <a:lumMod val="75000"/>
                  </a:schemeClr>
                </a:solidFill>
                <a:effectLst/>
                <a:latin typeface="Arial" panose="020B0604020202020204" pitchFamily="34" charset="0"/>
                <a:ea typeface="Arial" panose="020B0604020202020204" pitchFamily="34" charset="0"/>
                <a:cs typeface="Times New Roman" panose="02020603050405020304" pitchFamily="18" charset="0"/>
              </a:rPr>
              <a:t>1.1 – Supporting sentences: reason or idea 1:</a:t>
            </a:r>
          </a:p>
          <a:p>
            <a:pPr marR="0">
              <a:lnSpc>
                <a:spcPct val="150000"/>
              </a:lnSpc>
              <a:spcBef>
                <a:spcPts val="0"/>
              </a:spcBef>
              <a:spcAft>
                <a:spcPts val="0"/>
              </a:spcAft>
            </a:pPr>
            <a:r>
              <a:rPr lang="en-US" sz="1800" dirty="0">
                <a:solidFill>
                  <a:schemeClr val="tx2"/>
                </a:solidFill>
                <a:effectLst/>
                <a:latin typeface="Arial" panose="020B0604020202020204" pitchFamily="34" charset="0"/>
                <a:ea typeface="Arial" panose="020B0604020202020204" pitchFamily="34" charset="0"/>
                <a:cs typeface="Times New Roman" panose="02020603050405020304" pitchFamily="18" charset="0"/>
              </a:rPr>
              <a:t>1.2 – Supporting sentences: support for 1:</a:t>
            </a:r>
          </a:p>
          <a:p>
            <a:pPr marR="0">
              <a:lnSpc>
                <a:spcPct val="150000"/>
              </a:lnSpc>
              <a:spcBef>
                <a:spcPts val="0"/>
              </a:spcBef>
              <a:spcAft>
                <a:spcPts val="0"/>
              </a:spcAft>
            </a:pPr>
            <a:r>
              <a:rPr lang="en-US" sz="1800" dirty="0">
                <a:solidFill>
                  <a:schemeClr val="accent4">
                    <a:lumMod val="75000"/>
                  </a:schemeClr>
                </a:solidFill>
                <a:effectLst/>
                <a:latin typeface="Arial" panose="020B0604020202020204" pitchFamily="34" charset="0"/>
                <a:ea typeface="Arial" panose="020B0604020202020204" pitchFamily="34" charset="0"/>
                <a:cs typeface="Times New Roman" panose="02020603050405020304" pitchFamily="18" charset="0"/>
              </a:rPr>
              <a:t>1.3 – Supporting sentences: reason or idea 2:</a:t>
            </a:r>
          </a:p>
          <a:p>
            <a:pPr marR="0">
              <a:lnSpc>
                <a:spcPct val="150000"/>
              </a:lnSpc>
              <a:spcBef>
                <a:spcPts val="0"/>
              </a:spcBef>
              <a:spcAft>
                <a:spcPts val="0"/>
              </a:spcAft>
            </a:pPr>
            <a:r>
              <a:rPr lang="en-US" sz="1800" dirty="0">
                <a:solidFill>
                  <a:schemeClr val="accent1"/>
                </a:solidFill>
                <a:latin typeface="Arial" panose="020B0604020202020204" pitchFamily="34" charset="0"/>
                <a:ea typeface="Arial" panose="020B0604020202020204" pitchFamily="34" charset="0"/>
                <a:cs typeface="Times New Roman" panose="02020603050405020304" pitchFamily="18" charset="0"/>
              </a:rPr>
              <a:t>1.4 – Supporting sentences: support for 2:</a:t>
            </a:r>
            <a:endParaRPr lang="en-US" sz="1800" dirty="0">
              <a:solidFill>
                <a:schemeClr val="accent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C9E6DAC0-6D37-4D93-ADF5-51B2E87854A0}"/>
              </a:ext>
            </a:extLst>
          </p:cNvPr>
          <p:cNvSpPr txBox="1">
            <a:spLocks/>
          </p:cNvSpPr>
          <p:nvPr/>
        </p:nvSpPr>
        <p:spPr>
          <a:xfrm>
            <a:off x="0" y="3155951"/>
            <a:ext cx="10515600" cy="18446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3. Write your paragraph.</a:t>
            </a:r>
          </a:p>
          <a:p>
            <a:r>
              <a:rPr lang="en-US" dirty="0"/>
              <a:t>4. Check your spelling, grammar. </a:t>
            </a:r>
          </a:p>
        </p:txBody>
      </p:sp>
    </p:spTree>
    <p:extLst>
      <p:ext uri="{BB962C8B-B14F-4D97-AF65-F5344CB8AC3E}">
        <p14:creationId xmlns:p14="http://schemas.microsoft.com/office/powerpoint/2010/main" val="590497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5350"/>
            <a:ext cx="12192000" cy="3315523"/>
          </a:xfrm>
          <a:prstGeom prst="rect">
            <a:avLst/>
          </a:prstGeom>
        </p:spPr>
        <p:txBody>
          <a:bodyPr wrap="square">
            <a:spAutoFit/>
          </a:bodyPr>
          <a:lstStyle/>
          <a:p>
            <a:pPr algn="just">
              <a:lnSpc>
                <a:spcPct val="150000"/>
              </a:lnSpc>
            </a:pPr>
            <a:r>
              <a:rPr lang="en-US" sz="3600" b="1" dirty="0">
                <a:solidFill>
                  <a:srgbClr val="333333"/>
                </a:solidFill>
                <a:latin typeface="Georgia" panose="02040502050405020303" pitchFamily="18" charset="0"/>
              </a:rPr>
              <a:t>It is generally believed that </a:t>
            </a:r>
            <a:r>
              <a:rPr lang="en-US" sz="3600" b="1" dirty="0">
                <a:solidFill>
                  <a:srgbClr val="FF0000"/>
                </a:solidFill>
                <a:latin typeface="Georgia" panose="02040502050405020303" pitchFamily="18" charset="0"/>
              </a:rPr>
              <a:t>the Internet is an excellent means of communication </a:t>
            </a:r>
            <a:r>
              <a:rPr lang="en-US" sz="3600" b="1" dirty="0">
                <a:solidFill>
                  <a:srgbClr val="333333"/>
                </a:solidFill>
                <a:latin typeface="Georgia" panose="02040502050405020303" pitchFamily="18" charset="0"/>
              </a:rPr>
              <a:t>but </a:t>
            </a:r>
            <a:r>
              <a:rPr lang="en-US" sz="3600" b="1" dirty="0">
                <a:solidFill>
                  <a:schemeClr val="accent4"/>
                </a:solidFill>
                <a:latin typeface="Georgia" panose="02040502050405020303" pitchFamily="18" charset="0"/>
              </a:rPr>
              <a:t>some people suggest that it may not be the best place to find information.</a:t>
            </a:r>
          </a:p>
        </p:txBody>
      </p:sp>
    </p:spTree>
    <p:extLst>
      <p:ext uri="{BB962C8B-B14F-4D97-AF65-F5344CB8AC3E}">
        <p14:creationId xmlns:p14="http://schemas.microsoft.com/office/powerpoint/2010/main" val="320294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AFB279-6A61-4287-84A9-685D628217EF}"/>
              </a:ext>
            </a:extLst>
          </p:cNvPr>
          <p:cNvSpPr txBox="1"/>
          <p:nvPr/>
        </p:nvSpPr>
        <p:spPr>
          <a:xfrm>
            <a:off x="0" y="189908"/>
            <a:ext cx="12096750" cy="6478184"/>
          </a:xfrm>
          <a:prstGeom prst="rect">
            <a:avLst/>
          </a:prstGeom>
          <a:noFill/>
        </p:spPr>
        <p:txBody>
          <a:bodyPr wrap="square">
            <a:spAutoFit/>
          </a:bodyPr>
          <a:lstStyle/>
          <a:p>
            <a:pPr algn="just">
              <a:lnSpc>
                <a:spcPct val="150000"/>
              </a:lnSpc>
            </a:pPr>
            <a:r>
              <a:rPr lang="en-US" sz="2800" dirty="0">
                <a:solidFill>
                  <a:schemeClr val="accent5">
                    <a:lumMod val="75000"/>
                  </a:schemeClr>
                </a:solidFill>
                <a:latin typeface="Times New Roman" panose="02020603050405020304" pitchFamily="18" charset="0"/>
                <a:cs typeface="Times New Roman" panose="02020603050405020304" pitchFamily="18" charset="0"/>
              </a:rPr>
              <a:t>The Internet is an excellent means of communication in many reasons</a:t>
            </a:r>
            <a:r>
              <a:rPr lang="en-US" sz="2800" dirty="0">
                <a:solidFill>
                  <a:schemeClr val="accent1"/>
                </a:solidFill>
                <a:latin typeface="Times New Roman" panose="02020603050405020304" pitchFamily="18" charset="0"/>
                <a:cs typeface="Times New Roman" panose="02020603050405020304" pitchFamily="18" charset="0"/>
              </a:rPr>
              <a:t>. The first reason is that it provides big amount of significant </a:t>
            </a:r>
            <a:r>
              <a:rPr lang="en-US" sz="2800" dirty="0" err="1">
                <a:solidFill>
                  <a:schemeClr val="accent1"/>
                </a:solidFill>
                <a:latin typeface="Times New Roman" panose="02020603050405020304" pitchFamily="18" charset="0"/>
                <a:cs typeface="Times New Roman" panose="02020603050405020304" pitchFamily="18" charset="0"/>
              </a:rPr>
              <a:t>information</a:t>
            </a:r>
            <a:r>
              <a:rPr lang="en-US" sz="2800" strike="sngStrike" dirty="0" err="1">
                <a:solidFill>
                  <a:schemeClr val="accent1"/>
                </a:solidFill>
                <a:latin typeface="Times New Roman" panose="02020603050405020304" pitchFamily="18" charset="0"/>
                <a:cs typeface="Times New Roman" panose="02020603050405020304" pitchFamily="18" charset="0"/>
              </a:rPr>
              <a:t>s</a:t>
            </a:r>
            <a:r>
              <a:rPr lang="en-US" sz="2800" dirty="0">
                <a:solidFill>
                  <a:schemeClr val="accent1"/>
                </a:solidFill>
                <a:latin typeface="Times New Roman" panose="02020603050405020304" pitchFamily="18" charset="0"/>
                <a:cs typeface="Times New Roman" panose="02020603050405020304" pitchFamily="18" charset="0"/>
              </a:rPr>
              <a:t> for people all over the world.</a:t>
            </a:r>
            <a:r>
              <a:rPr lang="en-US" sz="2800" dirty="0">
                <a:latin typeface="Times New Roman" panose="02020603050405020304" pitchFamily="18" charset="0"/>
                <a:cs typeface="Times New Roman" panose="02020603050405020304" pitchFamily="18" charset="0"/>
              </a:rPr>
              <a:t> </a:t>
            </a:r>
            <a:r>
              <a:rPr lang="en-US" sz="2800" dirty="0">
                <a:solidFill>
                  <a:schemeClr val="accent2"/>
                </a:solidFill>
                <a:latin typeface="Times New Roman" panose="02020603050405020304" pitchFamily="18" charset="0"/>
                <a:cs typeface="Times New Roman" panose="02020603050405020304" pitchFamily="18" charset="0"/>
              </a:rPr>
              <a:t>As a result, we will improve our knowledge and the experience in our life better than before</a:t>
            </a:r>
            <a:r>
              <a:rPr lang="en-US" sz="2800" dirty="0">
                <a:latin typeface="Times New Roman" panose="02020603050405020304" pitchFamily="18" charset="0"/>
                <a:cs typeface="Times New Roman" panose="02020603050405020304" pitchFamily="18" charset="0"/>
              </a:rPr>
              <a:t>. Moreover, the internet is the best way for us to keep in touch with relatives, friends</a:t>
            </a:r>
            <a:r>
              <a:rPr lang="en-US" sz="2800" strike="sngStrike" dirty="0">
                <a:latin typeface="Times New Roman" panose="02020603050405020304" pitchFamily="18" charset="0"/>
                <a:cs typeface="Times New Roman" panose="02020603050405020304" pitchFamily="18" charset="0"/>
              </a:rPr>
              <a:t>, </a:t>
            </a:r>
            <a:r>
              <a:rPr lang="en-US" sz="2800" strike="sngStrike" dirty="0" err="1">
                <a:latin typeface="Times New Roman" panose="02020603050405020304" pitchFamily="18" charset="0"/>
                <a:cs typeface="Times New Roman" panose="02020603050405020304" pitchFamily="18" charset="0"/>
              </a:rPr>
              <a:t>etc</a:t>
            </a:r>
            <a:r>
              <a:rPr lang="en-US" sz="2800" strike="sngStrike"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by online messaging, video calling </a:t>
            </a:r>
            <a:r>
              <a:rPr lang="en-US" sz="2800" strike="sngStrike"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a:t>
            </a:r>
            <a:r>
              <a:rPr lang="en-US" sz="2800" strike="sngStrike" dirty="0">
                <a:latin typeface="Times New Roman" panose="02020603050405020304" pitchFamily="18" charset="0"/>
                <a:cs typeface="Times New Roman" panose="02020603050405020304" pitchFamily="18" charset="0"/>
              </a:rPr>
              <a:t>as</a:t>
            </a:r>
            <a:r>
              <a:rPr lang="en-US" sz="2800" dirty="0">
                <a:latin typeface="Times New Roman" panose="02020603050405020304" pitchFamily="18" charset="0"/>
                <a:cs typeface="Times New Roman" panose="02020603050405020304" pitchFamily="18" charset="0"/>
              </a:rPr>
              <a:t> if we cannot </a:t>
            </a:r>
            <a:r>
              <a:rPr lang="en-US" sz="2800" strike="sngStrike" dirty="0">
                <a:latin typeface="Times New Roman" panose="02020603050405020304" pitchFamily="18" charset="0"/>
                <a:cs typeface="Times New Roman" panose="02020603050405020304" pitchFamily="18" charset="0"/>
              </a:rPr>
              <a:t>couldn't</a:t>
            </a:r>
            <a:r>
              <a:rPr lang="en-US" sz="2800" dirty="0">
                <a:latin typeface="Times New Roman" panose="02020603050405020304" pitchFamily="18" charset="0"/>
                <a:cs typeface="Times New Roman" panose="02020603050405020304" pitchFamily="18" charset="0"/>
              </a:rPr>
              <a:t> meet them for a long time and they are far from where we live. Finally, it is a type of entertainment media for today's youth after hard studying, working day. For instance, we can play games, listen to music,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to heal our mind and relieve fatigue. In conclusion, Internet is important and it is a great means of communication for us to use </a:t>
            </a:r>
            <a:r>
              <a:rPr lang="en-US" sz="2800" dirty="0">
                <a:solidFill>
                  <a:schemeClr val="accent2"/>
                </a:solidFill>
                <a:latin typeface="Times New Roman" panose="02020603050405020304" pitchFamily="18" charset="0"/>
                <a:cs typeface="Times New Roman" panose="02020603050405020304" pitchFamily="18" charset="0"/>
              </a:rPr>
              <a:t>on a daily basis</a:t>
            </a:r>
            <a:r>
              <a:rPr lang="en-US" sz="2800" dirty="0">
                <a:latin typeface="Times New Roman" panose="02020603050405020304" pitchFamily="18" charset="0"/>
                <a:cs typeface="Times New Roman" panose="02020603050405020304" pitchFamily="18" charset="0"/>
              </a:rPr>
              <a:t> = everyday </a:t>
            </a:r>
            <a:r>
              <a:rPr lang="en-US" sz="2800" strike="sngStrike" dirty="0">
                <a:latin typeface="Times New Roman" panose="02020603050405020304" pitchFamily="18" charset="0"/>
                <a:cs typeface="Times New Roman" panose="02020603050405020304" pitchFamily="18" charset="0"/>
              </a:rPr>
              <a:t>widely in many countries.</a:t>
            </a:r>
          </a:p>
        </p:txBody>
      </p:sp>
    </p:spTree>
    <p:extLst>
      <p:ext uri="{BB962C8B-B14F-4D97-AF65-F5344CB8AC3E}">
        <p14:creationId xmlns:p14="http://schemas.microsoft.com/office/powerpoint/2010/main" val="1418691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8C16E6-1541-4BF6-AB98-4C10BFD9365C}"/>
              </a:ext>
            </a:extLst>
          </p:cNvPr>
          <p:cNvSpPr txBox="1"/>
          <p:nvPr/>
        </p:nvSpPr>
        <p:spPr>
          <a:xfrm>
            <a:off x="0" y="-133257"/>
            <a:ext cx="12192000" cy="7124514"/>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The internet is a vast library with incredible amount of knowledge hidden inside it however it does have </a:t>
            </a:r>
            <a:r>
              <a:rPr lang="en-US" sz="2800" dirty="0">
                <a:solidFill>
                  <a:schemeClr val="accent2"/>
                </a:solidFill>
                <a:latin typeface="Times New Roman" panose="02020603050405020304" pitchFamily="18" charset="0"/>
                <a:cs typeface="Times New Roman" panose="02020603050405020304" pitchFamily="18" charset="0"/>
              </a:rPr>
              <a:t>a lot of flaws </a:t>
            </a:r>
            <a:r>
              <a:rPr lang="en-US" sz="2800" strike="sngStrike" dirty="0">
                <a:latin typeface="Times New Roman" panose="02020603050405020304" pitchFamily="18" charset="0"/>
                <a:cs typeface="Times New Roman" panose="02020603050405020304" pitchFamily="18" charset="0"/>
              </a:rPr>
              <a:t>with that large amount of information and some can be false.</a:t>
            </a:r>
            <a:r>
              <a:rPr lang="en-US" sz="2800" dirty="0">
                <a:latin typeface="Times New Roman" panose="02020603050405020304" pitchFamily="18" charset="0"/>
                <a:cs typeface="Times New Roman" panose="02020603050405020304" pitchFamily="18" charset="0"/>
              </a:rPr>
              <a:t> Firstly, a lot of the time </a:t>
            </a:r>
            <a:r>
              <a:rPr lang="en-US" sz="2800" dirty="0" err="1">
                <a:latin typeface="Times New Roman" panose="02020603050405020304" pitchFamily="18" charset="0"/>
                <a:cs typeface="Times New Roman" panose="02020603050405020304" pitchFamily="18" charset="0"/>
              </a:rPr>
              <a:t>information</a:t>
            </a:r>
            <a:r>
              <a:rPr lang="en-US" sz="2800" strike="sngStrike" dirty="0" err="1">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about certain things are told in different kinds of perspective, this causes some </a:t>
            </a:r>
            <a:r>
              <a:rPr lang="en-US" sz="2800" dirty="0" err="1">
                <a:latin typeface="Times New Roman" panose="02020603050405020304" pitchFamily="18" charset="0"/>
                <a:cs typeface="Times New Roman" panose="02020603050405020304" pitchFamily="18" charset="0"/>
              </a:rPr>
              <a:t>information</a:t>
            </a:r>
            <a:r>
              <a:rPr lang="en-US" sz="2800" strike="sngStrike" dirty="0" err="1">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to be misleading and can trick the reader to trust a certain kind of information that is either false or true. </a:t>
            </a:r>
            <a:r>
              <a:rPr lang="en-US" sz="2800" dirty="0">
                <a:solidFill>
                  <a:schemeClr val="accent2"/>
                </a:solidFill>
                <a:latin typeface="Times New Roman" panose="02020603050405020304" pitchFamily="18" charset="0"/>
                <a:cs typeface="Times New Roman" panose="02020603050405020304" pitchFamily="18" charset="0"/>
              </a:rPr>
              <a:t>Secondly, the internet keeps sources and the original information anonymous that means most of the time people fake themselves to be the source of that information and can trick the viewer that their version of the kind of thing that they were looking for is the real thing</a:t>
            </a:r>
            <a:r>
              <a:rPr lang="en-US" sz="2800" dirty="0">
                <a:latin typeface="Times New Roman" panose="02020603050405020304" pitchFamily="18" charset="0"/>
                <a:cs typeface="Times New Roman" panose="02020603050405020304" pitchFamily="18" charset="0"/>
              </a:rPr>
              <a:t>. So quite frankly, the internet seemingly has endless amount of knowledge and information in its stock but a lot of the time they can be faulty and unreliable.</a:t>
            </a:r>
          </a:p>
        </p:txBody>
      </p:sp>
    </p:spTree>
    <p:extLst>
      <p:ext uri="{BB962C8B-B14F-4D97-AF65-F5344CB8AC3E}">
        <p14:creationId xmlns:p14="http://schemas.microsoft.com/office/powerpoint/2010/main" val="377421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8411"/>
            <a:ext cx="12192000" cy="497431"/>
          </a:xfrm>
        </p:spPr>
        <p:txBody>
          <a:bodyPr>
            <a:noAutofit/>
          </a:bodyPr>
          <a:lstStyle/>
          <a:p>
            <a:pPr algn="l"/>
            <a:r>
              <a:rPr lang="en-US" sz="4800" b="1" dirty="0">
                <a:solidFill>
                  <a:srgbClr val="C00000"/>
                </a:solidFill>
                <a:effectLst>
                  <a:outerShdw blurRad="38100" dist="38100" dir="2700000" algn="tl">
                    <a:srgbClr val="000000">
                      <a:alpha val="43137"/>
                    </a:srgbClr>
                  </a:outerShdw>
                </a:effectLst>
                <a:latin typeface="Georgia" panose="02040502050405020303" pitchFamily="18" charset="0"/>
              </a:rPr>
              <a:t>DISCUSS TWO OPPOSING OPINIONS</a:t>
            </a:r>
          </a:p>
        </p:txBody>
      </p:sp>
      <p:cxnSp>
        <p:nvCxnSpPr>
          <p:cNvPr id="5" name="Straight Connector 4"/>
          <p:cNvCxnSpPr>
            <a:cxnSpLocks/>
          </p:cNvCxnSpPr>
          <p:nvPr/>
        </p:nvCxnSpPr>
        <p:spPr>
          <a:xfrm>
            <a:off x="0" y="1123829"/>
            <a:ext cx="12192000"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p:cNvSpPr/>
          <p:nvPr/>
        </p:nvSpPr>
        <p:spPr>
          <a:xfrm>
            <a:off x="1" y="1503273"/>
            <a:ext cx="12191999" cy="4247317"/>
          </a:xfrm>
          <a:prstGeom prst="rect">
            <a:avLst/>
          </a:prstGeom>
        </p:spPr>
        <p:txBody>
          <a:bodyPr wrap="square">
            <a:spAutoFit/>
          </a:bodyPr>
          <a:lstStyle/>
          <a:p>
            <a:pPr algn="just">
              <a:lnSpc>
                <a:spcPct val="150000"/>
              </a:lnSpc>
            </a:pPr>
            <a:r>
              <a:rPr lang="vi-VN" sz="3600" dirty="0"/>
              <a:t>Some people believe the aim of university education is to help graduates get better jobs. Others believe there are much wider benefits of university education for both individuals and society.</a:t>
            </a:r>
            <a:endParaRPr lang="en-US" sz="3600" dirty="0">
              <a:latin typeface="Georgia" panose="02040502050405020303" pitchFamily="18" charset="0"/>
            </a:endParaRPr>
          </a:p>
          <a:p>
            <a:pPr algn="just">
              <a:lnSpc>
                <a:spcPct val="150000"/>
              </a:lnSpc>
            </a:pPr>
            <a:r>
              <a:rPr lang="vi-VN" sz="3600" dirty="0">
                <a:solidFill>
                  <a:srgbClr val="FF0000"/>
                </a:solidFill>
              </a:rPr>
              <a:t>Discuss both views and give your opinion.</a:t>
            </a:r>
            <a:endParaRPr lang="en-US" sz="3600"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14136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CB0987-FBC4-47CE-9398-9AF9E48FD99B}"/>
              </a:ext>
            </a:extLst>
          </p:cNvPr>
          <p:cNvSpPr txBox="1"/>
          <p:nvPr/>
        </p:nvSpPr>
        <p:spPr>
          <a:xfrm>
            <a:off x="0" y="20746"/>
            <a:ext cx="12192000" cy="6740307"/>
          </a:xfrm>
          <a:prstGeom prst="rect">
            <a:avLst/>
          </a:prstGeom>
          <a:noFill/>
        </p:spPr>
        <p:txBody>
          <a:bodyPr wrap="square">
            <a:spAutoFit/>
          </a:bodyPr>
          <a:lstStyle/>
          <a:p>
            <a:pPr algn="just"/>
            <a:r>
              <a:rPr lang="en-US" sz="3600" dirty="0">
                <a:latin typeface="Times New Roman" panose="02020603050405020304" pitchFamily="18" charset="0"/>
                <a:cs typeface="Times New Roman" panose="02020603050405020304" pitchFamily="18" charset="0"/>
              </a:rPr>
              <a:t>It is generally believed that the Internet is an excellent means of communication for many reasons. Firstly, there are many online tools to help you answer questions, typical examples are Google, Bing, </a:t>
            </a:r>
            <a:r>
              <a:rPr lang="en-US" sz="3600" dirty="0" err="1">
                <a:latin typeface="Times New Roman" panose="02020603050405020304" pitchFamily="18" charset="0"/>
                <a:cs typeface="Times New Roman" panose="02020603050405020304" pitchFamily="18" charset="0"/>
              </a:rPr>
              <a:t>etc</a:t>
            </a:r>
            <a:r>
              <a:rPr lang="en-US" sz="3600" dirty="0">
                <a:latin typeface="Times New Roman" panose="02020603050405020304" pitchFamily="18" charset="0"/>
                <a:cs typeface="Times New Roman" panose="02020603050405020304" pitchFamily="18" charset="0"/>
              </a:rPr>
              <a:t> where you just need to search and then there are thousands of information for you to find out. Secondly, there are many applications on the internet that help you connect with the community like Facebook, Twitter, ... Where you can share your feelings on it, it can also help you to get to know many people without going outside to meet them and have more other relationships. Finally, there are a lot of games online, so you can play them for fun after work or study, and you can message and get to know people through them.</a:t>
            </a:r>
          </a:p>
        </p:txBody>
      </p:sp>
    </p:spTree>
    <p:extLst>
      <p:ext uri="{BB962C8B-B14F-4D97-AF65-F5344CB8AC3E}">
        <p14:creationId xmlns:p14="http://schemas.microsoft.com/office/powerpoint/2010/main" val="1081772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FA92-4F62-45B7-881F-CEBCD27825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7469B1-E200-47C8-BCDB-1462455F5BBB}"/>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21EF3046-1F63-4364-BC96-336E16BD788A}"/>
              </a:ext>
            </a:extLst>
          </p:cNvPr>
          <p:cNvSpPr txBox="1"/>
          <p:nvPr/>
        </p:nvSpPr>
        <p:spPr>
          <a:xfrm>
            <a:off x="3048000" y="1997839"/>
            <a:ext cx="6096000" cy="2862322"/>
          </a:xfrm>
          <a:prstGeom prst="rect">
            <a:avLst/>
          </a:prstGeom>
          <a:noFill/>
        </p:spPr>
        <p:txBody>
          <a:bodyPr wrap="square">
            <a:spAutoFit/>
          </a:bodyPr>
          <a:lstStyle/>
          <a:p>
            <a:r>
              <a:rPr lang="en-US" dirty="0"/>
              <a:t>Internet is very popular and useful for communication but ii is not the best place to find information. Firstly. </a:t>
            </a:r>
            <a:r>
              <a:rPr lang="en-US" dirty="0" err="1"/>
              <a:t>informations</a:t>
            </a:r>
            <a:r>
              <a:rPr lang="en-US" dirty="0"/>
              <a:t> on the Internet are not all correct. A lot of websites have uncensored and unsure information, so it will be bad if we update wrong news. Secondly, there are many risky webs. If you are unfortunate to visit toxic web, the virus or the hacker may access into your device. Finally, the Internet is not only the source of information, books, news,...are also wealthy source as well. In conclusion, Internet is an advantageous tool but there are also some disadvantages, too</a:t>
            </a:r>
          </a:p>
        </p:txBody>
      </p:sp>
    </p:spTree>
    <p:extLst>
      <p:ext uri="{BB962C8B-B14F-4D97-AF65-F5344CB8AC3E}">
        <p14:creationId xmlns:p14="http://schemas.microsoft.com/office/powerpoint/2010/main" val="1762221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5B3C-6939-44D2-ACF0-696E018A63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5547F7-0880-4BE5-9D31-FAABF9366F80}"/>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C9E8752D-8CFC-465B-AFCB-38CBBF3EC446}"/>
              </a:ext>
            </a:extLst>
          </p:cNvPr>
          <p:cNvSpPr txBox="1"/>
          <p:nvPr/>
        </p:nvSpPr>
        <p:spPr>
          <a:xfrm>
            <a:off x="3048000" y="2136339"/>
            <a:ext cx="6096000" cy="2585323"/>
          </a:xfrm>
          <a:prstGeom prst="rect">
            <a:avLst/>
          </a:prstGeom>
          <a:noFill/>
        </p:spPr>
        <p:txBody>
          <a:bodyPr wrap="square">
            <a:spAutoFit/>
          </a:bodyPr>
          <a:lstStyle/>
          <a:p>
            <a:r>
              <a:rPr lang="en-US" dirty="0"/>
              <a:t>I believe the internet can connect friendship with strangers or with foreigners. Because this is the era where technology is advancing, everyone is going to social media to be able to share their life and so they can find people who have a lot in common with them so that they can make friends. , get to know each other better. Or you can follow accounts that people you like, or admire, so you can see what they do every day. In short, the internet is also a means of communicating with people you know or may not know</a:t>
            </a:r>
          </a:p>
        </p:txBody>
      </p:sp>
    </p:spTree>
    <p:extLst>
      <p:ext uri="{BB962C8B-B14F-4D97-AF65-F5344CB8AC3E}">
        <p14:creationId xmlns:p14="http://schemas.microsoft.com/office/powerpoint/2010/main" val="1692895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7F82-8829-4C60-A6C3-0640E56148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56139E-0F2A-4EA5-8011-29A277E30570}"/>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A957BC3A-F594-41BD-B789-21CF0786B55C}"/>
              </a:ext>
            </a:extLst>
          </p:cNvPr>
          <p:cNvSpPr txBox="1"/>
          <p:nvPr/>
        </p:nvSpPr>
        <p:spPr>
          <a:xfrm>
            <a:off x="3048000" y="1997839"/>
            <a:ext cx="6096000" cy="2862322"/>
          </a:xfrm>
          <a:prstGeom prst="rect">
            <a:avLst/>
          </a:prstGeom>
          <a:noFill/>
        </p:spPr>
        <p:txBody>
          <a:bodyPr wrap="square">
            <a:spAutoFit/>
          </a:bodyPr>
          <a:lstStyle/>
          <a:p>
            <a:r>
              <a:rPr lang="en-US" dirty="0"/>
              <a:t>The internet is an indispensable tool in human life. Firstly, the internet to find the information you need without having to go the library to search,. Second, it is an advanced international network that allows you meet friends from afar or work no matter where you are. Finally, the internet helps improve people's lives as currently students cannot go to school because of the epidemic, so online learning via the internet is very convenient for students to fight the epidemic and study well. Without a doubt, the in an indispensable thing in people's life.</a:t>
            </a:r>
          </a:p>
        </p:txBody>
      </p:sp>
    </p:spTree>
    <p:extLst>
      <p:ext uri="{BB962C8B-B14F-4D97-AF65-F5344CB8AC3E}">
        <p14:creationId xmlns:p14="http://schemas.microsoft.com/office/powerpoint/2010/main" val="1666524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D266-EC83-1861-63E5-54FEA7C03EE7}"/>
              </a:ext>
            </a:extLst>
          </p:cNvPr>
          <p:cNvSpPr>
            <a:spLocks noGrp="1"/>
          </p:cNvSpPr>
          <p:nvPr>
            <p:ph type="title"/>
          </p:nvPr>
        </p:nvSpPr>
        <p:spPr>
          <a:xfrm>
            <a:off x="0" y="0"/>
            <a:ext cx="12192000" cy="5006975"/>
          </a:xfrm>
        </p:spPr>
        <p:txBody>
          <a:bodyPr/>
          <a:lstStyle/>
          <a:p>
            <a:r>
              <a:rPr lang="en-US" dirty="0"/>
              <a:t>Cooking helps develop Vietnamese tourism</a:t>
            </a:r>
            <a:br>
              <a:rPr lang="en-US" dirty="0"/>
            </a:br>
            <a:r>
              <a:rPr lang="en-US" dirty="0"/>
              <a:t>Main idea </a:t>
            </a:r>
            <a:r>
              <a:rPr lang="en-US"/>
              <a:t>1: </a:t>
            </a:r>
            <a:br>
              <a:rPr lang="en-US"/>
            </a:br>
            <a:r>
              <a:rPr lang="en-US"/>
              <a:t>Support:</a:t>
            </a:r>
            <a:br>
              <a:rPr lang="en-US"/>
            </a:br>
            <a:r>
              <a:rPr lang="en-US"/>
              <a:t>Main idea 2: </a:t>
            </a:r>
            <a:br>
              <a:rPr lang="en-US"/>
            </a:br>
            <a:r>
              <a:rPr lang="en-US"/>
              <a:t>Support:</a:t>
            </a:r>
            <a:endParaRPr lang="en-US" dirty="0"/>
          </a:p>
        </p:txBody>
      </p:sp>
    </p:spTree>
    <p:extLst>
      <p:ext uri="{BB962C8B-B14F-4D97-AF65-F5344CB8AC3E}">
        <p14:creationId xmlns:p14="http://schemas.microsoft.com/office/powerpoint/2010/main" val="795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8411"/>
            <a:ext cx="12631783" cy="497431"/>
          </a:xfrm>
        </p:spPr>
        <p:txBody>
          <a:bodyPr>
            <a:noAutofit/>
          </a:bodyPr>
          <a:lstStyle/>
          <a:p>
            <a:pPr algn="l"/>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ADVANTAGES &amp; DISAVANTAGES</a:t>
            </a:r>
          </a:p>
        </p:txBody>
      </p:sp>
      <p:cxnSp>
        <p:nvCxnSpPr>
          <p:cNvPr id="5" name="Straight Connector 4"/>
          <p:cNvCxnSpPr/>
          <p:nvPr/>
        </p:nvCxnSpPr>
        <p:spPr>
          <a:xfrm>
            <a:off x="0" y="1005842"/>
            <a:ext cx="11025051"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p:cNvSpPr/>
          <p:nvPr/>
        </p:nvSpPr>
        <p:spPr>
          <a:xfrm>
            <a:off x="0" y="1285560"/>
            <a:ext cx="12096206" cy="5401479"/>
          </a:xfrm>
          <a:prstGeom prst="rect">
            <a:avLst/>
          </a:prstGeom>
        </p:spPr>
        <p:txBody>
          <a:bodyPr wrap="square">
            <a:spAutoFit/>
          </a:bodyPr>
          <a:lstStyle/>
          <a:p>
            <a:pPr algn="just">
              <a:lnSpc>
                <a:spcPts val="4600"/>
              </a:lnSpc>
            </a:pPr>
            <a:r>
              <a:rPr lang="en-US" sz="3200" dirty="0">
                <a:latin typeface="Georgia" panose="02040502050405020303" pitchFamily="18" charset="0"/>
              </a:rPr>
              <a:t>a </a:t>
            </a:r>
            <a:r>
              <a:rPr lang="vi-VN" sz="3200" dirty="0"/>
              <a:t>In order to solve traffic problems, governments should tax private car owners heavily and use the money to improve public transportation.</a:t>
            </a:r>
            <a:endParaRPr lang="en-US" sz="3200" dirty="0">
              <a:latin typeface="Georgia" panose="02040502050405020303" pitchFamily="18" charset="0"/>
            </a:endParaRPr>
          </a:p>
          <a:p>
            <a:pPr algn="just">
              <a:lnSpc>
                <a:spcPts val="4600"/>
              </a:lnSpc>
            </a:pPr>
            <a:r>
              <a:rPr lang="vi-VN" sz="3200" dirty="0">
                <a:solidFill>
                  <a:srgbClr val="FF0000"/>
                </a:solidFill>
              </a:rPr>
              <a:t>What are the advantages and disadvantages of such a solution?</a:t>
            </a:r>
            <a:endParaRPr lang="en-US" sz="3200" dirty="0">
              <a:solidFill>
                <a:srgbClr val="FF0000"/>
              </a:solidFill>
              <a:latin typeface="Georgia" panose="02040502050405020303" pitchFamily="18" charset="0"/>
            </a:endParaRPr>
          </a:p>
          <a:p>
            <a:pPr algn="just">
              <a:lnSpc>
                <a:spcPts val="4600"/>
              </a:lnSpc>
            </a:pPr>
            <a:r>
              <a:rPr lang="en-US" sz="3200" dirty="0">
                <a:latin typeface="Georgia" panose="02040502050405020303" pitchFamily="18" charset="0"/>
              </a:rPr>
              <a:t>b </a:t>
            </a:r>
            <a:r>
              <a:rPr lang="vi-VN" sz="3200" dirty="0"/>
              <a:t>People now have the freedom to work and live anywhere in the world due to the development of communication technology and transportation.</a:t>
            </a:r>
            <a:endParaRPr lang="en-US" sz="3200" dirty="0">
              <a:latin typeface="Georgia" panose="02040502050405020303" pitchFamily="18" charset="0"/>
            </a:endParaRPr>
          </a:p>
          <a:p>
            <a:pPr algn="just">
              <a:lnSpc>
                <a:spcPts val="4600"/>
              </a:lnSpc>
            </a:pPr>
            <a:r>
              <a:rPr lang="vi-VN" sz="3200" dirty="0">
                <a:solidFill>
                  <a:srgbClr val="FF0000"/>
                </a:solidFill>
              </a:rPr>
              <a:t>Do the advantages of this development outweigh the disadvantages?</a:t>
            </a:r>
            <a:endParaRPr lang="en-US" sz="3200" dirty="0">
              <a:solidFill>
                <a:srgbClr val="FF0000"/>
              </a:solidFill>
              <a:latin typeface="Georgia" panose="02040502050405020303" pitchFamily="18" charset="0"/>
            </a:endParaRPr>
          </a:p>
        </p:txBody>
      </p:sp>
    </p:spTree>
    <p:extLst>
      <p:ext uri="{BB962C8B-B14F-4D97-AF65-F5344CB8AC3E}">
        <p14:creationId xmlns:p14="http://schemas.microsoft.com/office/powerpoint/2010/main" val="41231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8411"/>
            <a:ext cx="11785600" cy="497431"/>
          </a:xfrm>
        </p:spPr>
        <p:txBody>
          <a:bodyPr>
            <a:noAutofit/>
          </a:bodyPr>
          <a:lstStyle/>
          <a:p>
            <a:pPr algn="l"/>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PROBLEMS AND SOLUTIONS</a:t>
            </a:r>
          </a:p>
        </p:txBody>
      </p:sp>
      <p:cxnSp>
        <p:nvCxnSpPr>
          <p:cNvPr id="5" name="Straight Connector 4"/>
          <p:cNvCxnSpPr/>
          <p:nvPr/>
        </p:nvCxnSpPr>
        <p:spPr>
          <a:xfrm>
            <a:off x="95794" y="1010198"/>
            <a:ext cx="11025051"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p:cNvSpPr/>
          <p:nvPr/>
        </p:nvSpPr>
        <p:spPr>
          <a:xfrm>
            <a:off x="95794" y="1368639"/>
            <a:ext cx="11978641" cy="5262979"/>
          </a:xfrm>
          <a:prstGeom prst="rect">
            <a:avLst/>
          </a:prstGeom>
        </p:spPr>
        <p:txBody>
          <a:bodyPr wrap="square">
            <a:spAutoFit/>
          </a:bodyPr>
          <a:lstStyle/>
          <a:p>
            <a:pPr>
              <a:lnSpc>
                <a:spcPct val="150000"/>
              </a:lnSpc>
            </a:pPr>
            <a:r>
              <a:rPr lang="en-US" sz="2800" dirty="0">
                <a:latin typeface="Georgia" panose="02040502050405020303" pitchFamily="18" charset="0"/>
              </a:rPr>
              <a:t>a </a:t>
            </a:r>
            <a:r>
              <a:rPr lang="vi-VN" sz="2800" dirty="0"/>
              <a:t>Nowadays many people have access to computers on a wide basis and a large number of children play computer games.</a:t>
            </a:r>
            <a:endParaRPr lang="en-US" sz="2800" dirty="0">
              <a:latin typeface="Georgia" panose="02040502050405020303" pitchFamily="18" charset="0"/>
            </a:endParaRPr>
          </a:p>
          <a:p>
            <a:pPr>
              <a:lnSpc>
                <a:spcPct val="150000"/>
              </a:lnSpc>
            </a:pPr>
            <a:r>
              <a:rPr lang="vi-VN" sz="2800" dirty="0">
                <a:solidFill>
                  <a:srgbClr val="FF0000"/>
                </a:solidFill>
              </a:rPr>
              <a:t>What are the negative impacts of playing computer games and what can be done to minimize the bad effects?</a:t>
            </a:r>
            <a:endParaRPr lang="en-US" sz="2800" dirty="0">
              <a:solidFill>
                <a:srgbClr val="FF0000"/>
              </a:solidFill>
              <a:latin typeface="Georgia" panose="02040502050405020303" pitchFamily="18" charset="0"/>
            </a:endParaRPr>
          </a:p>
          <a:p>
            <a:pPr>
              <a:lnSpc>
                <a:spcPct val="150000"/>
              </a:lnSpc>
            </a:pPr>
            <a:r>
              <a:rPr lang="en-US" sz="2800" dirty="0">
                <a:latin typeface="Georgia" panose="02040502050405020303" pitchFamily="18" charset="0"/>
              </a:rPr>
              <a:t>b </a:t>
            </a:r>
            <a:r>
              <a:rPr lang="vi-VN" sz="2800" dirty="0"/>
              <a:t>The internet has transformed the way information is shared and consumed, but it has also created problems that did not exist before.</a:t>
            </a:r>
            <a:endParaRPr lang="en-US" sz="2800" dirty="0">
              <a:latin typeface="Georgia" panose="02040502050405020303" pitchFamily="18" charset="0"/>
            </a:endParaRPr>
          </a:p>
          <a:p>
            <a:pPr>
              <a:lnSpc>
                <a:spcPct val="150000"/>
              </a:lnSpc>
            </a:pPr>
            <a:r>
              <a:rPr lang="vi-VN" sz="2800" dirty="0">
                <a:solidFill>
                  <a:srgbClr val="FF0000"/>
                </a:solidFill>
              </a:rPr>
              <a:t>What are the most serious problems associated with the internet and what solutions can you suggest?</a:t>
            </a:r>
            <a:endParaRPr lang="en-US" sz="2800" dirty="0">
              <a:solidFill>
                <a:srgbClr val="FF0000"/>
              </a:solidFill>
              <a:latin typeface="Georgia" panose="02040502050405020303" pitchFamily="18" charset="0"/>
            </a:endParaRPr>
          </a:p>
        </p:txBody>
      </p:sp>
    </p:spTree>
    <p:extLst>
      <p:ext uri="{BB962C8B-B14F-4D97-AF65-F5344CB8AC3E}">
        <p14:creationId xmlns:p14="http://schemas.microsoft.com/office/powerpoint/2010/main" val="117866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8411"/>
            <a:ext cx="12192000" cy="497431"/>
          </a:xfrm>
        </p:spPr>
        <p:txBody>
          <a:bodyPr>
            <a:noAutofit/>
          </a:bodyPr>
          <a:lstStyle/>
          <a:p>
            <a:pPr algn="l"/>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CAUSES (REASONS) - SOLUTION</a:t>
            </a:r>
          </a:p>
        </p:txBody>
      </p:sp>
      <p:cxnSp>
        <p:nvCxnSpPr>
          <p:cNvPr id="5" name="Straight Connector 4"/>
          <p:cNvCxnSpPr/>
          <p:nvPr/>
        </p:nvCxnSpPr>
        <p:spPr>
          <a:xfrm>
            <a:off x="0" y="1005842"/>
            <a:ext cx="11025051"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p:cNvSpPr/>
          <p:nvPr/>
        </p:nvSpPr>
        <p:spPr>
          <a:xfrm>
            <a:off x="116114" y="1124449"/>
            <a:ext cx="12075886" cy="6740307"/>
          </a:xfrm>
          <a:prstGeom prst="rect">
            <a:avLst/>
          </a:prstGeom>
        </p:spPr>
        <p:txBody>
          <a:bodyPr wrap="square">
            <a:spAutoFit/>
          </a:bodyPr>
          <a:lstStyle/>
          <a:p>
            <a:r>
              <a:rPr lang="vi-VN" sz="3600" dirty="0"/>
              <a:t>Levels of youth crime are increasing rapidly in most cities around the world.</a:t>
            </a:r>
            <a:endParaRPr lang="en-US" sz="3600" dirty="0"/>
          </a:p>
          <a:p>
            <a:r>
              <a:rPr lang="vi-VN" sz="3600" dirty="0">
                <a:solidFill>
                  <a:srgbClr val="FF0000"/>
                </a:solidFill>
              </a:rPr>
              <a:t>What are the reasons for this, and suggest some solutions</a:t>
            </a:r>
            <a:r>
              <a:rPr lang="en-US" sz="3600" dirty="0">
                <a:solidFill>
                  <a:srgbClr val="FF0000"/>
                </a:solidFill>
              </a:rPr>
              <a:t>.</a:t>
            </a:r>
          </a:p>
          <a:p>
            <a:r>
              <a:rPr lang="en-US" sz="3600" dirty="0"/>
              <a:t> </a:t>
            </a:r>
          </a:p>
          <a:p>
            <a:r>
              <a:rPr lang="vi-VN" sz="3600" dirty="0"/>
              <a:t>Global warming is one of the most serious issues that the world is facing today.</a:t>
            </a:r>
            <a:endParaRPr lang="en-US" sz="3600" dirty="0"/>
          </a:p>
          <a:p>
            <a:r>
              <a:rPr lang="vi-VN" sz="3600" dirty="0">
                <a:solidFill>
                  <a:srgbClr val="FF0000"/>
                </a:solidFill>
              </a:rPr>
              <a:t>What are the causes of global warming and what measures can governments and individuals take to tackle the issue?</a:t>
            </a:r>
            <a:endParaRPr lang="en-US" sz="3600" dirty="0">
              <a:solidFill>
                <a:srgbClr val="FF0000"/>
              </a:solidFill>
            </a:endParaRPr>
          </a:p>
          <a:p>
            <a:pPr lvl="0" algn="just">
              <a:lnSpc>
                <a:spcPct val="150000"/>
              </a:lnSpc>
            </a:pPr>
            <a:endParaRPr lang="en-US" sz="4800" dirty="0">
              <a:latin typeface="Georgia" panose="02040502050405020303" pitchFamily="18" charset="0"/>
            </a:endParaRPr>
          </a:p>
        </p:txBody>
      </p:sp>
    </p:spTree>
    <p:extLst>
      <p:ext uri="{BB962C8B-B14F-4D97-AF65-F5344CB8AC3E}">
        <p14:creationId xmlns:p14="http://schemas.microsoft.com/office/powerpoint/2010/main" val="31603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8411"/>
            <a:ext cx="12192000" cy="497431"/>
          </a:xfrm>
        </p:spPr>
        <p:txBody>
          <a:bodyPr>
            <a:noAutofit/>
          </a:bodyPr>
          <a:lstStyle/>
          <a:p>
            <a:pPr algn="l"/>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CAUSES AND EFFECTS</a:t>
            </a:r>
          </a:p>
        </p:txBody>
      </p:sp>
      <p:cxnSp>
        <p:nvCxnSpPr>
          <p:cNvPr id="5" name="Straight Connector 4"/>
          <p:cNvCxnSpPr/>
          <p:nvPr/>
        </p:nvCxnSpPr>
        <p:spPr>
          <a:xfrm>
            <a:off x="0" y="1005842"/>
            <a:ext cx="11025051"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p:cNvSpPr/>
          <p:nvPr/>
        </p:nvSpPr>
        <p:spPr>
          <a:xfrm>
            <a:off x="58057" y="2082392"/>
            <a:ext cx="12075886" cy="2484142"/>
          </a:xfrm>
          <a:prstGeom prst="rect">
            <a:avLst/>
          </a:prstGeom>
        </p:spPr>
        <p:txBody>
          <a:bodyPr wrap="square">
            <a:spAutoFit/>
          </a:bodyPr>
          <a:lstStyle/>
          <a:p>
            <a:pPr algn="just">
              <a:lnSpc>
                <a:spcPct val="150000"/>
              </a:lnSpc>
            </a:pPr>
            <a:r>
              <a:rPr lang="vi-VN" sz="3600" dirty="0"/>
              <a:t>The percentage of overweight children in western society has increased by almost 20% in the last ten years.</a:t>
            </a:r>
          </a:p>
          <a:p>
            <a:pPr algn="just">
              <a:lnSpc>
                <a:spcPct val="150000"/>
              </a:lnSpc>
            </a:pPr>
            <a:r>
              <a:rPr lang="vi-VN" sz="3600" dirty="0">
                <a:solidFill>
                  <a:srgbClr val="FF0000"/>
                </a:solidFill>
              </a:rPr>
              <a:t>Discuss the causes and effects of this disturbing trend.</a:t>
            </a:r>
            <a:endParaRPr lang="en-US" sz="3600"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3489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714"/>
            <a:ext cx="12192000" cy="1325563"/>
          </a:xfrm>
        </p:spPr>
        <p:txBody>
          <a:bodyPr>
            <a:normAutofit fontScale="90000"/>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ELEMENTS OF A STRONG PARAGRAPH</a:t>
            </a:r>
            <a:endParaRPr lang="en-US" sz="5400" b="1" dirty="0">
              <a:effectLst>
                <a:outerShdw blurRad="38100" dist="38100" dir="2700000" algn="tl">
                  <a:srgbClr val="000000">
                    <a:alpha val="43137"/>
                  </a:srgbClr>
                </a:outerShdw>
              </a:effectLst>
              <a:latin typeface="Georgia" panose="02040502050405020303" pitchFamily="18" charset="0"/>
            </a:endParaRPr>
          </a:p>
        </p:txBody>
      </p:sp>
      <p:sp>
        <p:nvSpPr>
          <p:cNvPr id="3" name="Rectangle 2"/>
          <p:cNvSpPr/>
          <p:nvPr/>
        </p:nvSpPr>
        <p:spPr>
          <a:xfrm>
            <a:off x="174170" y="2024775"/>
            <a:ext cx="12017830" cy="4247317"/>
          </a:xfrm>
          <a:prstGeom prst="rect">
            <a:avLst/>
          </a:prstGeom>
        </p:spPr>
        <p:txBody>
          <a:bodyPr wrap="square">
            <a:spAutoFit/>
          </a:bodyPr>
          <a:lstStyle/>
          <a:p>
            <a:pPr lvl="0">
              <a:lnSpc>
                <a:spcPct val="150000"/>
              </a:lnSpc>
            </a:pPr>
            <a:r>
              <a:rPr lang="en-US" sz="3600" dirty="0">
                <a:solidFill>
                  <a:srgbClr val="FF0000"/>
                </a:solidFill>
                <a:latin typeface="Georgia" panose="02040502050405020303" pitchFamily="18" charset="0"/>
              </a:rPr>
              <a:t>Unity: </a:t>
            </a:r>
            <a:r>
              <a:rPr lang="en-US" sz="3600" dirty="0">
                <a:latin typeface="Georgia" panose="02040502050405020303" pitchFamily="18" charset="0"/>
              </a:rPr>
              <a:t>A paragraph should focus around one main idea.</a:t>
            </a:r>
          </a:p>
          <a:p>
            <a:pPr lvl="0">
              <a:lnSpc>
                <a:spcPct val="150000"/>
              </a:lnSpc>
            </a:pPr>
            <a:r>
              <a:rPr lang="en-US" sz="3600" dirty="0">
                <a:solidFill>
                  <a:srgbClr val="FF0000"/>
                </a:solidFill>
                <a:latin typeface="Georgia" panose="02040502050405020303" pitchFamily="18" charset="0"/>
              </a:rPr>
              <a:t>Development: </a:t>
            </a:r>
            <a:r>
              <a:rPr lang="en-US" sz="3600" dirty="0">
                <a:latin typeface="Georgia" panose="02040502050405020303" pitchFamily="18" charset="0"/>
              </a:rPr>
              <a:t>This idea should be developed (explained) in the other sentences.</a:t>
            </a:r>
          </a:p>
          <a:p>
            <a:pPr lvl="0">
              <a:lnSpc>
                <a:spcPct val="150000"/>
              </a:lnSpc>
            </a:pPr>
            <a:r>
              <a:rPr lang="en-US" sz="3600" dirty="0">
                <a:solidFill>
                  <a:srgbClr val="FF0000"/>
                </a:solidFill>
                <a:latin typeface="Georgia" panose="02040502050405020303" pitchFamily="18" charset="0"/>
              </a:rPr>
              <a:t>Coherence: </a:t>
            </a:r>
            <a:r>
              <a:rPr lang="en-US" sz="3600" dirty="0">
                <a:latin typeface="Georgia" panose="02040502050405020303" pitchFamily="18" charset="0"/>
              </a:rPr>
              <a:t>The idea should be explained in a clear and logical way.</a:t>
            </a:r>
          </a:p>
        </p:txBody>
      </p:sp>
    </p:spTree>
    <p:extLst>
      <p:ext uri="{BB962C8B-B14F-4D97-AF65-F5344CB8AC3E}">
        <p14:creationId xmlns:p14="http://schemas.microsoft.com/office/powerpoint/2010/main" val="39332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2430</Words>
  <Application>Microsoft Office PowerPoint</Application>
  <PresentationFormat>Widescreen</PresentationFormat>
  <Paragraphs>107</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vt:lpstr>
      <vt:lpstr>Georgia</vt:lpstr>
      <vt:lpstr>Times New Roman</vt:lpstr>
      <vt:lpstr>Office Theme</vt:lpstr>
      <vt:lpstr>IELTS WRITING TASK 2</vt:lpstr>
      <vt:lpstr>HOW TO PLAN A GOOD PARAGRAPH</vt:lpstr>
      <vt:lpstr>AGREE OR DISAGREE</vt:lpstr>
      <vt:lpstr>DISCUSS TWO OPPOSING OPINIONS</vt:lpstr>
      <vt:lpstr>ADVANTAGES &amp; DISAVANTAGES</vt:lpstr>
      <vt:lpstr>PROBLEMS AND SOLUTIONS</vt:lpstr>
      <vt:lpstr>CAUSES (REASONS) - SOLUTION</vt:lpstr>
      <vt:lpstr>CAUSES AND EFFECTS</vt:lpstr>
      <vt:lpstr>ELEMENTS OF A STRONG PARAGRAPH</vt:lpstr>
      <vt:lpstr>Essay 1 Introduction 2 Body 1 3 Body 2 4 Conclusion</vt:lpstr>
      <vt:lpstr>ONE-IDEA PARAGRAPH</vt:lpstr>
      <vt:lpstr>ANALYZE THE EXAMPLE</vt:lpstr>
      <vt:lpstr>SOLUTION</vt:lpstr>
      <vt:lpstr>PowerPoint Presentation</vt:lpstr>
      <vt:lpstr>SOLUTION</vt:lpstr>
      <vt:lpstr>PowerPoint Presentation</vt:lpstr>
      <vt:lpstr>PowerPoint Presentation</vt:lpstr>
      <vt:lpstr>PowerPoint Presentation</vt:lpstr>
      <vt:lpstr>MULTIPLE IDEA PARAGRAPH</vt:lpstr>
      <vt:lpstr>CÂU DẪN: HÚT THUỐC LÁ CÓ HẠI CHO SỨC KHỎE Firstly, HẠI CHO PHỔI Ý HỖ TRỢ: Lý do Secondly, HÚT THUỐC LÁ GÂY HẠI CHO MIỆNG Ý HỖ TRỢ: Hậu quả</vt:lpstr>
      <vt:lpstr>PowerPoint Presentation</vt:lpstr>
      <vt:lpstr>PowerPoint Presentation</vt:lpstr>
      <vt:lpstr>PowerPoint Presentation</vt:lpstr>
      <vt:lpstr>PowerPoint Presentation</vt:lpstr>
      <vt:lpstr>PowerPoint Presentation</vt:lpstr>
      <vt:lpstr>PowerPoint Presentation</vt:lpstr>
      <vt:lpstr>1. Topic sentence:  Say the sentence + in many reasons/ in many ways/ with various problems/ some solutions.  1.1. First and foremost,/ The first reasons is that/ The primary reason is that/ Firstly, … 1.2. Reasons (Because/ as..) / Examples (For example/ For instance…/ Explanation (To specify,)/ Effects (As a result, Consequently,…) 1.3. Another reason is that/ Secondly,/ In addition,/ Moreover,… 1.4. Reasons (Because/ as..) / Examples (For example/ For instance…/ Explanation (To specify,)/ Effects (As a result, Consequently,…) 1.5. Finally, ….  1.6. Reasons (Because/ as..) / Examples (For example/ For instance…/ Explanation (To specify,)/ Effects (As a result, Consequently,…)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Do we need a separate sentence for each idea? - No, Idea 1 and its support can be in 1 sentence</vt:lpstr>
      <vt:lpstr>1. Think of the ideas. 2. Write a layout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Cooking helps develop Vietnamese tourism Main idea 1:  Support: Main idea 2:  Support:</vt:lpstr>
    </vt:vector>
  </TitlesOfParts>
  <Company>CKK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SECTION ROCK ART</dc:title>
  <dc:creator>Hiep Vu</dc:creator>
  <cp:lastModifiedBy>ngochiep241195@outlook.com</cp:lastModifiedBy>
  <cp:revision>24</cp:revision>
  <dcterms:created xsi:type="dcterms:W3CDTF">2019-12-14T12:36:08Z</dcterms:created>
  <dcterms:modified xsi:type="dcterms:W3CDTF">2023-03-27T06:32:07Z</dcterms:modified>
</cp:coreProperties>
</file>