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sldIdLst>
    <p:sldId id="285" r:id="rId5"/>
    <p:sldId id="287" r:id="rId6"/>
    <p:sldId id="342" r:id="rId7"/>
    <p:sldId id="392" r:id="rId8"/>
    <p:sldId id="409" r:id="rId9"/>
    <p:sldId id="417" r:id="rId10"/>
    <p:sldId id="384" r:id="rId11"/>
    <p:sldId id="411" r:id="rId12"/>
    <p:sldId id="418" r:id="rId13"/>
    <p:sldId id="401" r:id="rId14"/>
    <p:sldId id="402" r:id="rId15"/>
    <p:sldId id="406" r:id="rId16"/>
    <p:sldId id="405" r:id="rId17"/>
    <p:sldId id="416" r:id="rId18"/>
    <p:sldId id="387" r:id="rId19"/>
    <p:sldId id="404" r:id="rId20"/>
    <p:sldId id="394" r:id="rId21"/>
    <p:sldId id="408" r:id="rId22"/>
    <p:sldId id="393" r:id="rId23"/>
    <p:sldId id="397" r:id="rId24"/>
    <p:sldId id="398" r:id="rId25"/>
    <p:sldId id="399" r:id="rId26"/>
    <p:sldId id="400" r:id="rId27"/>
    <p:sldId id="414" r:id="rId28"/>
    <p:sldId id="419" r:id="rId29"/>
    <p:sldId id="403" r:id="rId30"/>
    <p:sldId id="412" r:id="rId31"/>
    <p:sldId id="410" r:id="rId32"/>
    <p:sldId id="319"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2F2F"/>
    <a:srgbClr val="D51C29"/>
    <a:srgbClr val="2C3E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2393" autoAdjust="0"/>
  </p:normalViewPr>
  <p:slideViewPr>
    <p:cSldViewPr snapToGrid="0" showGuides="1">
      <p:cViewPr varScale="1">
        <p:scale>
          <a:sx n="63" d="100"/>
          <a:sy n="63" d="100"/>
        </p:scale>
        <p:origin x="876" y="66"/>
      </p:cViewPr>
      <p:guideLst/>
    </p:cSldViewPr>
  </p:slideViewPr>
  <p:notesTextViewPr>
    <p:cViewPr>
      <p:scale>
        <a:sx n="1" d="1"/>
        <a:sy n="1" d="1"/>
      </p:scale>
      <p:origin x="0" y="0"/>
    </p:cViewPr>
  </p:notesTextViewPr>
  <p:sorterViewPr>
    <p:cViewPr>
      <p:scale>
        <a:sx n="75" d="100"/>
        <a:sy n="75" d="100"/>
      </p:scale>
      <p:origin x="0" y="-3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2024/3/1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17</a:t>
            </a:fld>
            <a:endParaRPr lang="zh-CN" altLang="en-US"/>
          </a:p>
        </p:txBody>
      </p:sp>
    </p:spTree>
    <p:extLst>
      <p:ext uri="{BB962C8B-B14F-4D97-AF65-F5344CB8AC3E}">
        <p14:creationId xmlns:p14="http://schemas.microsoft.com/office/powerpoint/2010/main" val="646093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18</a:t>
            </a:fld>
            <a:endParaRPr lang="zh-CN" altLang="en-US"/>
          </a:p>
        </p:txBody>
      </p:sp>
    </p:spTree>
    <p:extLst>
      <p:ext uri="{BB962C8B-B14F-4D97-AF65-F5344CB8AC3E}">
        <p14:creationId xmlns:p14="http://schemas.microsoft.com/office/powerpoint/2010/main" val="1875894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24</a:t>
            </a:fld>
            <a:endParaRPr lang="zh-CN" altLang="en-US"/>
          </a:p>
        </p:txBody>
      </p:sp>
    </p:spTree>
    <p:extLst>
      <p:ext uri="{BB962C8B-B14F-4D97-AF65-F5344CB8AC3E}">
        <p14:creationId xmlns:p14="http://schemas.microsoft.com/office/powerpoint/2010/main" val="662718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25</a:t>
            </a:fld>
            <a:endParaRPr lang="zh-CN" altLang="en-US"/>
          </a:p>
        </p:txBody>
      </p:sp>
    </p:spTree>
    <p:extLst>
      <p:ext uri="{BB962C8B-B14F-4D97-AF65-F5344CB8AC3E}">
        <p14:creationId xmlns:p14="http://schemas.microsoft.com/office/powerpoint/2010/main" val="303295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27</a:t>
            </a:fld>
            <a:endParaRPr lang="zh-CN" altLang="en-US"/>
          </a:p>
        </p:txBody>
      </p:sp>
    </p:spTree>
    <p:extLst>
      <p:ext uri="{BB962C8B-B14F-4D97-AF65-F5344CB8AC3E}">
        <p14:creationId xmlns:p14="http://schemas.microsoft.com/office/powerpoint/2010/main" val="3919338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28</a:t>
            </a:fld>
            <a:endParaRPr lang="zh-CN" altLang="en-US"/>
          </a:p>
        </p:txBody>
      </p:sp>
    </p:spTree>
    <p:extLst>
      <p:ext uri="{BB962C8B-B14F-4D97-AF65-F5344CB8AC3E}">
        <p14:creationId xmlns:p14="http://schemas.microsoft.com/office/powerpoint/2010/main" val="322448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29</a:t>
            </a:fld>
            <a:endParaRPr lang="zh-CN" altLang="en-US"/>
          </a:p>
        </p:txBody>
      </p:sp>
    </p:spTree>
    <p:extLst>
      <p:ext uri="{BB962C8B-B14F-4D97-AF65-F5344CB8AC3E}">
        <p14:creationId xmlns:p14="http://schemas.microsoft.com/office/powerpoint/2010/main" val="92347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695663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25737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Phân</a:t>
            </a:r>
            <a:r>
              <a:rPr lang="en-US" dirty="0"/>
              <a:t> </a:t>
            </a:r>
            <a:r>
              <a:rPr lang="en-US" dirty="0" err="1"/>
              <a:t>biệt</a:t>
            </a:r>
            <a:r>
              <a:rPr lang="en-US" dirty="0"/>
              <a:t> </a:t>
            </a:r>
            <a:r>
              <a:rPr lang="en-US" dirty="0" err="1"/>
              <a:t>mô</a:t>
            </a:r>
            <a:r>
              <a:rPr lang="en-US" dirty="0"/>
              <a:t> </a:t>
            </a:r>
            <a:r>
              <a:rPr lang="en-US" dirty="0" err="1"/>
              <a:t>hình</a:t>
            </a:r>
            <a:r>
              <a:rPr lang="en-US" dirty="0"/>
              <a:t> </a:t>
            </a:r>
            <a:r>
              <a:rPr lang="en-US" dirty="0" err="1"/>
              <a:t>lưu</a:t>
            </a:r>
            <a:r>
              <a:rPr lang="en-US" dirty="0"/>
              <a:t> </a:t>
            </a:r>
            <a:r>
              <a:rPr lang="en-US" dirty="0" err="1"/>
              <a:t>trũ</a:t>
            </a:r>
            <a:r>
              <a:rPr lang="en-US" dirty="0"/>
              <a:t>: </a:t>
            </a:r>
            <a:r>
              <a:rPr lang="en-US" dirty="0" err="1"/>
              <a:t>tính</a:t>
            </a:r>
            <a:r>
              <a:rPr lang="en-US" dirty="0"/>
              <a:t> </a:t>
            </a:r>
            <a:r>
              <a:rPr lang="en-US" dirty="0" err="1"/>
              <a:t>toán</a:t>
            </a:r>
            <a:r>
              <a:rPr lang="en-US" dirty="0"/>
              <a:t>, </a:t>
            </a:r>
            <a:r>
              <a:rPr lang="en-US" dirty="0" err="1"/>
              <a:t>lưu</a:t>
            </a:r>
            <a:r>
              <a:rPr lang="en-US" dirty="0"/>
              <a:t> </a:t>
            </a:r>
            <a:r>
              <a:rPr lang="en-US" dirty="0" err="1"/>
              <a:t>trữ</a:t>
            </a:r>
            <a:r>
              <a:rPr lang="en-US" dirty="0"/>
              <a:t>, </a:t>
            </a:r>
            <a:r>
              <a:rPr lang="en-US" dirty="0" err="1"/>
              <a:t>mạng</a:t>
            </a:r>
            <a:r>
              <a:rPr lang="en-US" dirty="0"/>
              <a:t>, </a:t>
            </a:r>
          </a:p>
          <a:p>
            <a:r>
              <a:rPr lang="en-US" dirty="0" err="1"/>
              <a:t>Có</a:t>
            </a:r>
            <a:r>
              <a:rPr lang="en-US" dirty="0"/>
              <a:t> </a:t>
            </a:r>
            <a:r>
              <a:rPr lang="en-US" dirty="0" err="1"/>
              <a:t>nền</a:t>
            </a:r>
            <a:r>
              <a:rPr lang="en-US" dirty="0"/>
              <a:t> </a:t>
            </a:r>
            <a:r>
              <a:rPr lang="en-US" dirty="0" err="1"/>
              <a:t>tảng</a:t>
            </a:r>
            <a:r>
              <a:rPr lang="en-US" dirty="0"/>
              <a:t> </a:t>
            </a:r>
            <a:r>
              <a:rPr lang="en-US" dirty="0" err="1"/>
              <a:t>về</a:t>
            </a:r>
            <a:r>
              <a:rPr lang="en-US" dirty="0"/>
              <a:t> </a:t>
            </a:r>
            <a:r>
              <a:rPr lang="en-US" dirty="0" err="1"/>
              <a:t>Tính</a:t>
            </a:r>
            <a:r>
              <a:rPr lang="en-US" dirty="0"/>
              <a:t> </a:t>
            </a:r>
            <a:r>
              <a:rPr lang="en-US" dirty="0" err="1"/>
              <a:t>toán</a:t>
            </a:r>
            <a:r>
              <a:rPr lang="en-US" dirty="0"/>
              <a:t>, </a:t>
            </a:r>
            <a:r>
              <a:rPr lang="en-US" dirty="0" err="1"/>
              <a:t>lưu</a:t>
            </a:r>
            <a:r>
              <a:rPr lang="en-US" dirty="0"/>
              <a:t> </a:t>
            </a:r>
            <a:r>
              <a:rPr lang="en-US" dirty="0" err="1"/>
              <a:t>trữ</a:t>
            </a:r>
            <a:r>
              <a:rPr lang="en-US" dirty="0"/>
              <a:t> </a:t>
            </a:r>
            <a:r>
              <a:rPr lang="en-US" dirty="0" err="1"/>
              <a:t>phân</a:t>
            </a:r>
            <a:r>
              <a:rPr lang="en-US" dirty="0"/>
              <a:t> </a:t>
            </a:r>
            <a:r>
              <a:rPr lang="en-US" dirty="0" err="1"/>
              <a:t>tán</a:t>
            </a:r>
            <a:r>
              <a:rPr lang="en-US" dirty="0"/>
              <a:t>: Engine,  </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4</a:t>
            </a:fld>
            <a:endParaRPr lang="zh-CN" altLang="en-US"/>
          </a:p>
        </p:txBody>
      </p:sp>
    </p:spTree>
    <p:extLst>
      <p:ext uri="{BB962C8B-B14F-4D97-AF65-F5344CB8AC3E}">
        <p14:creationId xmlns:p14="http://schemas.microsoft.com/office/powerpoint/2010/main" val="334126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374074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6</a:t>
            </a:fld>
            <a:endParaRPr lang="zh-CN" altLang="en-US"/>
          </a:p>
        </p:txBody>
      </p:sp>
    </p:spTree>
    <p:extLst>
      <p:ext uri="{BB962C8B-B14F-4D97-AF65-F5344CB8AC3E}">
        <p14:creationId xmlns:p14="http://schemas.microsoft.com/office/powerpoint/2010/main" val="415319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t>+ 2020:” </a:t>
            </a:r>
            <a:r>
              <a:rPr lang="en-US" b="0" i="0">
                <a:solidFill>
                  <a:srgbClr val="292929"/>
                </a:solidFill>
                <a:effectLst/>
                <a:latin typeface="Merriweather" panose="020B0604020202020204" pitchFamily="2" charset="0"/>
              </a:rPr>
              <a:t>Google Cloud (GCP) đã công bố kế hoạch mở thêm bốn Region (khu vực) trung tâm dữ liệu mới đặt ở Delhi (Ấn Độ), Doha (Qatar), Melbourne (Úc) và Toronto (Canada).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92929"/>
                </a:solidFill>
                <a:effectLst/>
                <a:latin typeface="Merriweather" panose="020B0604020202020204" pitchFamily="2" charset="0"/>
              </a:rPr>
              <a:t>+ 2022: </a:t>
            </a:r>
            <a:r>
              <a:rPr lang="vi-VN" b="0" i="0">
                <a:solidFill>
                  <a:srgbClr val="212121"/>
                </a:solidFill>
                <a:effectLst/>
                <a:latin typeface="VNE1"/>
              </a:rPr>
              <a:t>Google mở trung tâm dữ liệu tại Nhật Bản vào năm 2023. </a:t>
            </a:r>
            <a:r>
              <a:rPr lang="en-US" b="0" i="0">
                <a:solidFill>
                  <a:srgbClr val="212121"/>
                </a:solidFill>
                <a:effectLst/>
                <a:latin typeface="VNE1"/>
              </a:rPr>
              <a:t>tại TP</a:t>
            </a:r>
            <a:r>
              <a:rPr lang="vi-VN" b="0" i="0">
                <a:solidFill>
                  <a:srgbClr val="212121"/>
                </a:solidFill>
                <a:effectLst/>
                <a:latin typeface="VNE1"/>
              </a:rPr>
              <a:t> Inzai, Chiba là một phần của quỹ cơ sở hạ tầng trị giá 730 triệu USD…</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7</a:t>
            </a:fld>
            <a:endParaRPr lang="zh-CN" altLang="en-US"/>
          </a:p>
        </p:txBody>
      </p:sp>
    </p:spTree>
    <p:extLst>
      <p:ext uri="{BB962C8B-B14F-4D97-AF65-F5344CB8AC3E}">
        <p14:creationId xmlns:p14="http://schemas.microsoft.com/office/powerpoint/2010/main" val="355477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Vị trí trung tâm dữ liệu đám mây của Google: lựa chọn trong số 35 trung tâm dữ liệu sau đây.</a:t>
            </a:r>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8</a:t>
            </a:fld>
            <a:endParaRPr lang="zh-CN" altLang="en-US"/>
          </a:p>
        </p:txBody>
      </p:sp>
    </p:spTree>
    <p:extLst>
      <p:ext uri="{BB962C8B-B14F-4D97-AF65-F5344CB8AC3E}">
        <p14:creationId xmlns:p14="http://schemas.microsoft.com/office/powerpoint/2010/main" val="10557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16</a:t>
            </a:fld>
            <a:endParaRPr lang="zh-CN" altLang="en-US"/>
          </a:p>
        </p:txBody>
      </p:sp>
    </p:spTree>
    <p:extLst>
      <p:ext uri="{BB962C8B-B14F-4D97-AF65-F5344CB8AC3E}">
        <p14:creationId xmlns:p14="http://schemas.microsoft.com/office/powerpoint/2010/main" val="752903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r>
              <a:rPr lang="en-US" altLang="zh-CN" sz="1600" b="1" u="sng" dirty="0">
                <a:solidFill>
                  <a:srgbClr val="0070C0"/>
                </a:solidFill>
                <a:latin typeface="Calibri" panose="020F0502020204030204" pitchFamily="34" charset="0"/>
              </a:rPr>
              <a:t>KHOA CÔNG</a:t>
            </a:r>
            <a:r>
              <a:rPr lang="en-US" altLang="zh-CN" sz="1600" b="1" u="sng" baseline="0" dirty="0">
                <a:solidFill>
                  <a:srgbClr val="0070C0"/>
                </a:solidFill>
                <a:latin typeface="Calibri" panose="020F0502020204030204" pitchFamily="34" charset="0"/>
              </a:rPr>
              <a:t> NGHỆ THÔNG TIN</a:t>
            </a:r>
            <a:endParaRPr lang="en-US" altLang="zh-CN" sz="1600" b="1" u="sng" dirty="0">
              <a:solidFill>
                <a:srgbClr val="0070C0"/>
              </a:solidFill>
              <a:latin typeface="Calibri" panose="020F0502020204030204" pitchFamily="34" charset="0"/>
            </a:endParaRPr>
          </a:p>
        </p:txBody>
      </p:sp>
      <p:pic>
        <p:nvPicPr>
          <p:cNvPr id="6"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company name&#10;&#10;Description automatically generated">
            <a:extLst>
              <a:ext uri="{FF2B5EF4-FFF2-40B4-BE49-F238E27FC236}">
                <a16:creationId xmlns:a16="http://schemas.microsoft.com/office/drawing/2014/main" id="{91F87C72-ABD8-64B2-A96C-8B3B31C1E7C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714266" y="189074"/>
            <a:ext cx="3276600" cy="831949"/>
          </a:xfrm>
          <a:prstGeom prst="rect">
            <a:avLst/>
          </a:prstGeom>
        </p:spPr>
      </p:pic>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
        <p:nvSpPr>
          <p:cNvPr id="8" name="文本框 4"/>
          <p:cNvSpPr txBox="1"/>
          <p:nvPr userDrawn="1"/>
        </p:nvSpPr>
        <p:spPr>
          <a:xfrm>
            <a:off x="159762" y="885825"/>
            <a:ext cx="2569542"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0070C0"/>
                </a:solidFill>
                <a:latin typeface="Calibri" panose="020F0502020204030204" pitchFamily="34" charset="0"/>
              </a:rPr>
              <a:t>KHOA CÔNG</a:t>
            </a:r>
            <a:r>
              <a:rPr lang="en-US" altLang="zh-CN" sz="1400" b="1" u="sng" baseline="0" dirty="0">
                <a:solidFill>
                  <a:srgbClr val="0070C0"/>
                </a:solidFill>
                <a:latin typeface="Calibri" panose="020F0502020204030204" pitchFamily="34" charset="0"/>
              </a:rPr>
              <a:t> NGHỆ THÔNG TIN</a:t>
            </a:r>
            <a:endParaRPr lang="en-US" altLang="zh-CN" sz="1400" b="1" u="sng" dirty="0">
              <a:solidFill>
                <a:srgbClr val="0070C0"/>
              </a:solidFill>
              <a:latin typeface="Calibri" panose="020F0502020204030204" pitchFamily="34" charset="0"/>
            </a:endParaRPr>
          </a:p>
        </p:txBody>
      </p:sp>
      <p:pic>
        <p:nvPicPr>
          <p:cNvPr id="2" name="Picture 1" descr="Logo, company name&#10;&#10;Description automatically generated">
            <a:extLst>
              <a:ext uri="{FF2B5EF4-FFF2-40B4-BE49-F238E27FC236}">
                <a16:creationId xmlns:a16="http://schemas.microsoft.com/office/drawing/2014/main" id="{181EC3CF-BA72-6651-A796-A63AF5AB5C3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0807" y="138664"/>
            <a:ext cx="2759548" cy="700666"/>
          </a:xfrm>
          <a:prstGeom prst="rect">
            <a:avLst/>
          </a:prstGeom>
        </p:spPr>
      </p:pic>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userDrawn="1"/>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userDrawn="1"/>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121776" y="6517929"/>
            <a:ext cx="2311915" cy="276999"/>
          </a:xfrm>
          <a:prstGeom prst="rect">
            <a:avLst/>
          </a:prstGeom>
          <a:noFill/>
        </p:spPr>
        <p:txBody>
          <a:bodyPr wrap="none" rtlCol="0">
            <a:spAutoFit/>
          </a:bodyPr>
          <a:lstStyle/>
          <a:p>
            <a:r>
              <a:rPr lang="en-US" sz="1200" b="1" dirty="0">
                <a:solidFill>
                  <a:srgbClr val="0070C0"/>
                </a:solidFill>
                <a:latin typeface="Cambria" panose="02040503050406030204" pitchFamily="18" charset="0"/>
              </a:rPr>
              <a:t>KHOA</a:t>
            </a:r>
            <a:r>
              <a:rPr lang="en-US" sz="1200" b="1" baseline="0" dirty="0">
                <a:solidFill>
                  <a:srgbClr val="0070C0"/>
                </a:solidFill>
                <a:latin typeface="Cambria" panose="02040503050406030204" pitchFamily="18" charset="0"/>
              </a:rPr>
              <a:t> CÔNG NGHỆ THÔNG TIN</a:t>
            </a:r>
            <a:endParaRPr lang="en-US" sz="1200" b="1" dirty="0">
              <a:solidFill>
                <a:srgbClr val="0070C0"/>
              </a:solidFill>
              <a:latin typeface="Cambria" panose="02040503050406030204" pitchFamily="18" charset="0"/>
            </a:endParaRPr>
          </a:p>
        </p:txBody>
      </p:sp>
      <p:pic>
        <p:nvPicPr>
          <p:cNvPr id="9" name="Picture 8" descr="Logo, company name&#10;&#10;Description automatically generated">
            <a:extLst>
              <a:ext uri="{FF2B5EF4-FFF2-40B4-BE49-F238E27FC236}">
                <a16:creationId xmlns:a16="http://schemas.microsoft.com/office/drawing/2014/main" id="{E53DEF1A-FD03-9B40-965F-1B283694C1C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0918" y="6559867"/>
            <a:ext cx="1124114" cy="262711"/>
          </a:xfrm>
          <a:prstGeom prst="rect">
            <a:avLst/>
          </a:prstGeom>
        </p:spPr>
      </p:pic>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70" r:id="rId5"/>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tmp"/></Relationships>
</file>

<file path=ppt/slides/_rels/slide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8.tmp"/><Relationship Id="rId4" Type="http://schemas.openxmlformats.org/officeDocument/2006/relationships/image" Target="../media/image17.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2004704" y="1686858"/>
            <a:ext cx="10123605" cy="830997"/>
          </a:xfrm>
          <a:prstGeom prst="rect">
            <a:avLst/>
          </a:prstGeom>
          <a:noFill/>
        </p:spPr>
        <p:txBody>
          <a:bodyPr wrap="none" rtlCol="0">
            <a:spAutoFit/>
            <a:scene3d>
              <a:camera prst="orthographicFront"/>
              <a:lightRig rig="threePt" dir="t"/>
            </a:scene3d>
            <a:sp3d contourW="12700"/>
          </a:bodyPr>
          <a:lstStyle/>
          <a:p>
            <a:pPr algn="ctr"/>
            <a:r>
              <a:rPr lang="en-US" sz="4800" i="0">
                <a:solidFill>
                  <a:schemeClr val="accent5">
                    <a:lumMod val="75000"/>
                  </a:schemeClr>
                </a:solidFill>
                <a:effectLst/>
                <a:latin typeface="Calibri" panose="020F0502020204030204" pitchFamily="34" charset="0"/>
              </a:rPr>
              <a:t>CÁC NỀN TẢNG PHÁT TRIỂN PHẦN MỀM</a:t>
            </a:r>
            <a:endParaRPr lang="en-US" altLang="zh-CN" sz="4800"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4551688" y="4514823"/>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5134514" y="4554083"/>
            <a:ext cx="2056700"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bg2">
                    <a:lumMod val="50000"/>
                  </a:schemeClr>
                </a:solidFill>
                <a:latin typeface="Cambria" panose="02040503050406030204" pitchFamily="18" charset="0"/>
                <a:ea typeface="+mj-ea"/>
              </a:rPr>
              <a:t>BM KTPM</a:t>
            </a:r>
            <a:endParaRPr lang="en-US" altLang="zh-CN" b="1" dirty="0">
              <a:solidFill>
                <a:schemeClr val="bg2">
                  <a:lumMod val="50000"/>
                </a:schemeClr>
              </a:solidFill>
              <a:latin typeface="Cambria" panose="02040503050406030204" pitchFamily="18" charset="0"/>
              <a:ea typeface="+mj-ea"/>
            </a:endParaRPr>
          </a:p>
        </p:txBody>
      </p:sp>
      <p:grpSp>
        <p:nvGrpSpPr>
          <p:cNvPr id="14" name="组合 12">
            <a:extLst>
              <a:ext uri="{FF2B5EF4-FFF2-40B4-BE49-F238E27FC236}">
                <a16:creationId xmlns:a16="http://schemas.microsoft.com/office/drawing/2014/main" id="{A6373AAE-0444-45F1-A55E-2836D8D88CFA}"/>
              </a:ext>
            </a:extLst>
          </p:cNvPr>
          <p:cNvGrpSpPr/>
          <p:nvPr/>
        </p:nvGrpSpPr>
        <p:grpSpPr>
          <a:xfrm>
            <a:off x="4520692" y="5285515"/>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5088019" y="5310140"/>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2 – 2023-2024</a:t>
            </a:r>
          </a:p>
        </p:txBody>
      </p:sp>
      <p:sp>
        <p:nvSpPr>
          <p:cNvPr id="20" name="椭圆 13">
            <a:extLst>
              <a:ext uri="{FF2B5EF4-FFF2-40B4-BE49-F238E27FC236}">
                <a16:creationId xmlns:a16="http://schemas.microsoft.com/office/drawing/2014/main" id="{CDAA027D-F144-4D14-B4A5-F6916DF57A23}"/>
              </a:ext>
            </a:extLst>
          </p:cNvPr>
          <p:cNvSpPr/>
          <p:nvPr/>
        </p:nvSpPr>
        <p:spPr>
          <a:xfrm>
            <a:off x="4520692" y="5897645"/>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614254" y="5987353"/>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5088019" y="5897645"/>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KHÓA K28</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449656" y="2747468"/>
            <a:ext cx="11678653" cy="954107"/>
          </a:xfrm>
          <a:prstGeom prst="rect">
            <a:avLst/>
          </a:prstGeom>
          <a:noFill/>
        </p:spPr>
        <p:txBody>
          <a:bodyPr wrap="square" rtlCol="0">
            <a:spAutoFit/>
            <a:scene3d>
              <a:camera prst="orthographicFront"/>
              <a:lightRig rig="threePt" dir="t"/>
            </a:scene3d>
            <a:sp3d contourW="12700"/>
          </a:bodyPr>
          <a:lstStyle/>
          <a:p>
            <a:pPr algn="ctr"/>
            <a:r>
              <a:rPr lang="vi-VN" sz="2800" b="1" i="0">
                <a:solidFill>
                  <a:schemeClr val="accent5">
                    <a:lumMod val="50000"/>
                  </a:schemeClr>
                </a:solidFill>
                <a:effectLst/>
                <a:latin typeface="Times New Roman" panose="02020603050405020304" pitchFamily="18" charset="0"/>
                <a:cs typeface="Times New Roman" panose="02020603050405020304" pitchFamily="18" charset="0"/>
              </a:rPr>
              <a:t>CHƯƠNG </a:t>
            </a:r>
            <a:r>
              <a:rPr lang="en-US" sz="2800" b="1" i="0">
                <a:solidFill>
                  <a:schemeClr val="accent5">
                    <a:lumMod val="50000"/>
                  </a:schemeClr>
                </a:solidFill>
                <a:effectLst/>
                <a:latin typeface="Times New Roman" panose="02020603050405020304" pitchFamily="18" charset="0"/>
                <a:cs typeface="Times New Roman" panose="02020603050405020304" pitchFamily="18" charset="0"/>
              </a:rPr>
              <a:t>3</a:t>
            </a:r>
            <a:r>
              <a:rPr lang="vi-VN" sz="2800" b="1" i="0">
                <a:solidFill>
                  <a:schemeClr val="accent5">
                    <a:lumMod val="50000"/>
                  </a:schemeClr>
                </a:solidFill>
                <a:effectLst/>
                <a:latin typeface="Times New Roman" panose="02020603050405020304" pitchFamily="18" charset="0"/>
                <a:cs typeface="Times New Roman" panose="02020603050405020304" pitchFamily="18" charset="0"/>
              </a:rPr>
              <a:t>: </a:t>
            </a:r>
            <a:r>
              <a:rPr lang="vi-VN" sz="2800" b="1">
                <a:solidFill>
                  <a:schemeClr val="accent5">
                    <a:lumMod val="50000"/>
                  </a:schemeClr>
                </a:solidFill>
                <a:latin typeface="Times New Roman" panose="02020603050405020304" pitchFamily="18" charset="0"/>
                <a:cs typeface="Times New Roman" panose="02020603050405020304" pitchFamily="18" charset="0"/>
              </a:rPr>
              <a:t> ĐIỆN TOÁN ĐÁM MÂY</a:t>
            </a:r>
            <a:endParaRPr lang="en-US" sz="2800" b="1">
              <a:solidFill>
                <a:schemeClr val="accent5">
                  <a:lumMod val="50000"/>
                </a:schemeClr>
              </a:solidFill>
              <a:latin typeface="Times New Roman" panose="02020603050405020304" pitchFamily="18" charset="0"/>
              <a:cs typeface="Times New Roman" panose="02020603050405020304" pitchFamily="18" charset="0"/>
            </a:endParaRPr>
          </a:p>
          <a:p>
            <a:pPr algn="ctr"/>
            <a:r>
              <a:rPr lang="en-US" sz="2800" b="1">
                <a:solidFill>
                  <a:schemeClr val="accent5">
                    <a:lumMod val="50000"/>
                  </a:schemeClr>
                </a:solidFill>
                <a:latin typeface="Times New Roman" panose="02020603050405020304" pitchFamily="18" charset="0"/>
                <a:cs typeface="Times New Roman" panose="02020603050405020304" pitchFamily="18" charset="0"/>
              </a:rPr>
              <a:t>                                                    </a:t>
            </a:r>
            <a:r>
              <a:rPr lang="en-US" sz="2800" b="1">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CLOUD PLATFO</a:t>
            </a:r>
            <a:r>
              <a:rPr lang="en-US" sz="2800" b="1">
                <a:solidFill>
                  <a:schemeClr val="accent5">
                    <a:lumMod val="50000"/>
                  </a:schemeClr>
                </a:solidFill>
                <a:latin typeface="Times New Roman" panose="02020603050405020304" pitchFamily="18" charset="0"/>
                <a:cs typeface="Times New Roman" panose="02020603050405020304" pitchFamily="18" charset="0"/>
              </a:rPr>
              <a:t>RM (GCP)  </a:t>
            </a:r>
            <a:endParaRPr lang="en-US" altLang="zh-CN" sz="2800" b="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363652"/>
      </p:ext>
    </p:extLst>
  </p:cSld>
  <p:clrMapOvr>
    <a:masterClrMapping/>
  </p:clrMapOvr>
  <p:transition spd="slow" advClick="0">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C9C87-4B25-4986-87A2-A6CB17A61673}"/>
              </a:ext>
            </a:extLst>
          </p:cNvPr>
          <p:cNvSpPr txBox="1"/>
          <p:nvPr/>
        </p:nvSpPr>
        <p:spPr>
          <a:xfrm>
            <a:off x="1247313" y="176463"/>
            <a:ext cx="10274968" cy="5724644"/>
          </a:xfrm>
          <a:prstGeom prst="rect">
            <a:avLst/>
          </a:prstGeom>
          <a:noFill/>
        </p:spPr>
        <p:txBody>
          <a:bodyPr wrap="square">
            <a:spAutoFit/>
          </a:bodyPr>
          <a:lstStyle/>
          <a:p>
            <a:pPr algn="ctr">
              <a:lnSpc>
                <a:spcPct val="150000"/>
              </a:lnSpc>
            </a:pPr>
            <a:r>
              <a:rPr lang="vi-VN" sz="3200" b="1" i="0">
                <a:solidFill>
                  <a:srgbClr val="002060"/>
                </a:solidFill>
                <a:effectLst/>
                <a:latin typeface="Times New Roman" panose="02020603050405020304" pitchFamily="18" charset="0"/>
                <a:cs typeface="Times New Roman" panose="02020603050405020304" pitchFamily="18" charset="0"/>
              </a:rPr>
              <a:t>Google Cloud là gì?</a:t>
            </a:r>
            <a:endParaRPr lang="en-US" sz="3200" b="1" i="0">
              <a:solidFill>
                <a:srgbClr val="002060"/>
              </a:solidFill>
              <a:effectLst/>
              <a:latin typeface="Times New Roman" panose="02020603050405020304" pitchFamily="18" charset="0"/>
              <a:cs typeface="Times New Roman" panose="02020603050405020304" pitchFamily="18" charset="0"/>
            </a:endParaRPr>
          </a:p>
          <a:p>
            <a:pPr algn="ctr">
              <a:lnSpc>
                <a:spcPct val="150000"/>
              </a:lnSpc>
            </a:pPr>
            <a:endParaRPr lang="vi-VN" sz="1100" b="1" i="0">
              <a:solidFill>
                <a:srgbClr val="00206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a:solidFill>
                  <a:srgbClr val="212529"/>
                </a:solidFill>
                <a:latin typeface="Times New Roman" panose="02020603050405020304" pitchFamily="18" charset="0"/>
                <a:cs typeface="Times New Roman" panose="02020603050405020304" pitchFamily="18" charset="0"/>
                <a:sym typeface="Wingdings" panose="05000000000000000000" pitchFamily="2" charset="2"/>
              </a:rPr>
              <a:t>L</a:t>
            </a:r>
            <a:r>
              <a:rPr lang="vi-VN" sz="2400" b="0" i="0">
                <a:solidFill>
                  <a:srgbClr val="212529"/>
                </a:solidFill>
                <a:effectLst/>
                <a:latin typeface="Times New Roman" panose="02020603050405020304" pitchFamily="18" charset="0"/>
                <a:cs typeface="Times New Roman" panose="02020603050405020304" pitchFamily="18" charset="0"/>
              </a:rPr>
              <a:t>à một nền tảng của kỹ thuật </a:t>
            </a:r>
            <a:r>
              <a:rPr lang="en-US" sz="2400">
                <a:solidFill>
                  <a:srgbClr val="212529"/>
                </a:solidFill>
                <a:latin typeface="Times New Roman" panose="02020603050405020304" pitchFamily="18" charset="0"/>
                <a:cs typeface="Times New Roman" panose="02020603050405020304" pitchFamily="18" charset="0"/>
              </a:rPr>
              <a:t>ĐTĐM </a:t>
            </a:r>
            <a:r>
              <a:rPr lang="vi-VN" sz="2400" b="0" i="0">
                <a:solidFill>
                  <a:srgbClr val="212529"/>
                </a:solidFill>
                <a:effectLst/>
                <a:latin typeface="Times New Roman" panose="02020603050405020304" pitchFamily="18" charset="0"/>
                <a:cs typeface="Times New Roman" panose="02020603050405020304" pitchFamily="18" charset="0"/>
              </a:rPr>
              <a:t>do google tạo ra cho phép các cá nhân, tổ chức, các doanh nghiệp, các cơ quan có thể xây dựng, phát triển, và hoạt động các ứng dụng của mình. </a:t>
            </a:r>
            <a:endParaRPr lang="en-US" sz="2400" b="0" i="0">
              <a:solidFill>
                <a:srgbClr val="212529"/>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b="0" i="0">
              <a:solidFill>
                <a:srgbClr val="212529"/>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a:solidFill>
                  <a:srgbClr val="212529"/>
                </a:solidFill>
                <a:latin typeface="Times New Roman" panose="02020603050405020304" pitchFamily="18" charset="0"/>
                <a:cs typeface="Times New Roman" panose="02020603050405020304" pitchFamily="18" charset="0"/>
              </a:rPr>
              <a:t>Ứ</a:t>
            </a:r>
            <a:r>
              <a:rPr lang="vi-VN" sz="2400" b="0" i="0">
                <a:solidFill>
                  <a:srgbClr val="212529"/>
                </a:solidFill>
                <a:effectLst/>
                <a:latin typeface="Times New Roman" panose="02020603050405020304" pitchFamily="18" charset="0"/>
                <a:cs typeface="Times New Roman" panose="02020603050405020304" pitchFamily="18" charset="0"/>
              </a:rPr>
              <a:t>ng dụng rất phổ biến: Trình duyệt Chrome, ứng dụng bản đồ Google Map, Google Apps, kênh Youtube</a:t>
            </a:r>
            <a:r>
              <a:rPr lang="en-US" sz="2400" b="0" i="0">
                <a:solidFill>
                  <a:srgbClr val="212529"/>
                </a:solidFill>
                <a:effectLst/>
                <a:latin typeface="Times New Roman" panose="02020603050405020304" pitchFamily="18" charset="0"/>
                <a:cs typeface="Times New Roman" panose="02020603050405020304" pitchFamily="18" charset="0"/>
              </a:rPr>
              <a:t>, </a:t>
            </a:r>
            <a:r>
              <a:rPr lang="vi-VN" sz="2400" b="0" i="0">
                <a:solidFill>
                  <a:srgbClr val="212529"/>
                </a:solidFill>
                <a:effectLst/>
                <a:latin typeface="Times New Roman" panose="02020603050405020304" pitchFamily="18" charset="0"/>
                <a:cs typeface="Times New Roman" panose="02020603050405020304" pitchFamily="18" charset="0"/>
              </a:rPr>
              <a:t>…</a:t>
            </a:r>
            <a:endParaRPr lang="en-US" sz="2400" b="0" i="0">
              <a:solidFill>
                <a:srgbClr val="212529"/>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vi-VN" sz="2400" b="0" i="0">
              <a:solidFill>
                <a:srgbClr val="212529"/>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0" i="0">
                <a:solidFill>
                  <a:srgbClr val="212529"/>
                </a:solidFill>
                <a:effectLst/>
                <a:latin typeface="Times New Roman" panose="02020603050405020304" pitchFamily="18" charset="0"/>
                <a:cs typeface="Times New Roman" panose="02020603050405020304" pitchFamily="18" charset="0"/>
              </a:rPr>
              <a:t>GCP </a:t>
            </a:r>
            <a:r>
              <a:rPr lang="vi-VN" sz="2400" b="0" i="0">
                <a:solidFill>
                  <a:srgbClr val="212529"/>
                </a:solidFill>
                <a:effectLst/>
                <a:latin typeface="Times New Roman" panose="02020603050405020304" pitchFamily="18" charset="0"/>
                <a:cs typeface="Times New Roman" panose="02020603050405020304" pitchFamily="18" charset="0"/>
              </a:rPr>
              <a:t>cung cấp tất cả các giải pháp quản lý cho doanh nghiệp, để doanh nghiệp có thể phát triển hệ thống công nghệ của mình một cách chính xác, hiện đại. </a:t>
            </a:r>
            <a:endParaRPr lang="en-US" sz="2400" b="0" i="0">
              <a:solidFill>
                <a:srgbClr val="212529"/>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0" i="0">
                <a:solidFill>
                  <a:srgbClr val="212529"/>
                </a:solidFill>
                <a:effectLst/>
                <a:latin typeface="Times New Roman" panose="02020603050405020304" pitchFamily="18" charset="0"/>
                <a:cs typeface="Times New Roman" panose="02020603050405020304" pitchFamily="18" charset="0"/>
              </a:rPr>
              <a:t>GCP </a:t>
            </a:r>
            <a:r>
              <a:rPr lang="vi-VN" sz="2400" b="0" i="0">
                <a:solidFill>
                  <a:srgbClr val="212529"/>
                </a:solidFill>
                <a:effectLst/>
                <a:latin typeface="Times New Roman" panose="02020603050405020304" pitchFamily="18" charset="0"/>
                <a:cs typeface="Times New Roman" panose="02020603050405020304" pitchFamily="18" charset="0"/>
              </a:rPr>
              <a:t>giúp người dùng và doanh nghiệp giải quyết các vấn đề như: Developer (phát triển), Management (Quản lý), Computer Engine, Mobile, Storage, Big Data</a:t>
            </a:r>
            <a:r>
              <a:rPr lang="en-US" sz="2400" b="0" i="0">
                <a:solidFill>
                  <a:srgbClr val="212529"/>
                </a:solidFill>
                <a:effectLst/>
                <a:latin typeface="Times New Roman" panose="02020603050405020304" pitchFamily="18" charset="0"/>
                <a:cs typeface="Times New Roman" panose="02020603050405020304" pitchFamily="18" charset="0"/>
              </a:rPr>
              <a:t>, </a:t>
            </a:r>
            <a:r>
              <a:rPr lang="vi-VN" sz="2400" b="0" i="0">
                <a:solidFill>
                  <a:srgbClr val="212529"/>
                </a:solidFill>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3D5F36E5-28B1-44C7-9CF3-5E083EE7FB66}"/>
              </a:ext>
            </a:extLst>
          </p:cNvPr>
          <p:cNvSpPr txBox="1"/>
          <p:nvPr/>
        </p:nvSpPr>
        <p:spPr>
          <a:xfrm>
            <a:off x="1247313" y="5750800"/>
            <a:ext cx="10483592" cy="707886"/>
          </a:xfrm>
          <a:prstGeom prst="rect">
            <a:avLst/>
          </a:prstGeom>
          <a:noFill/>
        </p:spPr>
        <p:txBody>
          <a:bodyPr wrap="square">
            <a:spAutoFit/>
          </a:bodyPr>
          <a:lstStyle/>
          <a:p>
            <a:pPr marL="342900" indent="-342900" algn="just">
              <a:buFont typeface="Wingdings" panose="05000000000000000000" pitchFamily="2" charset="2"/>
              <a:buChar char="§"/>
            </a:pPr>
            <a:r>
              <a:rPr lang="en-US" sz="2000" b="0" i="0">
                <a:solidFill>
                  <a:srgbClr val="212529"/>
                </a:solidFill>
                <a:effectLst/>
                <a:latin typeface="Roboto" panose="02000000000000000000" pitchFamily="2" charset="0"/>
              </a:rPr>
              <a:t>Đặt biệt </a:t>
            </a:r>
            <a:r>
              <a:rPr lang="vi-VN" sz="2000" b="0" i="0">
                <a:solidFill>
                  <a:srgbClr val="212529"/>
                </a:solidFill>
                <a:effectLst/>
                <a:latin typeface="Roboto" panose="02000000000000000000" pitchFamily="2" charset="0"/>
              </a:rPr>
              <a:t>là hệ thống DataCenter</a:t>
            </a:r>
            <a:r>
              <a:rPr lang="en-US" sz="2000" b="0" i="0">
                <a:solidFill>
                  <a:srgbClr val="212529"/>
                </a:solidFill>
                <a:effectLst/>
                <a:latin typeface="Roboto" panose="02000000000000000000" pitchFamily="2" charset="0"/>
              </a:rPr>
              <a:t>:</a:t>
            </a:r>
            <a:r>
              <a:rPr lang="vi-VN" sz="2000" b="0" i="0">
                <a:solidFill>
                  <a:srgbClr val="212529"/>
                </a:solidFill>
                <a:effectLst/>
                <a:latin typeface="Roboto" panose="02000000000000000000" pitchFamily="2" charset="0"/>
              </a:rPr>
              <a:t> ổn định</a:t>
            </a:r>
            <a:r>
              <a:rPr lang="en-US" sz="2000" b="0" i="0">
                <a:solidFill>
                  <a:srgbClr val="212529"/>
                </a:solidFill>
                <a:effectLst/>
                <a:latin typeface="Roboto" panose="02000000000000000000" pitchFamily="2" charset="0"/>
              </a:rPr>
              <a:t>,</a:t>
            </a:r>
            <a:r>
              <a:rPr lang="vi-VN" sz="2000" b="0" i="0">
                <a:solidFill>
                  <a:srgbClr val="212529"/>
                </a:solidFill>
                <a:effectLst/>
                <a:latin typeface="Roboto" panose="02000000000000000000" pitchFamily="2" charset="0"/>
              </a:rPr>
              <a:t> độ bảo mật dữ liệu cao, giúp bảo vệ dữ liệu người dùng và khách hàng trước sự xâm nhập trái phép của các hacker công nghệ.</a:t>
            </a:r>
            <a:endParaRPr lang="en-US" sz="2000"/>
          </a:p>
        </p:txBody>
      </p:sp>
    </p:spTree>
    <p:extLst>
      <p:ext uri="{BB962C8B-B14F-4D97-AF65-F5344CB8AC3E}">
        <p14:creationId xmlns:p14="http://schemas.microsoft.com/office/powerpoint/2010/main" val="355305534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4FFE6F-6F36-4EE4-A716-B68B68063AB2}"/>
              </a:ext>
            </a:extLst>
          </p:cNvPr>
          <p:cNvSpPr txBox="1"/>
          <p:nvPr/>
        </p:nvSpPr>
        <p:spPr>
          <a:xfrm>
            <a:off x="1333498" y="355937"/>
            <a:ext cx="9960143" cy="5370188"/>
          </a:xfrm>
          <a:prstGeom prst="rect">
            <a:avLst/>
          </a:prstGeom>
          <a:noFill/>
        </p:spPr>
        <p:txBody>
          <a:bodyPr wrap="square">
            <a:spAutoFit/>
          </a:bodyPr>
          <a:lstStyle/>
          <a:p>
            <a:pPr algn="ctr">
              <a:lnSpc>
                <a:spcPct val="150000"/>
              </a:lnSpc>
            </a:pPr>
            <a:r>
              <a:rPr lang="en-US" sz="3200" b="1" i="0">
                <a:solidFill>
                  <a:srgbClr val="002060"/>
                </a:solidFill>
                <a:effectLst/>
                <a:latin typeface="Times New Roman" panose="02020603050405020304" pitchFamily="18" charset="0"/>
                <a:cs typeface="Times New Roman" panose="02020603050405020304" pitchFamily="18" charset="0"/>
              </a:rPr>
              <a:t>Các t</a:t>
            </a:r>
            <a:r>
              <a:rPr lang="vi-VN" sz="3200" b="1" i="0">
                <a:solidFill>
                  <a:srgbClr val="002060"/>
                </a:solidFill>
                <a:effectLst/>
                <a:latin typeface="Times New Roman" panose="02020603050405020304" pitchFamily="18" charset="0"/>
                <a:cs typeface="Times New Roman" panose="02020603050405020304" pitchFamily="18" charset="0"/>
              </a:rPr>
              <a:t>ính năng </a:t>
            </a:r>
            <a:r>
              <a:rPr lang="en-US" sz="3200" b="1" i="0">
                <a:solidFill>
                  <a:srgbClr val="002060"/>
                </a:solidFill>
                <a:effectLst/>
                <a:latin typeface="Times New Roman" panose="02020603050405020304" pitchFamily="18" charset="0"/>
                <a:cs typeface="Times New Roman" panose="02020603050405020304" pitchFamily="18" charset="0"/>
              </a:rPr>
              <a:t>của</a:t>
            </a:r>
            <a:r>
              <a:rPr lang="vi-VN" sz="3200" b="1" i="0">
                <a:solidFill>
                  <a:srgbClr val="002060"/>
                </a:solidFill>
                <a:effectLst/>
                <a:latin typeface="Times New Roman" panose="02020603050405020304" pitchFamily="18" charset="0"/>
                <a:cs typeface="Times New Roman" panose="02020603050405020304" pitchFamily="18" charset="0"/>
              </a:rPr>
              <a:t> Google Cloud</a:t>
            </a:r>
            <a:endParaRPr lang="en-US" sz="3200" b="1" i="0">
              <a:solidFill>
                <a:srgbClr val="002060"/>
              </a:solidFill>
              <a:effectLst/>
              <a:latin typeface="Times New Roman" panose="02020603050405020304" pitchFamily="18" charset="0"/>
              <a:cs typeface="Times New Roman" panose="02020603050405020304" pitchFamily="18" charset="0"/>
            </a:endParaRPr>
          </a:p>
          <a:p>
            <a:pPr algn="l">
              <a:lnSpc>
                <a:spcPct val="150000"/>
              </a:lnSpc>
            </a:pPr>
            <a:endParaRPr lang="vi-VN" sz="3200" b="1" i="0">
              <a:solidFill>
                <a:srgbClr val="002060"/>
              </a:solidFill>
              <a:effectLst/>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
            </a:pPr>
            <a:r>
              <a:rPr lang="vi-VN" sz="2800" i="0">
                <a:solidFill>
                  <a:srgbClr val="212529"/>
                </a:solidFill>
                <a:effectLst/>
                <a:latin typeface="Times New Roman" panose="02020603050405020304" pitchFamily="18" charset="0"/>
                <a:cs typeface="Times New Roman" panose="02020603050405020304" pitchFamily="18" charset="0"/>
              </a:rPr>
              <a:t>Có thể chạy trên cơ sở hạ tầng của Google</a:t>
            </a:r>
            <a:endParaRPr lang="en-US" sz="2800" i="0">
              <a:solidFill>
                <a:srgbClr val="212529"/>
              </a:solidFill>
              <a:effectLst/>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
            </a:pPr>
            <a:r>
              <a:rPr lang="vi-VN" sz="2800" i="0">
                <a:solidFill>
                  <a:srgbClr val="212529"/>
                </a:solidFill>
                <a:effectLst/>
                <a:latin typeface="Times New Roman" panose="02020603050405020304" pitchFamily="18" charset="0"/>
                <a:cs typeface="Times New Roman" panose="02020603050405020304" pitchFamily="18" charset="0"/>
              </a:rPr>
              <a:t>Tập trung vào sản phẩm của </a:t>
            </a:r>
            <a:r>
              <a:rPr lang="en-US" sz="2800">
                <a:solidFill>
                  <a:srgbClr val="212529"/>
                </a:solidFill>
                <a:latin typeface="Times New Roman" panose="02020603050405020304" pitchFamily="18" charset="0"/>
                <a:cs typeface="Times New Roman" panose="02020603050405020304" pitchFamily="18" charset="0"/>
              </a:rPr>
              <a:t>người dùng</a:t>
            </a:r>
            <a:endParaRPr lang="en-US" sz="2800" i="0">
              <a:solidFill>
                <a:srgbClr val="212529"/>
              </a:solidFill>
              <a:effectLst/>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
            </a:pPr>
            <a:r>
              <a:rPr lang="vi-VN" sz="2800" i="0">
                <a:solidFill>
                  <a:srgbClr val="212529"/>
                </a:solidFill>
                <a:effectLst/>
                <a:latin typeface="Times New Roman" panose="02020603050405020304" pitchFamily="18" charset="0"/>
                <a:cs typeface="Times New Roman" panose="02020603050405020304" pitchFamily="18" charset="0"/>
              </a:rPr>
              <a:t>Kết hợp các dịch vụ</a:t>
            </a:r>
            <a:endParaRPr lang="en-US" sz="2800" i="0">
              <a:solidFill>
                <a:srgbClr val="212529"/>
              </a:solidFill>
              <a:effectLst/>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
            </a:pPr>
            <a:r>
              <a:rPr lang="vi-VN" sz="2800" i="0">
                <a:solidFill>
                  <a:srgbClr val="212529"/>
                </a:solidFill>
                <a:effectLst/>
                <a:latin typeface="Times New Roman" panose="02020603050405020304" pitchFamily="18" charset="0"/>
                <a:cs typeface="Times New Roman" panose="02020603050405020304" pitchFamily="18" charset="0"/>
              </a:rPr>
              <a:t>Khả năng mở rộng quy mô tới hàng triệu người dùng </a:t>
            </a:r>
            <a:endParaRPr lang="en-US" sz="2800" i="0">
              <a:solidFill>
                <a:srgbClr val="212529"/>
              </a:solidFill>
              <a:effectLst/>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
            </a:pPr>
            <a:r>
              <a:rPr lang="vi-VN" sz="2800" i="0">
                <a:solidFill>
                  <a:srgbClr val="212529"/>
                </a:solidFill>
                <a:effectLst/>
                <a:latin typeface="Times New Roman" panose="02020603050405020304" pitchFamily="18" charset="0"/>
                <a:cs typeface="Times New Roman" panose="02020603050405020304" pitchFamily="18" charset="0"/>
              </a:rPr>
              <a:t>Dựa vào hiệu suất</a:t>
            </a:r>
          </a:p>
          <a:p>
            <a:pPr marL="457200" indent="-457200" algn="l">
              <a:lnSpc>
                <a:spcPct val="150000"/>
              </a:lnSpc>
              <a:buFont typeface="Wingdings" panose="05000000000000000000" pitchFamily="2" charset="2"/>
              <a:buChar char="§"/>
            </a:pPr>
            <a:r>
              <a:rPr lang="vi-VN" sz="2800" i="0">
                <a:solidFill>
                  <a:srgbClr val="212529"/>
                </a:solidFill>
                <a:effectLst/>
                <a:latin typeface="Times New Roman" panose="02020603050405020304" pitchFamily="18" charset="0"/>
                <a:cs typeface="Times New Roman" panose="02020603050405020304" pitchFamily="18" charset="0"/>
              </a:rPr>
              <a:t>Nhận được hỗ trợ khi người dùng cần</a:t>
            </a:r>
          </a:p>
        </p:txBody>
      </p:sp>
    </p:spTree>
    <p:extLst>
      <p:ext uri="{BB962C8B-B14F-4D97-AF65-F5344CB8AC3E}">
        <p14:creationId xmlns:p14="http://schemas.microsoft.com/office/powerpoint/2010/main" val="68778945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9E10F-3C46-497B-B528-5945A356C469}"/>
              </a:ext>
            </a:extLst>
          </p:cNvPr>
          <p:cNvSpPr txBox="1"/>
          <p:nvPr/>
        </p:nvSpPr>
        <p:spPr>
          <a:xfrm>
            <a:off x="1721060" y="1349199"/>
            <a:ext cx="10214810" cy="3892861"/>
          </a:xfrm>
          <a:prstGeom prst="rect">
            <a:avLst/>
          </a:prstGeom>
          <a:noFill/>
        </p:spPr>
        <p:txBody>
          <a:bodyPr wrap="square">
            <a:spAutoFit/>
          </a:bodyPr>
          <a:lstStyle/>
          <a:p>
            <a:pPr algn="just">
              <a:lnSpc>
                <a:spcPct val="150000"/>
              </a:lnSpc>
            </a:pPr>
            <a:r>
              <a:rPr lang="vi-VN" sz="2800" b="1">
                <a:solidFill>
                  <a:srgbClr val="21252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Việt Nam</a:t>
            </a:r>
            <a:endParaRPr lang="vi-VN" sz="2800" b="1" i="0">
              <a:solidFill>
                <a:srgbClr val="21252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50000"/>
              </a:lnSpc>
            </a:pPr>
            <a:r>
              <a:rPr lang="en-US" sz="2800">
                <a:solidFill>
                  <a:srgbClr val="212529"/>
                </a:solidFill>
                <a:latin typeface="Times New Roman" panose="02020603050405020304" pitchFamily="18" charset="0"/>
                <a:cs typeface="Times New Roman" panose="02020603050405020304" pitchFamily="18" charset="0"/>
              </a:rPr>
              <a:t>M</a:t>
            </a:r>
            <a:r>
              <a:rPr lang="vi-VN" sz="2800" i="0">
                <a:solidFill>
                  <a:srgbClr val="212529"/>
                </a:solidFill>
                <a:effectLst/>
                <a:latin typeface="Times New Roman" panose="02020603050405020304" pitchFamily="18" charset="0"/>
                <a:cs typeface="Times New Roman" panose="02020603050405020304" pitchFamily="18" charset="0"/>
              </a:rPr>
              <a:t>ột số chứng chỉ Google Cloud Platform </a:t>
            </a:r>
            <a:r>
              <a:rPr lang="en-US" sz="2800">
                <a:solidFill>
                  <a:srgbClr val="212529"/>
                </a:solidFill>
                <a:latin typeface="Times New Roman" panose="02020603050405020304" pitchFamily="18" charset="0"/>
                <a:cs typeface="Times New Roman" panose="02020603050405020304" pitchFamily="18" charset="0"/>
              </a:rPr>
              <a:t>được</a:t>
            </a:r>
            <a:r>
              <a:rPr lang="vi-VN" sz="2800">
                <a:solidFill>
                  <a:srgbClr val="212529"/>
                </a:solidFill>
                <a:latin typeface="Times New Roman" panose="02020603050405020304" pitchFamily="18" charset="0"/>
                <a:cs typeface="Times New Roman" panose="02020603050405020304" pitchFamily="18" charset="0"/>
              </a:rPr>
              <a:t> cấp giấy chứng nhận</a:t>
            </a:r>
            <a:r>
              <a:rPr lang="en-US" sz="2800">
                <a:solidFill>
                  <a:srgbClr val="212529"/>
                </a:solidFill>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
            </a:pPr>
            <a:r>
              <a:rPr lang="vi-VN" sz="2800" i="0">
                <a:solidFill>
                  <a:srgbClr val="212529"/>
                </a:solidFill>
                <a:effectLst/>
                <a:latin typeface="Times New Roman" panose="02020603050405020304" pitchFamily="18" charset="0"/>
                <a:cs typeface="Times New Roman" panose="02020603050405020304" pitchFamily="18" charset="0"/>
              </a:rPr>
              <a:t>Associate Certification</a:t>
            </a:r>
            <a:endParaRPr lang="en-US" sz="2800" i="0">
              <a:solidFill>
                <a:srgbClr val="212529"/>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vi-VN" sz="2800" i="0">
                <a:solidFill>
                  <a:srgbClr val="212529"/>
                </a:solidFill>
                <a:effectLst/>
                <a:latin typeface="Times New Roman" panose="02020603050405020304" pitchFamily="18" charset="0"/>
                <a:cs typeface="Times New Roman" panose="02020603050405020304" pitchFamily="18" charset="0"/>
              </a:rPr>
              <a:t>Professional Certifications</a:t>
            </a:r>
            <a:endParaRPr lang="en-US" sz="2800" i="0">
              <a:solidFill>
                <a:srgbClr val="212529"/>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800" i="0">
                <a:solidFill>
                  <a:srgbClr val="212529"/>
                </a:solidFill>
                <a:effectLst/>
                <a:latin typeface="Times New Roman" panose="02020603050405020304" pitchFamily="18" charset="0"/>
                <a:cs typeface="Times New Roman" panose="02020603050405020304" pitchFamily="18" charset="0"/>
              </a:rPr>
              <a:t>G Suite Professional Certifications</a:t>
            </a:r>
            <a:endParaRPr lang="en-US" sz="2800">
              <a:solidFill>
                <a:srgbClr val="212529"/>
              </a:solidFill>
              <a:latin typeface="Times New Roman" panose="02020603050405020304" pitchFamily="18" charset="0"/>
              <a:cs typeface="Times New Roman" panose="02020603050405020304" pitchFamily="18" charset="0"/>
            </a:endParaRPr>
          </a:p>
          <a:p>
            <a:pPr algn="just">
              <a:lnSpc>
                <a:spcPct val="150000"/>
              </a:lnSpc>
            </a:pPr>
            <a:endParaRPr lang="vi-VN" sz="2800" i="0">
              <a:solidFill>
                <a:srgbClr val="212529"/>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294BE1-ACA9-43BF-B2AB-E3EF62EA4E04}"/>
              </a:ext>
            </a:extLst>
          </p:cNvPr>
          <p:cNvSpPr txBox="1"/>
          <p:nvPr/>
        </p:nvSpPr>
        <p:spPr>
          <a:xfrm>
            <a:off x="604434" y="5929415"/>
            <a:ext cx="6106332" cy="369332"/>
          </a:xfrm>
          <a:prstGeom prst="rect">
            <a:avLst/>
          </a:prstGeom>
          <a:noFill/>
        </p:spPr>
        <p:txBody>
          <a:bodyPr wrap="square">
            <a:spAutoFit/>
          </a:bodyPr>
          <a:lstStyle/>
          <a:p>
            <a:r>
              <a:rPr lang="en-US">
                <a:solidFill>
                  <a:srgbClr val="0070C0"/>
                </a:solidFill>
              </a:rPr>
              <a:t>https://www.youtube.com/watch?v=WO6cKUm78ug</a:t>
            </a:r>
          </a:p>
        </p:txBody>
      </p:sp>
    </p:spTree>
    <p:extLst>
      <p:ext uri="{BB962C8B-B14F-4D97-AF65-F5344CB8AC3E}">
        <p14:creationId xmlns:p14="http://schemas.microsoft.com/office/powerpoint/2010/main" val="265860187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944F0C-5FCF-435A-B2D6-7321BE351EB4}"/>
              </a:ext>
            </a:extLst>
          </p:cNvPr>
          <p:cNvSpPr txBox="1"/>
          <p:nvPr/>
        </p:nvSpPr>
        <p:spPr>
          <a:xfrm>
            <a:off x="882000" y="397401"/>
            <a:ext cx="10530409" cy="5812169"/>
          </a:xfrm>
          <a:prstGeom prst="rect">
            <a:avLst/>
          </a:prstGeom>
          <a:noFill/>
        </p:spPr>
        <p:txBody>
          <a:bodyPr wrap="square">
            <a:spAutoFit/>
          </a:bodyPr>
          <a:lstStyle/>
          <a:p>
            <a:pPr algn="ctr"/>
            <a:r>
              <a:rPr lang="vi-VN" sz="2800" b="1" i="0">
                <a:solidFill>
                  <a:srgbClr val="002060"/>
                </a:solidFill>
                <a:effectLst/>
                <a:latin typeface="Times New Roman" panose="02020603050405020304" pitchFamily="18" charset="0"/>
                <a:cs typeface="Times New Roman" panose="02020603050405020304" pitchFamily="18" charset="0"/>
              </a:rPr>
              <a:t>Những dịch vụ cấp cao </a:t>
            </a:r>
            <a:r>
              <a:rPr lang="en-US" sz="2800" b="1" i="0">
                <a:solidFill>
                  <a:srgbClr val="002060"/>
                </a:solidFill>
                <a:effectLst/>
                <a:latin typeface="Times New Roman" panose="02020603050405020304" pitchFamily="18" charset="0"/>
                <a:cs typeface="Times New Roman" panose="02020603050405020304" pitchFamily="18" charset="0"/>
              </a:rPr>
              <a:t>của</a:t>
            </a:r>
            <a:r>
              <a:rPr lang="vi-VN" sz="2800" b="1" i="0">
                <a:solidFill>
                  <a:srgbClr val="002060"/>
                </a:solidFill>
                <a:effectLst/>
                <a:latin typeface="Times New Roman" panose="02020603050405020304" pitchFamily="18" charset="0"/>
                <a:cs typeface="Times New Roman" panose="02020603050405020304" pitchFamily="18" charset="0"/>
              </a:rPr>
              <a:t> Google Cloud</a:t>
            </a:r>
            <a:r>
              <a:rPr lang="en-US" sz="2800" b="1" i="0">
                <a:solidFill>
                  <a:srgbClr val="002060"/>
                </a:solidFill>
                <a:effectLst/>
                <a:latin typeface="Times New Roman" panose="02020603050405020304" pitchFamily="18" charset="0"/>
                <a:cs typeface="Times New Roman" panose="02020603050405020304" pitchFamily="18" charset="0"/>
              </a:rPr>
              <a:t>:</a:t>
            </a:r>
          </a:p>
          <a:p>
            <a:pPr algn="just"/>
            <a:endParaRPr lang="en-US" sz="2400" b="1" i="0">
              <a:solidFill>
                <a:srgbClr val="212529"/>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vi-VN" sz="2400" i="0">
                <a:solidFill>
                  <a:srgbClr val="212529"/>
                </a:solidFill>
                <a:effectLst/>
                <a:latin typeface="Times New Roman" panose="02020603050405020304" pitchFamily="18" charset="0"/>
                <a:cs typeface="Times New Roman" panose="02020603050405020304" pitchFamily="18" charset="0"/>
              </a:rPr>
              <a:t>Dịch vụ IoT (Internet of things hay còn gọi là internet vạn vật): phép người dùng có thể dễ dàng quản lý, sử dụng dữ liệu từ những thiết bị IoT.</a:t>
            </a:r>
          </a:p>
          <a:p>
            <a:pPr marL="342900" indent="-342900" algn="just">
              <a:lnSpc>
                <a:spcPct val="150000"/>
              </a:lnSpc>
              <a:buFont typeface="Wingdings" panose="05000000000000000000" pitchFamily="2" charset="2"/>
              <a:buChar char="§"/>
            </a:pPr>
            <a:r>
              <a:rPr lang="vi-VN" sz="2400" i="0">
                <a:solidFill>
                  <a:srgbClr val="212529"/>
                </a:solidFill>
                <a:effectLst/>
                <a:latin typeface="Times New Roman" panose="02020603050405020304" pitchFamily="18" charset="0"/>
                <a:cs typeface="Times New Roman" panose="02020603050405020304" pitchFamily="18" charset="0"/>
              </a:rPr>
              <a:t>Dịch vụ Cloud Machine Learning Engine (máy tìm kiếm đám mây): sử dụng để phát triển ứng dụng AI – trí tuệ nhân tạo</a:t>
            </a:r>
            <a:r>
              <a:rPr lang="en-US" sz="2400" i="0">
                <a:solidFill>
                  <a:srgbClr val="212529"/>
                </a:solidFill>
                <a:effectLst/>
                <a:latin typeface="Times New Roman" panose="02020603050405020304" pitchFamily="18" charset="0"/>
                <a:cs typeface="Times New Roman" panose="02020603050405020304" pitchFamily="18" charset="0"/>
              </a:rPr>
              <a:t>,</a:t>
            </a:r>
            <a:r>
              <a:rPr lang="vi-VN" sz="2400" i="0">
                <a:solidFill>
                  <a:srgbClr val="212529"/>
                </a:solidFill>
                <a:effectLst/>
                <a:latin typeface="Times New Roman" panose="02020603050405020304" pitchFamily="18" charset="0"/>
                <a:cs typeface="Times New Roman" panose="02020603050405020304" pitchFamily="18" charset="0"/>
              </a:rPr>
              <a:t> giúp con người xử lý những dữ liệu và thông tin khổng lồ dễ dàng và đơn giản</a:t>
            </a:r>
            <a:r>
              <a:rPr lang="en-US" sz="2400" i="0">
                <a:solidFill>
                  <a:srgbClr val="212529"/>
                </a:solidFill>
                <a:effectLst/>
                <a:latin typeface="Times New Roman" panose="02020603050405020304" pitchFamily="18" charset="0"/>
                <a:cs typeface="Times New Roman" panose="02020603050405020304" pitchFamily="18" charset="0"/>
              </a:rPr>
              <a:t>.</a:t>
            </a:r>
            <a:endParaRPr lang="vi-VN" sz="2400" i="0">
              <a:solidFill>
                <a:srgbClr val="212529"/>
              </a:solidFill>
              <a:effectLs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vi-VN" sz="2400" i="0">
                <a:solidFill>
                  <a:srgbClr val="212529"/>
                </a:solidFill>
                <a:effectLst/>
                <a:latin typeface="Times New Roman" panose="02020603050405020304" pitchFamily="18" charset="0"/>
                <a:cs typeface="Times New Roman" panose="02020603050405020304" pitchFamily="18" charset="0"/>
              </a:rPr>
              <a:t>Dịch vụ Hadoop và Apache Spark (bao gồm cả Google Cloud Dataproc): quản lý có hệ thống, bảo mật, nhanh hơn và an toàn các dữ liệu</a:t>
            </a:r>
            <a:r>
              <a:rPr lang="en-US" sz="2400" i="0">
                <a:solidFill>
                  <a:srgbClr val="212529"/>
                </a:solidFill>
                <a:effectLst/>
                <a:latin typeface="Times New Roman" panose="02020603050405020304" pitchFamily="18" charset="0"/>
                <a:cs typeface="Times New Roman" panose="02020603050405020304" pitchFamily="18" charset="0"/>
              </a:rPr>
              <a:t>.</a:t>
            </a:r>
            <a:endParaRPr lang="vi-VN" sz="2400" i="0">
              <a:solidFill>
                <a:srgbClr val="212529"/>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vi-VN" sz="2400" i="0">
                <a:solidFill>
                  <a:srgbClr val="212529"/>
                </a:solidFill>
                <a:effectLst/>
                <a:latin typeface="Times New Roman" panose="02020603050405020304" pitchFamily="18" charset="0"/>
                <a:cs typeface="Times New Roman" panose="02020603050405020304" pitchFamily="18" charset="0"/>
              </a:rPr>
              <a:t>Dịch vụ Google Bigquery: giúp xử lý và phân tích các tệp dữ liệu cực kỳ lớn, tương tự SQL</a:t>
            </a:r>
            <a:r>
              <a:rPr lang="en-US" sz="2400" i="0">
                <a:solidFill>
                  <a:srgbClr val="212529"/>
                </a:solidFill>
                <a:effectLst/>
                <a:latin typeface="Times New Roman" panose="02020603050405020304" pitchFamily="18" charset="0"/>
                <a:cs typeface="Times New Roman" panose="02020603050405020304" pitchFamily="18" charset="0"/>
              </a:rPr>
              <a:t>,</a:t>
            </a:r>
            <a:r>
              <a:rPr lang="vi-VN" sz="2400" i="0">
                <a:solidFill>
                  <a:srgbClr val="212529"/>
                </a:solidFill>
                <a:effectLst/>
                <a:latin typeface="Times New Roman" panose="02020603050405020304" pitchFamily="18" charset="0"/>
                <a:cs typeface="Times New Roman" panose="02020603050405020304" pitchFamily="18" charset="0"/>
              </a:rPr>
              <a:t> những tệp dữ liệu xử lý lên đến hàng trăm triệu terabyte.</a:t>
            </a:r>
          </a:p>
        </p:txBody>
      </p:sp>
    </p:spTree>
    <p:extLst>
      <p:ext uri="{BB962C8B-B14F-4D97-AF65-F5344CB8AC3E}">
        <p14:creationId xmlns:p14="http://schemas.microsoft.com/office/powerpoint/2010/main" val="81889674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C3C47F-4800-5680-33A8-37D7A7243842}"/>
              </a:ext>
            </a:extLst>
          </p:cNvPr>
          <p:cNvSpPr txBox="1"/>
          <p:nvPr/>
        </p:nvSpPr>
        <p:spPr>
          <a:xfrm>
            <a:off x="1698172" y="674400"/>
            <a:ext cx="9808028" cy="1477328"/>
          </a:xfrm>
          <a:prstGeom prst="rect">
            <a:avLst/>
          </a:prstGeom>
          <a:noFill/>
        </p:spPr>
        <p:txBody>
          <a:bodyPr wrap="square" rtlCol="0">
            <a:spAutoFit/>
          </a:bodyPr>
          <a:lstStyle/>
          <a:p>
            <a:pPr algn="ctr"/>
            <a:r>
              <a:rPr lang="en-US" sz="3000" b="1" dirty="0" err="1">
                <a:solidFill>
                  <a:srgbClr val="0070C0"/>
                </a:solidFill>
                <a:effectLst>
                  <a:outerShdw blurRad="38100" dist="38100" dir="2700000" algn="tl">
                    <a:srgbClr val="000000">
                      <a:alpha val="43137"/>
                    </a:srgbClr>
                  </a:outerShdw>
                </a:effectLst>
              </a:rPr>
              <a:t>Bài</a:t>
            </a:r>
            <a:r>
              <a:rPr lang="en-US" sz="3000" b="1" dirty="0">
                <a:solidFill>
                  <a:srgbClr val="0070C0"/>
                </a:solidFill>
                <a:effectLst>
                  <a:outerShdw blurRad="38100" dist="38100" dir="2700000" algn="tl">
                    <a:srgbClr val="000000">
                      <a:alpha val="43137"/>
                    </a:srgbClr>
                  </a:outerShdw>
                </a:effectLst>
              </a:rPr>
              <a:t> </a:t>
            </a:r>
            <a:r>
              <a:rPr lang="en-US" sz="3000" b="1" dirty="0" err="1">
                <a:solidFill>
                  <a:srgbClr val="0070C0"/>
                </a:solidFill>
                <a:effectLst>
                  <a:outerShdw blurRad="38100" dist="38100" dir="2700000" algn="tl">
                    <a:srgbClr val="000000">
                      <a:alpha val="43137"/>
                    </a:srgbClr>
                  </a:outerShdw>
                </a:effectLst>
              </a:rPr>
              <a:t>tập</a:t>
            </a:r>
            <a:r>
              <a:rPr lang="en-US" sz="3000" b="1" dirty="0">
                <a:solidFill>
                  <a:srgbClr val="0070C0"/>
                </a:solidFill>
                <a:effectLst>
                  <a:outerShdw blurRad="38100" dist="38100" dir="2700000" algn="tl">
                    <a:srgbClr val="000000">
                      <a:alpha val="43137"/>
                    </a:srgbClr>
                  </a:outerShdw>
                </a:effectLst>
              </a:rPr>
              <a:t> </a:t>
            </a:r>
            <a:r>
              <a:rPr lang="en-US" sz="3000" b="1" dirty="0" err="1">
                <a:solidFill>
                  <a:srgbClr val="0070C0"/>
                </a:solidFill>
                <a:effectLst>
                  <a:outerShdw blurRad="38100" dist="38100" dir="2700000" algn="tl">
                    <a:srgbClr val="000000">
                      <a:alpha val="43137"/>
                    </a:srgbClr>
                  </a:outerShdw>
                </a:effectLst>
              </a:rPr>
              <a:t>tại</a:t>
            </a:r>
            <a:r>
              <a:rPr lang="en-US" sz="3000" b="1" dirty="0">
                <a:solidFill>
                  <a:srgbClr val="0070C0"/>
                </a:solidFill>
                <a:effectLst>
                  <a:outerShdw blurRad="38100" dist="38100" dir="2700000" algn="tl">
                    <a:srgbClr val="000000">
                      <a:alpha val="43137"/>
                    </a:srgbClr>
                  </a:outerShdw>
                </a:effectLst>
              </a:rPr>
              <a:t> </a:t>
            </a:r>
            <a:r>
              <a:rPr lang="en-US" sz="3000" b="1" dirty="0" err="1">
                <a:solidFill>
                  <a:srgbClr val="0070C0"/>
                </a:solidFill>
                <a:effectLst>
                  <a:outerShdw blurRad="38100" dist="38100" dir="2700000" algn="tl">
                    <a:srgbClr val="000000">
                      <a:alpha val="43137"/>
                    </a:srgbClr>
                  </a:outerShdw>
                </a:effectLst>
              </a:rPr>
              <a:t>lớp</a:t>
            </a:r>
            <a:r>
              <a:rPr lang="en-US" sz="3000" b="1" dirty="0">
                <a:solidFill>
                  <a:srgbClr val="0070C0"/>
                </a:solidFill>
                <a:effectLst>
                  <a:outerShdw blurRad="38100" dist="38100" dir="2700000" algn="tl">
                    <a:srgbClr val="000000">
                      <a:alpha val="43137"/>
                    </a:srgbClr>
                  </a:outerShdw>
                </a:effectLst>
              </a:rPr>
              <a:t>:</a:t>
            </a:r>
          </a:p>
          <a:p>
            <a:pPr algn="ctr"/>
            <a:endParaRPr lang="en-US" sz="3000" b="1" dirty="0">
              <a:solidFill>
                <a:srgbClr val="0070C0"/>
              </a:solidFill>
              <a:effectLst>
                <a:outerShdw blurRad="38100" dist="38100" dir="2700000" algn="tl">
                  <a:srgbClr val="000000">
                    <a:alpha val="43137"/>
                  </a:srgbClr>
                </a:outerShdw>
              </a:effectLst>
            </a:endParaRPr>
          </a:p>
          <a:p>
            <a:endParaRPr lang="en-US" sz="3000" b="1" dirty="0">
              <a:solidFill>
                <a:schemeClr val="accent3">
                  <a:lumMod val="50000"/>
                </a:schemeClr>
              </a:solidFill>
            </a:endParaRPr>
          </a:p>
        </p:txBody>
      </p:sp>
    </p:spTree>
    <p:extLst>
      <p:ext uri="{BB962C8B-B14F-4D97-AF65-F5344CB8AC3E}">
        <p14:creationId xmlns:p14="http://schemas.microsoft.com/office/powerpoint/2010/main" val="7951621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2B262CA5-5FAD-469A-852B-D24B75A2B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95" y="1574876"/>
            <a:ext cx="10640810" cy="4290228"/>
          </a:xfrm>
          <a:prstGeom prst="rect">
            <a:avLst/>
          </a:prstGeom>
        </p:spPr>
      </p:pic>
      <p:sp>
        <p:nvSpPr>
          <p:cNvPr id="2" name="CustomShape 2">
            <a:extLst>
              <a:ext uri="{FF2B5EF4-FFF2-40B4-BE49-F238E27FC236}">
                <a16:creationId xmlns:a16="http://schemas.microsoft.com/office/drawing/2014/main" id="{ACF5A889-3208-46B5-8F84-7E9EFF11E0B6}"/>
              </a:ext>
            </a:extLst>
          </p:cNvPr>
          <p:cNvSpPr/>
          <p:nvPr/>
        </p:nvSpPr>
        <p:spPr>
          <a:xfrm>
            <a:off x="2759111" y="0"/>
            <a:ext cx="8657294" cy="91715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4400" b="1">
                <a:solidFill>
                  <a:schemeClr val="accent5">
                    <a:lumMod val="50000"/>
                  </a:schemeClr>
                </a:solidFill>
                <a:latin typeface="Times New Roman" panose="02020603050405020304" pitchFamily="18" charset="0"/>
                <a:cs typeface="Times New Roman" panose="02020603050405020304" pitchFamily="18" charset="0"/>
              </a:rPr>
              <a:t>3. CÁC SẢN PHẨM CỦA GCP</a:t>
            </a:r>
            <a:endParaRPr lang="vi-VN" sz="4400" b="1">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635594"/>
      </p:ext>
    </p:extLst>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E15F45-D213-8CAA-7FBB-05F584BC5E02}"/>
              </a:ext>
            </a:extLst>
          </p:cNvPr>
          <p:cNvSpPr txBox="1"/>
          <p:nvPr/>
        </p:nvSpPr>
        <p:spPr>
          <a:xfrm>
            <a:off x="1119730" y="1647202"/>
            <a:ext cx="11401518" cy="2862322"/>
          </a:xfrm>
          <a:prstGeom prst="rect">
            <a:avLst/>
          </a:prstGeom>
          <a:noFill/>
        </p:spPr>
        <p:txBody>
          <a:bodyPr wrap="square">
            <a:spAutoFit/>
          </a:bodyPr>
          <a:lstStyle/>
          <a:p>
            <a:pPr algn="l"/>
            <a:r>
              <a:rPr lang="en-US" sz="4000" i="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Những sản phẩm Google Cloud Platform cung cấp</a:t>
            </a:r>
          </a:p>
          <a:p>
            <a:pPr algn="l"/>
            <a:endParaRPr lang="en-US" sz="2800" i="0">
              <a:solidFill>
                <a:srgbClr val="003035"/>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r>
              <a:rPr lang="en-US" sz="2800" b="1" i="0">
                <a:solidFill>
                  <a:srgbClr val="0A0A0A"/>
                </a:solidFill>
                <a:effectLst/>
                <a:latin typeface="Times New Roman" panose="02020603050405020304" pitchFamily="18" charset="0"/>
                <a:cs typeface="Times New Roman" panose="02020603050405020304" pitchFamily="18" charset="0"/>
              </a:rPr>
              <a:t>Services:</a:t>
            </a:r>
            <a:r>
              <a:rPr lang="en-US" sz="2800" b="0" i="0">
                <a:solidFill>
                  <a:srgbClr val="0A0A0A"/>
                </a:solidFill>
                <a:effectLst/>
                <a:latin typeface="Times New Roman" panose="02020603050405020304" pitchFamily="18" charset="0"/>
                <a:cs typeface="Times New Roman" panose="02020603050405020304" pitchFamily="18" charset="0"/>
              </a:rPr>
              <a:t> Cloud Endpoints, Translate API, Prediction API</a:t>
            </a:r>
          </a:p>
          <a:p>
            <a:pPr marL="457200" indent="-457200" algn="l">
              <a:buFont typeface="Wingdings" panose="05000000000000000000" pitchFamily="2" charset="2"/>
              <a:buChar char="§"/>
            </a:pPr>
            <a:r>
              <a:rPr lang="en-US" sz="2800" b="1" i="0">
                <a:solidFill>
                  <a:srgbClr val="0A0A0A"/>
                </a:solidFill>
                <a:effectLst/>
                <a:latin typeface="Times New Roman" panose="02020603050405020304" pitchFamily="18" charset="0"/>
                <a:cs typeface="Times New Roman" panose="02020603050405020304" pitchFamily="18" charset="0"/>
              </a:rPr>
              <a:t>Big Data:</a:t>
            </a:r>
            <a:r>
              <a:rPr lang="en-US" sz="2800" b="0" i="0">
                <a:solidFill>
                  <a:srgbClr val="0A0A0A"/>
                </a:solidFill>
                <a:effectLst/>
                <a:latin typeface="Times New Roman" panose="02020603050405020304" pitchFamily="18" charset="0"/>
                <a:cs typeface="Times New Roman" panose="02020603050405020304" pitchFamily="18" charset="0"/>
              </a:rPr>
              <a:t> BigQuery, Cloud Dataflow, Cloud Dataproc, Cloud Pub/Sub</a:t>
            </a:r>
          </a:p>
          <a:p>
            <a:pPr marL="457200" indent="-457200" algn="l">
              <a:buFont typeface="Wingdings" panose="05000000000000000000" pitchFamily="2" charset="2"/>
              <a:buChar char="§"/>
            </a:pPr>
            <a:r>
              <a:rPr lang="en-US" sz="2800" b="1" i="0">
                <a:solidFill>
                  <a:srgbClr val="0A0A0A"/>
                </a:solidFill>
                <a:effectLst/>
                <a:latin typeface="Times New Roman" panose="02020603050405020304" pitchFamily="18" charset="0"/>
                <a:cs typeface="Times New Roman" panose="02020603050405020304" pitchFamily="18" charset="0"/>
              </a:rPr>
              <a:t>Storage:</a:t>
            </a:r>
            <a:r>
              <a:rPr lang="en-US" sz="2800" b="0" i="0">
                <a:solidFill>
                  <a:srgbClr val="0A0A0A"/>
                </a:solidFill>
                <a:effectLst/>
                <a:latin typeface="Times New Roman" panose="02020603050405020304" pitchFamily="18" charset="0"/>
                <a:cs typeface="Times New Roman" panose="02020603050405020304" pitchFamily="18" charset="0"/>
              </a:rPr>
              <a:t> Cloud Storage, Cloud Datastore, Cloud SQL, Cloud Bigtable</a:t>
            </a:r>
          </a:p>
          <a:p>
            <a:pPr marL="457200" indent="-457200" algn="l">
              <a:buFont typeface="Wingdings" panose="05000000000000000000" pitchFamily="2" charset="2"/>
              <a:buChar char="§"/>
            </a:pPr>
            <a:r>
              <a:rPr lang="en-US" sz="2800" b="1" i="0">
                <a:solidFill>
                  <a:srgbClr val="0A0A0A"/>
                </a:solidFill>
                <a:effectLst/>
                <a:latin typeface="Times New Roman" panose="02020603050405020304" pitchFamily="18" charset="0"/>
                <a:cs typeface="Times New Roman" panose="02020603050405020304" pitchFamily="18" charset="0"/>
              </a:rPr>
              <a:t>Compute:</a:t>
            </a:r>
            <a:r>
              <a:rPr lang="en-US" sz="2800" b="0" i="0">
                <a:solidFill>
                  <a:srgbClr val="0A0A0A"/>
                </a:solidFill>
                <a:effectLst/>
                <a:latin typeface="Times New Roman" panose="02020603050405020304" pitchFamily="18" charset="0"/>
                <a:cs typeface="Times New Roman" panose="02020603050405020304" pitchFamily="18" charset="0"/>
              </a:rPr>
              <a:t> App Engine, Compute Engine, Container Engine</a:t>
            </a:r>
          </a:p>
        </p:txBody>
      </p:sp>
      <p:sp>
        <p:nvSpPr>
          <p:cNvPr id="6" name="TextBox 5">
            <a:extLst>
              <a:ext uri="{FF2B5EF4-FFF2-40B4-BE49-F238E27FC236}">
                <a16:creationId xmlns:a16="http://schemas.microsoft.com/office/drawing/2014/main" id="{CCE4D944-C6EB-7FC1-748B-8F2A537840A9}"/>
              </a:ext>
            </a:extLst>
          </p:cNvPr>
          <p:cNvSpPr txBox="1"/>
          <p:nvPr/>
        </p:nvSpPr>
        <p:spPr>
          <a:xfrm>
            <a:off x="315097" y="6085049"/>
            <a:ext cx="6215448" cy="369332"/>
          </a:xfrm>
          <a:prstGeom prst="rect">
            <a:avLst/>
          </a:prstGeom>
          <a:noFill/>
        </p:spPr>
        <p:txBody>
          <a:bodyPr wrap="square">
            <a:spAutoFit/>
          </a:bodyPr>
          <a:lstStyle/>
          <a:p>
            <a:r>
              <a:rPr lang="en-US"/>
              <a:t>https://viettelmoney.vn/viettel-idc</a:t>
            </a:r>
          </a:p>
        </p:txBody>
      </p:sp>
    </p:spTree>
    <p:extLst>
      <p:ext uri="{BB962C8B-B14F-4D97-AF65-F5344CB8AC3E}">
        <p14:creationId xmlns:p14="http://schemas.microsoft.com/office/powerpoint/2010/main" val="388654376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2681266" y="221841"/>
            <a:ext cx="8657294" cy="91715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4400" b="1">
                <a:solidFill>
                  <a:schemeClr val="accent5">
                    <a:lumMod val="50000"/>
                  </a:schemeClr>
                </a:solidFill>
                <a:latin typeface="Times New Roman" panose="02020603050405020304" pitchFamily="18" charset="0"/>
                <a:cs typeface="Times New Roman" panose="02020603050405020304" pitchFamily="18" charset="0"/>
              </a:rPr>
              <a:t>3. CÁC SẢN PHẨM CỦA GCP</a:t>
            </a:r>
            <a:endParaRPr lang="vi-VN" sz="44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 name="CustomShape 1">
            <a:extLst>
              <a:ext uri="{FF2B5EF4-FFF2-40B4-BE49-F238E27FC236}">
                <a16:creationId xmlns:a16="http://schemas.microsoft.com/office/drawing/2014/main" id="{7A82C6BC-C9D3-4E0D-AF2A-BD9A3C9AD049}"/>
              </a:ext>
            </a:extLst>
          </p:cNvPr>
          <p:cNvSpPr/>
          <p:nvPr/>
        </p:nvSpPr>
        <p:spPr>
          <a:xfrm>
            <a:off x="2451984" y="1727924"/>
            <a:ext cx="4217855" cy="4027140"/>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marL="577850" indent="-514350">
              <a:buFont typeface="+mj-lt"/>
              <a:buAutoNum type="arabicPeriod"/>
            </a:pPr>
            <a:r>
              <a:rPr lang="vi-VN"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 Engine</a:t>
            </a:r>
            <a:endPar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77850" indent="-514350">
              <a:buFont typeface="+mj-lt"/>
              <a:buAutoNum type="arabicPeriod"/>
            </a:pPr>
            <a:r>
              <a:rPr lang="vi-VN"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Kubernetes Engine</a:t>
            </a: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577850" indent="-514350">
              <a:buFont typeface="+mj-lt"/>
              <a:buAutoNum type="arabicPeriod"/>
            </a:pP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 </a:t>
            </a:r>
            <a:r>
              <a:rPr lang="vi-VN"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Engine</a:t>
            </a:r>
            <a:endPar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77850" indent="-514350">
              <a:buFont typeface="+mj-lt"/>
              <a:buAutoNum type="arabicPeriod"/>
            </a:pPr>
            <a:r>
              <a:rPr lang="en-US" sz="2800" i="0">
                <a:solidFill>
                  <a:srgbClr val="000000"/>
                </a:solidFill>
                <a:effectLst/>
                <a:latin typeface="Times New Roman" panose="02020603050405020304" pitchFamily="18" charset="0"/>
                <a:cs typeface="Times New Roman" panose="02020603050405020304" pitchFamily="18" charset="0"/>
              </a:rPr>
              <a:t>Load Balancing</a:t>
            </a:r>
          </a:p>
          <a:p>
            <a:pPr marL="577850" indent="-514350">
              <a:buFont typeface="+mj-lt"/>
              <a:buAutoNum type="arabicPeriod"/>
            </a:pPr>
            <a:r>
              <a:rPr lang="en-US" sz="2800" i="0">
                <a:solidFill>
                  <a:srgbClr val="000000"/>
                </a:solidFill>
                <a:effectLst/>
                <a:latin typeface="Times New Roman" panose="02020603050405020304" pitchFamily="18" charset="0"/>
                <a:cs typeface="Times New Roman" panose="02020603050405020304" pitchFamily="18" charset="0"/>
              </a:rPr>
              <a:t>Cloud DNS</a:t>
            </a:r>
            <a:endParaRPr lang="en-US" sz="2800">
              <a:solidFill>
                <a:srgbClr val="000000"/>
              </a:solidFill>
              <a:latin typeface="Times New Roman" panose="02020603050405020304" pitchFamily="18" charset="0"/>
              <a:cs typeface="Times New Roman" panose="02020603050405020304" pitchFamily="18" charset="0"/>
            </a:endParaRPr>
          </a:p>
          <a:p>
            <a:pPr marL="577850" indent="-514350">
              <a:buFont typeface="+mj-lt"/>
              <a:buAutoNum type="arabicPeriod"/>
            </a:pP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Bigtable</a:t>
            </a:r>
          </a:p>
          <a:p>
            <a:pPr marL="577850" indent="-514350">
              <a:buFont typeface="+mj-lt"/>
              <a:buAutoNum type="arabicPeriod"/>
            </a:pP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a:t>
            </a:r>
            <a:r>
              <a:rPr lang="en-US" sz="28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storage</a:t>
            </a:r>
          </a:p>
          <a:p>
            <a:pPr marL="577850" indent="-514350">
              <a:buFont typeface="+mj-lt"/>
              <a:buAutoNum type="arabicPeriod"/>
            </a:pP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SQL</a:t>
            </a:r>
          </a:p>
          <a:p>
            <a:pPr marL="577850" indent="-514350">
              <a:buFont typeface="+mj-lt"/>
              <a:buAutoNum type="arabicPeriod"/>
            </a:pP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Datastore</a:t>
            </a:r>
            <a:endParaRPr lang="en-US" sz="2800" i="0">
              <a:solidFill>
                <a:srgbClr val="000000"/>
              </a:solidFill>
              <a:effectLst/>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4B984CE8-9F6C-4C9B-8CDC-7011F9EE2720}"/>
              </a:ext>
            </a:extLst>
          </p:cNvPr>
          <p:cNvSpPr/>
          <p:nvPr/>
        </p:nvSpPr>
        <p:spPr>
          <a:xfrm>
            <a:off x="6978318" y="2222057"/>
            <a:ext cx="4582589" cy="3171354"/>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marL="577850" indent="-514350">
              <a:buFont typeface="+mj-lt"/>
              <a:buAutoNum type="arabicPeriod" startAt="10"/>
            </a:pP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a:t>
            </a:r>
            <a:r>
              <a:rPr lang="en-US" sz="28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BigQuery</a:t>
            </a:r>
            <a:endPar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77850" indent="-514350">
              <a:buFont typeface="+mj-lt"/>
              <a:buAutoNum type="arabicPeriod" startAt="10"/>
            </a:pP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a:t>
            </a:r>
            <a:r>
              <a:rPr lang="en-US" sz="28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Dataflow</a:t>
            </a:r>
          </a:p>
          <a:p>
            <a:pPr marL="577850" indent="-514350">
              <a:buFont typeface="+mj-lt"/>
              <a:buAutoNum type="arabicPeriod" startAt="10"/>
            </a:pP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a:t>
            </a:r>
            <a:r>
              <a:rPr lang="en-US" sz="28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Dataproc</a:t>
            </a:r>
          </a:p>
          <a:p>
            <a:pPr marL="577850" indent="-514350">
              <a:buFont typeface="+mj-lt"/>
              <a:buAutoNum type="arabicPeriod" startAt="10"/>
            </a:pPr>
            <a:r>
              <a:rPr lang="en-US" sz="2800" i="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Pub/ Sub</a:t>
            </a:r>
          </a:p>
          <a:p>
            <a:pPr marL="577850" indent="-514350">
              <a:buFont typeface="+mj-lt"/>
              <a:buAutoNum type="arabicPeriod" startAt="10"/>
            </a:pPr>
            <a:r>
              <a:rPr lang="en-US" sz="2800" i="0">
                <a:solidFill>
                  <a:srgbClr val="000000"/>
                </a:solidFill>
                <a:effectLst/>
                <a:latin typeface="Times New Roman" panose="02020603050405020304" pitchFamily="18" charset="0"/>
                <a:cs typeface="Times New Roman" panose="02020603050405020304" pitchFamily="18" charset="0"/>
              </a:rPr>
              <a:t>Cloud Translate API</a:t>
            </a:r>
          </a:p>
          <a:p>
            <a:pPr marL="577850" indent="-514350">
              <a:buFont typeface="+mj-lt"/>
              <a:buAutoNum type="arabicPeriod" startAt="10"/>
            </a:pPr>
            <a:r>
              <a:rPr lang="en-US" sz="2800" i="0">
                <a:solidFill>
                  <a:srgbClr val="000000"/>
                </a:solidFill>
                <a:effectLst/>
                <a:latin typeface="Times New Roman" panose="02020603050405020304" pitchFamily="18" charset="0"/>
                <a:cs typeface="Times New Roman" panose="02020603050405020304" pitchFamily="18" charset="0"/>
              </a:rPr>
              <a:t>Cloud Vision API</a:t>
            </a:r>
          </a:p>
          <a:p>
            <a:pPr marL="577850" indent="-514350">
              <a:buFont typeface="+mj-lt"/>
              <a:buAutoNum type="arabicPeriod" startAt="10"/>
            </a:pPr>
            <a:r>
              <a:rPr lang="en-US" sz="2800" i="0">
                <a:solidFill>
                  <a:srgbClr val="000000"/>
                </a:solidFill>
                <a:effectLst/>
                <a:latin typeface="Times New Roman" panose="02020603050405020304" pitchFamily="18" charset="0"/>
                <a:cs typeface="Times New Roman" panose="02020603050405020304" pitchFamily="18" charset="0"/>
              </a:rPr>
              <a:t>Cloud Speech API</a:t>
            </a:r>
            <a:br>
              <a:rPr lang="en-US" sz="2800" i="0">
                <a:solidFill>
                  <a:srgbClr val="000000"/>
                </a:solidFill>
                <a:effectLst/>
                <a:latin typeface="Times New Roman" panose="02020603050405020304" pitchFamily="18" charset="0"/>
                <a:cs typeface="Times New Roman" panose="02020603050405020304" pitchFamily="18" charset="0"/>
              </a:rPr>
            </a:br>
            <a:endParaRPr lang="en-US" sz="4000" i="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A74D922-90CE-4F00-81CD-99B6FBE8A383}"/>
              </a:ext>
            </a:extLst>
          </p:cNvPr>
          <p:cNvSpPr txBox="1"/>
          <p:nvPr/>
        </p:nvSpPr>
        <p:spPr>
          <a:xfrm>
            <a:off x="211293" y="1727924"/>
            <a:ext cx="2240691" cy="382265"/>
          </a:xfrm>
          <a:prstGeom prst="rect">
            <a:avLst/>
          </a:prstGeom>
          <a:noFill/>
        </p:spPr>
        <p:txBody>
          <a:bodyPr wrap="square">
            <a:spAutoFit/>
          </a:bodyPr>
          <a:lstStyle/>
          <a:p>
            <a:r>
              <a:rPr lang="en-US" sz="1800" i="1">
                <a:solidFill>
                  <a:srgbClr val="000000"/>
                </a:solidFill>
                <a:effectLst/>
                <a:latin typeface="TimesNewRomanPS-ItalicMT"/>
              </a:rPr>
              <a:t>Các dịch vụ tính toán</a:t>
            </a:r>
            <a:endParaRPr lang="en-US"/>
          </a:p>
        </p:txBody>
      </p:sp>
      <p:sp>
        <p:nvSpPr>
          <p:cNvPr id="7" name="TextBox 6">
            <a:extLst>
              <a:ext uri="{FF2B5EF4-FFF2-40B4-BE49-F238E27FC236}">
                <a16:creationId xmlns:a16="http://schemas.microsoft.com/office/drawing/2014/main" id="{D00B34A8-D38C-4680-B3CB-7C27700DC963}"/>
              </a:ext>
            </a:extLst>
          </p:cNvPr>
          <p:cNvSpPr txBox="1"/>
          <p:nvPr/>
        </p:nvSpPr>
        <p:spPr>
          <a:xfrm>
            <a:off x="190811" y="5202278"/>
            <a:ext cx="2106933" cy="382265"/>
          </a:xfrm>
          <a:prstGeom prst="rect">
            <a:avLst/>
          </a:prstGeom>
          <a:noFill/>
        </p:spPr>
        <p:txBody>
          <a:bodyPr wrap="square">
            <a:spAutoFit/>
          </a:bodyPr>
          <a:lstStyle/>
          <a:p>
            <a:r>
              <a:rPr lang="en-US" sz="1800" i="1">
                <a:solidFill>
                  <a:srgbClr val="000000"/>
                </a:solidFill>
                <a:effectLst/>
                <a:latin typeface="TimesNewRomanPS-ItalicMT"/>
              </a:rPr>
              <a:t>Các dịch vụ </a:t>
            </a:r>
            <a:r>
              <a:rPr lang="en-US" i="1">
                <a:solidFill>
                  <a:srgbClr val="000000"/>
                </a:solidFill>
                <a:latin typeface="TimesNewRomanPS-ItalicMT"/>
              </a:rPr>
              <a:t>lưu trữ</a:t>
            </a:r>
            <a:endParaRPr lang="en-US"/>
          </a:p>
        </p:txBody>
      </p:sp>
      <p:sp>
        <p:nvSpPr>
          <p:cNvPr id="8" name="TextBox 7">
            <a:extLst>
              <a:ext uri="{FF2B5EF4-FFF2-40B4-BE49-F238E27FC236}">
                <a16:creationId xmlns:a16="http://schemas.microsoft.com/office/drawing/2014/main" id="{D7C8D9C9-82FF-4C8A-8471-808B5BA5A2EC}"/>
              </a:ext>
            </a:extLst>
          </p:cNvPr>
          <p:cNvSpPr txBox="1"/>
          <p:nvPr/>
        </p:nvSpPr>
        <p:spPr>
          <a:xfrm>
            <a:off x="631093" y="3359229"/>
            <a:ext cx="1867564" cy="382265"/>
          </a:xfrm>
          <a:prstGeom prst="rect">
            <a:avLst/>
          </a:prstGeom>
          <a:noFill/>
        </p:spPr>
        <p:txBody>
          <a:bodyPr wrap="square">
            <a:spAutoFit/>
          </a:bodyPr>
          <a:lstStyle/>
          <a:p>
            <a:r>
              <a:rPr lang="en-US" sz="1800" i="1">
                <a:solidFill>
                  <a:srgbClr val="000000"/>
                </a:solidFill>
                <a:effectLst/>
                <a:latin typeface="TimesNewRomanPS-ItalicMT"/>
              </a:rPr>
              <a:t>Các dịch vụ </a:t>
            </a:r>
            <a:r>
              <a:rPr lang="en-US" i="1">
                <a:solidFill>
                  <a:srgbClr val="000000"/>
                </a:solidFill>
                <a:latin typeface="TimesNewRomanPS-ItalicMT"/>
              </a:rPr>
              <a:t>mạng</a:t>
            </a:r>
            <a:endParaRPr lang="en-US"/>
          </a:p>
        </p:txBody>
      </p:sp>
      <p:sp>
        <p:nvSpPr>
          <p:cNvPr id="9" name="TextBox 8">
            <a:extLst>
              <a:ext uri="{FF2B5EF4-FFF2-40B4-BE49-F238E27FC236}">
                <a16:creationId xmlns:a16="http://schemas.microsoft.com/office/drawing/2014/main" id="{F4CB713F-335F-451D-AA11-14E05D510501}"/>
              </a:ext>
            </a:extLst>
          </p:cNvPr>
          <p:cNvSpPr txBox="1"/>
          <p:nvPr/>
        </p:nvSpPr>
        <p:spPr>
          <a:xfrm>
            <a:off x="10083770" y="2677586"/>
            <a:ext cx="2235691" cy="369332"/>
          </a:xfrm>
          <a:prstGeom prst="rect">
            <a:avLst/>
          </a:prstGeom>
          <a:noFill/>
        </p:spPr>
        <p:txBody>
          <a:bodyPr wrap="square">
            <a:spAutoFit/>
          </a:bodyPr>
          <a:lstStyle/>
          <a:p>
            <a:r>
              <a:rPr lang="en-US" sz="1800" i="1">
                <a:solidFill>
                  <a:srgbClr val="000000"/>
                </a:solidFill>
                <a:effectLst/>
                <a:latin typeface="TimesNewRomanPS-ItalicMT"/>
              </a:rPr>
              <a:t>Các dịch vụ </a:t>
            </a:r>
            <a:r>
              <a:rPr lang="en-US" i="1">
                <a:solidFill>
                  <a:srgbClr val="000000"/>
                </a:solidFill>
                <a:latin typeface="TimesNewRomanPS-ItalicMT"/>
              </a:rPr>
              <a:t>Big Data</a:t>
            </a:r>
            <a:endParaRPr lang="en-US"/>
          </a:p>
        </p:txBody>
      </p:sp>
      <p:sp>
        <p:nvSpPr>
          <p:cNvPr id="10" name="TextBox 9">
            <a:extLst>
              <a:ext uri="{FF2B5EF4-FFF2-40B4-BE49-F238E27FC236}">
                <a16:creationId xmlns:a16="http://schemas.microsoft.com/office/drawing/2014/main" id="{6DFC645F-2D0C-46C3-94D3-FA0655B04459}"/>
              </a:ext>
            </a:extLst>
          </p:cNvPr>
          <p:cNvSpPr txBox="1"/>
          <p:nvPr/>
        </p:nvSpPr>
        <p:spPr>
          <a:xfrm>
            <a:off x="8910530" y="5385732"/>
            <a:ext cx="3065177" cy="369332"/>
          </a:xfrm>
          <a:prstGeom prst="rect">
            <a:avLst/>
          </a:prstGeom>
          <a:noFill/>
        </p:spPr>
        <p:txBody>
          <a:bodyPr wrap="square">
            <a:spAutoFit/>
          </a:bodyPr>
          <a:lstStyle/>
          <a:p>
            <a:r>
              <a:rPr lang="en-US" sz="1800" i="1">
                <a:solidFill>
                  <a:srgbClr val="000000"/>
                </a:solidFill>
                <a:effectLst/>
                <a:latin typeface="TimesNewRomanPS-ItalicMT"/>
              </a:rPr>
              <a:t>Các dịch vụ Machine Learning</a:t>
            </a:r>
            <a:endParaRPr lang="en-US"/>
          </a:p>
        </p:txBody>
      </p:sp>
    </p:spTree>
    <p:extLst>
      <p:ext uri="{BB962C8B-B14F-4D97-AF65-F5344CB8AC3E}">
        <p14:creationId xmlns:p14="http://schemas.microsoft.com/office/powerpoint/2010/main" val="3257318979"/>
      </p:ext>
    </p:extLst>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944F0C-5FCF-435A-B2D6-7321BE351EB4}"/>
              </a:ext>
            </a:extLst>
          </p:cNvPr>
          <p:cNvSpPr txBox="1"/>
          <p:nvPr/>
        </p:nvSpPr>
        <p:spPr>
          <a:xfrm>
            <a:off x="1076825" y="522915"/>
            <a:ext cx="10649953" cy="5258171"/>
          </a:xfrm>
          <a:prstGeom prst="rect">
            <a:avLst/>
          </a:prstGeom>
          <a:noFill/>
        </p:spPr>
        <p:txBody>
          <a:bodyPr wrap="square">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Virtual Private Server </a:t>
            </a:r>
            <a:r>
              <a:rPr lang="en-US" sz="2800" b="1" i="0" dirty="0">
                <a:solidFill>
                  <a:srgbClr val="002060"/>
                </a:solidFill>
                <a:effectLst/>
                <a:latin typeface="Times New Roman" panose="02020603050405020304" pitchFamily="18" charset="0"/>
                <a:cs typeface="Times New Roman" panose="02020603050405020304" pitchFamily="18" charset="0"/>
              </a:rPr>
              <a:t>(VPS)</a:t>
            </a:r>
          </a:p>
          <a:p>
            <a:pPr algn="just"/>
            <a:endParaRPr lang="en-US" sz="2400" b="1" i="0" dirty="0">
              <a:solidFill>
                <a:srgbClr val="212529"/>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i="0" dirty="0">
                <a:solidFill>
                  <a:srgbClr val="212529"/>
                </a:solidFill>
                <a:effectLst/>
                <a:latin typeface="Times New Roman" panose="02020603050405020304" pitchFamily="18" charset="0"/>
                <a:cs typeface="Times New Roman" panose="02020603050405020304" pitchFamily="18" charset="0"/>
              </a:rPr>
              <a:t>VPS </a:t>
            </a:r>
            <a:r>
              <a:rPr lang="en-US" sz="2400" i="0" dirty="0" err="1">
                <a:solidFill>
                  <a:srgbClr val="212529"/>
                </a:solidFill>
                <a:effectLst/>
                <a:latin typeface="Times New Roman" panose="02020603050405020304" pitchFamily="18" charset="0"/>
                <a:cs typeface="Times New Roman" panose="02020603050405020304" pitchFamily="18" charset="0"/>
              </a:rPr>
              <a:t>là</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máy</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chủ</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ảo</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mỗi</a:t>
            </a:r>
            <a:r>
              <a:rPr lang="en-US" sz="2400" i="0" dirty="0">
                <a:solidFill>
                  <a:srgbClr val="212529"/>
                </a:solidFill>
                <a:effectLst/>
                <a:latin typeface="Times New Roman" panose="02020603050405020304" pitchFamily="18" charset="0"/>
                <a:cs typeface="Times New Roman" panose="02020603050405020304" pitchFamily="18" charset="0"/>
              </a:rPr>
              <a:t> VPS </a:t>
            </a:r>
            <a:r>
              <a:rPr lang="en-US" sz="2400" i="0" dirty="0" err="1">
                <a:solidFill>
                  <a:srgbClr val="212529"/>
                </a:solidFill>
                <a:effectLst/>
                <a:latin typeface="Times New Roman" panose="02020603050405020304" pitchFamily="18" charset="0"/>
                <a:cs typeface="Times New Roman" panose="02020603050405020304" pitchFamily="18" charset="0"/>
              </a:rPr>
              <a:t>là</a:t>
            </a:r>
            <a:r>
              <a:rPr lang="en-US" sz="2400" i="0" dirty="0">
                <a:solidFill>
                  <a:srgbClr val="212529"/>
                </a:solidFill>
                <a:effectLst/>
                <a:latin typeface="Times New Roman" panose="02020603050405020304" pitchFamily="18" charset="0"/>
                <a:cs typeface="Times New Roman" panose="02020603050405020304" pitchFamily="18" charset="0"/>
              </a:rPr>
              <a:t> 1 </a:t>
            </a:r>
            <a:r>
              <a:rPr lang="en-US" sz="2400" i="0" dirty="0" err="1">
                <a:solidFill>
                  <a:srgbClr val="212529"/>
                </a:solidFill>
                <a:effectLst/>
                <a:latin typeface="Times New Roman" panose="02020603050405020304" pitchFamily="18" charset="0"/>
                <a:cs typeface="Times New Roman" panose="02020603050405020304" pitchFamily="18" charset="0"/>
              </a:rPr>
              <a:t>hệ</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thống</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riêng</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biệt</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có</a:t>
            </a:r>
            <a:r>
              <a:rPr lang="en-US" sz="2400" i="0" dirty="0">
                <a:solidFill>
                  <a:srgbClr val="212529"/>
                </a:solidFill>
                <a:effectLst/>
                <a:latin typeface="Times New Roman" panose="02020603050405020304" pitchFamily="18" charset="0"/>
                <a:cs typeface="Times New Roman" panose="02020603050405020304" pitchFamily="18" charset="0"/>
              </a:rPr>
              <a:t> CPU, RAM, ổ </a:t>
            </a:r>
            <a:r>
              <a:rPr lang="en-US" sz="2400" i="0" dirty="0" err="1">
                <a:solidFill>
                  <a:srgbClr val="212529"/>
                </a:solidFill>
                <a:effectLst/>
                <a:latin typeface="Times New Roman" panose="02020603050405020304" pitchFamily="18" charset="0"/>
                <a:cs typeface="Times New Roman" panose="02020603050405020304" pitchFamily="18" charset="0"/>
              </a:rPr>
              <a:t>cứng</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riêng</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người</a:t>
            </a:r>
            <a:r>
              <a:rPr lang="en-US" sz="2400" i="0" dirty="0">
                <a:solidFill>
                  <a:srgbClr val="212529"/>
                </a:solidFill>
                <a:effectLst/>
                <a:latin typeface="Times New Roman" panose="02020603050405020304" pitchFamily="18" charset="0"/>
                <a:cs typeface="Times New Roman" panose="02020603050405020304" pitchFamily="18" charset="0"/>
              </a:rPr>
              <a:t> dung </a:t>
            </a:r>
            <a:r>
              <a:rPr lang="en-US" sz="2400" i="0" dirty="0" err="1">
                <a:solidFill>
                  <a:srgbClr val="212529"/>
                </a:solidFill>
                <a:effectLst/>
                <a:latin typeface="Times New Roman" panose="02020603050405020304" pitchFamily="18" charset="0"/>
                <a:cs typeface="Times New Roman" panose="02020603050405020304" pitchFamily="18" charset="0"/>
              </a:rPr>
              <a:t>có</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quyền</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quản</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lý</a:t>
            </a:r>
            <a:r>
              <a:rPr lang="en-US" sz="2400" i="0" dirty="0">
                <a:solidFill>
                  <a:srgbClr val="212529"/>
                </a:solidFill>
                <a:effectLst/>
                <a:latin typeface="Times New Roman" panose="02020603050405020304" pitchFamily="18" charset="0"/>
                <a:cs typeface="Times New Roman" panose="02020603050405020304" pitchFamily="18" charset="0"/>
              </a:rPr>
              <a:t> root </a:t>
            </a:r>
            <a:r>
              <a:rPr lang="en-US" sz="2400" i="0" dirty="0" err="1">
                <a:solidFill>
                  <a:srgbClr val="212529"/>
                </a:solidFill>
                <a:effectLst/>
                <a:latin typeface="Times New Roman" panose="02020603050405020304" pitchFamily="18" charset="0"/>
                <a:cs typeface="Times New Roman" panose="02020603050405020304" pitchFamily="18" charset="0"/>
              </a:rPr>
              <a:t>và</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cập</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nhật</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khởi</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động</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lại</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hệ</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thống</a:t>
            </a:r>
            <a:r>
              <a:rPr lang="en-US" sz="2400" i="0" dirty="0">
                <a:solidFill>
                  <a:srgbClr val="212529"/>
                </a:solidFill>
                <a:effectLst/>
                <a:latin typeface="Times New Roman" panose="02020603050405020304" pitchFamily="18" charset="0"/>
                <a:cs typeface="Times New Roman" panose="02020603050405020304" pitchFamily="18" charset="0"/>
              </a:rPr>
              <a:t> </a:t>
            </a:r>
            <a:r>
              <a:rPr lang="en-US" sz="2400" i="0" dirty="0" err="1">
                <a:solidFill>
                  <a:srgbClr val="212529"/>
                </a:solidFill>
                <a:effectLst/>
                <a:latin typeface="Times New Roman" panose="02020603050405020304" pitchFamily="18" charset="0"/>
                <a:cs typeface="Times New Roman" panose="02020603050405020304" pitchFamily="18" charset="0"/>
              </a:rPr>
              <a:t>tùy</a:t>
            </a:r>
            <a:r>
              <a:rPr lang="en-US" sz="2400" i="0" dirty="0">
                <a:solidFill>
                  <a:srgbClr val="212529"/>
                </a:solidFill>
                <a:effectLst/>
                <a:latin typeface="Times New Roman" panose="02020603050405020304" pitchFamily="18" charset="0"/>
                <a:cs typeface="Times New Roman" panose="02020603050405020304" pitchFamily="18" charset="0"/>
              </a:rPr>
              <a:t> ý.</a:t>
            </a:r>
          </a:p>
          <a:p>
            <a:pPr algn="just">
              <a:lnSpc>
                <a:spcPct val="150000"/>
              </a:lnSpc>
            </a:pPr>
            <a:endParaRPr lang="en-US" sz="2400" i="0" dirty="0">
              <a:solidFill>
                <a:srgbClr val="212529"/>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dirty="0">
                <a:solidFill>
                  <a:srgbClr val="212529"/>
                </a:solidFill>
                <a:latin typeface="Times New Roman" panose="02020603050405020304" pitchFamily="18" charset="0"/>
                <a:cs typeface="Times New Roman" panose="02020603050405020304" pitchFamily="18" charset="0"/>
              </a:rPr>
              <a:t>Google VPS </a:t>
            </a:r>
            <a:r>
              <a:rPr lang="en-US" sz="2400" dirty="0" err="1">
                <a:solidFill>
                  <a:srgbClr val="212529"/>
                </a:solidFill>
                <a:latin typeface="Times New Roman" panose="02020603050405020304" pitchFamily="18" charset="0"/>
                <a:cs typeface="Times New Roman" panose="02020603050405020304" pitchFamily="18" charset="0"/>
              </a:rPr>
              <a:t>đang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được</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cá</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nhân</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và</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các</a:t>
            </a:r>
            <a:r>
              <a:rPr lang="en-US" sz="2400" dirty="0">
                <a:solidFill>
                  <a:srgbClr val="212529"/>
                </a:solidFill>
                <a:latin typeface="Times New Roman" panose="02020603050405020304" pitchFamily="18" charset="0"/>
                <a:cs typeface="Times New Roman" panose="02020603050405020304" pitchFamily="18" charset="0"/>
              </a:rPr>
              <a:t> DN </a:t>
            </a:r>
            <a:r>
              <a:rPr lang="en-US" sz="2400" dirty="0" err="1">
                <a:solidFill>
                  <a:srgbClr val="212529"/>
                </a:solidFill>
                <a:latin typeface="Times New Roman" panose="02020603050405020304" pitchFamily="18" charset="0"/>
                <a:cs typeface="Times New Roman" panose="02020603050405020304" pitchFamily="18" charset="0"/>
              </a:rPr>
              <a:t>dùng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bởi</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vì</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khả</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năng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bảo</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mật</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cao</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và</a:t>
            </a:r>
            <a:r>
              <a:rPr lang="en-US" sz="2400" dirty="0">
                <a:solidFill>
                  <a:srgbClr val="212529"/>
                </a:solidFill>
                <a:latin typeface="Times New Roman" panose="02020603050405020304" pitchFamily="18" charset="0"/>
                <a:cs typeface="Times New Roman" panose="02020603050405020304" pitchFamily="18" charset="0"/>
              </a:rPr>
              <a:t> backup </a:t>
            </a:r>
            <a:r>
              <a:rPr lang="en-US" sz="2400" dirty="0" err="1">
                <a:solidFill>
                  <a:srgbClr val="212529"/>
                </a:solidFill>
                <a:latin typeface="Times New Roman" panose="02020603050405020304" pitchFamily="18" charset="0"/>
                <a:cs typeface="Times New Roman" panose="02020603050405020304" pitchFamily="18" charset="0"/>
              </a:rPr>
              <a:t>cực</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tốt</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như</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dùng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làm</a:t>
            </a:r>
            <a:r>
              <a:rPr lang="en-US" sz="2400" dirty="0">
                <a:solidFill>
                  <a:srgbClr val="212529"/>
                </a:solidFill>
                <a:latin typeface="Times New Roman" panose="02020603050405020304" pitchFamily="18" charset="0"/>
                <a:cs typeface="Times New Roman" panose="02020603050405020304" pitchFamily="18" charset="0"/>
              </a:rPr>
              <a:t> server game </a:t>
            </a:r>
            <a:r>
              <a:rPr lang="en-US" sz="2400" dirty="0" err="1">
                <a:solidFill>
                  <a:srgbClr val="212529"/>
                </a:solidFill>
                <a:latin typeface="Times New Roman" panose="02020603050405020304" pitchFamily="18" charset="0"/>
                <a:cs typeface="Times New Roman" panose="02020603050405020304" pitchFamily="18" charset="0"/>
              </a:rPr>
              <a:t>có</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lượng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truy</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cập</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vừa</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lưu</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trữ</a:t>
            </a:r>
            <a:r>
              <a:rPr lang="en-US" sz="2400" dirty="0">
                <a:solidFill>
                  <a:srgbClr val="212529"/>
                </a:solidFill>
                <a:latin typeface="Times New Roman" panose="02020603050405020304" pitchFamily="18" charset="0"/>
                <a:cs typeface="Times New Roman" panose="02020603050405020304" pitchFamily="18" charset="0"/>
              </a:rPr>
              <a:t> website; </a:t>
            </a:r>
            <a:r>
              <a:rPr lang="en-US" sz="2400" dirty="0" err="1">
                <a:solidFill>
                  <a:srgbClr val="212529"/>
                </a:solidFill>
                <a:latin typeface="Times New Roman" panose="02020603050405020304" pitchFamily="18" charset="0"/>
                <a:cs typeface="Times New Roman" panose="02020603050405020304" pitchFamily="18" charset="0"/>
              </a:rPr>
              <a:t>tạo</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môi</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trường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ảo</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để</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lập</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trình</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phân</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tích</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dữ</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liệu</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phát</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triển</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nền</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tảng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lưu</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trữ</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dữ</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liệu</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về</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hình</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ảnh</a:t>
            </a:r>
            <a:r>
              <a:rPr lang="en-US" sz="2400" dirty="0">
                <a:solidFill>
                  <a:srgbClr val="212529"/>
                </a:solidFill>
                <a:latin typeface="Times New Roman" panose="02020603050405020304" pitchFamily="18" charset="0"/>
                <a:cs typeface="Times New Roman" panose="02020603050405020304" pitchFamily="18" charset="0"/>
              </a:rPr>
              <a:t>, video,…; </a:t>
            </a:r>
            <a:r>
              <a:rPr lang="en-US" sz="2400" dirty="0" err="1">
                <a:solidFill>
                  <a:srgbClr val="212529"/>
                </a:solidFill>
                <a:latin typeface="Times New Roman" panose="02020603050405020304" pitchFamily="18" charset="0"/>
                <a:cs typeface="Times New Roman" panose="02020603050405020304" pitchFamily="18" charset="0"/>
              </a:rPr>
              <a:t>chạy</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các</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chương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trình</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quảng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cáo</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sự</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kiện</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truyền</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thông</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trực</a:t>
            </a:r>
            <a:r>
              <a:rPr lang="en-US" sz="2400" dirty="0">
                <a:solidFill>
                  <a:srgbClr val="212529"/>
                </a:solidFill>
                <a:latin typeface="Times New Roman" panose="02020603050405020304" pitchFamily="18" charset="0"/>
                <a:cs typeface="Times New Roman" panose="02020603050405020304" pitchFamily="18" charset="0"/>
              </a:rPr>
              <a:t> </a:t>
            </a:r>
            <a:r>
              <a:rPr lang="en-US" sz="2400" dirty="0" err="1">
                <a:solidFill>
                  <a:srgbClr val="212529"/>
                </a:solidFill>
                <a:latin typeface="Times New Roman" panose="02020603050405020304" pitchFamily="18" charset="0"/>
                <a:cs typeface="Times New Roman" panose="02020603050405020304" pitchFamily="18" charset="0"/>
              </a:rPr>
              <a:t>tiếp</a:t>
            </a:r>
            <a:r>
              <a:rPr lang="en-US" sz="2400" dirty="0">
                <a:solidFill>
                  <a:srgbClr val="212529"/>
                </a:solidFill>
                <a:latin typeface="Times New Roman" panose="02020603050405020304" pitchFamily="18" charset="0"/>
                <a:cs typeface="Times New Roman" panose="02020603050405020304" pitchFamily="18" charset="0"/>
              </a:rPr>
              <a:t>,…</a:t>
            </a:r>
            <a:endParaRPr lang="vi-VN" sz="2400" i="0" dirty="0">
              <a:solidFill>
                <a:srgbClr val="2125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45490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2294021" y="133487"/>
            <a:ext cx="8594360" cy="114201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4400" b="1">
                <a:solidFill>
                  <a:schemeClr val="accent5">
                    <a:lumMod val="50000"/>
                  </a:schemeClr>
                </a:solidFill>
                <a:latin typeface="Times New Roman" panose="02020603050405020304" pitchFamily="18" charset="0"/>
                <a:cs typeface="Times New Roman" panose="02020603050405020304" pitchFamily="18" charset="0"/>
              </a:rPr>
              <a:t>4. QUẢN LÝ </a:t>
            </a:r>
            <a:r>
              <a:rPr lang="vi-VN" sz="4400" b="1">
                <a:solidFill>
                  <a:schemeClr val="accent5">
                    <a:lumMod val="50000"/>
                  </a:schemeClr>
                </a:solidFill>
                <a:latin typeface="Times New Roman" panose="02020603050405020304" pitchFamily="18" charset="0"/>
                <a:cs typeface="Times New Roman" panose="02020603050405020304" pitchFamily="18" charset="0"/>
              </a:rPr>
              <a:t>G</a:t>
            </a:r>
            <a:r>
              <a:rPr lang="en-US" sz="4400" b="1">
                <a:solidFill>
                  <a:schemeClr val="accent5">
                    <a:lumMod val="50000"/>
                  </a:schemeClr>
                </a:solidFill>
                <a:latin typeface="Times New Roman" panose="02020603050405020304" pitchFamily="18" charset="0"/>
                <a:cs typeface="Times New Roman" panose="02020603050405020304" pitchFamily="18" charset="0"/>
              </a:rPr>
              <a:t>C</a:t>
            </a:r>
            <a:r>
              <a:rPr lang="vi-VN" sz="4400" b="1">
                <a:solidFill>
                  <a:schemeClr val="accent5">
                    <a:lumMod val="50000"/>
                  </a:schemeClr>
                </a:solidFill>
                <a:latin typeface="Times New Roman" panose="02020603050405020304" pitchFamily="18" charset="0"/>
                <a:cs typeface="Times New Roman" panose="02020603050405020304" pitchFamily="18" charset="0"/>
              </a:rPr>
              <a:t>P</a:t>
            </a:r>
            <a:endParaRPr lang="en-US" sz="44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7A7D8A-BB96-41D8-9A82-5577162FFE9E}"/>
              </a:ext>
            </a:extLst>
          </p:cNvPr>
          <p:cNvSpPr txBox="1"/>
          <p:nvPr/>
        </p:nvSpPr>
        <p:spPr>
          <a:xfrm>
            <a:off x="875277" y="1638385"/>
            <a:ext cx="10906992" cy="4893647"/>
          </a:xfrm>
          <a:prstGeom prst="rect">
            <a:avLst/>
          </a:prstGeom>
          <a:noFill/>
        </p:spPr>
        <p:txBody>
          <a:bodyPr wrap="square">
            <a:spAutoFit/>
          </a:bodyPr>
          <a:lstStyle/>
          <a:p>
            <a:pPr>
              <a:spcAft>
                <a:spcPts val="1200"/>
              </a:spcAft>
            </a:pPr>
            <a:r>
              <a:rPr lang="en-US" sz="2800">
                <a:solidFill>
                  <a:srgbClr val="000000"/>
                </a:solidFill>
                <a:latin typeface="TimesNewRomanPSMT"/>
              </a:rPr>
              <a:t>C</a:t>
            </a:r>
            <a:r>
              <a:rPr lang="vi-VN" sz="2800" i="0">
                <a:solidFill>
                  <a:srgbClr val="000000"/>
                </a:solidFill>
                <a:effectLst/>
                <a:latin typeface="TimesNewRomanPSMT"/>
              </a:rPr>
              <a:t>ách tổ chức và quản lý:</a:t>
            </a:r>
            <a:endParaRPr lang="en-US" sz="2800" i="0">
              <a:solidFill>
                <a:srgbClr val="000000"/>
              </a:solidFill>
              <a:effectLst/>
              <a:latin typeface="TimesNewRomanPSMT"/>
            </a:endParaRPr>
          </a:p>
          <a:p>
            <a:pPr marL="457200" indent="-457200">
              <a:spcAft>
                <a:spcPts val="1200"/>
              </a:spcAft>
              <a:buFont typeface="Wingdings" panose="05000000000000000000" pitchFamily="2" charset="2"/>
              <a:buChar char="§"/>
            </a:pPr>
            <a:r>
              <a:rPr lang="vi-VN" sz="2800" b="1" i="0">
                <a:solidFill>
                  <a:srgbClr val="000000"/>
                </a:solidFill>
                <a:effectLst/>
                <a:latin typeface="TimesNewRomanPSMT"/>
              </a:rPr>
              <a:t>Sử dụng bảng điều khiển GCP</a:t>
            </a:r>
            <a:r>
              <a:rPr lang="vi-VN" sz="2800" i="0">
                <a:solidFill>
                  <a:srgbClr val="000000"/>
                </a:solidFill>
                <a:effectLst/>
                <a:latin typeface="TimesNewRomanPSMT"/>
              </a:rPr>
              <a:t>, còn được gọi là bảng điều khiển web.</a:t>
            </a:r>
            <a:br>
              <a:rPr lang="en-US" sz="2800" i="0">
                <a:solidFill>
                  <a:srgbClr val="000000"/>
                </a:solidFill>
                <a:effectLst/>
                <a:latin typeface="TimesNewRomanPSMT"/>
              </a:rPr>
            </a:br>
            <a:r>
              <a:rPr lang="en-US" sz="2800" i="0">
                <a:solidFill>
                  <a:srgbClr val="000000"/>
                </a:solidFill>
                <a:effectLst/>
                <a:latin typeface="TimesNewRomanPSMT"/>
              </a:rPr>
              <a:t>    </a:t>
            </a:r>
            <a:r>
              <a:rPr lang="vi-VN" sz="2800" i="0">
                <a:solidFill>
                  <a:srgbClr val="000000"/>
                </a:solidFill>
                <a:effectLst/>
                <a:latin typeface="TimesNewRomanPSMT"/>
              </a:rPr>
              <a:t>Người dùng truy cập tại </a:t>
            </a:r>
            <a:r>
              <a:rPr lang="vi-VN" sz="2800" i="1">
                <a:solidFill>
                  <a:srgbClr val="000000"/>
                </a:solidFill>
                <a:effectLst/>
                <a:latin typeface="TimesNewRomanPSMT"/>
              </a:rPr>
              <a:t>https://console.cloud.google .com</a:t>
            </a:r>
            <a:endParaRPr lang="en-US" sz="2800" i="1">
              <a:solidFill>
                <a:srgbClr val="000000"/>
              </a:solidFill>
              <a:effectLst/>
              <a:latin typeface="TimesNewRomanPSMT"/>
            </a:endParaRPr>
          </a:p>
          <a:p>
            <a:pPr marL="457200" indent="-457200">
              <a:spcAft>
                <a:spcPts val="1200"/>
              </a:spcAft>
              <a:buFont typeface="Arial" panose="020B0604020202020204" pitchFamily="34" charset="0"/>
              <a:buChar char="•"/>
            </a:pPr>
            <a:r>
              <a:rPr lang="vi-VN" sz="2800" b="1" i="0">
                <a:solidFill>
                  <a:srgbClr val="000000"/>
                </a:solidFill>
                <a:effectLst/>
                <a:latin typeface="TimesNewRomanPSMT"/>
              </a:rPr>
              <a:t>Sử dụng giao diện dòng lệnh</a:t>
            </a:r>
            <a:r>
              <a:rPr lang="vi-VN" sz="2800" i="0">
                <a:solidFill>
                  <a:srgbClr val="000000"/>
                </a:solidFill>
                <a:effectLst/>
                <a:latin typeface="TimesNewRomanPSMT"/>
              </a:rPr>
              <a:t> bằng các công cụ dòng lệnh. Có bốn tiện ích dòng lệnh</a:t>
            </a:r>
            <a:r>
              <a:rPr lang="en-US" sz="2800" i="0">
                <a:solidFill>
                  <a:srgbClr val="000000"/>
                </a:solidFill>
                <a:effectLst/>
                <a:latin typeface="TimesNewRomanPSMT"/>
              </a:rPr>
              <a:t> </a:t>
            </a:r>
            <a:r>
              <a:rPr lang="vi-VN" sz="2800" i="0">
                <a:solidFill>
                  <a:srgbClr val="000000"/>
                </a:solidFill>
                <a:effectLst/>
                <a:latin typeface="TimesNewRomanPSMT"/>
              </a:rPr>
              <a:t>có thể gặp khi làm việc với GCP là:</a:t>
            </a:r>
            <a:endParaRPr lang="en-US" sz="2800" i="0">
              <a:solidFill>
                <a:srgbClr val="000000"/>
              </a:solidFill>
              <a:effectLst/>
              <a:latin typeface="TimesNewRomanPSMT"/>
            </a:endParaRPr>
          </a:p>
          <a:p>
            <a:pPr marL="1828800" indent="-336550">
              <a:spcAft>
                <a:spcPts val="1200"/>
              </a:spcAft>
              <a:buFont typeface="Arial" panose="020B0604020202020204" pitchFamily="34" charset="0"/>
              <a:buChar char="•"/>
            </a:pPr>
            <a:r>
              <a:rPr lang="vi-VN" sz="2800" b="1" i="0">
                <a:solidFill>
                  <a:srgbClr val="000000"/>
                </a:solidFill>
                <a:effectLst/>
                <a:latin typeface="TimesNewRomanPS-BoldMT"/>
              </a:rPr>
              <a:t>gcloud</a:t>
            </a:r>
            <a:r>
              <a:rPr lang="vi-VN" sz="2800" i="0">
                <a:solidFill>
                  <a:srgbClr val="000000"/>
                </a:solidFill>
                <a:effectLst/>
                <a:latin typeface="TimesNewRomanPS-BoldMT"/>
              </a:rPr>
              <a:t> </a:t>
            </a:r>
            <a:r>
              <a:rPr lang="vi-VN" sz="2800" i="0">
                <a:solidFill>
                  <a:srgbClr val="000000"/>
                </a:solidFill>
                <a:effectLst/>
                <a:latin typeface="TimesNewRomanPSMT"/>
              </a:rPr>
              <a:t>để quản lý chung các tài nguyên GCP</a:t>
            </a:r>
            <a:endParaRPr lang="en-US" sz="2800" i="0">
              <a:solidFill>
                <a:srgbClr val="000000"/>
              </a:solidFill>
              <a:effectLst/>
              <a:latin typeface="TimesNewRomanPSMT"/>
            </a:endParaRPr>
          </a:p>
          <a:p>
            <a:pPr marL="1828800" indent="-336550">
              <a:spcAft>
                <a:spcPts val="1200"/>
              </a:spcAft>
              <a:buFont typeface="Arial" panose="020B0604020202020204" pitchFamily="34" charset="0"/>
              <a:buChar char="•"/>
            </a:pPr>
            <a:r>
              <a:rPr lang="vi-VN" sz="2800" b="1" i="0">
                <a:solidFill>
                  <a:srgbClr val="000000"/>
                </a:solidFill>
                <a:effectLst/>
                <a:latin typeface="TimesNewRomanPS-BoldMT"/>
              </a:rPr>
              <a:t>gsutil</a:t>
            </a:r>
            <a:r>
              <a:rPr lang="vi-VN" sz="2800" i="0">
                <a:solidFill>
                  <a:srgbClr val="000000"/>
                </a:solidFill>
                <a:effectLst/>
                <a:latin typeface="TimesNewRomanPS-BoldMT"/>
              </a:rPr>
              <a:t> </a:t>
            </a:r>
            <a:r>
              <a:rPr lang="vi-VN" sz="2800" i="0">
                <a:solidFill>
                  <a:srgbClr val="000000"/>
                </a:solidFill>
                <a:effectLst/>
                <a:latin typeface="TimesNewRomanPSMT"/>
              </a:rPr>
              <a:t>để làm việc với các nhóm lưu trữ đám mây</a:t>
            </a:r>
            <a:endParaRPr lang="en-US" sz="2800" i="0">
              <a:solidFill>
                <a:srgbClr val="000000"/>
              </a:solidFill>
              <a:effectLst/>
              <a:latin typeface="TimesNewRomanPSMT"/>
            </a:endParaRPr>
          </a:p>
          <a:p>
            <a:pPr marL="1828800" indent="-336550">
              <a:spcAft>
                <a:spcPts val="1200"/>
              </a:spcAft>
              <a:buFont typeface="Arial" panose="020B0604020202020204" pitchFamily="34" charset="0"/>
              <a:buChar char="•"/>
            </a:pPr>
            <a:r>
              <a:rPr lang="vi-VN" sz="2800" b="1" i="1">
                <a:solidFill>
                  <a:srgbClr val="000000"/>
                </a:solidFill>
                <a:effectLst/>
                <a:latin typeface="TimesNewRomanPS-BoldMT"/>
              </a:rPr>
              <a:t>bq</a:t>
            </a:r>
            <a:r>
              <a:rPr lang="vi-VN" sz="2800" i="0">
                <a:solidFill>
                  <a:srgbClr val="000000"/>
                </a:solidFill>
                <a:effectLst/>
                <a:latin typeface="TimesNewRomanPS-BoldMT"/>
              </a:rPr>
              <a:t>: </a:t>
            </a:r>
            <a:r>
              <a:rPr lang="vi-VN" sz="2800" i="0">
                <a:solidFill>
                  <a:srgbClr val="000000"/>
                </a:solidFill>
                <a:effectLst/>
                <a:latin typeface="TimesNewRomanPSMT"/>
              </a:rPr>
              <a:t>để làm việc với BigQuery</a:t>
            </a:r>
            <a:endParaRPr lang="en-US" sz="2800" i="0">
              <a:solidFill>
                <a:srgbClr val="000000"/>
              </a:solidFill>
              <a:effectLst/>
              <a:latin typeface="TimesNewRomanPSMT"/>
            </a:endParaRPr>
          </a:p>
          <a:p>
            <a:pPr marL="1828800" indent="-336550">
              <a:spcAft>
                <a:spcPts val="1200"/>
              </a:spcAft>
              <a:buFont typeface="Arial" panose="020B0604020202020204" pitchFamily="34" charset="0"/>
              <a:buChar char="•"/>
            </a:pPr>
            <a:r>
              <a:rPr lang="vi-VN" sz="2800" b="1" i="0">
                <a:solidFill>
                  <a:srgbClr val="000000"/>
                </a:solidFill>
                <a:effectLst/>
                <a:latin typeface="TimesNewRomanPS-BoldMT"/>
              </a:rPr>
              <a:t>kubetcl</a:t>
            </a:r>
            <a:r>
              <a:rPr lang="vi-VN" sz="2800" i="0">
                <a:solidFill>
                  <a:srgbClr val="000000"/>
                </a:solidFill>
                <a:effectLst/>
                <a:latin typeface="TimesNewRomanPS-BoldMT"/>
              </a:rPr>
              <a:t> </a:t>
            </a:r>
            <a:r>
              <a:rPr lang="vi-VN" sz="2800" i="0">
                <a:solidFill>
                  <a:srgbClr val="000000"/>
                </a:solidFill>
                <a:effectLst/>
                <a:latin typeface="TimesNewRomanPSMT"/>
              </a:rPr>
              <a:t>để làm việc với Kubernetes</a:t>
            </a:r>
            <a:endParaRPr lang="en-US" sz="480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245585"/>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7175" y="2228116"/>
            <a:ext cx="2810385" cy="769441"/>
          </a:xfrm>
          <a:prstGeom prst="rect">
            <a:avLst/>
          </a:prstGeom>
          <a:noFill/>
        </p:spPr>
        <p:txBody>
          <a:bodyPr wrap="none" rtlCol="0">
            <a:spAutoFit/>
            <a:scene3d>
              <a:camera prst="orthographicFront"/>
              <a:lightRig rig="threePt" dir="t"/>
            </a:scene3d>
            <a:sp3d contourW="12700"/>
          </a:bodyPr>
          <a:lstStyle/>
          <a:p>
            <a:pPr algn="ctr"/>
            <a:r>
              <a:rPr lang="en-US" altLang="zh-CN" sz="4400" b="1" dirty="0">
                <a:solidFill>
                  <a:schemeClr val="accent1"/>
                </a:solidFill>
                <a:latin typeface="Cambria" panose="02040503050406030204" pitchFamily="18" charset="0"/>
                <a:ea typeface="+mj-ea"/>
                <a:cs typeface="经典综艺体简" panose="02010609000101010101" pitchFamily="49" charset="-122"/>
              </a:rPr>
              <a:t>NỘI DUNG</a:t>
            </a:r>
          </a:p>
        </p:txBody>
      </p:sp>
      <p:sp>
        <p:nvSpPr>
          <p:cNvPr id="5" name="文本框 4"/>
          <p:cNvSpPr txBox="1"/>
          <p:nvPr/>
        </p:nvSpPr>
        <p:spPr>
          <a:xfrm>
            <a:off x="5222937" y="1495315"/>
            <a:ext cx="6183002" cy="523220"/>
          </a:xfrm>
          <a:prstGeom prst="rect">
            <a:avLst/>
          </a:prstGeom>
          <a:noFill/>
        </p:spPr>
        <p:txBody>
          <a:bodyPr wrap="square" rtlCol="0">
            <a:spAutoFit/>
            <a:scene3d>
              <a:camera prst="orthographicFront"/>
              <a:lightRig rig="threePt" dir="t"/>
            </a:scene3d>
            <a:sp3d contourW="12700"/>
          </a:bodyPr>
          <a:lstStyle>
            <a:defPPr>
              <a:defRPr lang="zh-CN"/>
            </a:defPPr>
            <a:lvl1pPr>
              <a:defRPr sz="2800" b="1" i="0">
                <a:solidFill>
                  <a:schemeClr val="bg1">
                    <a:lumMod val="50000"/>
                  </a:schemeClr>
                </a:solidFill>
                <a:effectLst/>
                <a:latin typeface="LiberationSerif"/>
              </a:defRPr>
            </a:lvl1pPr>
          </a:lstStyle>
          <a:p>
            <a:r>
              <a:rPr lang="vi-VN"/>
              <a:t>CƠ SỞ HẠ TẦNG VÀ NỀN TẢNG CỦA G</a:t>
            </a:r>
            <a:r>
              <a:rPr lang="en-US"/>
              <a:t>C</a:t>
            </a:r>
            <a:r>
              <a:rPr lang="vi-VN"/>
              <a:t>P</a:t>
            </a:r>
            <a:endParaRPr lang="en-US"/>
          </a:p>
        </p:txBody>
      </p:sp>
      <p:sp>
        <p:nvSpPr>
          <p:cNvPr id="16" name="文本框 15"/>
          <p:cNvSpPr txBox="1"/>
          <p:nvPr/>
        </p:nvSpPr>
        <p:spPr>
          <a:xfrm>
            <a:off x="4422136" y="1381231"/>
            <a:ext cx="817853" cy="646331"/>
          </a:xfrm>
          <a:prstGeom prst="rect">
            <a:avLst/>
          </a:prstGeom>
          <a:noFill/>
        </p:spPr>
        <p:txBody>
          <a:bodyPr wrap="none" rtlCol="0">
            <a:spAutoFit/>
            <a:scene3d>
              <a:camera prst="orthographicFront"/>
              <a:lightRig rig="threePt" dir="t"/>
            </a:scene3d>
            <a:sp3d contourW="12700"/>
          </a:bodyPr>
          <a:lstStyle/>
          <a:p>
            <a:r>
              <a:rPr lang="en-US" altLang="zh-CN" sz="3600" b="1" i="1">
                <a:solidFill>
                  <a:schemeClr val="accent1"/>
                </a:solidFill>
                <a:latin typeface="Cambria" panose="02040503050406030204" pitchFamily="18" charset="0"/>
              </a:rPr>
              <a:t>02.</a:t>
            </a:r>
            <a:endParaRPr lang="en-US" altLang="zh-CN" sz="3600" b="1" i="1" dirty="0">
              <a:solidFill>
                <a:schemeClr val="accent1"/>
              </a:solidFill>
              <a:latin typeface="Cambria" panose="02040503050406030204" pitchFamily="18" charset="0"/>
            </a:endParaRPr>
          </a:p>
        </p:txBody>
      </p:sp>
      <p:sp>
        <p:nvSpPr>
          <p:cNvPr id="17" name="文本框 16"/>
          <p:cNvSpPr txBox="1"/>
          <p:nvPr/>
        </p:nvSpPr>
        <p:spPr>
          <a:xfrm>
            <a:off x="4390052" y="2052663"/>
            <a:ext cx="817853" cy="646331"/>
          </a:xfrm>
          <a:prstGeom prst="rect">
            <a:avLst/>
          </a:prstGeom>
          <a:noFill/>
        </p:spPr>
        <p:txBody>
          <a:bodyPr wrap="none" rtlCol="0">
            <a:spAutoFit/>
            <a:scene3d>
              <a:camera prst="orthographicFront"/>
              <a:lightRig rig="threePt" dir="t"/>
            </a:scene3d>
            <a:sp3d contourW="12700"/>
          </a:bodyPr>
          <a:lstStyle/>
          <a:p>
            <a:r>
              <a:rPr lang="en-US" altLang="zh-CN" sz="3600" b="1" i="1">
                <a:solidFill>
                  <a:schemeClr val="accent1"/>
                </a:solidFill>
                <a:latin typeface="Cambria" panose="02040503050406030204" pitchFamily="18" charset="0"/>
              </a:rPr>
              <a:t>03.</a:t>
            </a:r>
            <a:endParaRPr lang="en-US" altLang="zh-CN" sz="3600" b="1" i="1" dirty="0">
              <a:solidFill>
                <a:schemeClr val="accent1"/>
              </a:solidFill>
              <a:latin typeface="Cambria" panose="02040503050406030204" pitchFamily="18" charset="0"/>
            </a:endParaRPr>
          </a:p>
        </p:txBody>
      </p:sp>
      <p:sp>
        <p:nvSpPr>
          <p:cNvPr id="10" name="文本框 4">
            <a:extLst>
              <a:ext uri="{FF2B5EF4-FFF2-40B4-BE49-F238E27FC236}">
                <a16:creationId xmlns:a16="http://schemas.microsoft.com/office/drawing/2014/main" id="{4CE67744-3D26-4393-8F60-5358A8A3EFF4}"/>
              </a:ext>
            </a:extLst>
          </p:cNvPr>
          <p:cNvSpPr txBox="1"/>
          <p:nvPr/>
        </p:nvSpPr>
        <p:spPr>
          <a:xfrm>
            <a:off x="5168957" y="2163948"/>
            <a:ext cx="2755843" cy="523220"/>
          </a:xfrm>
          <a:prstGeom prst="rect">
            <a:avLst/>
          </a:prstGeom>
          <a:noFill/>
        </p:spPr>
        <p:txBody>
          <a:bodyPr wrap="square" rtlCol="0">
            <a:spAutoFit/>
            <a:scene3d>
              <a:camera prst="orthographicFront"/>
              <a:lightRig rig="threePt" dir="t"/>
            </a:scene3d>
            <a:sp3d contourW="12700"/>
          </a:bodyPr>
          <a:lstStyle>
            <a:defPPr>
              <a:defRPr lang="zh-CN"/>
            </a:defPPr>
            <a:lvl1pPr>
              <a:defRPr sz="2800" b="1" i="0">
                <a:solidFill>
                  <a:schemeClr val="bg1">
                    <a:lumMod val="50000"/>
                  </a:schemeClr>
                </a:solidFill>
                <a:effectLst/>
                <a:latin typeface="LiberationSerif"/>
              </a:defRPr>
            </a:lvl1pPr>
          </a:lstStyle>
          <a:p>
            <a:r>
              <a:rPr lang="en-US"/>
              <a:t>QUẢN LÝ </a:t>
            </a:r>
            <a:r>
              <a:rPr lang="vi-VN"/>
              <a:t>G</a:t>
            </a:r>
            <a:r>
              <a:rPr lang="en-US"/>
              <a:t>C</a:t>
            </a:r>
            <a:r>
              <a:rPr lang="vi-VN"/>
              <a:t>P</a:t>
            </a:r>
            <a:endParaRPr lang="en-US"/>
          </a:p>
        </p:txBody>
      </p:sp>
      <p:sp>
        <p:nvSpPr>
          <p:cNvPr id="13" name="文本框 17">
            <a:extLst>
              <a:ext uri="{FF2B5EF4-FFF2-40B4-BE49-F238E27FC236}">
                <a16:creationId xmlns:a16="http://schemas.microsoft.com/office/drawing/2014/main" id="{0417775D-D588-405F-8983-E65029CD1102}"/>
              </a:ext>
            </a:extLst>
          </p:cNvPr>
          <p:cNvSpPr txBox="1"/>
          <p:nvPr/>
        </p:nvSpPr>
        <p:spPr>
          <a:xfrm>
            <a:off x="4484200" y="724642"/>
            <a:ext cx="817853" cy="646331"/>
          </a:xfrm>
          <a:prstGeom prst="rect">
            <a:avLst/>
          </a:prstGeom>
          <a:noFill/>
        </p:spPr>
        <p:txBody>
          <a:bodyPr wrap="none" rtlCol="0">
            <a:spAutoFit/>
            <a:scene3d>
              <a:camera prst="orthographicFront"/>
              <a:lightRig rig="threePt" dir="t"/>
            </a:scene3d>
            <a:sp3d contourW="12700"/>
          </a:bodyPr>
          <a:lstStyle/>
          <a:p>
            <a:r>
              <a:rPr lang="en-US" altLang="zh-CN" sz="3600" b="1" i="1">
                <a:solidFill>
                  <a:schemeClr val="accent1"/>
                </a:solidFill>
                <a:latin typeface="Cambria" panose="02040503050406030204" pitchFamily="18" charset="0"/>
              </a:rPr>
              <a:t>01.</a:t>
            </a:r>
            <a:endParaRPr lang="en-US" altLang="zh-CN" sz="3600" b="1" i="1" dirty="0">
              <a:solidFill>
                <a:schemeClr val="accent1"/>
              </a:solidFill>
              <a:latin typeface="Cambria" panose="02040503050406030204" pitchFamily="18" charset="0"/>
            </a:endParaRPr>
          </a:p>
        </p:txBody>
      </p:sp>
      <p:sp>
        <p:nvSpPr>
          <p:cNvPr id="14" name="文本框 4">
            <a:extLst>
              <a:ext uri="{FF2B5EF4-FFF2-40B4-BE49-F238E27FC236}">
                <a16:creationId xmlns:a16="http://schemas.microsoft.com/office/drawing/2014/main" id="{95E2B1EB-D9CE-4502-A4D9-2B635E703DAB}"/>
              </a:ext>
            </a:extLst>
          </p:cNvPr>
          <p:cNvSpPr txBox="1"/>
          <p:nvPr/>
        </p:nvSpPr>
        <p:spPr>
          <a:xfrm>
            <a:off x="5259738" y="829396"/>
            <a:ext cx="2761317" cy="523220"/>
          </a:xfrm>
          <a:prstGeom prst="rect">
            <a:avLst/>
          </a:prstGeom>
          <a:noFill/>
        </p:spPr>
        <p:txBody>
          <a:bodyPr wrap="square" rtlCol="0">
            <a:spAutoFit/>
            <a:scene3d>
              <a:camera prst="orthographicFront"/>
              <a:lightRig rig="threePt" dir="t"/>
            </a:scene3d>
            <a:sp3d contourW="12700"/>
          </a:bodyPr>
          <a:lstStyle>
            <a:defPPr>
              <a:defRPr lang="zh-CN"/>
            </a:defPPr>
            <a:lvl1pPr>
              <a:defRPr sz="3200" b="1">
                <a:solidFill>
                  <a:schemeClr val="accent2"/>
                </a:solidFill>
                <a:latin typeface="Cambria" panose="02040503050406030204" pitchFamily="18" charset="0"/>
              </a:defRPr>
            </a:lvl1pPr>
          </a:lstStyle>
          <a:p>
            <a:r>
              <a:rPr lang="en-US" sz="2800" i="0">
                <a:solidFill>
                  <a:schemeClr val="bg1">
                    <a:lumMod val="50000"/>
                  </a:schemeClr>
                </a:solidFill>
                <a:effectLst/>
                <a:latin typeface="LiberationSerif"/>
              </a:rPr>
              <a:t>GIỚI THIỆU</a:t>
            </a:r>
            <a:endParaRPr lang="en-US" altLang="zh-CN" sz="2800" dirty="0">
              <a:solidFill>
                <a:schemeClr val="bg1">
                  <a:lumMod val="50000"/>
                </a:schemeClr>
              </a:solidFill>
            </a:endParaRPr>
          </a:p>
        </p:txBody>
      </p:sp>
      <p:sp>
        <p:nvSpPr>
          <p:cNvPr id="9" name="文本框 16">
            <a:extLst>
              <a:ext uri="{FF2B5EF4-FFF2-40B4-BE49-F238E27FC236}">
                <a16:creationId xmlns:a16="http://schemas.microsoft.com/office/drawing/2014/main" id="{CAB37624-E72A-4681-AAF0-830E0B2944F4}"/>
              </a:ext>
            </a:extLst>
          </p:cNvPr>
          <p:cNvSpPr txBox="1"/>
          <p:nvPr/>
        </p:nvSpPr>
        <p:spPr>
          <a:xfrm>
            <a:off x="4367146" y="2703003"/>
            <a:ext cx="817853" cy="646331"/>
          </a:xfrm>
          <a:prstGeom prst="rect">
            <a:avLst/>
          </a:prstGeom>
          <a:noFill/>
        </p:spPr>
        <p:txBody>
          <a:bodyPr wrap="none" rtlCol="0">
            <a:spAutoFit/>
            <a:scene3d>
              <a:camera prst="orthographicFront"/>
              <a:lightRig rig="threePt" dir="t"/>
            </a:scene3d>
            <a:sp3d contourW="12700"/>
          </a:bodyPr>
          <a:lstStyle/>
          <a:p>
            <a:r>
              <a:rPr lang="en-US" altLang="zh-CN" sz="3600" b="1" i="1">
                <a:solidFill>
                  <a:schemeClr val="accent1"/>
                </a:solidFill>
                <a:latin typeface="Cambria" panose="02040503050406030204" pitchFamily="18" charset="0"/>
              </a:rPr>
              <a:t>04.</a:t>
            </a:r>
            <a:endParaRPr lang="en-US" altLang="zh-CN" sz="3600" b="1" i="1" dirty="0">
              <a:solidFill>
                <a:schemeClr val="accent1"/>
              </a:solidFill>
              <a:latin typeface="Cambria" panose="02040503050406030204" pitchFamily="18" charset="0"/>
            </a:endParaRPr>
          </a:p>
        </p:txBody>
      </p:sp>
      <p:sp>
        <p:nvSpPr>
          <p:cNvPr id="11" name="文本框 4">
            <a:extLst>
              <a:ext uri="{FF2B5EF4-FFF2-40B4-BE49-F238E27FC236}">
                <a16:creationId xmlns:a16="http://schemas.microsoft.com/office/drawing/2014/main" id="{9D66EB1F-2A6C-4131-9733-368A1F895C21}"/>
              </a:ext>
            </a:extLst>
          </p:cNvPr>
          <p:cNvSpPr txBox="1"/>
          <p:nvPr/>
        </p:nvSpPr>
        <p:spPr>
          <a:xfrm>
            <a:off x="5082967" y="3481503"/>
            <a:ext cx="6269066" cy="523220"/>
          </a:xfrm>
          <a:prstGeom prst="rect">
            <a:avLst/>
          </a:prstGeom>
          <a:noFill/>
        </p:spPr>
        <p:txBody>
          <a:bodyPr wrap="square" rtlCol="0">
            <a:spAutoFit/>
            <a:scene3d>
              <a:camera prst="orthographicFront"/>
              <a:lightRig rig="threePt" dir="t"/>
            </a:scene3d>
            <a:sp3d contourW="12700"/>
          </a:bodyPr>
          <a:lstStyle>
            <a:defPPr>
              <a:defRPr lang="zh-CN"/>
            </a:defPPr>
            <a:lvl1pPr>
              <a:defRPr sz="2800" b="1" i="0">
                <a:solidFill>
                  <a:schemeClr val="bg1">
                    <a:lumMod val="50000"/>
                  </a:schemeClr>
                </a:solidFill>
                <a:effectLst/>
                <a:latin typeface="LiberationSerif"/>
              </a:defRPr>
            </a:lvl1pPr>
          </a:lstStyle>
          <a:p>
            <a:r>
              <a:rPr lang="en-US"/>
              <a:t>LẬP DỰ ÁN VÀ THANH TOÁN TRONG </a:t>
            </a:r>
            <a:r>
              <a:rPr lang="vi-VN"/>
              <a:t>G</a:t>
            </a:r>
            <a:r>
              <a:rPr lang="en-US"/>
              <a:t>C</a:t>
            </a:r>
            <a:r>
              <a:rPr lang="vi-VN"/>
              <a:t>P</a:t>
            </a:r>
            <a:endParaRPr lang="en-US"/>
          </a:p>
        </p:txBody>
      </p:sp>
      <p:sp>
        <p:nvSpPr>
          <p:cNvPr id="12" name="文本框 16">
            <a:extLst>
              <a:ext uri="{FF2B5EF4-FFF2-40B4-BE49-F238E27FC236}">
                <a16:creationId xmlns:a16="http://schemas.microsoft.com/office/drawing/2014/main" id="{156B17C2-611B-4252-9DF6-95DA61ED495B}"/>
              </a:ext>
            </a:extLst>
          </p:cNvPr>
          <p:cNvSpPr txBox="1"/>
          <p:nvPr/>
        </p:nvSpPr>
        <p:spPr>
          <a:xfrm>
            <a:off x="4298218" y="3358392"/>
            <a:ext cx="817853" cy="646331"/>
          </a:xfrm>
          <a:prstGeom prst="rect">
            <a:avLst/>
          </a:prstGeom>
          <a:noFill/>
        </p:spPr>
        <p:txBody>
          <a:bodyPr wrap="none" rtlCol="0">
            <a:spAutoFit/>
            <a:scene3d>
              <a:camera prst="orthographicFront"/>
              <a:lightRig rig="threePt" dir="t"/>
            </a:scene3d>
            <a:sp3d contourW="12700"/>
          </a:bodyPr>
          <a:lstStyle/>
          <a:p>
            <a:r>
              <a:rPr lang="en-US" altLang="zh-CN" sz="3600" b="1" i="1">
                <a:solidFill>
                  <a:schemeClr val="accent1"/>
                </a:solidFill>
                <a:latin typeface="Cambria" panose="02040503050406030204" pitchFamily="18" charset="0"/>
              </a:rPr>
              <a:t>05.</a:t>
            </a:r>
            <a:endParaRPr lang="en-US" altLang="zh-CN" sz="3600" b="1" i="1" dirty="0">
              <a:solidFill>
                <a:schemeClr val="accent1"/>
              </a:solidFill>
              <a:latin typeface="Cambria" panose="02040503050406030204" pitchFamily="18" charset="0"/>
            </a:endParaRPr>
          </a:p>
        </p:txBody>
      </p:sp>
      <p:sp>
        <p:nvSpPr>
          <p:cNvPr id="15" name="文本框 4">
            <a:extLst>
              <a:ext uri="{FF2B5EF4-FFF2-40B4-BE49-F238E27FC236}">
                <a16:creationId xmlns:a16="http://schemas.microsoft.com/office/drawing/2014/main" id="{C44A0F4B-C3B9-4075-A360-D3F5B146B9A3}"/>
              </a:ext>
            </a:extLst>
          </p:cNvPr>
          <p:cNvSpPr txBox="1"/>
          <p:nvPr/>
        </p:nvSpPr>
        <p:spPr>
          <a:xfrm>
            <a:off x="5175479" y="2820672"/>
            <a:ext cx="4161026" cy="523220"/>
          </a:xfrm>
          <a:prstGeom prst="rect">
            <a:avLst/>
          </a:prstGeom>
          <a:noFill/>
        </p:spPr>
        <p:txBody>
          <a:bodyPr wrap="square" rtlCol="0">
            <a:spAutoFit/>
            <a:scene3d>
              <a:camera prst="orthographicFront"/>
              <a:lightRig rig="threePt" dir="t"/>
            </a:scene3d>
            <a:sp3d contourW="12700"/>
          </a:bodyPr>
          <a:lstStyle>
            <a:defPPr>
              <a:defRPr lang="zh-CN"/>
            </a:defPPr>
            <a:lvl1pPr>
              <a:defRPr sz="2800" b="1" i="0">
                <a:solidFill>
                  <a:schemeClr val="bg1">
                    <a:lumMod val="50000"/>
                  </a:schemeClr>
                </a:solidFill>
                <a:effectLst/>
                <a:latin typeface="LiberationSerif"/>
              </a:defRPr>
            </a:lvl1pPr>
          </a:lstStyle>
          <a:p>
            <a:r>
              <a:rPr lang="en-US"/>
              <a:t>CÁC SẢN PHẨM CỦA </a:t>
            </a:r>
            <a:r>
              <a:rPr lang="vi-VN"/>
              <a:t>G</a:t>
            </a:r>
            <a:r>
              <a:rPr lang="en-US"/>
              <a:t>C</a:t>
            </a:r>
            <a:r>
              <a:rPr lang="vi-VN"/>
              <a:t>P</a:t>
            </a:r>
            <a:endParaRPr lang="en-US"/>
          </a:p>
        </p:txBody>
      </p:sp>
      <p:sp>
        <p:nvSpPr>
          <p:cNvPr id="18" name="文本框 16">
            <a:extLst>
              <a:ext uri="{FF2B5EF4-FFF2-40B4-BE49-F238E27FC236}">
                <a16:creationId xmlns:a16="http://schemas.microsoft.com/office/drawing/2014/main" id="{2861C627-6C6F-46F0-8AC6-CBE1C7B529AE}"/>
              </a:ext>
            </a:extLst>
          </p:cNvPr>
          <p:cNvSpPr txBox="1"/>
          <p:nvPr/>
        </p:nvSpPr>
        <p:spPr>
          <a:xfrm>
            <a:off x="4229290" y="4012113"/>
            <a:ext cx="817853" cy="646331"/>
          </a:xfrm>
          <a:prstGeom prst="rect">
            <a:avLst/>
          </a:prstGeom>
          <a:noFill/>
        </p:spPr>
        <p:txBody>
          <a:bodyPr wrap="none" rtlCol="0">
            <a:spAutoFit/>
            <a:scene3d>
              <a:camera prst="orthographicFront"/>
              <a:lightRig rig="threePt" dir="t"/>
            </a:scene3d>
            <a:sp3d contourW="12700"/>
          </a:bodyPr>
          <a:lstStyle/>
          <a:p>
            <a:r>
              <a:rPr lang="en-US" altLang="zh-CN" sz="3600" b="1" i="1">
                <a:solidFill>
                  <a:schemeClr val="accent1"/>
                </a:solidFill>
                <a:latin typeface="Cambria" panose="02040503050406030204" pitchFamily="18" charset="0"/>
              </a:rPr>
              <a:t>06.</a:t>
            </a:r>
            <a:endParaRPr lang="en-US" altLang="zh-CN" sz="3600" b="1" i="1" dirty="0">
              <a:solidFill>
                <a:schemeClr val="accent1"/>
              </a:solidFill>
              <a:latin typeface="Cambria" panose="02040503050406030204" pitchFamily="18" charset="0"/>
            </a:endParaRPr>
          </a:p>
        </p:txBody>
      </p:sp>
      <p:sp>
        <p:nvSpPr>
          <p:cNvPr id="19" name="文本框 4">
            <a:extLst>
              <a:ext uri="{FF2B5EF4-FFF2-40B4-BE49-F238E27FC236}">
                <a16:creationId xmlns:a16="http://schemas.microsoft.com/office/drawing/2014/main" id="{5E8949EB-6A92-460F-A76B-1CE60E6B99A3}"/>
              </a:ext>
            </a:extLst>
          </p:cNvPr>
          <p:cNvSpPr txBox="1"/>
          <p:nvPr/>
        </p:nvSpPr>
        <p:spPr>
          <a:xfrm>
            <a:off x="5116071" y="4150722"/>
            <a:ext cx="5086369" cy="523220"/>
          </a:xfrm>
          <a:prstGeom prst="rect">
            <a:avLst/>
          </a:prstGeom>
          <a:noFill/>
        </p:spPr>
        <p:txBody>
          <a:bodyPr wrap="square" rtlCol="0">
            <a:spAutoFit/>
            <a:scene3d>
              <a:camera prst="orthographicFront"/>
              <a:lightRig rig="threePt" dir="t"/>
            </a:scene3d>
            <a:sp3d contourW="12700"/>
          </a:bodyPr>
          <a:lstStyle>
            <a:defPPr>
              <a:defRPr lang="zh-CN"/>
            </a:defPPr>
            <a:lvl1pPr>
              <a:defRPr sz="2800" b="1" i="0">
                <a:solidFill>
                  <a:schemeClr val="bg1">
                    <a:lumMod val="50000"/>
                  </a:schemeClr>
                </a:solidFill>
                <a:effectLst/>
                <a:latin typeface="LiberationSerif"/>
              </a:defRPr>
            </a:lvl1pPr>
          </a:lstStyle>
          <a:p>
            <a:r>
              <a:rPr lang="en-US"/>
              <a:t>SỬ DỤNG CLOUD SHELL</a:t>
            </a:r>
          </a:p>
        </p:txBody>
      </p:sp>
      <p:sp>
        <p:nvSpPr>
          <p:cNvPr id="20" name="文本框 16">
            <a:extLst>
              <a:ext uri="{FF2B5EF4-FFF2-40B4-BE49-F238E27FC236}">
                <a16:creationId xmlns:a16="http://schemas.microsoft.com/office/drawing/2014/main" id="{2F86F2E7-B053-46B3-93A8-840DEFDACFE6}"/>
              </a:ext>
            </a:extLst>
          </p:cNvPr>
          <p:cNvSpPr txBox="1"/>
          <p:nvPr/>
        </p:nvSpPr>
        <p:spPr>
          <a:xfrm>
            <a:off x="4208488" y="4695672"/>
            <a:ext cx="817853" cy="646331"/>
          </a:xfrm>
          <a:prstGeom prst="rect">
            <a:avLst/>
          </a:prstGeom>
          <a:noFill/>
        </p:spPr>
        <p:txBody>
          <a:bodyPr wrap="none" rtlCol="0">
            <a:spAutoFit/>
            <a:scene3d>
              <a:camera prst="orthographicFront"/>
              <a:lightRig rig="threePt" dir="t"/>
            </a:scene3d>
            <a:sp3d contourW="12700"/>
          </a:bodyPr>
          <a:lstStyle/>
          <a:p>
            <a:r>
              <a:rPr lang="en-US" altLang="zh-CN" sz="3600" b="1" i="1">
                <a:solidFill>
                  <a:schemeClr val="accent1"/>
                </a:solidFill>
                <a:latin typeface="Cambria" panose="02040503050406030204" pitchFamily="18" charset="0"/>
              </a:rPr>
              <a:t>07.</a:t>
            </a:r>
            <a:endParaRPr lang="en-US" altLang="zh-CN" sz="3600" b="1" i="1" dirty="0">
              <a:solidFill>
                <a:schemeClr val="accent1"/>
              </a:solidFill>
              <a:latin typeface="Cambria" panose="02040503050406030204" pitchFamily="18" charset="0"/>
            </a:endParaRPr>
          </a:p>
        </p:txBody>
      </p:sp>
      <p:sp>
        <p:nvSpPr>
          <p:cNvPr id="21" name="文本框 4">
            <a:extLst>
              <a:ext uri="{FF2B5EF4-FFF2-40B4-BE49-F238E27FC236}">
                <a16:creationId xmlns:a16="http://schemas.microsoft.com/office/drawing/2014/main" id="{DCE89548-E01D-4C4F-89BA-ABD77F770D3B}"/>
              </a:ext>
            </a:extLst>
          </p:cNvPr>
          <p:cNvSpPr txBox="1"/>
          <p:nvPr/>
        </p:nvSpPr>
        <p:spPr>
          <a:xfrm>
            <a:off x="5095268" y="4802197"/>
            <a:ext cx="6775889" cy="954107"/>
          </a:xfrm>
          <a:prstGeom prst="rect">
            <a:avLst/>
          </a:prstGeom>
          <a:noFill/>
        </p:spPr>
        <p:txBody>
          <a:bodyPr wrap="square" rtlCol="0">
            <a:spAutoFit/>
            <a:scene3d>
              <a:camera prst="orthographicFront"/>
              <a:lightRig rig="threePt" dir="t"/>
            </a:scene3d>
            <a:sp3d contourW="12700"/>
          </a:bodyPr>
          <a:lstStyle>
            <a:defPPr>
              <a:defRPr lang="zh-CN"/>
            </a:defPPr>
            <a:lvl1pPr>
              <a:defRPr sz="2800" b="1" i="0">
                <a:solidFill>
                  <a:schemeClr val="bg1">
                    <a:lumMod val="50000"/>
                  </a:schemeClr>
                </a:solidFill>
                <a:effectLst/>
                <a:latin typeface="LiberationSerif"/>
              </a:defRPr>
            </a:lvl1pPr>
          </a:lstStyle>
          <a:p>
            <a:r>
              <a:rPr lang="vi-VN"/>
              <a:t>CƠ SỞ HẠ TẦNG NHƯ MỘT DỊCH VỤ (IAAS) TRONG G</a:t>
            </a:r>
            <a:r>
              <a:rPr lang="en-US"/>
              <a:t>C</a:t>
            </a:r>
            <a:r>
              <a:rPr lang="vi-VN"/>
              <a:t>P</a:t>
            </a:r>
            <a:endParaRPr lang="en-US"/>
          </a:p>
        </p:txBody>
      </p:sp>
    </p:spTree>
    <p:extLst>
      <p:ext uri="{BB962C8B-B14F-4D97-AF65-F5344CB8AC3E}">
        <p14:creationId xmlns:p14="http://schemas.microsoft.com/office/powerpoint/2010/main" val="133809529"/>
      </p:ext>
    </p:extLst>
  </p:cSld>
  <p:clrMapOvr>
    <a:masterClrMapping/>
  </p:clrMapOvr>
  <mc:AlternateContent xmlns:mc="http://schemas.openxmlformats.org/markup-compatibility/2006" xmlns:p14="http://schemas.microsoft.com/office/powerpoint/2010/main">
    <mc:Choice Requires="p14">
      <p:transition spd="slow" p14:dur="1400" advClick="0">
        <p14:doors dir="ver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2326105" y="133487"/>
            <a:ext cx="8979371" cy="162327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4400" b="1">
                <a:solidFill>
                  <a:schemeClr val="accent5">
                    <a:lumMod val="50000"/>
                  </a:schemeClr>
                </a:solidFill>
                <a:latin typeface="Times New Roman" panose="02020603050405020304" pitchFamily="18" charset="0"/>
                <a:cs typeface="Times New Roman" panose="02020603050405020304" pitchFamily="18" charset="0"/>
              </a:rPr>
              <a:t>5. LẬP DỰ ÁN VÀ THANH TOÁN TRONG </a:t>
            </a:r>
            <a:r>
              <a:rPr lang="vi-VN" sz="4400" b="1">
                <a:solidFill>
                  <a:schemeClr val="accent5">
                    <a:lumMod val="50000"/>
                  </a:schemeClr>
                </a:solidFill>
                <a:latin typeface="Times New Roman" panose="02020603050405020304" pitchFamily="18" charset="0"/>
                <a:cs typeface="Times New Roman" panose="02020603050405020304" pitchFamily="18" charset="0"/>
              </a:rPr>
              <a:t>G</a:t>
            </a:r>
            <a:r>
              <a:rPr lang="en-US" sz="4400" b="1">
                <a:solidFill>
                  <a:schemeClr val="accent5">
                    <a:lumMod val="50000"/>
                  </a:schemeClr>
                </a:solidFill>
                <a:latin typeface="Times New Roman" panose="02020603050405020304" pitchFamily="18" charset="0"/>
                <a:cs typeface="Times New Roman" panose="02020603050405020304" pitchFamily="18" charset="0"/>
              </a:rPr>
              <a:t>C</a:t>
            </a:r>
            <a:r>
              <a:rPr lang="vi-VN" sz="4400" b="1">
                <a:solidFill>
                  <a:schemeClr val="accent5">
                    <a:lumMod val="50000"/>
                  </a:schemeClr>
                </a:solidFill>
                <a:latin typeface="Times New Roman" panose="02020603050405020304" pitchFamily="18" charset="0"/>
                <a:cs typeface="Times New Roman" panose="02020603050405020304" pitchFamily="18" charset="0"/>
              </a:rPr>
              <a:t>P</a:t>
            </a:r>
            <a:endParaRPr lang="en-US" sz="44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7A7D8A-BB96-41D8-9A82-5577162FFE9E}"/>
              </a:ext>
            </a:extLst>
          </p:cNvPr>
          <p:cNvSpPr txBox="1"/>
          <p:nvPr/>
        </p:nvSpPr>
        <p:spPr>
          <a:xfrm>
            <a:off x="1216308" y="2702687"/>
            <a:ext cx="10595942" cy="2554545"/>
          </a:xfrm>
          <a:prstGeom prst="rect">
            <a:avLst/>
          </a:prstGeom>
          <a:noFill/>
        </p:spPr>
        <p:txBody>
          <a:bodyPr wrap="square">
            <a:spAutoFit/>
          </a:bodyPr>
          <a:lstStyle/>
          <a:p>
            <a:pPr marL="457200" indent="-457200">
              <a:spcAft>
                <a:spcPts val="1200"/>
              </a:spcAft>
              <a:buFont typeface="Wingdings" panose="05000000000000000000" pitchFamily="2" charset="2"/>
              <a:buChar char="§"/>
            </a:pPr>
            <a:r>
              <a:rPr lang="vi-VN" sz="2800" i="0">
                <a:solidFill>
                  <a:srgbClr val="000000"/>
                </a:solidFill>
                <a:effectLst/>
                <a:latin typeface="Times New Roman" panose="02020603050405020304" pitchFamily="18" charset="0"/>
                <a:cs typeface="Times New Roman" panose="02020603050405020304" pitchFamily="18" charset="0"/>
              </a:rPr>
              <a:t>Các dự án được liên kết với các tài khoản cá nhân và tài khoản với các tổ</a:t>
            </a:r>
            <a:r>
              <a:rPr lang="en-US" sz="2800" i="0">
                <a:solidFill>
                  <a:srgbClr val="000000"/>
                </a:solidFill>
                <a:effectLst/>
                <a:latin typeface="Times New Roman" panose="02020603050405020304" pitchFamily="18" charset="0"/>
                <a:cs typeface="Times New Roman" panose="02020603050405020304" pitchFamily="18" charset="0"/>
              </a:rPr>
              <a:t> </a:t>
            </a:r>
            <a:r>
              <a:rPr lang="vi-VN" sz="2800" i="0">
                <a:solidFill>
                  <a:srgbClr val="000000"/>
                </a:solidFill>
                <a:effectLst/>
                <a:latin typeface="Times New Roman" panose="02020603050405020304" pitchFamily="18" charset="0"/>
                <a:cs typeface="Times New Roman" panose="02020603050405020304" pitchFamily="18" charset="0"/>
              </a:rPr>
              <a:t>chức. </a:t>
            </a:r>
            <a:endParaRPr lang="en-US" sz="2800" i="0">
              <a:solidFill>
                <a:srgbClr val="000000"/>
              </a:solidFill>
              <a:effectLst/>
              <a:latin typeface="Times New Roman" panose="02020603050405020304" pitchFamily="18" charset="0"/>
              <a:cs typeface="Times New Roman" panose="02020603050405020304" pitchFamily="18" charset="0"/>
            </a:endParaRPr>
          </a:p>
          <a:p>
            <a:pPr marL="457200" indent="-457200">
              <a:spcAft>
                <a:spcPts val="1200"/>
              </a:spcAft>
              <a:buFont typeface="Wingdings" panose="05000000000000000000" pitchFamily="2" charset="2"/>
              <a:buChar char="§"/>
            </a:pPr>
            <a:r>
              <a:rPr lang="vi-VN" sz="2800" i="0">
                <a:solidFill>
                  <a:srgbClr val="000000"/>
                </a:solidFill>
                <a:effectLst/>
                <a:latin typeface="Times New Roman" panose="02020603050405020304" pitchFamily="18" charset="0"/>
                <a:cs typeface="Times New Roman" panose="02020603050405020304" pitchFamily="18" charset="0"/>
              </a:rPr>
              <a:t>Mỗi dự án có thể được coi là Tài nguyên + Cài đặt + Siêu dữ liệu. </a:t>
            </a:r>
            <a:endParaRPr lang="en-US" sz="2800" i="0">
              <a:solidFill>
                <a:srgbClr val="000000"/>
              </a:solidFill>
              <a:effectLst/>
              <a:latin typeface="Times New Roman" panose="02020603050405020304" pitchFamily="18" charset="0"/>
              <a:cs typeface="Times New Roman" panose="02020603050405020304" pitchFamily="18" charset="0"/>
            </a:endParaRPr>
          </a:p>
          <a:p>
            <a:pPr marL="457200" indent="-457200">
              <a:spcAft>
                <a:spcPts val="1200"/>
              </a:spcAft>
              <a:buFont typeface="Wingdings" panose="05000000000000000000" pitchFamily="2" charset="2"/>
              <a:buChar char="§"/>
            </a:pPr>
            <a:r>
              <a:rPr lang="vi-VN" sz="2800" i="0">
                <a:solidFill>
                  <a:srgbClr val="000000"/>
                </a:solidFill>
                <a:effectLst/>
                <a:latin typeface="Times New Roman" panose="02020603050405020304" pitchFamily="18" charset="0"/>
                <a:cs typeface="Times New Roman" panose="02020603050405020304" pitchFamily="18" charset="0"/>
              </a:rPr>
              <a:t>Một dự án thực sự được liên kết với hoặc được xác định bởi ba mẩu siêu dữ liệu,</a:t>
            </a:r>
            <a:r>
              <a:rPr lang="en-US" sz="2800" i="0">
                <a:solidFill>
                  <a:srgbClr val="000000"/>
                </a:solidFill>
                <a:effectLst/>
                <a:latin typeface="Times New Roman" panose="02020603050405020304" pitchFamily="18" charset="0"/>
                <a:cs typeface="Times New Roman" panose="02020603050405020304" pitchFamily="18" charset="0"/>
              </a:rPr>
              <a:t> </a:t>
            </a:r>
            <a:r>
              <a:rPr lang="vi-VN" sz="2800" i="0">
                <a:solidFill>
                  <a:srgbClr val="000000"/>
                </a:solidFill>
                <a:effectLst/>
                <a:latin typeface="Times New Roman" panose="02020603050405020304" pitchFamily="18" charset="0"/>
                <a:cs typeface="Times New Roman" panose="02020603050405020304" pitchFamily="18" charset="0"/>
              </a:rPr>
              <a:t>tên, ID và số. ID dự án là duy nhất và vĩnh viễn. </a:t>
            </a:r>
            <a:endParaRPr lang="en-US" sz="480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561342"/>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2326105" y="133487"/>
            <a:ext cx="8979371" cy="103335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4400" b="1">
                <a:solidFill>
                  <a:schemeClr val="accent5">
                    <a:lumMod val="50000"/>
                  </a:schemeClr>
                </a:solidFill>
                <a:latin typeface="Times New Roman" panose="02020603050405020304" pitchFamily="18" charset="0"/>
                <a:cs typeface="Times New Roman" panose="02020603050405020304" pitchFamily="18" charset="0"/>
              </a:rPr>
              <a:t>6. SỬ DỤNG CLOUD SHELL</a:t>
            </a:r>
          </a:p>
        </p:txBody>
      </p:sp>
      <p:sp>
        <p:nvSpPr>
          <p:cNvPr id="6" name="TextBox 5">
            <a:extLst>
              <a:ext uri="{FF2B5EF4-FFF2-40B4-BE49-F238E27FC236}">
                <a16:creationId xmlns:a16="http://schemas.microsoft.com/office/drawing/2014/main" id="{CA7A7D8A-BB96-41D8-9A82-5577162FFE9E}"/>
              </a:ext>
            </a:extLst>
          </p:cNvPr>
          <p:cNvSpPr txBox="1"/>
          <p:nvPr/>
        </p:nvSpPr>
        <p:spPr>
          <a:xfrm>
            <a:off x="604766" y="1466645"/>
            <a:ext cx="11252292" cy="5062924"/>
          </a:xfrm>
          <a:prstGeom prst="rect">
            <a:avLst/>
          </a:prstGeom>
          <a:noFill/>
        </p:spPr>
        <p:txBody>
          <a:bodyPr wrap="square">
            <a:spAutoFit/>
          </a:bodyPr>
          <a:lstStyle/>
          <a:p>
            <a:pPr marL="457200" indent="-457200">
              <a:spcAft>
                <a:spcPts val="600"/>
              </a:spcAft>
              <a:buFont typeface="Wingdings" panose="05000000000000000000" pitchFamily="2" charset="2"/>
              <a:buChar char="§"/>
            </a:pPr>
            <a:r>
              <a:rPr lang="vi-VN" sz="2800" b="1" i="0">
                <a:solidFill>
                  <a:srgbClr val="000000"/>
                </a:solidFill>
                <a:effectLst/>
                <a:latin typeface="Times New Roman" panose="02020603050405020304" pitchFamily="18" charset="0"/>
                <a:cs typeface="Times New Roman" panose="02020603050405020304" pitchFamily="18" charset="0"/>
              </a:rPr>
              <a:t>Cloud Shell </a:t>
            </a:r>
            <a:r>
              <a:rPr lang="vi-VN" sz="2800" i="0">
                <a:solidFill>
                  <a:srgbClr val="000000"/>
                </a:solidFill>
                <a:effectLst/>
                <a:latin typeface="Times New Roman" panose="02020603050405020304" pitchFamily="18" charset="0"/>
                <a:cs typeface="Times New Roman" panose="02020603050405020304" pitchFamily="18" charset="0"/>
              </a:rPr>
              <a:t>là một phiên bản máy ảo chạy trên Google Cloud, đóng vai trò tiếp</a:t>
            </a:r>
            <a:r>
              <a:rPr lang="en-US" sz="2800" i="0">
                <a:solidFill>
                  <a:srgbClr val="000000"/>
                </a:solidFill>
                <a:effectLst/>
                <a:latin typeface="Times New Roman" panose="02020603050405020304" pitchFamily="18" charset="0"/>
                <a:cs typeface="Times New Roman" panose="02020603050405020304" pitchFamily="18" charset="0"/>
              </a:rPr>
              <a:t> </a:t>
            </a:r>
            <a:r>
              <a:rPr lang="vi-VN" sz="2800" i="0">
                <a:solidFill>
                  <a:srgbClr val="000000"/>
                </a:solidFill>
                <a:effectLst/>
                <a:latin typeface="Times New Roman" panose="02020603050405020304" pitchFamily="18" charset="0"/>
                <a:cs typeface="Times New Roman" panose="02020603050405020304" pitchFamily="18" charset="0"/>
              </a:rPr>
              <a:t>nhận dòng lệnh từ người dùng. </a:t>
            </a:r>
            <a:r>
              <a:rPr lang="vi-VN" sz="2800" i="0">
                <a:solidFill>
                  <a:schemeClr val="bg1">
                    <a:lumMod val="50000"/>
                  </a:schemeClr>
                </a:solidFill>
                <a:effectLst/>
                <a:latin typeface="Times New Roman" panose="02020603050405020304" pitchFamily="18" charset="0"/>
                <a:cs typeface="Times New Roman" panose="02020603050405020304" pitchFamily="18" charset="0"/>
              </a:rPr>
              <a:t>Cloud Shell hoàn toàn miễn phí khi sử dụng.</a:t>
            </a:r>
            <a:endParaRPr lang="en-US" sz="2800" i="0">
              <a:solidFill>
                <a:schemeClr val="bg1">
                  <a:lumMod val="50000"/>
                </a:schemeClr>
              </a:solidFill>
              <a:effectLst/>
              <a:latin typeface="Times New Roman" panose="02020603050405020304" pitchFamily="18" charset="0"/>
              <a:cs typeface="Times New Roman" panose="02020603050405020304" pitchFamily="18" charset="0"/>
            </a:endParaRPr>
          </a:p>
          <a:p>
            <a:pPr marL="457200" indent="-457200">
              <a:spcAft>
                <a:spcPts val="600"/>
              </a:spcAft>
              <a:buFont typeface="Wingdings" panose="05000000000000000000" pitchFamily="2" charset="2"/>
              <a:buChar char="§"/>
            </a:pPr>
            <a:r>
              <a:rPr lang="en-US" sz="2800" i="0">
                <a:solidFill>
                  <a:srgbClr val="000000"/>
                </a:solidFill>
                <a:effectLst/>
                <a:latin typeface="Times New Roman" panose="02020603050405020304" pitchFamily="18" charset="0"/>
                <a:cs typeface="Times New Roman" panose="02020603050405020304" pitchFamily="18" charset="0"/>
              </a:rPr>
              <a:t>C</a:t>
            </a:r>
            <a:r>
              <a:rPr lang="vi-VN" sz="2800" i="0">
                <a:solidFill>
                  <a:srgbClr val="000000"/>
                </a:solidFill>
                <a:effectLst/>
                <a:latin typeface="Times New Roman" panose="02020603050405020304" pitchFamily="18" charset="0"/>
                <a:cs typeface="Times New Roman" panose="02020603050405020304" pitchFamily="18" charset="0"/>
              </a:rPr>
              <a:t>ó thể trực tiếp sử</a:t>
            </a:r>
            <a:r>
              <a:rPr lang="en-US" sz="2800" i="0">
                <a:solidFill>
                  <a:srgbClr val="000000"/>
                </a:solidFill>
                <a:effectLst/>
                <a:latin typeface="Times New Roman" panose="02020603050405020304" pitchFamily="18" charset="0"/>
                <a:cs typeface="Times New Roman" panose="02020603050405020304" pitchFamily="18" charset="0"/>
              </a:rPr>
              <a:t> </a:t>
            </a:r>
            <a:r>
              <a:rPr lang="vi-VN" sz="2800" i="0">
                <a:solidFill>
                  <a:srgbClr val="000000"/>
                </a:solidFill>
                <a:effectLst/>
                <a:latin typeface="Times New Roman" panose="02020603050405020304" pitchFamily="18" charset="0"/>
                <a:cs typeface="Times New Roman" panose="02020603050405020304" pitchFamily="18" charset="0"/>
              </a:rPr>
              <a:t>dụng các dòng lệnh gcloud trong Cloud Shell để kết nối với các tài nguyên trên</a:t>
            </a:r>
            <a:r>
              <a:rPr lang="en-US" sz="2800" i="0">
                <a:solidFill>
                  <a:srgbClr val="000000"/>
                </a:solidFill>
                <a:effectLst/>
                <a:latin typeface="Times New Roman" panose="02020603050405020304" pitchFamily="18" charset="0"/>
                <a:cs typeface="Times New Roman" panose="02020603050405020304" pitchFamily="18" charset="0"/>
              </a:rPr>
              <a:t> </a:t>
            </a:r>
            <a:r>
              <a:rPr lang="vi-VN" sz="2800" i="0">
                <a:solidFill>
                  <a:srgbClr val="000000"/>
                </a:solidFill>
                <a:effectLst/>
                <a:latin typeface="Times New Roman" panose="02020603050405020304" pitchFamily="18" charset="0"/>
                <a:cs typeface="Times New Roman" panose="02020603050405020304" pitchFamily="18" charset="0"/>
              </a:rPr>
              <a:t>đám mây, tạo tài nguyên, cung cấp nó, </a:t>
            </a:r>
            <a:r>
              <a:rPr lang="en-US" sz="2800" i="0">
                <a:solidFill>
                  <a:srgbClr val="000000"/>
                </a:solidFill>
                <a:effectLst/>
                <a:latin typeface="Times New Roman" panose="02020603050405020304" pitchFamily="18" charset="0"/>
                <a:cs typeface="Times New Roman" panose="02020603050405020304" pitchFamily="18" charset="0"/>
              </a:rPr>
              <a:t>…</a:t>
            </a:r>
          </a:p>
          <a:p>
            <a:pPr marL="457200" indent="-457200">
              <a:spcAft>
                <a:spcPts val="600"/>
              </a:spcAft>
              <a:buFont typeface="Wingdings" panose="05000000000000000000" pitchFamily="2" charset="2"/>
              <a:buChar char="§"/>
            </a:pPr>
            <a:r>
              <a:rPr lang="en-US" sz="2800" b="1" i="0">
                <a:solidFill>
                  <a:srgbClr val="000000"/>
                </a:solidFill>
                <a:effectLst/>
                <a:latin typeface="Times New Roman" panose="02020603050405020304" pitchFamily="18" charset="0"/>
                <a:cs typeface="Times New Roman" panose="02020603050405020304" pitchFamily="18" charset="0"/>
              </a:rPr>
              <a:t>Gcloud</a:t>
            </a:r>
            <a:r>
              <a:rPr lang="en-US" sz="2800" i="0">
                <a:solidFill>
                  <a:srgbClr val="000000"/>
                </a:solidFill>
                <a:effectLst/>
                <a:latin typeface="Times New Roman" panose="02020603050405020304" pitchFamily="18" charset="0"/>
                <a:cs typeface="Times New Roman" panose="02020603050405020304" pitchFamily="18" charset="0"/>
              </a:rPr>
              <a:t> là công cụ dòng lệnh chính của Google, cho phép làm việc với các tài nguyên và cho cả đống hoạt động. </a:t>
            </a:r>
            <a:r>
              <a:rPr lang="en-US" sz="2800" i="0">
                <a:solidFill>
                  <a:schemeClr val="bg1">
                    <a:lumMod val="50000"/>
                  </a:schemeClr>
                </a:solidFill>
                <a:effectLst/>
                <a:latin typeface="Times New Roman" panose="02020603050405020304" pitchFamily="18" charset="0"/>
                <a:cs typeface="Times New Roman" panose="02020603050405020304" pitchFamily="18" charset="0"/>
              </a:rPr>
              <a:t>Gcloud đặc biệt hữu ích nếu thực hiện các thao tác tập lệnh và chỉ chạy một tập lệnh thay vì thực hiện nó nhiều lần. </a:t>
            </a:r>
          </a:p>
          <a:p>
            <a:pPr marL="457200" indent="-457200">
              <a:spcAft>
                <a:spcPts val="600"/>
              </a:spcAft>
              <a:buFont typeface="Wingdings" panose="05000000000000000000" pitchFamily="2" charset="2"/>
              <a:buChar char="§"/>
            </a:pPr>
            <a:r>
              <a:rPr lang="en-US" sz="2800" i="0">
                <a:solidFill>
                  <a:srgbClr val="000000"/>
                </a:solidFill>
                <a:effectLst/>
                <a:latin typeface="Times New Roman" panose="02020603050405020304" pitchFamily="18" charset="0"/>
                <a:cs typeface="Times New Roman" panose="02020603050405020304" pitchFamily="18" charset="0"/>
              </a:rPr>
              <a:t>Google Cloud Shell là một công cụ tuyệt vời để làm việc nhanh chóng trên bảng điều khiển. </a:t>
            </a:r>
            <a:endParaRPr lang="en-US" sz="280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97924"/>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1678899" y="133487"/>
            <a:ext cx="9938154" cy="1380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4400" b="1">
                <a:solidFill>
                  <a:schemeClr val="accent5">
                    <a:lumMod val="50000"/>
                  </a:schemeClr>
                </a:solidFill>
                <a:latin typeface="Times New Roman" panose="02020603050405020304" pitchFamily="18" charset="0"/>
                <a:cs typeface="Times New Roman" panose="02020603050405020304" pitchFamily="18" charset="0"/>
              </a:rPr>
              <a:t>7. </a:t>
            </a:r>
            <a:r>
              <a:rPr lang="vi-VN" sz="4400" b="1">
                <a:solidFill>
                  <a:schemeClr val="accent5">
                    <a:lumMod val="50000"/>
                  </a:schemeClr>
                </a:solidFill>
                <a:latin typeface="Times New Roman" panose="02020603050405020304" pitchFamily="18" charset="0"/>
                <a:cs typeface="Times New Roman" panose="02020603050405020304" pitchFamily="18" charset="0"/>
              </a:rPr>
              <a:t>CƠ SỞ HẠ TẦNG NHƯ MỘT</a:t>
            </a:r>
            <a:endParaRPr lang="en-US" sz="4400" b="1">
              <a:solidFill>
                <a:schemeClr val="accent5">
                  <a:lumMod val="50000"/>
                </a:schemeClr>
              </a:solidFill>
              <a:latin typeface="Times New Roman" panose="02020603050405020304" pitchFamily="18" charset="0"/>
              <a:cs typeface="Times New Roman" panose="02020603050405020304" pitchFamily="18" charset="0"/>
            </a:endParaRPr>
          </a:p>
          <a:p>
            <a:pPr algn="ctr"/>
            <a:r>
              <a:rPr lang="en-US" sz="4400" b="1">
                <a:solidFill>
                  <a:schemeClr val="accent5">
                    <a:lumMod val="50000"/>
                  </a:schemeClr>
                </a:solidFill>
                <a:latin typeface="Times New Roman" panose="02020603050405020304" pitchFamily="18" charset="0"/>
                <a:cs typeface="Times New Roman" panose="02020603050405020304" pitchFamily="18" charset="0"/>
              </a:rPr>
              <a:t>            </a:t>
            </a:r>
            <a:r>
              <a:rPr lang="vi-VN" sz="4400" b="1">
                <a:solidFill>
                  <a:schemeClr val="accent5">
                    <a:lumMod val="50000"/>
                  </a:schemeClr>
                </a:solidFill>
                <a:latin typeface="Times New Roman" panose="02020603050405020304" pitchFamily="18" charset="0"/>
                <a:cs typeface="Times New Roman" panose="02020603050405020304" pitchFamily="18" charset="0"/>
              </a:rPr>
              <a:t>DỊCH VỤ (IAAS) TRONG G</a:t>
            </a:r>
            <a:r>
              <a:rPr lang="en-US" sz="4400" b="1">
                <a:solidFill>
                  <a:schemeClr val="accent5">
                    <a:lumMod val="50000"/>
                  </a:schemeClr>
                </a:solidFill>
                <a:latin typeface="Times New Roman" panose="02020603050405020304" pitchFamily="18" charset="0"/>
                <a:cs typeface="Times New Roman" panose="02020603050405020304" pitchFamily="18" charset="0"/>
              </a:rPr>
              <a:t>C</a:t>
            </a:r>
            <a:r>
              <a:rPr lang="vi-VN" sz="4400" b="1">
                <a:solidFill>
                  <a:schemeClr val="accent5">
                    <a:lumMod val="50000"/>
                  </a:schemeClr>
                </a:solidFill>
                <a:latin typeface="Times New Roman" panose="02020603050405020304" pitchFamily="18" charset="0"/>
                <a:cs typeface="Times New Roman" panose="02020603050405020304" pitchFamily="18" charset="0"/>
              </a:rPr>
              <a:t>P</a:t>
            </a:r>
            <a:endParaRPr lang="en-US" sz="44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7A7D8A-BB96-41D8-9A82-5577162FFE9E}"/>
              </a:ext>
            </a:extLst>
          </p:cNvPr>
          <p:cNvSpPr txBox="1"/>
          <p:nvPr/>
        </p:nvSpPr>
        <p:spPr>
          <a:xfrm>
            <a:off x="1114593" y="2397714"/>
            <a:ext cx="10727313" cy="3139321"/>
          </a:xfrm>
          <a:prstGeom prst="rect">
            <a:avLst/>
          </a:prstGeom>
          <a:noFill/>
        </p:spPr>
        <p:txBody>
          <a:bodyPr wrap="square">
            <a:spAutoFit/>
          </a:bodyPr>
          <a:lstStyle/>
          <a:p>
            <a:pPr marL="457200" indent="-457200">
              <a:spcAft>
                <a:spcPts val="1200"/>
              </a:spcAft>
              <a:buFont typeface="Wingdings" panose="05000000000000000000" pitchFamily="2" charset="2"/>
              <a:buChar char="§"/>
            </a:pPr>
            <a:r>
              <a:rPr lang="vi-VN" sz="2800" b="1" i="0">
                <a:solidFill>
                  <a:srgbClr val="222222"/>
                </a:solidFill>
                <a:effectLst/>
                <a:latin typeface="Times New Roman" panose="02020603050405020304" pitchFamily="18" charset="0"/>
                <a:cs typeface="Times New Roman" panose="02020603050405020304" pitchFamily="18" charset="0"/>
              </a:rPr>
              <a:t>Google Compute Engine </a:t>
            </a:r>
            <a:r>
              <a:rPr lang="vi-VN" sz="2800" i="0">
                <a:solidFill>
                  <a:srgbClr val="222222"/>
                </a:solidFill>
                <a:effectLst/>
                <a:latin typeface="Times New Roman" panose="02020603050405020304" pitchFamily="18" charset="0"/>
                <a:cs typeface="Times New Roman" panose="02020603050405020304" pitchFamily="18" charset="0"/>
              </a:rPr>
              <a:t>(GCE) đóng vai trò là cơ sở hạ tầng như một dịch vụ cung</a:t>
            </a:r>
            <a:r>
              <a:rPr lang="en-US" sz="2800" i="0">
                <a:solidFill>
                  <a:srgbClr val="222222"/>
                </a:solidFill>
                <a:effectLst/>
                <a:latin typeface="Times New Roman" panose="02020603050405020304" pitchFamily="18" charset="0"/>
                <a:cs typeface="Times New Roman" panose="02020603050405020304" pitchFamily="18" charset="0"/>
              </a:rPr>
              <a:t> </a:t>
            </a:r>
            <a:r>
              <a:rPr lang="vi-VN" sz="2800" i="0">
                <a:solidFill>
                  <a:srgbClr val="222222"/>
                </a:solidFill>
                <a:effectLst/>
                <a:latin typeface="Times New Roman" panose="02020603050405020304" pitchFamily="18" charset="0"/>
                <a:cs typeface="Times New Roman" panose="02020603050405020304" pitchFamily="18" charset="0"/>
              </a:rPr>
              <a:t>cấp GCP. </a:t>
            </a:r>
            <a:endParaRPr lang="en-US" sz="2800" i="0">
              <a:solidFill>
                <a:srgbClr val="222222"/>
              </a:solidFill>
              <a:effectLst/>
              <a:latin typeface="Times New Roman" panose="02020603050405020304" pitchFamily="18" charset="0"/>
              <a:cs typeface="Times New Roman" panose="02020603050405020304" pitchFamily="18" charset="0"/>
            </a:endParaRPr>
          </a:p>
          <a:p>
            <a:pPr marL="457200" indent="-457200">
              <a:spcAft>
                <a:spcPts val="1200"/>
              </a:spcAft>
              <a:buFont typeface="Wingdings" panose="05000000000000000000" pitchFamily="2" charset="2"/>
              <a:buChar char="§"/>
            </a:pPr>
            <a:r>
              <a:rPr lang="vi-VN" sz="2800" i="0">
                <a:solidFill>
                  <a:srgbClr val="000000"/>
                </a:solidFill>
                <a:effectLst/>
                <a:latin typeface="Times New Roman" panose="02020603050405020304" pitchFamily="18" charset="0"/>
                <a:cs typeface="Times New Roman" panose="02020603050405020304" pitchFamily="18" charset="0"/>
              </a:rPr>
              <a:t>GCE là trường hợp sử dụng IaaS nguyên mẫu. </a:t>
            </a:r>
            <a:r>
              <a:rPr lang="en-US" sz="2800" i="0">
                <a:solidFill>
                  <a:srgbClr val="000000"/>
                </a:solidFill>
                <a:effectLst/>
                <a:latin typeface="Times New Roman" panose="02020603050405020304" pitchFamily="18" charset="0"/>
                <a:cs typeface="Times New Roman" panose="02020603050405020304" pitchFamily="18" charset="0"/>
              </a:rPr>
              <a:t>H</a:t>
            </a:r>
            <a:r>
              <a:rPr lang="vi-VN" sz="2800" i="0">
                <a:solidFill>
                  <a:srgbClr val="000000"/>
                </a:solidFill>
                <a:effectLst/>
                <a:latin typeface="Times New Roman" panose="02020603050405020304" pitchFamily="18" charset="0"/>
                <a:cs typeface="Times New Roman" panose="02020603050405020304" pitchFamily="18" charset="0"/>
              </a:rPr>
              <a:t>ai điểm khác biệt quan trọng: </a:t>
            </a:r>
            <a:endParaRPr lang="en-US" sz="2800" i="0">
              <a:solidFill>
                <a:srgbClr val="000000"/>
              </a:solidFill>
              <a:effectLst/>
              <a:latin typeface="Times New Roman" panose="02020603050405020304" pitchFamily="18" charset="0"/>
              <a:cs typeface="Times New Roman" panose="02020603050405020304" pitchFamily="18" charset="0"/>
            </a:endParaRPr>
          </a:p>
          <a:p>
            <a:pPr marL="974725" indent="-285750">
              <a:spcAft>
                <a:spcPts val="1200"/>
              </a:spcAft>
              <a:buFont typeface="Arial" panose="020B0604020202020204" pitchFamily="34" charset="0"/>
              <a:buChar char="•"/>
            </a:pPr>
            <a:r>
              <a:rPr lang="vi-VN" sz="2800" i="0">
                <a:solidFill>
                  <a:srgbClr val="000000"/>
                </a:solidFill>
                <a:effectLst/>
                <a:latin typeface="Times New Roman" panose="02020603050405020304" pitchFamily="18" charset="0"/>
                <a:cs typeface="Times New Roman" panose="02020603050405020304" pitchFamily="18" charset="0"/>
              </a:rPr>
              <a:t>Máy ảo không chạy</a:t>
            </a:r>
            <a:r>
              <a:rPr lang="en-US" sz="2800" i="0">
                <a:solidFill>
                  <a:srgbClr val="000000"/>
                </a:solidFill>
                <a:effectLst/>
                <a:latin typeface="Times New Roman" panose="02020603050405020304" pitchFamily="18" charset="0"/>
                <a:cs typeface="Times New Roman" panose="02020603050405020304" pitchFamily="18" charset="0"/>
              </a:rPr>
              <a:t> </a:t>
            </a:r>
            <a:r>
              <a:rPr lang="vi-VN" sz="2800" i="0">
                <a:solidFill>
                  <a:srgbClr val="000000"/>
                </a:solidFill>
                <a:effectLst/>
                <a:latin typeface="Times New Roman" panose="02020603050405020304" pitchFamily="18" charset="0"/>
                <a:cs typeface="Times New Roman" panose="02020603050405020304" pitchFamily="18" charset="0"/>
              </a:rPr>
              <a:t>trên phần cứng do bạn mua, </a:t>
            </a:r>
            <a:endParaRPr lang="en-US" sz="2800" i="0">
              <a:solidFill>
                <a:srgbClr val="000000"/>
              </a:solidFill>
              <a:effectLst/>
              <a:latin typeface="Times New Roman" panose="02020603050405020304" pitchFamily="18" charset="0"/>
              <a:cs typeface="Times New Roman" panose="02020603050405020304" pitchFamily="18" charset="0"/>
            </a:endParaRPr>
          </a:p>
          <a:p>
            <a:pPr marL="974725" indent="-285750">
              <a:spcAft>
                <a:spcPts val="1200"/>
              </a:spcAft>
              <a:buFont typeface="Arial" panose="020B0604020202020204" pitchFamily="34" charset="0"/>
              <a:buChar char="•"/>
            </a:pPr>
            <a:r>
              <a:rPr lang="en-US" sz="2800" i="0">
                <a:solidFill>
                  <a:srgbClr val="000000"/>
                </a:solidFill>
                <a:effectLst/>
                <a:latin typeface="Times New Roman" panose="02020603050405020304" pitchFamily="18" charset="0"/>
                <a:cs typeface="Times New Roman" panose="02020603050405020304" pitchFamily="18" charset="0"/>
              </a:rPr>
              <a:t>C</a:t>
            </a:r>
            <a:r>
              <a:rPr lang="vi-VN" sz="2800" i="0">
                <a:solidFill>
                  <a:srgbClr val="000000"/>
                </a:solidFill>
                <a:effectLst/>
                <a:latin typeface="Times New Roman" panose="02020603050405020304" pitchFamily="18" charset="0"/>
                <a:cs typeface="Times New Roman" panose="02020603050405020304" pitchFamily="18" charset="0"/>
              </a:rPr>
              <a:t>hỉ cung cấp chúng bất cứ khi nào cần</a:t>
            </a:r>
            <a:r>
              <a:rPr lang="en-US" sz="2800" i="0">
                <a:solidFill>
                  <a:srgbClr val="000000"/>
                </a:solidFill>
                <a:effectLst/>
                <a:latin typeface="Times New Roman" panose="02020603050405020304" pitchFamily="18" charset="0"/>
                <a:cs typeface="Times New Roman" panose="02020603050405020304" pitchFamily="18" charset="0"/>
              </a:rPr>
              <a:t>, </a:t>
            </a:r>
            <a:r>
              <a:rPr lang="vi-VN" sz="2800" i="0">
                <a:solidFill>
                  <a:srgbClr val="000000"/>
                </a:solidFill>
                <a:effectLst/>
                <a:latin typeface="Times New Roman" panose="02020603050405020304" pitchFamily="18" charset="0"/>
                <a:cs typeface="Times New Roman" panose="02020603050405020304" pitchFamily="18" charset="0"/>
              </a:rPr>
              <a:t>xóa khi hoàn tất. </a:t>
            </a:r>
            <a:endParaRPr lang="en-US" sz="2800" i="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203959"/>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2326105" y="133487"/>
            <a:ext cx="9290947" cy="1095706"/>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3600" b="1">
                <a:solidFill>
                  <a:schemeClr val="accent5">
                    <a:lumMod val="50000"/>
                  </a:schemeClr>
                </a:solidFill>
                <a:latin typeface="Times New Roman" panose="02020603050405020304" pitchFamily="18" charset="0"/>
                <a:cs typeface="Times New Roman" panose="02020603050405020304" pitchFamily="18" charset="0"/>
              </a:rPr>
              <a:t>7. </a:t>
            </a:r>
            <a:r>
              <a:rPr lang="vi-VN" sz="3600" b="1">
                <a:solidFill>
                  <a:schemeClr val="accent5">
                    <a:lumMod val="50000"/>
                  </a:schemeClr>
                </a:solidFill>
                <a:latin typeface="Times New Roman" panose="02020603050405020304" pitchFamily="18" charset="0"/>
                <a:cs typeface="Times New Roman" panose="02020603050405020304" pitchFamily="18" charset="0"/>
              </a:rPr>
              <a:t>CƠ SỞ HẠ TẦNG NHƯ MỘT DỊCH VỤ (IAAS) TRONG G</a:t>
            </a:r>
            <a:r>
              <a:rPr lang="en-US" sz="3600" b="1">
                <a:solidFill>
                  <a:schemeClr val="accent5">
                    <a:lumMod val="50000"/>
                  </a:schemeClr>
                </a:solidFill>
                <a:latin typeface="Times New Roman" panose="02020603050405020304" pitchFamily="18" charset="0"/>
                <a:cs typeface="Times New Roman" panose="02020603050405020304" pitchFamily="18" charset="0"/>
              </a:rPr>
              <a:t>C</a:t>
            </a:r>
            <a:r>
              <a:rPr lang="vi-VN" sz="3600" b="1">
                <a:solidFill>
                  <a:schemeClr val="accent5">
                    <a:lumMod val="50000"/>
                  </a:schemeClr>
                </a:solidFill>
                <a:latin typeface="Times New Roman" panose="02020603050405020304" pitchFamily="18" charset="0"/>
                <a:cs typeface="Times New Roman" panose="02020603050405020304" pitchFamily="18" charset="0"/>
              </a:rPr>
              <a:t>P</a:t>
            </a:r>
            <a:endParaRPr lang="en-US" sz="3600" b="1">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3" name="Picture 2" descr="A screenshot of a cell phone&#10;&#10;Description automatically generated">
            <a:extLst>
              <a:ext uri="{FF2B5EF4-FFF2-40B4-BE49-F238E27FC236}">
                <a16:creationId xmlns:a16="http://schemas.microsoft.com/office/drawing/2014/main" id="{FB4E6CAC-326B-4219-9B2E-D5439383C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151" y="1994668"/>
            <a:ext cx="7618630" cy="4355382"/>
          </a:xfrm>
          <a:prstGeom prst="rect">
            <a:avLst/>
          </a:prstGeom>
          <a:ln>
            <a:solidFill>
              <a:srgbClr val="00B0F0"/>
            </a:solidFill>
          </a:ln>
        </p:spPr>
      </p:pic>
      <p:sp>
        <p:nvSpPr>
          <p:cNvPr id="5" name="TextBox 4">
            <a:extLst>
              <a:ext uri="{FF2B5EF4-FFF2-40B4-BE49-F238E27FC236}">
                <a16:creationId xmlns:a16="http://schemas.microsoft.com/office/drawing/2014/main" id="{4309F5B1-8552-436F-9410-CEFB86BB3CB0}"/>
              </a:ext>
            </a:extLst>
          </p:cNvPr>
          <p:cNvSpPr txBox="1"/>
          <p:nvPr/>
        </p:nvSpPr>
        <p:spPr>
          <a:xfrm>
            <a:off x="1251285" y="1391238"/>
            <a:ext cx="4540636" cy="523220"/>
          </a:xfrm>
          <a:prstGeom prst="rect">
            <a:avLst/>
          </a:prstGeom>
          <a:noFill/>
        </p:spPr>
        <p:txBody>
          <a:bodyPr wrap="square">
            <a:spAutoFit/>
          </a:bodyPr>
          <a:lstStyle/>
          <a:p>
            <a:r>
              <a:rPr lang="vi-VN" sz="2800" i="0">
                <a:solidFill>
                  <a:srgbClr val="000000"/>
                </a:solidFill>
                <a:effectLst/>
                <a:latin typeface="Times New Roman" panose="02020603050405020304" pitchFamily="18" charset="0"/>
                <a:cs typeface="Times New Roman" panose="02020603050405020304" pitchFamily="18" charset="0"/>
              </a:rPr>
              <a:t>GCE là một giải pháp IaaS</a:t>
            </a:r>
            <a:endParaRPr lang="en-US" sz="2800"/>
          </a:p>
        </p:txBody>
      </p:sp>
    </p:spTree>
    <p:extLst>
      <p:ext uri="{BB962C8B-B14F-4D97-AF65-F5344CB8AC3E}">
        <p14:creationId xmlns:p14="http://schemas.microsoft.com/office/powerpoint/2010/main" val="124655597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FB770A-54FA-75CF-6C34-40953FE962C9}"/>
              </a:ext>
            </a:extLst>
          </p:cNvPr>
          <p:cNvSpPr txBox="1"/>
          <p:nvPr/>
        </p:nvSpPr>
        <p:spPr>
          <a:xfrm>
            <a:off x="2475802" y="367713"/>
            <a:ext cx="9255756" cy="646331"/>
          </a:xfrm>
          <a:prstGeom prst="rect">
            <a:avLst/>
          </a:prstGeom>
          <a:noFill/>
        </p:spPr>
        <p:txBody>
          <a:bodyPr wrap="square">
            <a:spAutoFit/>
          </a:bodyPr>
          <a:lstStyle/>
          <a:p>
            <a:pPr algn="l"/>
            <a:r>
              <a:rPr lang="vi-VN" sz="3600" b="1">
                <a:solidFill>
                  <a:schemeClr val="accent5">
                    <a:lumMod val="50000"/>
                  </a:schemeClr>
                </a:solidFill>
                <a:latin typeface="Times New Roman" panose="02020603050405020304" pitchFamily="18" charset="0"/>
                <a:cs typeface="Times New Roman" panose="02020603050405020304" pitchFamily="18" charset="0"/>
              </a:rPr>
              <a:t>Google Cloud </a:t>
            </a:r>
            <a:r>
              <a:rPr lang="en-US" sz="3600" b="1">
                <a:solidFill>
                  <a:schemeClr val="accent5">
                    <a:lumMod val="50000"/>
                  </a:schemeClr>
                </a:solidFill>
                <a:latin typeface="Times New Roman" panose="02020603050405020304" pitchFamily="18" charset="0"/>
                <a:cs typeface="Times New Roman" panose="02020603050405020304" pitchFamily="18" charset="0"/>
              </a:rPr>
              <a:t>vs</a:t>
            </a:r>
            <a:r>
              <a:rPr lang="vi-VN" sz="3600" b="1">
                <a:solidFill>
                  <a:schemeClr val="accent5">
                    <a:lumMod val="50000"/>
                  </a:schemeClr>
                </a:solidFill>
                <a:latin typeface="Times New Roman" panose="02020603050405020304" pitchFamily="18" charset="0"/>
                <a:cs typeface="Times New Roman" panose="02020603050405020304" pitchFamily="18" charset="0"/>
              </a:rPr>
              <a:t> Google Cloud Platform</a:t>
            </a:r>
          </a:p>
        </p:txBody>
      </p:sp>
      <p:sp>
        <p:nvSpPr>
          <p:cNvPr id="4" name="TextBox 3">
            <a:extLst>
              <a:ext uri="{FF2B5EF4-FFF2-40B4-BE49-F238E27FC236}">
                <a16:creationId xmlns:a16="http://schemas.microsoft.com/office/drawing/2014/main" id="{A57479B0-07BC-8D13-9C91-128DBFD569CC}"/>
              </a:ext>
            </a:extLst>
          </p:cNvPr>
          <p:cNvSpPr txBox="1"/>
          <p:nvPr/>
        </p:nvSpPr>
        <p:spPr>
          <a:xfrm>
            <a:off x="824419" y="1336119"/>
            <a:ext cx="10907139" cy="1692771"/>
          </a:xfrm>
          <a:prstGeom prst="rect">
            <a:avLst/>
          </a:prstGeom>
          <a:noFill/>
        </p:spPr>
        <p:txBody>
          <a:bodyPr wrap="square">
            <a:spAutoFit/>
          </a:bodyPr>
          <a:lstStyle/>
          <a:p>
            <a:pPr algn="l"/>
            <a:r>
              <a:rPr lang="vi-VN" sz="2600" b="0" i="0">
                <a:solidFill>
                  <a:srgbClr val="333333"/>
                </a:solidFill>
                <a:effectLst/>
                <a:latin typeface="Times New Roman" panose="02020603050405020304" pitchFamily="18" charset="0"/>
                <a:cs typeface="Times New Roman" panose="02020603050405020304" pitchFamily="18" charset="0"/>
              </a:rPr>
              <a:t>Google Cloud bao gồm một tổ hợp các dịch vụ có sẵn trên internet có thể giúp các doanh nghiệp, tổ chức phát triển kỹ thuật số. Google Cloud Platform – cung cấp cơ sở hạ tầng đám mây công cộng để lưu trữ các ứng dụng dựa trên web – là một phần của Google Cloud.</a:t>
            </a:r>
          </a:p>
        </p:txBody>
      </p:sp>
      <p:sp>
        <p:nvSpPr>
          <p:cNvPr id="6" name="TextBox 5">
            <a:extLst>
              <a:ext uri="{FF2B5EF4-FFF2-40B4-BE49-F238E27FC236}">
                <a16:creationId xmlns:a16="http://schemas.microsoft.com/office/drawing/2014/main" id="{C467D3CE-A9A3-709D-E182-33600498D61D}"/>
              </a:ext>
            </a:extLst>
          </p:cNvPr>
          <p:cNvSpPr txBox="1"/>
          <p:nvPr/>
        </p:nvSpPr>
        <p:spPr>
          <a:xfrm>
            <a:off x="454767" y="3429000"/>
            <a:ext cx="11646441" cy="1938992"/>
          </a:xfrm>
          <a:prstGeom prst="rect">
            <a:avLst/>
          </a:prstGeom>
          <a:noFill/>
        </p:spPr>
        <p:txBody>
          <a:bodyPr wrap="square">
            <a:spAutoFit/>
          </a:bodyPr>
          <a:lstStyle/>
          <a:p>
            <a:pPr algn="l"/>
            <a:r>
              <a:rPr lang="vi-VN" sz="2400" b="0" i="0">
                <a:solidFill>
                  <a:srgbClr val="333333"/>
                </a:solidFill>
                <a:effectLst/>
                <a:latin typeface="Times New Roman" panose="02020603050405020304" pitchFamily="18" charset="0"/>
                <a:cs typeface="Times New Roman" panose="02020603050405020304" pitchFamily="18" charset="0"/>
              </a:rPr>
              <a:t>Một số dịch vụ khác là một phần của Google Cloud:</a:t>
            </a:r>
          </a:p>
          <a:p>
            <a:pPr marL="342900" indent="-342900" algn="l">
              <a:buFont typeface="Wingdings" panose="05000000000000000000" pitchFamily="2" charset="2"/>
              <a:buChar char="§"/>
            </a:pPr>
            <a:r>
              <a:rPr lang="vi-VN" sz="2400" b="0" i="0">
                <a:solidFill>
                  <a:srgbClr val="333333"/>
                </a:solidFill>
                <a:effectLst/>
                <a:latin typeface="Times New Roman" panose="02020603050405020304" pitchFamily="18" charset="0"/>
                <a:cs typeface="Times New Roman" panose="02020603050405020304" pitchFamily="18" charset="0"/>
              </a:rPr>
              <a:t>Google Workspace</a:t>
            </a:r>
            <a:r>
              <a:rPr lang="en-US" sz="2400" b="0" i="0">
                <a:solidFill>
                  <a:srgbClr val="333333"/>
                </a:solidFill>
                <a:effectLst/>
                <a:latin typeface="Times New Roman" panose="02020603050405020304" pitchFamily="18" charset="0"/>
                <a:cs typeface="Times New Roman" panose="02020603050405020304" pitchFamily="18" charset="0"/>
              </a:rPr>
              <a:t> hay</a:t>
            </a:r>
            <a:r>
              <a:rPr lang="vi-VN" sz="2400" b="0" i="0">
                <a:solidFill>
                  <a:srgbClr val="333333"/>
                </a:solidFill>
                <a:effectLst/>
                <a:latin typeface="Times New Roman" panose="02020603050405020304" pitchFamily="18" charset="0"/>
                <a:cs typeface="Times New Roman" panose="02020603050405020304" pitchFamily="18" charset="0"/>
              </a:rPr>
              <a:t> G Suite: Cung cấp tính năng quản lý danh tính cho các tổ chức, Gmail và các công cụ cộng tác.</a:t>
            </a:r>
          </a:p>
          <a:p>
            <a:pPr marL="342900" indent="-342900" algn="l">
              <a:buFont typeface="Wingdings" panose="05000000000000000000" pitchFamily="2" charset="2"/>
              <a:buChar char="§"/>
            </a:pPr>
            <a:r>
              <a:rPr lang="vi-VN" sz="2400" b="0" i="0">
                <a:solidFill>
                  <a:srgbClr val="333333"/>
                </a:solidFill>
                <a:effectLst/>
                <a:latin typeface="Times New Roman" panose="02020603050405020304" pitchFamily="18" charset="0"/>
                <a:cs typeface="Times New Roman" panose="02020603050405020304" pitchFamily="18" charset="0"/>
              </a:rPr>
              <a:t>Phiên bản doanh nghiệp của Android và Chrome OS. </a:t>
            </a:r>
            <a:endParaRPr lang="en-US" sz="2400" b="0" i="0">
              <a:solidFill>
                <a:srgbClr val="333333"/>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vi-VN" sz="2400" b="0" i="0">
                <a:solidFill>
                  <a:srgbClr val="333333"/>
                </a:solidFill>
                <a:effectLst/>
                <a:latin typeface="Times New Roman" panose="02020603050405020304" pitchFamily="18" charset="0"/>
                <a:cs typeface="Times New Roman" panose="02020603050405020304" pitchFamily="18" charset="0"/>
              </a:rPr>
              <a:t>Giao diện lập trình ứng dụng (API) cho dịch vụ học máy và lập bản đồ doanh nghiệp. </a:t>
            </a:r>
          </a:p>
        </p:txBody>
      </p:sp>
    </p:spTree>
    <p:extLst>
      <p:ext uri="{BB962C8B-B14F-4D97-AF65-F5344CB8AC3E}">
        <p14:creationId xmlns:p14="http://schemas.microsoft.com/office/powerpoint/2010/main" val="122485724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37C1DC-0319-632C-820C-026490CAC378}"/>
              </a:ext>
            </a:extLst>
          </p:cNvPr>
          <p:cNvSpPr txBox="1"/>
          <p:nvPr/>
        </p:nvSpPr>
        <p:spPr>
          <a:xfrm>
            <a:off x="1189958" y="4809930"/>
            <a:ext cx="10116947" cy="892552"/>
          </a:xfrm>
          <a:prstGeom prst="rect">
            <a:avLst/>
          </a:prstGeom>
          <a:noFill/>
        </p:spPr>
        <p:txBody>
          <a:bodyPr wrap="square">
            <a:spAutoFit/>
          </a:bodyPr>
          <a:lstStyle/>
          <a:p>
            <a:pPr algn="l"/>
            <a:r>
              <a:rPr lang="en-US" sz="2600" b="0" i="0" dirty="0" err="1">
                <a:solidFill>
                  <a:srgbClr val="333333"/>
                </a:solidFill>
                <a:effectLst/>
                <a:latin typeface="Times New Roman" panose="02020603050405020304" pitchFamily="18" charset="0"/>
                <a:cs typeface="Times New Roman" panose="02020603050405020304" pitchFamily="18" charset="0"/>
              </a:rPr>
              <a:t>Nhược</a:t>
            </a:r>
            <a:r>
              <a:rPr lang="en-US" sz="2600" b="0" i="0" dirty="0">
                <a:solidFill>
                  <a:srgbClr val="333333"/>
                </a:solidFill>
                <a:effectLst/>
                <a:latin typeface="Times New Roman" panose="02020603050405020304" pitchFamily="18" charset="0"/>
                <a:cs typeface="Times New Roman" panose="02020603050405020304" pitchFamily="18" charset="0"/>
              </a:rPr>
              <a:t> </a:t>
            </a:r>
            <a:r>
              <a:rPr lang="en-US" sz="2600" b="0" i="0" dirty="0" err="1">
                <a:solidFill>
                  <a:srgbClr val="333333"/>
                </a:solidFill>
                <a:effectLst/>
                <a:latin typeface="Times New Roman" panose="02020603050405020304" pitchFamily="18" charset="0"/>
                <a:cs typeface="Times New Roman" panose="02020603050405020304" pitchFamily="18" charset="0"/>
              </a:rPr>
              <a:t>điểm</a:t>
            </a:r>
            <a:r>
              <a:rPr lang="en-US" sz="2600" b="0" i="0" dirty="0">
                <a:solidFill>
                  <a:srgbClr val="333333"/>
                </a:solidFill>
                <a:effectLst/>
                <a:latin typeface="Times New Roman" panose="02020603050405020304" pitchFamily="18" charset="0"/>
                <a:cs typeface="Times New Roman" panose="02020603050405020304" pitchFamily="18" charset="0"/>
              </a:rPr>
              <a:t>: </a:t>
            </a:r>
          </a:p>
          <a:p>
            <a:pPr marL="685800" indent="-333375" algn="l">
              <a:buFont typeface="Wingdings" panose="05000000000000000000" pitchFamily="2" charset="2"/>
              <a:buChar char="§"/>
            </a:pPr>
            <a:r>
              <a:rPr lang="vi-VN" sz="2600" b="0" i="0" dirty="0">
                <a:solidFill>
                  <a:srgbClr val="333333"/>
                </a:solidFill>
                <a:effectLst/>
                <a:latin typeface="Times New Roman" panose="02020603050405020304" pitchFamily="18" charset="0"/>
                <a:cs typeface="Times New Roman" panose="02020603050405020304" pitchFamily="18" charset="0"/>
              </a:rPr>
              <a:t>Google Cloud Platform có ít dịch vụ hơn so với  AWS và Azure.</a:t>
            </a:r>
          </a:p>
        </p:txBody>
      </p:sp>
      <p:sp>
        <p:nvSpPr>
          <p:cNvPr id="5" name="TextBox 4">
            <a:extLst>
              <a:ext uri="{FF2B5EF4-FFF2-40B4-BE49-F238E27FC236}">
                <a16:creationId xmlns:a16="http://schemas.microsoft.com/office/drawing/2014/main" id="{56C696D3-2A6F-1FC9-2812-EF979D5FE119}"/>
              </a:ext>
            </a:extLst>
          </p:cNvPr>
          <p:cNvSpPr txBox="1"/>
          <p:nvPr/>
        </p:nvSpPr>
        <p:spPr>
          <a:xfrm>
            <a:off x="2250832" y="430795"/>
            <a:ext cx="8737466" cy="646331"/>
          </a:xfrm>
          <a:prstGeom prst="rect">
            <a:avLst/>
          </a:prstGeom>
          <a:noFill/>
        </p:spPr>
        <p:txBody>
          <a:bodyPr wrap="square">
            <a:spAutoFit/>
          </a:bodyPr>
          <a:lstStyle/>
          <a:p>
            <a:pPr algn="l"/>
            <a:r>
              <a:rPr lang="vi-VN" sz="3600" b="1" dirty="0">
                <a:solidFill>
                  <a:schemeClr val="accent5">
                    <a:lumMod val="50000"/>
                  </a:schemeClr>
                </a:solidFill>
                <a:latin typeface="Times New Roman" panose="02020603050405020304" pitchFamily="18" charset="0"/>
                <a:cs typeface="Times New Roman" panose="02020603050405020304" pitchFamily="18" charset="0"/>
              </a:rPr>
              <a:t>Ưu và nhược điểm của </a:t>
            </a:r>
            <a:r>
              <a:rPr lang="en-US" sz="3600" b="1" dirty="0">
                <a:solidFill>
                  <a:schemeClr val="accent5">
                    <a:lumMod val="50000"/>
                  </a:schemeClr>
                </a:solidFill>
                <a:latin typeface="Times New Roman" panose="02020603050405020304" pitchFamily="18" charset="0"/>
                <a:cs typeface="Times New Roman" panose="02020603050405020304" pitchFamily="18" charset="0"/>
              </a:rPr>
              <a:t>GCP</a:t>
            </a:r>
            <a:endParaRPr lang="vi-VN" sz="3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AD84F51-E9C3-B1EB-E3D1-6E3B91440C80}"/>
              </a:ext>
            </a:extLst>
          </p:cNvPr>
          <p:cNvSpPr txBox="1"/>
          <p:nvPr/>
        </p:nvSpPr>
        <p:spPr>
          <a:xfrm>
            <a:off x="1189961" y="1235368"/>
            <a:ext cx="11002039" cy="3077766"/>
          </a:xfrm>
          <a:prstGeom prst="rect">
            <a:avLst/>
          </a:prstGeom>
          <a:noFill/>
        </p:spPr>
        <p:txBody>
          <a:bodyPr wrap="square">
            <a:spAutoFit/>
          </a:bodyPr>
          <a:lstStyle/>
          <a:p>
            <a:r>
              <a:rPr lang="en-US" sz="2600" dirty="0" err="1">
                <a:solidFill>
                  <a:srgbClr val="333333"/>
                </a:solidFill>
                <a:latin typeface="Times New Roman" panose="02020603050405020304" pitchFamily="18" charset="0"/>
                <a:cs typeface="Times New Roman" panose="02020603050405020304" pitchFamily="18" charset="0"/>
              </a:rPr>
              <a:t>Ưu</a:t>
            </a:r>
            <a:r>
              <a:rPr lang="en-US" sz="2600" b="0" i="0" dirty="0">
                <a:solidFill>
                  <a:srgbClr val="333333"/>
                </a:solidFill>
                <a:effectLst/>
                <a:latin typeface="Times New Roman" panose="02020603050405020304" pitchFamily="18" charset="0"/>
                <a:cs typeface="Times New Roman" panose="02020603050405020304" pitchFamily="18" charset="0"/>
              </a:rPr>
              <a:t> </a:t>
            </a:r>
            <a:r>
              <a:rPr lang="en-US" sz="2600" b="0" i="0" dirty="0" err="1">
                <a:solidFill>
                  <a:srgbClr val="333333"/>
                </a:solidFill>
                <a:effectLst/>
                <a:latin typeface="Times New Roman" panose="02020603050405020304" pitchFamily="18" charset="0"/>
                <a:cs typeface="Times New Roman" panose="02020603050405020304" pitchFamily="18" charset="0"/>
              </a:rPr>
              <a:t>điểm</a:t>
            </a:r>
            <a:r>
              <a:rPr lang="en-US" sz="2600" b="0" i="0" dirty="0">
                <a:solidFill>
                  <a:srgbClr val="333333"/>
                </a:solidFill>
                <a:effectLst/>
                <a:latin typeface="Times New Roman" panose="02020603050405020304" pitchFamily="18" charset="0"/>
                <a:cs typeface="Times New Roman" panose="02020603050405020304" pitchFamily="18" charset="0"/>
              </a:rPr>
              <a:t>: </a:t>
            </a:r>
          </a:p>
          <a:p>
            <a:pPr marL="685800" indent="-333375">
              <a:buFont typeface="Wingdings" panose="05000000000000000000" pitchFamily="2" charset="2"/>
              <a:buChar char="§"/>
            </a:pPr>
            <a:r>
              <a:rPr lang="vi-VN" sz="2800" i="0" dirty="0">
                <a:solidFill>
                  <a:srgbClr val="000000"/>
                </a:solidFill>
                <a:effectLst/>
                <a:latin typeface="Times New Roman" panose="02020603050405020304" pitchFamily="18" charset="0"/>
                <a:cs typeface="Times New Roman" panose="02020603050405020304" pitchFamily="18" charset="0"/>
              </a:rPr>
              <a:t> Dịch vụ lưu trữ tuyệt vời</a:t>
            </a:r>
          </a:p>
          <a:p>
            <a:pPr marL="685800" indent="-333375">
              <a:buFont typeface="Wingdings" panose="05000000000000000000" pitchFamily="2" charset="2"/>
              <a:buChar char="§"/>
            </a:pPr>
            <a:r>
              <a:rPr lang="vi-VN" sz="2800" i="0" dirty="0">
                <a:solidFill>
                  <a:srgbClr val="000000"/>
                </a:solidFill>
                <a:effectLst/>
                <a:latin typeface="Times New Roman" panose="02020603050405020304" pitchFamily="18" charset="0"/>
                <a:cs typeface="Times New Roman" panose="02020603050405020304" pitchFamily="18" charset="0"/>
              </a:rPr>
              <a:t>Sử dụng đơn giản</a:t>
            </a:r>
          </a:p>
          <a:p>
            <a:pPr marL="685800" indent="-333375">
              <a:buFont typeface="Wingdings" panose="05000000000000000000" pitchFamily="2" charset="2"/>
              <a:buChar char="§"/>
            </a:pPr>
            <a:r>
              <a:rPr lang="en-US" sz="2800" i="0" dirty="0" err="1">
                <a:solidFill>
                  <a:srgbClr val="000000"/>
                </a:solidFill>
                <a:effectLst/>
                <a:latin typeface="Times New Roman" panose="02020603050405020304" pitchFamily="18" charset="0"/>
                <a:cs typeface="Times New Roman" panose="02020603050405020304" pitchFamily="18" charset="0"/>
              </a:rPr>
              <a:t>Bảo</a:t>
            </a:r>
            <a:r>
              <a:rPr lang="en-US" sz="2800" i="0" dirty="0">
                <a:solidFill>
                  <a:srgbClr val="000000"/>
                </a:solidFill>
                <a:effectLst/>
                <a:latin typeface="Times New Roman" panose="02020603050405020304" pitchFamily="18" charset="0"/>
                <a:cs typeface="Times New Roman" panose="02020603050405020304" pitchFamily="18" charset="0"/>
              </a:rPr>
              <a:t> </a:t>
            </a:r>
            <a:r>
              <a:rPr lang="en-US" sz="2800" i="0" dirty="0" err="1">
                <a:solidFill>
                  <a:srgbClr val="000000"/>
                </a:solidFill>
                <a:effectLst/>
                <a:latin typeface="Times New Roman" panose="02020603050405020304" pitchFamily="18" charset="0"/>
                <a:cs typeface="Times New Roman" panose="02020603050405020304" pitchFamily="18" charset="0"/>
              </a:rPr>
              <a:t>mật</a:t>
            </a:r>
            <a:r>
              <a:rPr lang="en-US" sz="2800" i="0" dirty="0">
                <a:solidFill>
                  <a:srgbClr val="000000"/>
                </a:solidFill>
                <a:effectLst/>
                <a:latin typeface="Times New Roman" panose="02020603050405020304" pitchFamily="18" charset="0"/>
                <a:cs typeface="Times New Roman" panose="02020603050405020304" pitchFamily="18" charset="0"/>
              </a:rPr>
              <a:t> an </a:t>
            </a:r>
            <a:r>
              <a:rPr lang="en-US" sz="2800" i="0" dirty="0" err="1">
                <a:solidFill>
                  <a:srgbClr val="000000"/>
                </a:solidFill>
                <a:effectLst/>
                <a:latin typeface="Times New Roman" panose="02020603050405020304" pitchFamily="18" charset="0"/>
                <a:cs typeface="Times New Roman" panose="02020603050405020304" pitchFamily="18" charset="0"/>
              </a:rPr>
              <a:t>toàn</a:t>
            </a:r>
            <a:endParaRPr lang="en-US" sz="2800" i="0" dirty="0">
              <a:solidFill>
                <a:srgbClr val="000000"/>
              </a:solidFill>
              <a:effectLst/>
              <a:latin typeface="Times New Roman" panose="02020603050405020304" pitchFamily="18" charset="0"/>
              <a:cs typeface="Times New Roman" panose="02020603050405020304" pitchFamily="18" charset="0"/>
            </a:endParaRPr>
          </a:p>
          <a:p>
            <a:pPr marL="685800" indent="-333375">
              <a:buFont typeface="Wingdings" panose="05000000000000000000" pitchFamily="2" charset="2"/>
              <a:buChar char="§"/>
            </a:pPr>
            <a:r>
              <a:rPr lang="en-US" sz="2800" i="0" dirty="0" err="1">
                <a:solidFill>
                  <a:srgbClr val="000000"/>
                </a:solidFill>
                <a:effectLst/>
                <a:latin typeface="Times New Roman" panose="02020603050405020304" pitchFamily="18" charset="0"/>
                <a:cs typeface="Times New Roman" panose="02020603050405020304" pitchFamily="18" charset="0"/>
              </a:rPr>
              <a:t>Truy</a:t>
            </a:r>
            <a:r>
              <a:rPr lang="en-US" sz="2800" i="0" dirty="0">
                <a:solidFill>
                  <a:srgbClr val="000000"/>
                </a:solidFill>
                <a:effectLst/>
                <a:latin typeface="Times New Roman" panose="02020603050405020304" pitchFamily="18" charset="0"/>
                <a:cs typeface="Times New Roman" panose="02020603050405020304" pitchFamily="18" charset="0"/>
              </a:rPr>
              <a:t> </a:t>
            </a:r>
            <a:r>
              <a:rPr lang="en-US" sz="2800" i="0" dirty="0" err="1">
                <a:solidFill>
                  <a:srgbClr val="000000"/>
                </a:solidFill>
                <a:effectLst/>
                <a:latin typeface="Times New Roman" panose="02020603050405020304" pitchFamily="18" charset="0"/>
                <a:cs typeface="Times New Roman" panose="02020603050405020304" pitchFamily="18" charset="0"/>
              </a:rPr>
              <a:t>cập</a:t>
            </a:r>
            <a:r>
              <a:rPr lang="en-US" sz="2800" i="0" dirty="0">
                <a:solidFill>
                  <a:srgbClr val="000000"/>
                </a:solidFill>
                <a:effectLst/>
                <a:latin typeface="Times New Roman" panose="02020603050405020304" pitchFamily="18" charset="0"/>
                <a:cs typeface="Times New Roman" panose="02020603050405020304" pitchFamily="18" charset="0"/>
              </a:rPr>
              <a:t> </a:t>
            </a:r>
            <a:r>
              <a:rPr lang="en-US" sz="2800" i="0" dirty="0" err="1">
                <a:solidFill>
                  <a:srgbClr val="000000"/>
                </a:solidFill>
                <a:effectLst/>
                <a:latin typeface="Times New Roman" panose="02020603050405020304" pitchFamily="18" charset="0"/>
                <a:cs typeface="Times New Roman" panose="02020603050405020304" pitchFamily="18" charset="0"/>
              </a:rPr>
              <a:t>mọi</a:t>
            </a:r>
            <a:r>
              <a:rPr lang="en-US" sz="2800" i="0" dirty="0">
                <a:solidFill>
                  <a:srgbClr val="000000"/>
                </a:solidFill>
                <a:effectLst/>
                <a:latin typeface="Times New Roman" panose="02020603050405020304" pitchFamily="18" charset="0"/>
                <a:cs typeface="Times New Roman" panose="02020603050405020304" pitchFamily="18" charset="0"/>
              </a:rPr>
              <a:t> </a:t>
            </a:r>
            <a:r>
              <a:rPr lang="en-US" sz="2800" i="0" dirty="0" err="1">
                <a:solidFill>
                  <a:srgbClr val="000000"/>
                </a:solidFill>
                <a:effectLst/>
                <a:latin typeface="Times New Roman" panose="02020603050405020304" pitchFamily="18" charset="0"/>
                <a:cs typeface="Times New Roman" panose="02020603050405020304" pitchFamily="18" charset="0"/>
              </a:rPr>
              <a:t>lúc</a:t>
            </a:r>
            <a:endParaRPr lang="en-US" sz="2800" i="0" dirty="0">
              <a:solidFill>
                <a:srgbClr val="000000"/>
              </a:solidFill>
              <a:effectLst/>
              <a:latin typeface="Times New Roman" panose="02020603050405020304" pitchFamily="18" charset="0"/>
              <a:cs typeface="Times New Roman" panose="02020603050405020304" pitchFamily="18" charset="0"/>
            </a:endParaRPr>
          </a:p>
          <a:p>
            <a:pPr marL="352425" algn="l"/>
            <a:endParaRPr lang="en-US" sz="2800" i="0" dirty="0">
              <a:solidFill>
                <a:srgbClr val="333333"/>
              </a:solidFill>
              <a:effectLst/>
              <a:latin typeface="Times New Roman" panose="02020603050405020304" pitchFamily="18" charset="0"/>
              <a:cs typeface="Times New Roman" panose="02020603050405020304" pitchFamily="18" charset="0"/>
            </a:endParaRPr>
          </a:p>
          <a:p>
            <a:pPr marL="352425" algn="l"/>
            <a:r>
              <a:rPr lang="vi-VN" sz="2800" i="0" dirty="0">
                <a:solidFill>
                  <a:srgbClr val="333333"/>
                </a:solidFill>
                <a:effectLst/>
                <a:latin typeface="Times New Roman" panose="02020603050405020304" pitchFamily="18" charset="0"/>
                <a:cs typeface="Times New Roman" panose="02020603050405020304" pitchFamily="18" charset="0"/>
              </a:rPr>
              <a:t>GCP mang lại hiệu suất nhanh, nhất quán và có thể mở rộng</a:t>
            </a:r>
            <a:endParaRPr lang="vi-VN" sz="2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05954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16AC4-3F6B-4EB8-8A61-65694BEFDBD3}"/>
              </a:ext>
            </a:extLst>
          </p:cNvPr>
          <p:cNvSpPr txBox="1"/>
          <p:nvPr/>
        </p:nvSpPr>
        <p:spPr>
          <a:xfrm>
            <a:off x="2281989" y="986407"/>
            <a:ext cx="7920789" cy="1323439"/>
          </a:xfrm>
          <a:prstGeom prst="rect">
            <a:avLst/>
          </a:prstGeom>
          <a:noFill/>
        </p:spPr>
        <p:txBody>
          <a:bodyPr wrap="square">
            <a:spAutoFit/>
          </a:bodyPr>
          <a:lstStyle/>
          <a:p>
            <a:pPr algn="ctr"/>
            <a:r>
              <a:rPr lang="en-US" sz="3200"/>
              <a:t>Tham khảo</a:t>
            </a:r>
          </a:p>
          <a:p>
            <a:pPr algn="ctr"/>
            <a:endParaRPr lang="en-US" sz="2400"/>
          </a:p>
          <a:p>
            <a:pPr algn="ctr"/>
            <a:r>
              <a:rPr lang="en-US" sz="2400"/>
              <a:t>https://www.youtube.com/watch?v=4D3X6Xl5c_Y</a:t>
            </a:r>
          </a:p>
        </p:txBody>
      </p:sp>
      <p:sp>
        <p:nvSpPr>
          <p:cNvPr id="5" name="TextBox 4">
            <a:extLst>
              <a:ext uri="{FF2B5EF4-FFF2-40B4-BE49-F238E27FC236}">
                <a16:creationId xmlns:a16="http://schemas.microsoft.com/office/drawing/2014/main" id="{24BF0193-52B4-4C8B-A573-EDE47A16A050}"/>
              </a:ext>
            </a:extLst>
          </p:cNvPr>
          <p:cNvSpPr txBox="1"/>
          <p:nvPr/>
        </p:nvSpPr>
        <p:spPr>
          <a:xfrm>
            <a:off x="2731168" y="2927502"/>
            <a:ext cx="7471609" cy="830997"/>
          </a:xfrm>
          <a:prstGeom prst="rect">
            <a:avLst/>
          </a:prstGeom>
          <a:noFill/>
        </p:spPr>
        <p:txBody>
          <a:bodyPr wrap="square">
            <a:spAutoFit/>
          </a:bodyPr>
          <a:lstStyle/>
          <a:p>
            <a:pPr algn="ctr"/>
            <a:r>
              <a:rPr lang="en-US" sz="2400">
                <a:solidFill>
                  <a:srgbClr val="002060"/>
                </a:solidFill>
              </a:rPr>
              <a:t>Tổng quan về GCP</a:t>
            </a:r>
          </a:p>
          <a:p>
            <a:pPr algn="ctr"/>
            <a:r>
              <a:rPr lang="en-US" sz="2400"/>
              <a:t>https://www.youtube.com/watch?v=dn9cSRImmVA</a:t>
            </a:r>
          </a:p>
        </p:txBody>
      </p:sp>
      <p:sp>
        <p:nvSpPr>
          <p:cNvPr id="7" name="TextBox 6">
            <a:extLst>
              <a:ext uri="{FF2B5EF4-FFF2-40B4-BE49-F238E27FC236}">
                <a16:creationId xmlns:a16="http://schemas.microsoft.com/office/drawing/2014/main" id="{42D12024-188D-4018-A306-0E93E2EA211B}"/>
              </a:ext>
            </a:extLst>
          </p:cNvPr>
          <p:cNvSpPr txBox="1"/>
          <p:nvPr/>
        </p:nvSpPr>
        <p:spPr>
          <a:xfrm>
            <a:off x="2731169" y="4376155"/>
            <a:ext cx="7471608" cy="461665"/>
          </a:xfrm>
          <a:prstGeom prst="rect">
            <a:avLst/>
          </a:prstGeom>
          <a:noFill/>
        </p:spPr>
        <p:txBody>
          <a:bodyPr wrap="square">
            <a:spAutoFit/>
          </a:bodyPr>
          <a:lstStyle/>
          <a:p>
            <a:r>
              <a:rPr lang="en-US" sz="2400"/>
              <a:t>https://www.youtube.com/watch?v=-K9WW3tKNWk</a:t>
            </a:r>
          </a:p>
        </p:txBody>
      </p:sp>
    </p:spTree>
    <p:extLst>
      <p:ext uri="{BB962C8B-B14F-4D97-AF65-F5344CB8AC3E}">
        <p14:creationId xmlns:p14="http://schemas.microsoft.com/office/powerpoint/2010/main" val="56720475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538266-E39C-1189-AB2C-308C783DCB6C}"/>
              </a:ext>
            </a:extLst>
          </p:cNvPr>
          <p:cNvSpPr txBox="1"/>
          <p:nvPr/>
        </p:nvSpPr>
        <p:spPr>
          <a:xfrm>
            <a:off x="3157605" y="1695634"/>
            <a:ext cx="6210300" cy="923330"/>
          </a:xfrm>
          <a:prstGeom prst="rect">
            <a:avLst/>
          </a:prstGeom>
          <a:noFill/>
          <a:ln>
            <a:solidFill>
              <a:schemeClr val="tx1"/>
            </a:solidFill>
          </a:ln>
        </p:spPr>
        <p:txBody>
          <a:bodyPr wrap="square" rtlCol="0">
            <a:spAutoFit/>
          </a:bodyPr>
          <a:lstStyle/>
          <a:p>
            <a:pPr algn="ctr"/>
            <a:r>
              <a:rPr lang="en-US" sz="3600" b="1" spc="50" dirty="0" err="1">
                <a:ln w="0"/>
                <a:solidFill>
                  <a:schemeClr val="bg2"/>
                </a:solidFill>
                <a:effectLst>
                  <a:innerShdw blurRad="63500" dist="50800" dir="13500000">
                    <a:srgbClr val="000000">
                      <a:alpha val="50000"/>
                    </a:srgbClr>
                  </a:innerShdw>
                </a:effectLst>
              </a:rPr>
              <a:t>Trắc</a:t>
            </a:r>
            <a:r>
              <a:rPr lang="en-US" sz="3600" b="1" spc="50" dirty="0">
                <a:ln w="0"/>
                <a:solidFill>
                  <a:schemeClr val="bg2"/>
                </a:solidFill>
                <a:effectLst>
                  <a:innerShdw blurRad="63500" dist="50800" dir="13500000">
                    <a:srgbClr val="000000">
                      <a:alpha val="50000"/>
                    </a:srgbClr>
                  </a:innerShdw>
                </a:effectLst>
              </a:rPr>
              <a:t> </a:t>
            </a:r>
            <a:r>
              <a:rPr lang="en-US" sz="3600" b="1" spc="50" dirty="0" err="1">
                <a:ln w="0"/>
                <a:solidFill>
                  <a:schemeClr val="bg2"/>
                </a:solidFill>
                <a:effectLst>
                  <a:innerShdw blurRad="63500" dist="50800" dir="13500000">
                    <a:srgbClr val="000000">
                      <a:alpha val="50000"/>
                    </a:srgbClr>
                  </a:innerShdw>
                </a:effectLst>
              </a:rPr>
              <a:t>nghiệm</a:t>
            </a:r>
            <a:r>
              <a:rPr lang="en-US" sz="3600" b="1" spc="50" dirty="0">
                <a:ln w="0"/>
                <a:solidFill>
                  <a:schemeClr val="bg2"/>
                </a:solidFill>
                <a:effectLst>
                  <a:innerShdw blurRad="63500" dist="50800" dir="13500000">
                    <a:srgbClr val="000000">
                      <a:alpha val="50000"/>
                    </a:srgbClr>
                  </a:innerShdw>
                </a:effectLst>
              </a:rPr>
              <a:t> QUIZ 5</a:t>
            </a:r>
          </a:p>
          <a:p>
            <a:pPr algn="ctr"/>
            <a:endParaRPr lang="en-US" dirty="0"/>
          </a:p>
        </p:txBody>
      </p:sp>
    </p:spTree>
    <p:extLst>
      <p:ext uri="{BB962C8B-B14F-4D97-AF65-F5344CB8AC3E}">
        <p14:creationId xmlns:p14="http://schemas.microsoft.com/office/powerpoint/2010/main" val="328990561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25DB7-2D33-4FD9-BD45-D3518DBA5699}"/>
              </a:ext>
            </a:extLst>
          </p:cNvPr>
          <p:cNvSpPr txBox="1"/>
          <p:nvPr/>
        </p:nvSpPr>
        <p:spPr>
          <a:xfrm>
            <a:off x="2386140" y="574504"/>
            <a:ext cx="8846541" cy="2400657"/>
          </a:xfrm>
          <a:prstGeom prst="rect">
            <a:avLst/>
          </a:prstGeom>
          <a:noFill/>
        </p:spPr>
        <p:txBody>
          <a:bodyPr wrap="square">
            <a:spAutoFit/>
          </a:bodyPr>
          <a:lstStyle/>
          <a:p>
            <a:pPr>
              <a:lnSpc>
                <a:spcPct val="300000"/>
              </a:lnSpc>
              <a:spcBef>
                <a:spcPts val="600"/>
              </a:spcBef>
            </a:pPr>
            <a:r>
              <a:rPr lang="en-US" sz="28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 HÀNH GOOGLE CLOUD PLATFORM</a:t>
            </a:r>
          </a:p>
          <a:p>
            <a:pPr marL="1090613" indent="-457200">
              <a:spcBef>
                <a:spcPts val="600"/>
              </a:spcBef>
              <a:buFont typeface="Wingdings" panose="05000000000000000000" pitchFamily="2" charset="2"/>
              <a:buChar char="v"/>
            </a:pPr>
            <a:r>
              <a:rPr lang="en-US" sz="2800">
                <a:latin typeface="Times New Roman" panose="02020603050405020304" pitchFamily="18" charset="0"/>
                <a:cs typeface="Times New Roman" panose="02020603050405020304" pitchFamily="18" charset="0"/>
              </a:rPr>
              <a:t>Tạo tài khoản GCP</a:t>
            </a:r>
          </a:p>
          <a:p>
            <a:pPr marL="1090613" indent="-457200">
              <a:spcBef>
                <a:spcPts val="600"/>
              </a:spcBef>
              <a:buFont typeface="Wingdings" panose="05000000000000000000" pitchFamily="2" charset="2"/>
              <a:buChar char="v"/>
            </a:pPr>
            <a:r>
              <a:rPr lang="en-US" sz="2800">
                <a:latin typeface="Times New Roman" panose="02020603050405020304" pitchFamily="18" charset="0"/>
                <a:cs typeface="Times New Roman" panose="02020603050405020304" pitchFamily="18" charset="0"/>
              </a:rPr>
              <a:t>API key </a:t>
            </a:r>
          </a:p>
        </p:txBody>
      </p:sp>
    </p:spTree>
    <p:extLst>
      <p:ext uri="{BB962C8B-B14F-4D97-AF65-F5344CB8AC3E}">
        <p14:creationId xmlns:p14="http://schemas.microsoft.com/office/powerpoint/2010/main" val="351422362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2550694" y="352270"/>
            <a:ext cx="6689559" cy="94714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4400" b="1" spc="-1">
                <a:solidFill>
                  <a:schemeClr val="accent3">
                    <a:lumMod val="50000"/>
                  </a:schemeClr>
                </a:solidFill>
                <a:latin typeface="Times New Roman" panose="02020603050405020304" pitchFamily="18" charset="0"/>
                <a:cs typeface="Times New Roman" panose="02020603050405020304" pitchFamily="18" charset="0"/>
              </a:rPr>
              <a:t>1. </a:t>
            </a:r>
            <a:r>
              <a:rPr lang="vi-VN" sz="4400" b="1" spc="-1">
                <a:solidFill>
                  <a:schemeClr val="accent3">
                    <a:lumMod val="50000"/>
                  </a:schemeClr>
                </a:solidFill>
                <a:latin typeface="Times New Roman" panose="02020603050405020304" pitchFamily="18" charset="0"/>
                <a:cs typeface="Times New Roman" panose="02020603050405020304" pitchFamily="18" charset="0"/>
              </a:rPr>
              <a:t>GIỚI THIỆU</a:t>
            </a:r>
          </a:p>
        </p:txBody>
      </p:sp>
      <p:pic>
        <p:nvPicPr>
          <p:cNvPr id="3" name="Picture 2" descr="Icon&#10;&#10;Description automatically generated">
            <a:extLst>
              <a:ext uri="{FF2B5EF4-FFF2-40B4-BE49-F238E27FC236}">
                <a16:creationId xmlns:a16="http://schemas.microsoft.com/office/drawing/2014/main" id="{3DED03BB-5350-9A46-6695-327D4D745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875" y="2890677"/>
            <a:ext cx="5696745" cy="3324689"/>
          </a:xfrm>
          <a:prstGeom prst="rect">
            <a:avLst/>
          </a:prstGeom>
        </p:spPr>
      </p:pic>
      <p:pic>
        <p:nvPicPr>
          <p:cNvPr id="5" name="Picture 4">
            <a:extLst>
              <a:ext uri="{FF2B5EF4-FFF2-40B4-BE49-F238E27FC236}">
                <a16:creationId xmlns:a16="http://schemas.microsoft.com/office/drawing/2014/main" id="{2A255684-D3BA-4FDE-A6F5-CD3AF87D2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0253" y="155821"/>
            <a:ext cx="2552492" cy="228687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CustomShape 1">
            <a:extLst>
              <a:ext uri="{FF2B5EF4-FFF2-40B4-BE49-F238E27FC236}">
                <a16:creationId xmlns:a16="http://schemas.microsoft.com/office/drawing/2014/main" id="{9D05EC2E-F6AD-4AAB-A094-8FA2B43A3B7F}"/>
              </a:ext>
            </a:extLst>
          </p:cNvPr>
          <p:cNvSpPr/>
          <p:nvPr/>
        </p:nvSpPr>
        <p:spPr>
          <a:xfrm>
            <a:off x="570640" y="1766655"/>
            <a:ext cx="5696745" cy="3324689"/>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marL="109538" algn="just">
              <a:lnSpc>
                <a:spcPct val="100000"/>
              </a:lnSpc>
              <a:spcAft>
                <a:spcPts val="1200"/>
              </a:spcAft>
            </a:pPr>
            <a:r>
              <a:rPr lang="en-US" sz="2800" b="1" i="0" dirty="0">
                <a:solidFill>
                  <a:srgbClr val="000000"/>
                </a:solidFill>
                <a:effectLst/>
                <a:latin typeface="TimesNewRomanPSMT"/>
              </a:rPr>
              <a:t>   </a:t>
            </a:r>
            <a:r>
              <a:rPr lang="vi-VN" sz="2800" b="1" i="0" dirty="0">
                <a:solidFill>
                  <a:srgbClr val="000000"/>
                </a:solidFill>
                <a:effectLst/>
                <a:latin typeface="TimesNewRomanPSMT"/>
              </a:rPr>
              <a:t>Google Cloud Platform </a:t>
            </a:r>
            <a:r>
              <a:rPr lang="vi-VN" sz="2800" i="0" dirty="0">
                <a:solidFill>
                  <a:srgbClr val="000000"/>
                </a:solidFill>
                <a:effectLst/>
                <a:latin typeface="TimesNewRomanPSMT"/>
              </a:rPr>
              <a:t>là nền tảng điện toán đám mây do Google cung cấp, với</a:t>
            </a:r>
            <a:r>
              <a:rPr lang="en-US" sz="2800" i="0" dirty="0">
                <a:solidFill>
                  <a:srgbClr val="000000"/>
                </a:solidFill>
                <a:effectLst/>
                <a:latin typeface="TimesNewRomanPSMT"/>
              </a:rPr>
              <a:t> </a:t>
            </a:r>
            <a:r>
              <a:rPr lang="vi-VN" sz="2800" i="0" dirty="0">
                <a:solidFill>
                  <a:srgbClr val="000000"/>
                </a:solidFill>
                <a:effectLst/>
                <a:latin typeface="TimesNewRomanPSMT"/>
              </a:rPr>
              <a:t>các dịch vụ máy ảo, lưu trữ, phân tích dữ liệu, cùng nhiều công nghệ tiên tiến khác,</a:t>
            </a:r>
            <a:r>
              <a:rPr lang="en-US" sz="2800" i="0" dirty="0">
                <a:solidFill>
                  <a:srgbClr val="000000"/>
                </a:solidFill>
                <a:effectLst/>
                <a:latin typeface="TimesNewRomanPSMT"/>
              </a:rPr>
              <a:t> </a:t>
            </a:r>
            <a:r>
              <a:rPr lang="vi-VN" sz="2800" i="0" dirty="0">
                <a:solidFill>
                  <a:srgbClr val="000000"/>
                </a:solidFill>
                <a:effectLst/>
                <a:latin typeface="TimesNewRomanPSMT"/>
              </a:rPr>
              <a:t>được hỗ trợ, củng cố và đổi mới bởi một cơ sở hạ tầng các sản phẩm của Google.</a:t>
            </a:r>
            <a:r>
              <a:rPr lang="en-US" sz="2800" i="0" dirty="0">
                <a:solidFill>
                  <a:srgbClr val="000000"/>
                </a:solidFill>
                <a:effectLst/>
                <a:latin typeface="TimesNewRomanPSMT"/>
              </a:rPr>
              <a:t> </a:t>
            </a:r>
            <a:endParaRPr lang="en-US" sz="4400" i="0" dirty="0">
              <a:solidFill>
                <a:srgbClr val="000000"/>
              </a:solidFill>
              <a:effectLst/>
              <a:latin typeface="+mj-lt"/>
              <a:cs typeface="Times New Roman" panose="02020603050405020304" pitchFamily="18" charset="0"/>
            </a:endParaRPr>
          </a:p>
        </p:txBody>
      </p:sp>
    </p:spTree>
    <p:extLst>
      <p:ext uri="{BB962C8B-B14F-4D97-AF65-F5344CB8AC3E}">
        <p14:creationId xmlns:p14="http://schemas.microsoft.com/office/powerpoint/2010/main" val="2669756902"/>
      </p:ext>
    </p:extLst>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70A7D5EF-5D62-492D-A2CC-20294FB6E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811" y="2727158"/>
            <a:ext cx="5250419" cy="3477876"/>
          </a:xfrm>
          <a:prstGeom prst="rect">
            <a:avLst/>
          </a:prstGeom>
        </p:spPr>
      </p:pic>
      <p:pic>
        <p:nvPicPr>
          <p:cNvPr id="6" name="Picture 5" descr="A close up of a logo&#10;&#10;Description automatically generated">
            <a:extLst>
              <a:ext uri="{FF2B5EF4-FFF2-40B4-BE49-F238E27FC236}">
                <a16:creationId xmlns:a16="http://schemas.microsoft.com/office/drawing/2014/main" id="{7C0BC462-184C-4FE5-8259-30F689F52881}"/>
              </a:ext>
            </a:extLst>
          </p:cNvPr>
          <p:cNvPicPr>
            <a:picLocks noChangeAspect="1"/>
          </p:cNvPicPr>
          <p:nvPr/>
        </p:nvPicPr>
        <p:blipFill rotWithShape="1">
          <a:blip r:embed="rId4">
            <a:extLst>
              <a:ext uri="{28A0092B-C50C-407E-A947-70E740481C1C}">
                <a14:useLocalDpi xmlns:a14="http://schemas.microsoft.com/office/drawing/2010/main" val="0"/>
              </a:ext>
            </a:extLst>
          </a:blip>
          <a:srcRect l="2358"/>
          <a:stretch/>
        </p:blipFill>
        <p:spPr>
          <a:xfrm>
            <a:off x="155770" y="1647576"/>
            <a:ext cx="6450877" cy="3854866"/>
          </a:xfrm>
          <a:prstGeom prst="rect">
            <a:avLst/>
          </a:prstGeom>
          <a:ln>
            <a:solidFill>
              <a:srgbClr val="00B0F0"/>
            </a:solidFill>
          </a:ln>
        </p:spPr>
      </p:pic>
    </p:spTree>
    <p:extLst>
      <p:ext uri="{BB962C8B-B14F-4D97-AF65-F5344CB8AC3E}">
        <p14:creationId xmlns:p14="http://schemas.microsoft.com/office/powerpoint/2010/main" val="2249511442"/>
      </p:ext>
    </p:extLst>
  </p:cSld>
  <p:clrMapOvr>
    <a:masterClrMapping/>
  </p:clrMapOvr>
  <p:transition>
    <p:wipe dir="r"/>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9D05EC2E-F6AD-4AAB-A094-8FA2B43A3B7F}"/>
              </a:ext>
            </a:extLst>
          </p:cNvPr>
          <p:cNvSpPr/>
          <p:nvPr/>
        </p:nvSpPr>
        <p:spPr>
          <a:xfrm>
            <a:off x="1187115" y="1485340"/>
            <a:ext cx="10411328" cy="3887320"/>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marL="109538" algn="just">
              <a:lnSpc>
                <a:spcPct val="100000"/>
              </a:lnSpc>
              <a:spcAft>
                <a:spcPts val="1200"/>
              </a:spcAft>
            </a:pPr>
            <a:r>
              <a:rPr lang="en-US" sz="2800" b="1">
                <a:solidFill>
                  <a:srgbClr val="000000"/>
                </a:solidFill>
                <a:latin typeface="TimesNewRomanPSMT"/>
              </a:rPr>
              <a:t>	</a:t>
            </a:r>
            <a:r>
              <a:rPr lang="vi-VN" sz="2800" b="1" i="0">
                <a:solidFill>
                  <a:srgbClr val="000000"/>
                </a:solidFill>
                <a:effectLst/>
                <a:latin typeface="TimesNewRomanPSMT"/>
              </a:rPr>
              <a:t>Google Cloud Platform</a:t>
            </a:r>
            <a:r>
              <a:rPr lang="en-US" sz="2800" b="1" i="0">
                <a:solidFill>
                  <a:srgbClr val="000000"/>
                </a:solidFill>
                <a:effectLst/>
                <a:latin typeface="TimesNewRomanPSMT"/>
              </a:rPr>
              <a:t> </a:t>
            </a:r>
            <a:r>
              <a:rPr lang="en-US" sz="2800" i="0">
                <a:solidFill>
                  <a:srgbClr val="000000"/>
                </a:solidFill>
                <a:effectLst/>
                <a:latin typeface="TimesNewRomanPSMT"/>
              </a:rPr>
              <a:t>cung cấp các dịch vụ để tính toán, lưu trữ, kết nối mạng, kết nối dữ liệu, học máy và IoT, các công cụ quản lý, bảo mật,..</a:t>
            </a:r>
          </a:p>
          <a:p>
            <a:pPr marL="109538" algn="just">
              <a:lnSpc>
                <a:spcPct val="100000"/>
              </a:lnSpc>
              <a:spcAft>
                <a:spcPts val="1200"/>
              </a:spcAft>
            </a:pPr>
            <a:endParaRPr lang="en-US" sz="2800">
              <a:solidFill>
                <a:srgbClr val="000000"/>
              </a:solidFill>
              <a:latin typeface="TimesNewRomanPSMT"/>
            </a:endParaRPr>
          </a:p>
          <a:p>
            <a:pPr marL="109538" algn="just">
              <a:lnSpc>
                <a:spcPct val="100000"/>
              </a:lnSpc>
              <a:spcAft>
                <a:spcPts val="1200"/>
              </a:spcAft>
            </a:pPr>
            <a:r>
              <a:rPr lang="en-US" sz="2800" i="0">
                <a:solidFill>
                  <a:srgbClr val="000000"/>
                </a:solidFill>
                <a:effectLst/>
                <a:latin typeface="TimesNewRomanPSMT"/>
              </a:rPr>
              <a:t>	Khi muốn xây dựng và chạy ứng dụng với dữ liệu siêu cường mạnh hay để kết nối toàn cầu hay là sử dụng AI, các chức năng phân tích dữ liệu hoặc về chi phí,… thì việc sử dụng nền tảng đám mây như GCP là 1 trong những giải pháp.</a:t>
            </a:r>
          </a:p>
          <a:p>
            <a:pPr marL="109538" algn="just">
              <a:lnSpc>
                <a:spcPct val="100000"/>
              </a:lnSpc>
              <a:spcAft>
                <a:spcPts val="1200"/>
              </a:spcAft>
            </a:pPr>
            <a:br>
              <a:rPr lang="vi-VN" sz="2800" i="0">
                <a:solidFill>
                  <a:srgbClr val="000000"/>
                </a:solidFill>
                <a:effectLst/>
                <a:latin typeface="TimesNewRomanPSMT"/>
              </a:rPr>
            </a:br>
            <a:endParaRPr lang="en-US" sz="2800" i="0">
              <a:solidFill>
                <a:srgbClr val="000000"/>
              </a:solidFill>
              <a:effectLst/>
              <a:latin typeface="TimesNewRomanPSMT"/>
            </a:endParaRPr>
          </a:p>
          <a:p>
            <a:pPr marL="109538" algn="just">
              <a:lnSpc>
                <a:spcPct val="100000"/>
              </a:lnSpc>
              <a:spcAft>
                <a:spcPts val="1200"/>
              </a:spcAft>
            </a:pPr>
            <a:endParaRPr lang="en-US" sz="4400" i="0">
              <a:solidFill>
                <a:srgbClr val="000000"/>
              </a:solidFill>
              <a:effectLst/>
              <a:latin typeface="+mj-lt"/>
              <a:cs typeface="Times New Roman" panose="02020603050405020304" pitchFamily="18" charset="0"/>
            </a:endParaRPr>
          </a:p>
        </p:txBody>
      </p:sp>
    </p:spTree>
    <p:extLst>
      <p:ext uri="{BB962C8B-B14F-4D97-AF65-F5344CB8AC3E}">
        <p14:creationId xmlns:p14="http://schemas.microsoft.com/office/powerpoint/2010/main" val="4045842766"/>
      </p:ext>
    </p:extLst>
  </p:cSld>
  <p:clrMapOvr>
    <a:masterClrMapping/>
  </p:clrMapOvr>
  <p:transition>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C9C87-4B25-4986-87A2-A6CB17A61673}"/>
              </a:ext>
            </a:extLst>
          </p:cNvPr>
          <p:cNvSpPr txBox="1"/>
          <p:nvPr/>
        </p:nvSpPr>
        <p:spPr>
          <a:xfrm>
            <a:off x="5707826" y="0"/>
            <a:ext cx="6324208" cy="4567854"/>
          </a:xfrm>
          <a:prstGeom prst="rect">
            <a:avLst/>
          </a:prstGeom>
          <a:noFill/>
        </p:spPr>
        <p:txBody>
          <a:bodyPr wrap="square">
            <a:spAutoFit/>
          </a:bodyPr>
          <a:lstStyle/>
          <a:p>
            <a:pPr algn="ctr">
              <a:lnSpc>
                <a:spcPct val="150000"/>
              </a:lnSpc>
            </a:pPr>
            <a:endParaRPr lang="en-US" sz="1100" b="1" i="0">
              <a:solidFill>
                <a:srgbClr val="002060"/>
              </a:solidFill>
              <a:effectLst/>
              <a:latin typeface="Times New Roman" panose="02020603050405020304" pitchFamily="18" charset="0"/>
              <a:cs typeface="Times New Roman" panose="02020603050405020304" pitchFamily="18" charset="0"/>
            </a:endParaRPr>
          </a:p>
          <a:p>
            <a:pPr algn="ctr">
              <a:lnSpc>
                <a:spcPct val="150000"/>
              </a:lnSpc>
            </a:pPr>
            <a:r>
              <a:rPr lang="vi-VN" sz="2600" b="0" i="0">
                <a:solidFill>
                  <a:srgbClr val="444444"/>
                </a:solidFill>
                <a:effectLst/>
                <a:latin typeface="Times New Roman" panose="02020603050405020304" pitchFamily="18" charset="0"/>
                <a:cs typeface="Times New Roman" panose="02020603050405020304" pitchFamily="18" charset="0"/>
              </a:rPr>
              <a:t> </a:t>
            </a:r>
            <a:r>
              <a:rPr lang="en-US" sz="2800" b="0" i="1">
                <a:solidFill>
                  <a:srgbClr val="333333"/>
                </a:solidFill>
                <a:effectLst/>
                <a:latin typeface="BeVietnamPro-Regular"/>
              </a:rPr>
              <a:t>Google Cloud Hosting hay còn gọi là Google Cloud Platform (GCP)</a:t>
            </a:r>
          </a:p>
          <a:p>
            <a:pPr algn="ctr">
              <a:lnSpc>
                <a:spcPct val="150000"/>
              </a:lnSpc>
            </a:pPr>
            <a:r>
              <a:rPr lang="en-US" sz="2600" b="0" i="0">
                <a:solidFill>
                  <a:srgbClr val="444444"/>
                </a:solidFill>
                <a:effectLst/>
                <a:latin typeface="Times New Roman" panose="02020603050405020304" pitchFamily="18" charset="0"/>
                <a:cs typeface="Times New Roman" panose="02020603050405020304" pitchFamily="18" charset="0"/>
              </a:rPr>
              <a:t>Nổi bật là</a:t>
            </a:r>
            <a:r>
              <a:rPr lang="vi-VN" sz="2600" b="0" i="0">
                <a:solidFill>
                  <a:srgbClr val="444444"/>
                </a:solidFill>
                <a:effectLst/>
                <a:latin typeface="Times New Roman" panose="02020603050405020304" pitchFamily="18" charset="0"/>
                <a:cs typeface="Times New Roman" panose="02020603050405020304" pitchFamily="18" charset="0"/>
              </a:rPr>
              <a:t> DataCenter luôn ổn định và có độ bảo mật dữ liệu cực cao </a:t>
            </a:r>
            <a:endParaRPr lang="en-US" sz="2600" b="0" i="0">
              <a:solidFill>
                <a:srgbClr val="444444"/>
              </a:solidFill>
              <a:effectLst/>
              <a:latin typeface="Times New Roman" panose="02020603050405020304" pitchFamily="18" charset="0"/>
              <a:cs typeface="Times New Roman" panose="02020603050405020304" pitchFamily="18" charset="0"/>
            </a:endParaRPr>
          </a:p>
          <a:p>
            <a:pPr algn="ctr">
              <a:lnSpc>
                <a:spcPct val="150000"/>
              </a:lnSpc>
            </a:pPr>
            <a:r>
              <a:rPr lang="en-US" sz="2600">
                <a:solidFill>
                  <a:schemeClr val="bg1">
                    <a:lumMod val="85000"/>
                  </a:schemeClr>
                </a:solidFill>
                <a:latin typeface="Times New Roman" panose="02020603050405020304" pitchFamily="18" charset="0"/>
                <a:cs typeface="Times New Roman" panose="02020603050405020304" pitchFamily="18" charset="0"/>
                <a:sym typeface="Wingdings" panose="05000000000000000000" pitchFamily="2" charset="2"/>
              </a:rPr>
              <a:t>             </a:t>
            </a:r>
            <a:r>
              <a:rPr lang="vi-VN" sz="2600" b="0" i="0">
                <a:solidFill>
                  <a:schemeClr val="bg1">
                    <a:lumMod val="85000"/>
                  </a:schemeClr>
                </a:solidFill>
                <a:effectLst/>
                <a:latin typeface="Times New Roman" panose="02020603050405020304" pitchFamily="18" charset="0"/>
                <a:cs typeface="Times New Roman" panose="02020603050405020304" pitchFamily="18" charset="0"/>
              </a:rPr>
              <a:t>bảo vệ dữ liệu người dùng và khách hàng trước sự xâm nhập trái phép của các hacker công nghệ.</a:t>
            </a:r>
            <a:endParaRPr lang="vi-VN" sz="2600" b="1" i="0">
              <a:solidFill>
                <a:schemeClr val="bg1">
                  <a:lumMod val="85000"/>
                </a:schemeClr>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F604BB-A6CC-11C3-5594-4ED03A8A5A37}"/>
              </a:ext>
            </a:extLst>
          </p:cNvPr>
          <p:cNvSpPr txBox="1"/>
          <p:nvPr/>
        </p:nvSpPr>
        <p:spPr>
          <a:xfrm>
            <a:off x="159966" y="4284054"/>
            <a:ext cx="4876984" cy="1692771"/>
          </a:xfrm>
          <a:prstGeom prst="rect">
            <a:avLst/>
          </a:prstGeom>
          <a:noFill/>
        </p:spPr>
        <p:txBody>
          <a:bodyPr wrap="square">
            <a:spAutoFit/>
          </a:bodyPr>
          <a:lstStyle/>
          <a:p>
            <a:pPr algn="l">
              <a:lnSpc>
                <a:spcPct val="200000"/>
              </a:lnSpc>
            </a:pPr>
            <a:r>
              <a:rPr lang="vi-VN" sz="2600" b="1" i="0">
                <a:solidFill>
                  <a:srgbClr val="444444"/>
                </a:solidFill>
                <a:effectLst/>
                <a:latin typeface="Times New Roman" panose="02020603050405020304" pitchFamily="18" charset="0"/>
                <a:cs typeface="Times New Roman" panose="02020603050405020304" pitchFamily="18" charset="0"/>
              </a:rPr>
              <a:t>Di chuyển trực tiếp các máy ảo</a:t>
            </a:r>
          </a:p>
          <a:p>
            <a:pPr marL="465138" indent="-279400" algn="just">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Một lợi thế </a:t>
            </a:r>
            <a:r>
              <a:rPr lang="en-US" sz="2600" b="0" i="0">
                <a:solidFill>
                  <a:srgbClr val="444444"/>
                </a:solidFill>
                <a:effectLst/>
                <a:latin typeface="Times New Roman" panose="02020603050405020304" pitchFamily="18" charset="0"/>
                <a:cs typeface="Times New Roman" panose="02020603050405020304" pitchFamily="18" charset="0"/>
              </a:rPr>
              <a:t>GCP </a:t>
            </a:r>
            <a:r>
              <a:rPr lang="vi-VN" sz="2600" b="0" i="0">
                <a:solidFill>
                  <a:srgbClr val="444444"/>
                </a:solidFill>
                <a:effectLst/>
                <a:latin typeface="Times New Roman" panose="02020603050405020304" pitchFamily="18" charset="0"/>
                <a:cs typeface="Times New Roman" panose="02020603050405020304" pitchFamily="18" charset="0"/>
              </a:rPr>
              <a:t>là di chuyển </a:t>
            </a:r>
            <a:endParaRPr lang="en-US" sz="2600" b="0" i="0">
              <a:solidFill>
                <a:srgbClr val="444444"/>
              </a:solidFill>
              <a:effectLst/>
              <a:latin typeface="Times New Roman" panose="02020603050405020304" pitchFamily="18" charset="0"/>
              <a:cs typeface="Times New Roman" panose="02020603050405020304" pitchFamily="18" charset="0"/>
            </a:endParaRPr>
          </a:p>
          <a:p>
            <a:pPr algn="just"/>
            <a:r>
              <a:rPr lang="vi-VN" sz="2600" b="0" i="0">
                <a:solidFill>
                  <a:srgbClr val="444444"/>
                </a:solidFill>
                <a:effectLst/>
                <a:latin typeface="Times New Roman" panose="02020603050405020304" pitchFamily="18" charset="0"/>
                <a:cs typeface="Times New Roman" panose="02020603050405020304" pitchFamily="18" charset="0"/>
              </a:rPr>
              <a:t>trực tiếp các máy ảo. </a:t>
            </a:r>
          </a:p>
        </p:txBody>
      </p:sp>
      <p:pic>
        <p:nvPicPr>
          <p:cNvPr id="7" name="Picture 6" descr="Diagram, timeline&#10;&#10;Description automatically generated">
            <a:extLst>
              <a:ext uri="{FF2B5EF4-FFF2-40B4-BE49-F238E27FC236}">
                <a16:creationId xmlns:a16="http://schemas.microsoft.com/office/drawing/2014/main" id="{62AC3BA0-957C-0C59-9ECB-E65A672B8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461" y="400399"/>
            <a:ext cx="7263539" cy="5537900"/>
          </a:xfrm>
          <a:prstGeom prst="rect">
            <a:avLst/>
          </a:prstGeom>
        </p:spPr>
      </p:pic>
      <p:sp>
        <p:nvSpPr>
          <p:cNvPr id="9" name="TextBox 8">
            <a:extLst>
              <a:ext uri="{FF2B5EF4-FFF2-40B4-BE49-F238E27FC236}">
                <a16:creationId xmlns:a16="http://schemas.microsoft.com/office/drawing/2014/main" id="{F190430C-698C-EB5B-6CD7-21BB63EF5EF2}"/>
              </a:ext>
            </a:extLst>
          </p:cNvPr>
          <p:cNvSpPr txBox="1"/>
          <p:nvPr/>
        </p:nvSpPr>
        <p:spPr>
          <a:xfrm>
            <a:off x="7861284" y="6091590"/>
            <a:ext cx="4170750" cy="369332"/>
          </a:xfrm>
          <a:prstGeom prst="rect">
            <a:avLst/>
          </a:prstGeom>
          <a:noFill/>
        </p:spPr>
        <p:txBody>
          <a:bodyPr wrap="square">
            <a:spAutoFit/>
          </a:bodyPr>
          <a:lstStyle/>
          <a:p>
            <a:r>
              <a:rPr lang="en-US" b="0" i="0">
                <a:solidFill>
                  <a:srgbClr val="67717A"/>
                </a:solidFill>
                <a:effectLst/>
                <a:latin typeface="Roboto" panose="02000000000000000000" pitchFamily="2" charset="0"/>
              </a:rPr>
              <a:t>Di chuyển trực tiếp của máy ảo</a:t>
            </a:r>
            <a:endParaRPr lang="en-US"/>
          </a:p>
        </p:txBody>
      </p:sp>
    </p:spTree>
    <p:extLst>
      <p:ext uri="{BB962C8B-B14F-4D97-AF65-F5344CB8AC3E}">
        <p14:creationId xmlns:p14="http://schemas.microsoft.com/office/powerpoint/2010/main" val="180977208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1710449" y="157397"/>
            <a:ext cx="10236711" cy="162327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US" sz="4400" b="1">
                <a:solidFill>
                  <a:schemeClr val="accent5">
                    <a:lumMod val="50000"/>
                  </a:schemeClr>
                </a:solidFill>
                <a:latin typeface="Times New Roman" panose="02020603050405020304" pitchFamily="18" charset="0"/>
                <a:cs typeface="Times New Roman" panose="02020603050405020304" pitchFamily="18" charset="0"/>
              </a:rPr>
              <a:t>2. </a:t>
            </a:r>
            <a:r>
              <a:rPr lang="vi-VN" sz="4400" b="1">
                <a:solidFill>
                  <a:schemeClr val="accent5">
                    <a:lumMod val="50000"/>
                  </a:schemeClr>
                </a:solidFill>
                <a:latin typeface="Times New Roman" panose="02020603050405020304" pitchFamily="18" charset="0"/>
                <a:cs typeface="Times New Roman" panose="02020603050405020304" pitchFamily="18" charset="0"/>
              </a:rPr>
              <a:t>CƠ SỞ HẠ TẦNG VÀ NỀN TẢNG CỦA G</a:t>
            </a:r>
            <a:r>
              <a:rPr lang="en-US" sz="4400" b="1">
                <a:solidFill>
                  <a:schemeClr val="accent5">
                    <a:lumMod val="50000"/>
                  </a:schemeClr>
                </a:solidFill>
                <a:latin typeface="Times New Roman" panose="02020603050405020304" pitchFamily="18" charset="0"/>
                <a:cs typeface="Times New Roman" panose="02020603050405020304" pitchFamily="18" charset="0"/>
              </a:rPr>
              <a:t>C</a:t>
            </a:r>
            <a:r>
              <a:rPr lang="vi-VN" sz="4400" b="1">
                <a:solidFill>
                  <a:schemeClr val="accent5">
                    <a:lumMod val="50000"/>
                  </a:schemeClr>
                </a:solidFill>
                <a:latin typeface="Times New Roman" panose="02020603050405020304" pitchFamily="18" charset="0"/>
                <a:cs typeface="Times New Roman" panose="02020603050405020304" pitchFamily="18" charset="0"/>
              </a:rPr>
              <a:t>P</a:t>
            </a:r>
            <a:endParaRPr lang="en-US" sz="44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7A7D8A-BB96-41D8-9A82-5577162FFE9E}"/>
              </a:ext>
            </a:extLst>
          </p:cNvPr>
          <p:cNvSpPr txBox="1"/>
          <p:nvPr/>
        </p:nvSpPr>
        <p:spPr>
          <a:xfrm>
            <a:off x="141811" y="2399671"/>
            <a:ext cx="3435578" cy="2246769"/>
          </a:xfrm>
          <a:prstGeom prst="rect">
            <a:avLst/>
          </a:prstGeom>
          <a:noFill/>
        </p:spPr>
        <p:txBody>
          <a:bodyPr wrap="square">
            <a:spAutoFit/>
          </a:bodyPr>
          <a:lstStyle/>
          <a:p>
            <a:pPr algn="just"/>
            <a:r>
              <a:rPr lang="vi-VN" sz="2800" i="0">
                <a:solidFill>
                  <a:srgbClr val="000000"/>
                </a:solidFill>
                <a:effectLst/>
                <a:latin typeface="Times New Roman" panose="02020603050405020304" pitchFamily="18" charset="0"/>
                <a:cs typeface="Times New Roman" panose="02020603050405020304" pitchFamily="18" charset="0"/>
              </a:rPr>
              <a:t>Google có mạng lưới cáp quang kết nối với hơn 70 trung tâm dữ liệu đặt tại 33 quốc gia</a:t>
            </a:r>
            <a:r>
              <a:rPr lang="en-US" sz="2800" i="0">
                <a:solidFill>
                  <a:srgbClr val="000000"/>
                </a:solidFill>
                <a:effectLst/>
                <a:latin typeface="Times New Roman" panose="02020603050405020304" pitchFamily="18" charset="0"/>
                <a:cs typeface="Times New Roman" panose="02020603050405020304" pitchFamily="18" charset="0"/>
              </a:rPr>
              <a:t> </a:t>
            </a:r>
            <a:r>
              <a:rPr lang="vi-VN" sz="2800" i="0">
                <a:solidFill>
                  <a:srgbClr val="000000"/>
                </a:solidFill>
                <a:effectLst/>
                <a:latin typeface="Times New Roman" panose="02020603050405020304" pitchFamily="18" charset="0"/>
                <a:cs typeface="Times New Roman" panose="02020603050405020304" pitchFamily="18" charset="0"/>
              </a:rPr>
              <a:t>trên thế giới</a:t>
            </a:r>
            <a:r>
              <a:rPr lang="en-US" sz="2800" i="0">
                <a:solidFill>
                  <a:srgbClr val="000000"/>
                </a:solidFill>
                <a:effectLst/>
                <a:latin typeface="Times New Roman" panose="02020603050405020304" pitchFamily="18" charset="0"/>
                <a:cs typeface="Times New Roman" panose="02020603050405020304" pitchFamily="18" charset="0"/>
              </a:rPr>
              <a:t>.</a:t>
            </a:r>
            <a:endParaRPr lang="en-US" sz="3600">
              <a:solidFill>
                <a:schemeClr val="bg1">
                  <a:lumMod val="50000"/>
                </a:schemeClr>
              </a:solidFill>
              <a:latin typeface="Times New Roman" panose="02020603050405020304" pitchFamily="18" charset="0"/>
              <a:cs typeface="Times New Roman" panose="02020603050405020304" pitchFamily="18" charset="0"/>
            </a:endParaRPr>
          </a:p>
        </p:txBody>
      </p:sp>
      <p:pic>
        <p:nvPicPr>
          <p:cNvPr id="3" name="Picture 2" descr="Map&#10;&#10;Description automatically generated">
            <a:extLst>
              <a:ext uri="{FF2B5EF4-FFF2-40B4-BE49-F238E27FC236}">
                <a16:creationId xmlns:a16="http://schemas.microsoft.com/office/drawing/2014/main" id="{F9B29307-6EA0-418C-87E9-2883046C1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935" y="1909012"/>
            <a:ext cx="7986585" cy="4181992"/>
          </a:xfrm>
          <a:prstGeom prst="rect">
            <a:avLst/>
          </a:prstGeom>
        </p:spPr>
      </p:pic>
      <p:sp>
        <p:nvSpPr>
          <p:cNvPr id="8" name="TextBox 7">
            <a:extLst>
              <a:ext uri="{FF2B5EF4-FFF2-40B4-BE49-F238E27FC236}">
                <a16:creationId xmlns:a16="http://schemas.microsoft.com/office/drawing/2014/main" id="{D3982D0C-A81F-4055-9660-5AB2F3864780}"/>
              </a:ext>
            </a:extLst>
          </p:cNvPr>
          <p:cNvSpPr txBox="1"/>
          <p:nvPr/>
        </p:nvSpPr>
        <p:spPr>
          <a:xfrm>
            <a:off x="47480" y="6091004"/>
            <a:ext cx="6104020" cy="369332"/>
          </a:xfrm>
          <a:prstGeom prst="rect">
            <a:avLst/>
          </a:prstGeom>
          <a:noFill/>
        </p:spPr>
        <p:txBody>
          <a:bodyPr wrap="square">
            <a:spAutoFit/>
          </a:bodyPr>
          <a:lstStyle/>
          <a:p>
            <a:r>
              <a:rPr lang="en-US">
                <a:solidFill>
                  <a:srgbClr val="00B0F0"/>
                </a:solidFill>
              </a:rPr>
              <a:t>https://cloud.google.com/about/locations#network</a:t>
            </a:r>
          </a:p>
        </p:txBody>
      </p:sp>
    </p:spTree>
    <p:extLst>
      <p:ext uri="{BB962C8B-B14F-4D97-AF65-F5344CB8AC3E}">
        <p14:creationId xmlns:p14="http://schemas.microsoft.com/office/powerpoint/2010/main" val="824209323"/>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C42A2F-BACE-8352-4099-BFB34DFF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947" y="3348026"/>
            <a:ext cx="38105" cy="161948"/>
          </a:xfrm>
          <a:prstGeom prst="rect">
            <a:avLst/>
          </a:prstGeom>
        </p:spPr>
      </p:pic>
      <p:pic>
        <p:nvPicPr>
          <p:cNvPr id="9" name="Picture 8">
            <a:extLst>
              <a:ext uri="{FF2B5EF4-FFF2-40B4-BE49-F238E27FC236}">
                <a16:creationId xmlns:a16="http://schemas.microsoft.com/office/drawing/2014/main" id="{EF7D6AEB-5BFD-A608-B7DE-C6E7B758CFC0}"/>
              </a:ext>
            </a:extLst>
          </p:cNvPr>
          <p:cNvPicPr>
            <a:picLocks noChangeAspect="1"/>
          </p:cNvPicPr>
          <p:nvPr/>
        </p:nvPicPr>
        <p:blipFill>
          <a:blip r:embed="rId4"/>
          <a:stretch>
            <a:fillRect/>
          </a:stretch>
        </p:blipFill>
        <p:spPr>
          <a:xfrm>
            <a:off x="6091237" y="3424237"/>
            <a:ext cx="9526" cy="9526"/>
          </a:xfrm>
          <a:prstGeom prst="rect">
            <a:avLst/>
          </a:prstGeom>
        </p:spPr>
      </p:pic>
      <p:pic>
        <p:nvPicPr>
          <p:cNvPr id="13" name="Picture 12">
            <a:extLst>
              <a:ext uri="{FF2B5EF4-FFF2-40B4-BE49-F238E27FC236}">
                <a16:creationId xmlns:a16="http://schemas.microsoft.com/office/drawing/2014/main" id="{69A200C7-E8B5-2221-F0D3-8C3AB26EA2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6987" y="823109"/>
            <a:ext cx="9259920" cy="5049834"/>
          </a:xfrm>
          <a:prstGeom prst="rect">
            <a:avLst/>
          </a:prstGeom>
        </p:spPr>
      </p:pic>
      <p:sp>
        <p:nvSpPr>
          <p:cNvPr id="15" name="TextBox 14">
            <a:extLst>
              <a:ext uri="{FF2B5EF4-FFF2-40B4-BE49-F238E27FC236}">
                <a16:creationId xmlns:a16="http://schemas.microsoft.com/office/drawing/2014/main" id="{3D1F9A20-7CDD-A157-EF60-39B623A3F4C0}"/>
              </a:ext>
            </a:extLst>
          </p:cNvPr>
          <p:cNvSpPr txBox="1"/>
          <p:nvPr/>
        </p:nvSpPr>
        <p:spPr>
          <a:xfrm>
            <a:off x="2228309" y="143020"/>
            <a:ext cx="9444789" cy="523220"/>
          </a:xfrm>
          <a:prstGeom prst="rect">
            <a:avLst/>
          </a:prstGeom>
          <a:noFill/>
        </p:spPr>
        <p:txBody>
          <a:bodyPr wrap="square">
            <a:spAutoFit/>
          </a:bodyPr>
          <a:lstStyle/>
          <a:p>
            <a:pPr algn="l" fontAlgn="base"/>
            <a:r>
              <a:rPr lang="en-US" sz="2800" b="1" i="0">
                <a:solidFill>
                  <a:srgbClr val="0E0A1B"/>
                </a:solidFill>
                <a:effectLst/>
                <a:latin typeface="Brandon Text"/>
              </a:rPr>
              <a:t>Where Are Your Google Cloud Data Center Locations?</a:t>
            </a:r>
          </a:p>
        </p:txBody>
      </p:sp>
      <p:sp>
        <p:nvSpPr>
          <p:cNvPr id="17" name="TextBox 16">
            <a:extLst>
              <a:ext uri="{FF2B5EF4-FFF2-40B4-BE49-F238E27FC236}">
                <a16:creationId xmlns:a16="http://schemas.microsoft.com/office/drawing/2014/main" id="{B1FD6926-2261-37FE-D788-F16ABE3BCC82}"/>
              </a:ext>
            </a:extLst>
          </p:cNvPr>
          <p:cNvSpPr txBox="1"/>
          <p:nvPr/>
        </p:nvSpPr>
        <p:spPr>
          <a:xfrm>
            <a:off x="11032" y="6029812"/>
            <a:ext cx="6104020" cy="369332"/>
          </a:xfrm>
          <a:prstGeom prst="rect">
            <a:avLst/>
          </a:prstGeom>
          <a:noFill/>
        </p:spPr>
        <p:txBody>
          <a:bodyPr wrap="square">
            <a:spAutoFit/>
          </a:bodyPr>
          <a:lstStyle/>
          <a:p>
            <a:r>
              <a:rPr lang="en-US"/>
              <a:t>https://www.gcping.com/</a:t>
            </a:r>
          </a:p>
        </p:txBody>
      </p:sp>
    </p:spTree>
    <p:extLst>
      <p:ext uri="{BB962C8B-B14F-4D97-AF65-F5344CB8AC3E}">
        <p14:creationId xmlns:p14="http://schemas.microsoft.com/office/powerpoint/2010/main" val="50796608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29084-967C-F634-13F9-148A2F3648DE}"/>
              </a:ext>
            </a:extLst>
          </p:cNvPr>
          <p:cNvSpPr txBox="1"/>
          <p:nvPr/>
        </p:nvSpPr>
        <p:spPr>
          <a:xfrm>
            <a:off x="651961" y="1227010"/>
            <a:ext cx="10349593" cy="5293757"/>
          </a:xfrm>
          <a:prstGeom prst="rect">
            <a:avLst/>
          </a:prstGeom>
          <a:noFill/>
        </p:spPr>
        <p:txBody>
          <a:bodyPr wrap="square">
            <a:spAutoFit/>
          </a:bodyPr>
          <a:lstStyle/>
          <a:p>
            <a:pPr marL="1535113" indent="-457200" algn="just">
              <a:lnSpc>
                <a:spcPct val="200000"/>
              </a:lnSpc>
            </a:pPr>
            <a:r>
              <a:rPr lang="en-US" sz="2600" b="0" i="0">
                <a:solidFill>
                  <a:srgbClr val="444444"/>
                </a:solidFill>
                <a:effectLst/>
                <a:latin typeface="Times New Roman" panose="02020603050405020304" pitchFamily="18" charset="0"/>
                <a:cs typeface="Times New Roman" panose="02020603050405020304" pitchFamily="18" charset="0"/>
              </a:rPr>
              <a:t>D</a:t>
            </a:r>
            <a:r>
              <a:rPr lang="vi-VN" sz="2600" b="0" i="0">
                <a:solidFill>
                  <a:srgbClr val="444444"/>
                </a:solidFill>
                <a:effectLst/>
                <a:latin typeface="Times New Roman" panose="02020603050405020304" pitchFamily="18" charset="0"/>
                <a:cs typeface="Times New Roman" panose="02020603050405020304" pitchFamily="18" charset="0"/>
              </a:rPr>
              <a:t>anh sách các khu vực </a:t>
            </a:r>
            <a:r>
              <a:rPr lang="en-US" sz="2600" b="0" i="0">
                <a:solidFill>
                  <a:srgbClr val="444444"/>
                </a:solidFill>
                <a:effectLst/>
                <a:latin typeface="Times New Roman" panose="02020603050405020304" pitchFamily="18" charset="0"/>
                <a:cs typeface="Times New Roman" panose="02020603050405020304" pitchFamily="18" charset="0"/>
              </a:rPr>
              <a:t>GCP </a:t>
            </a:r>
            <a:r>
              <a:rPr lang="vi-VN" sz="2600" b="0" i="0">
                <a:solidFill>
                  <a:srgbClr val="444444"/>
                </a:solidFill>
                <a:effectLst/>
                <a:latin typeface="Times New Roman" panose="02020603050405020304" pitchFamily="18" charset="0"/>
                <a:cs typeface="Times New Roman" panose="02020603050405020304" pitchFamily="18" charset="0"/>
              </a:rPr>
              <a:t>hiện nay:</a:t>
            </a:r>
          </a:p>
          <a:p>
            <a:pPr marL="2398713" indent="-457200" algn="just" fontAlgn="base">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Warsaw, Ba Lan.</a:t>
            </a:r>
          </a:p>
          <a:p>
            <a:pPr marL="2398713" indent="-457200" algn="just" fontAlgn="base">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Doha, Qatar.</a:t>
            </a:r>
          </a:p>
          <a:p>
            <a:pPr marL="2398713" indent="-457200" algn="just" fontAlgn="base">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Toronto, Canada.</a:t>
            </a:r>
          </a:p>
          <a:p>
            <a:pPr marL="2398713" indent="-457200" algn="just" fontAlgn="base">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Melbourne, Australia.</a:t>
            </a:r>
          </a:p>
          <a:p>
            <a:pPr marL="2398713" indent="-457200" algn="just" fontAlgn="base">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Delhi, Ấn Độ.</a:t>
            </a:r>
          </a:p>
          <a:p>
            <a:pPr marL="2398713" indent="-457200" algn="just" fontAlgn="base">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Paris, Pháp.</a:t>
            </a:r>
          </a:p>
          <a:p>
            <a:pPr marL="2398713" indent="-457200" algn="just" fontAlgn="base">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Milan, Italia.</a:t>
            </a:r>
          </a:p>
          <a:p>
            <a:pPr marL="2398713" indent="-457200" algn="just" fontAlgn="base">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Santiago, Chile.</a:t>
            </a:r>
          </a:p>
          <a:p>
            <a:pPr marL="2398713" indent="-457200" algn="just" fontAlgn="base">
              <a:buFont typeface="Wingdings" panose="05000000000000000000" pitchFamily="2" charset="2"/>
              <a:buChar char="§"/>
            </a:pPr>
            <a:r>
              <a:rPr lang="vi-VN" sz="2600" b="0" i="0">
                <a:solidFill>
                  <a:srgbClr val="444444"/>
                </a:solidFill>
                <a:effectLst/>
                <a:latin typeface="Times New Roman" panose="02020603050405020304" pitchFamily="18" charset="0"/>
                <a:cs typeface="Times New Roman" panose="02020603050405020304" pitchFamily="18" charset="0"/>
              </a:rPr>
              <a:t>Madrid, Tây Ban Nha.</a:t>
            </a:r>
            <a:endParaRPr lang="en-US" sz="2600" b="0" i="0">
              <a:solidFill>
                <a:srgbClr val="444444"/>
              </a:solidFill>
              <a:effectLst/>
              <a:latin typeface="Times New Roman" panose="02020603050405020304" pitchFamily="18" charset="0"/>
              <a:cs typeface="Times New Roman" panose="02020603050405020304" pitchFamily="18" charset="0"/>
            </a:endParaRPr>
          </a:p>
          <a:p>
            <a:pPr marL="1035050" indent="-457200" algn="just" fontAlgn="base">
              <a:buFont typeface="Wingdings" panose="05000000000000000000" pitchFamily="2" charset="2"/>
              <a:buChar char="§"/>
            </a:pPr>
            <a:endParaRPr lang="en-US" sz="2600">
              <a:solidFill>
                <a:srgbClr val="444444"/>
              </a:solidFill>
              <a:latin typeface="Times New Roman" panose="02020603050405020304" pitchFamily="18" charset="0"/>
              <a:cs typeface="Times New Roman" panose="02020603050405020304" pitchFamily="18" charset="0"/>
            </a:endParaRPr>
          </a:p>
          <a:p>
            <a:pPr marL="52388" algn="just" fontAlgn="base"/>
            <a:r>
              <a:rPr lang="en-US" sz="2600">
                <a:solidFill>
                  <a:srgbClr val="444444"/>
                </a:solidFill>
                <a:latin typeface="Times New Roman" panose="02020603050405020304" pitchFamily="18" charset="0"/>
                <a:cs typeface="Times New Roman" panose="02020603050405020304" pitchFamily="18" charset="0"/>
              </a:rPr>
              <a:t>2022</a:t>
            </a:r>
            <a:endParaRPr lang="vi-VN" sz="2600" b="0" i="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22300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3340B4192568459646F9B653BAFA7E" ma:contentTypeVersion="2" ma:contentTypeDescription="Create a new document." ma:contentTypeScope="" ma:versionID="8fa2eee46c08b17abf4e370e54625036">
  <xsd:schema xmlns:xsd="http://www.w3.org/2001/XMLSchema" xmlns:xs="http://www.w3.org/2001/XMLSchema" xmlns:p="http://schemas.microsoft.com/office/2006/metadata/properties" xmlns:ns2="c5511e85-c099-4f17-98be-db5a7c585c08" targetNamespace="http://schemas.microsoft.com/office/2006/metadata/properties" ma:root="true" ma:fieldsID="94ae712d6c711f482c139c20a75a6902" ns2:_="">
    <xsd:import namespace="c5511e85-c099-4f17-98be-db5a7c585c0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511e85-c099-4f17-98be-db5a7c585c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7F2F3D-2DE4-4A0C-ABE5-7A45556D01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511e85-c099-4f17-98be-db5a7c585c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3E23DE-AB27-4D82-8C31-D22132BF5B5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F46CE2-98CE-4FAB-8B65-B5DB3D0088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2596</TotalTime>
  <Words>2019</Words>
  <Application>Microsoft Office PowerPoint</Application>
  <PresentationFormat>Widescreen</PresentationFormat>
  <Paragraphs>189</Paragraphs>
  <Slides>29</Slides>
  <Notes>16</Notes>
  <HiddenSlides>2</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29</vt:i4>
      </vt:variant>
    </vt:vector>
  </HeadingPairs>
  <TitlesOfParts>
    <vt:vector size="46" baseType="lpstr">
      <vt:lpstr>等线</vt:lpstr>
      <vt:lpstr>微软雅黑</vt:lpstr>
      <vt:lpstr>Arial</vt:lpstr>
      <vt:lpstr>BeVietnamPro-Regular</vt:lpstr>
      <vt:lpstr>Brandon Text</vt:lpstr>
      <vt:lpstr>Calibri</vt:lpstr>
      <vt:lpstr>Cambria</vt:lpstr>
      <vt:lpstr>LiberationSerif</vt:lpstr>
      <vt:lpstr>Merriweather</vt:lpstr>
      <vt:lpstr>Roboto</vt:lpstr>
      <vt:lpstr>Times New Roman</vt:lpstr>
      <vt:lpstr>TimesNewRomanPS-BoldMT</vt:lpstr>
      <vt:lpstr>TimesNewRomanPS-ItalicMT</vt:lpstr>
      <vt:lpstr>TimesNewRomanPSMT</vt:lpstr>
      <vt:lpstr>VNE1</vt:lpstr>
      <vt:lpstr>Wingdings</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Trần Kim Mỹ Vân - Khoa Công nghệ Thông tin - VLTECH</cp:lastModifiedBy>
  <cp:revision>333</cp:revision>
  <dcterms:created xsi:type="dcterms:W3CDTF">2017-09-22T08:16:39Z</dcterms:created>
  <dcterms:modified xsi:type="dcterms:W3CDTF">2024-03-01T09:13:23Z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0x010100E43340B4192568459646F9B653BAFA7E</vt:lpwstr>
  </property>
</Properties>
</file>