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7"/>
  </p:notesMasterIdLst>
  <p:sldIdLst>
    <p:sldId id="301" r:id="rId4"/>
    <p:sldId id="261" r:id="rId5"/>
    <p:sldId id="303" r:id="rId6"/>
    <p:sldId id="302" r:id="rId7"/>
    <p:sldId id="265" r:id="rId8"/>
    <p:sldId id="304" r:id="rId9"/>
    <p:sldId id="306" r:id="rId10"/>
    <p:sldId id="307" r:id="rId11"/>
    <p:sldId id="308" r:id="rId12"/>
    <p:sldId id="309" r:id="rId13"/>
    <p:sldId id="321" r:id="rId14"/>
    <p:sldId id="322" r:id="rId15"/>
    <p:sldId id="323" r:id="rId16"/>
    <p:sldId id="310" r:id="rId17"/>
    <p:sldId id="311" r:id="rId18"/>
    <p:sldId id="312" r:id="rId19"/>
    <p:sldId id="313" r:id="rId20"/>
    <p:sldId id="314" r:id="rId21"/>
    <p:sldId id="315" r:id="rId22"/>
    <p:sldId id="316" r:id="rId23"/>
    <p:sldId id="318" r:id="rId24"/>
    <p:sldId id="320" r:id="rId25"/>
    <p:sldId id="319"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494B"/>
    <a:srgbClr val="383838"/>
    <a:srgbClr val="F21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p:cViewPr varScale="1">
        <p:scale>
          <a:sx n="95" d="100"/>
          <a:sy n="95" d="100"/>
        </p:scale>
        <p:origin x="666" y="72"/>
      </p:cViewPr>
      <p:guideLst>
        <p:guide orient="horz" pos="1620"/>
        <p:guide pos="2880"/>
        <p:guide orient="horz" pos="19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44AD1-7E96-455A-8C7F-605A7DD0F917}" type="datetimeFigureOut">
              <a:rPr lang="en-US" smtClean="0"/>
              <a:t>9/30/2019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DC514-9E28-441F-BF04-3DE8912E9F4E}" type="slidenum">
              <a:rPr lang="en-US" smtClean="0"/>
              <a:t>‹#›</a:t>
            </a:fld>
            <a:endParaRPr lang="en-US"/>
          </a:p>
        </p:txBody>
      </p:sp>
    </p:spTree>
    <p:extLst>
      <p:ext uri="{BB962C8B-B14F-4D97-AF65-F5344CB8AC3E}">
        <p14:creationId xmlns:p14="http://schemas.microsoft.com/office/powerpoint/2010/main" val="15490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DC514-9E28-441F-BF04-3DE8912E9F4E}" type="slidenum">
              <a:rPr lang="en-US" smtClean="0"/>
              <a:t>1</a:t>
            </a:fld>
            <a:endParaRPr lang="en-US"/>
          </a:p>
        </p:txBody>
      </p:sp>
    </p:spTree>
    <p:extLst>
      <p:ext uri="{BB962C8B-B14F-4D97-AF65-F5344CB8AC3E}">
        <p14:creationId xmlns:p14="http://schemas.microsoft.com/office/powerpoint/2010/main" val="3948839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89EDC514-9E28-441F-BF04-3DE8912E9F4E}" type="slidenum">
              <a:rPr lang="en-US" smtClean="0"/>
              <a:t>7</a:t>
            </a:fld>
            <a:endParaRPr lang="en-US"/>
          </a:p>
        </p:txBody>
      </p:sp>
    </p:spTree>
    <p:extLst>
      <p:ext uri="{BB962C8B-B14F-4D97-AF65-F5344CB8AC3E}">
        <p14:creationId xmlns:p14="http://schemas.microsoft.com/office/powerpoint/2010/main" val="410439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DC514-9E28-441F-BF04-3DE8912E9F4E}" type="slidenum">
              <a:rPr lang="en-US" smtClean="0"/>
              <a:t>23</a:t>
            </a:fld>
            <a:endParaRPr lang="en-US"/>
          </a:p>
        </p:txBody>
      </p:sp>
    </p:spTree>
    <p:extLst>
      <p:ext uri="{BB962C8B-B14F-4D97-AF65-F5344CB8AC3E}">
        <p14:creationId xmlns:p14="http://schemas.microsoft.com/office/powerpoint/2010/main" val="42638195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003798"/>
            <a:ext cx="4032448" cy="1152129"/>
          </a:xfrm>
          <a:prstGeom prst="rect">
            <a:avLst/>
          </a:prstGeom>
        </p:spPr>
        <p:txBody>
          <a:bodyPr anchor="ctr"/>
          <a:lstStyle>
            <a:lvl1pPr marL="0" indent="0" algn="l">
              <a:lnSpc>
                <a:spcPct val="100000"/>
              </a:lnSpc>
              <a:buNone/>
              <a:defRPr sz="3600" b="0" baseline="0">
                <a:solidFill>
                  <a:schemeClr val="bg1"/>
                </a:solidFill>
                <a:latin typeface="+mj-lt"/>
                <a:cs typeface="Arial" pitchFamily="34" charset="0"/>
              </a:defRPr>
            </a:lvl1pPr>
          </a:lstStyle>
          <a:p>
            <a:pPr lvl="0"/>
            <a:r>
              <a:rPr lang="en-US" altLang="ko-KR" dirty="0">
                <a:ea typeface="맑은 고딕" pitchFamily="50" charset="-127"/>
              </a:rPr>
              <a:t>FREE PPT </a:t>
            </a:r>
          </a:p>
          <a:p>
            <a:pPr lvl="0"/>
            <a:r>
              <a:rPr lang="en-US" altLang="ko-KR" dirty="0">
                <a:ea typeface="맑은 고딕" pitchFamily="50" charset="-127"/>
              </a:rPr>
              <a:t>TEMPLATES</a:t>
            </a:r>
            <a:endParaRPr lang="en-US" altLang="ko-KR" dirty="0"/>
          </a:p>
        </p:txBody>
      </p:sp>
      <p:sp>
        <p:nvSpPr>
          <p:cNvPr id="11" name="Text Placeholder 9"/>
          <p:cNvSpPr>
            <a:spLocks noGrp="1"/>
          </p:cNvSpPr>
          <p:nvPr>
            <p:ph type="body" sz="quarter" idx="11" hasCustomPrompt="1"/>
          </p:nvPr>
        </p:nvSpPr>
        <p:spPr>
          <a:xfrm>
            <a:off x="395388" y="4155926"/>
            <a:ext cx="4032448" cy="576064"/>
          </a:xfrm>
          <a:prstGeom prst="rect">
            <a:avLst/>
          </a:prstGeom>
        </p:spPr>
        <p:txBody>
          <a:bodyPr anchor="ctr"/>
          <a:lstStyle>
            <a:lvl1pPr marL="0" indent="0" algn="l">
              <a:lnSpc>
                <a:spcPct val="100000"/>
              </a:lnSpc>
              <a:buNone/>
              <a:defRPr sz="1400" b="0" baseline="0">
                <a:solidFill>
                  <a:schemeClr val="bg1"/>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0056" y="2282477"/>
            <a:ext cx="5002056" cy="2544127"/>
          </a:xfrm>
          <a:prstGeom prst="rect">
            <a:avLst/>
          </a:prstGeom>
          <a:noFill/>
          <a:extLst>
            <a:ext uri="{909E8E84-426E-40DD-AFC4-6F175D3DCCD1}">
              <a14:hiddenFill xmlns:a14="http://schemas.microsoft.com/office/drawing/2010/main">
                <a:solidFill>
                  <a:srgbClr val="FFFFFF"/>
                </a:solidFill>
              </a14:hiddenFill>
            </a:ext>
          </a:extLst>
        </p:spPr>
      </p:pic>
      <p:sp>
        <p:nvSpPr>
          <p:cNvPr id="14" name="Picture Placeholder 2"/>
          <p:cNvSpPr>
            <a:spLocks noGrp="1"/>
          </p:cNvSpPr>
          <p:nvPr>
            <p:ph type="pic" idx="1" hasCustomPrompt="1"/>
          </p:nvPr>
        </p:nvSpPr>
        <p:spPr>
          <a:xfrm>
            <a:off x="917849" y="2623270"/>
            <a:ext cx="2398211" cy="17729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032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251520" y="210752"/>
            <a:ext cx="305983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69809" y="210752"/>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369809" y="1795096"/>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51520" y="3379104"/>
            <a:ext cx="1405595"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1751068" y="3379104"/>
            <a:ext cx="3024336" cy="151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62570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251520" y="113953"/>
            <a:ext cx="8568952" cy="576064"/>
          </a:xfrm>
          <a:prstGeom prst="rect">
            <a:avLst/>
          </a:prstGeom>
        </p:spPr>
        <p:txBody>
          <a:bodyPr anchor="ctr"/>
          <a:lstStyle>
            <a:lvl1pPr marL="0" indent="0" algn="l">
              <a:buNone/>
              <a:defRPr sz="36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51520" y="690017"/>
            <a:ext cx="8568952"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
        <p:nvSpPr>
          <p:cNvPr id="6" name="Rectangle 5"/>
          <p:cNvSpPr/>
          <p:nvPr userDrawn="1"/>
        </p:nvSpPr>
        <p:spPr>
          <a:xfrm flipH="1">
            <a:off x="4860032" y="1131590"/>
            <a:ext cx="4283968" cy="2880320"/>
          </a:xfrm>
          <a:prstGeom prst="rect">
            <a:avLst/>
          </a:pr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3" hasCustomPrompt="1"/>
          </p:nvPr>
        </p:nvSpPr>
        <p:spPr>
          <a:xfrm>
            <a:off x="5332704" y="0"/>
            <a:ext cx="3338624"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2328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9552" y="1448650"/>
            <a:ext cx="4680520" cy="324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2" hasCustomPrompt="1"/>
          </p:nvPr>
        </p:nvSpPr>
        <p:spPr>
          <a:xfrm>
            <a:off x="5219624" y="475565"/>
            <a:ext cx="3384000" cy="9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51272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3596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853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IMAGES &amp; CONTENTS</a:t>
            </a:r>
          </a:p>
        </p:txBody>
      </p:sp>
      <p:sp>
        <p:nvSpPr>
          <p:cNvPr id="15" name="Rectangle 14"/>
          <p:cNvSpPr/>
          <p:nvPr userDrawn="1"/>
        </p:nvSpPr>
        <p:spPr>
          <a:xfrm>
            <a:off x="547951" y="2787774"/>
            <a:ext cx="3959992"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Picture Placeholder 2"/>
          <p:cNvSpPr>
            <a:spLocks noGrp="1"/>
          </p:cNvSpPr>
          <p:nvPr>
            <p:ph type="pic" idx="1" hasCustomPrompt="1"/>
          </p:nvPr>
        </p:nvSpPr>
        <p:spPr>
          <a:xfrm>
            <a:off x="547951"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2" hasCustomPrompt="1"/>
          </p:nvPr>
        </p:nvSpPr>
        <p:spPr>
          <a:xfrm>
            <a:off x="4627657"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8" name="Picture Placeholder 2"/>
          <p:cNvSpPr>
            <a:spLocks noGrp="1"/>
          </p:cNvSpPr>
          <p:nvPr>
            <p:ph type="pic" idx="13" hasCustomPrompt="1"/>
          </p:nvPr>
        </p:nvSpPr>
        <p:spPr>
          <a:xfrm>
            <a:off x="4627657" y="1291508"/>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9" name="Picture Placeholder 2"/>
          <p:cNvSpPr>
            <a:spLocks noGrp="1"/>
          </p:cNvSpPr>
          <p:nvPr>
            <p:ph type="pic" idx="14" hasCustomPrompt="1"/>
          </p:nvPr>
        </p:nvSpPr>
        <p:spPr>
          <a:xfrm>
            <a:off x="547951" y="3415796"/>
            <a:ext cx="3960000" cy="1404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Rectangle 19"/>
          <p:cNvSpPr/>
          <p:nvPr userDrawn="1"/>
        </p:nvSpPr>
        <p:spPr>
          <a:xfrm>
            <a:off x="4627665" y="2806575"/>
            <a:ext cx="3959992" cy="54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245261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4" name="Picture Placeholder 2"/>
          <p:cNvSpPr>
            <a:spLocks noGrp="1"/>
          </p:cNvSpPr>
          <p:nvPr>
            <p:ph type="pic" idx="1" hasCustomPrompt="1"/>
          </p:nvPr>
        </p:nvSpPr>
        <p:spPr>
          <a:xfrm>
            <a:off x="323528" y="987574"/>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644008" y="2571750"/>
            <a:ext cx="4176464" cy="22322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452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152514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20633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5056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0761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userDrawn="1"/>
        </p:nvGrpSpPr>
        <p:grpSpPr>
          <a:xfrm>
            <a:off x="2699792" y="699542"/>
            <a:ext cx="3744416" cy="3744416"/>
            <a:chOff x="2699792" y="699542"/>
            <a:chExt cx="3744416" cy="3744416"/>
          </a:xfrm>
        </p:grpSpPr>
        <p:sp>
          <p:nvSpPr>
            <p:cNvPr id="2" name="Oval 1"/>
            <p:cNvSpPr/>
            <p:nvPr userDrawn="1"/>
          </p:nvSpPr>
          <p:spPr>
            <a:xfrm>
              <a:off x="2699792" y="699542"/>
              <a:ext cx="3744416" cy="3744416"/>
            </a:xfrm>
            <a:prstGeom prst="ellipse">
              <a:avLst/>
            </a:prstGeom>
            <a:solidFill>
              <a:schemeClr val="bg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2836962" y="836712"/>
              <a:ext cx="3470076" cy="3470076"/>
            </a:xfrm>
            <a:prstGeom prst="ellipse">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userDrawn="1"/>
        </p:nvGrpSpPr>
        <p:grpSpPr>
          <a:xfrm>
            <a:off x="5847953" y="984628"/>
            <a:ext cx="999728" cy="994953"/>
            <a:chOff x="6127601" y="487152"/>
            <a:chExt cx="999728" cy="994953"/>
          </a:xfrm>
        </p:grpSpPr>
        <p:sp>
          <p:nvSpPr>
            <p:cNvPr id="8" name="Oval 7"/>
            <p:cNvSpPr/>
            <p:nvPr userDrawn="1"/>
          </p:nvSpPr>
          <p:spPr>
            <a:xfrm>
              <a:off x="6127601" y="762025"/>
              <a:ext cx="720080" cy="720080"/>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6847681" y="621668"/>
              <a:ext cx="279648" cy="279648"/>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6475870" y="487152"/>
              <a:ext cx="139824" cy="13982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3509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ame Side Corner Rectangle 3"/>
          <p:cNvSpPr/>
          <p:nvPr userDrawn="1"/>
        </p:nvSpPr>
        <p:spPr>
          <a:xfrm rot="5400000">
            <a:off x="2286105" y="-398432"/>
            <a:ext cx="1332147" cy="5904359"/>
          </a:xfrm>
          <a:prstGeom prst="round2SameRect">
            <a:avLst>
              <a:gd name="adj1" fmla="val 50000"/>
              <a:gd name="adj2" fmla="val 0"/>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0" y="2173610"/>
            <a:ext cx="4283968" cy="473576"/>
          </a:xfrm>
          <a:prstGeom prst="rect">
            <a:avLst/>
          </a:prstGeom>
        </p:spPr>
        <p:txBody>
          <a:bodyPr anchor="ctr"/>
          <a:lstStyle>
            <a:lvl1pPr marL="0" indent="0" algn="r">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2647186"/>
            <a:ext cx="4283968" cy="288032"/>
          </a:xfrm>
          <a:prstGeom prst="rect">
            <a:avLst/>
          </a:prstGeom>
        </p:spPr>
        <p:txBody>
          <a:bodyPr anchor="ctr"/>
          <a:lstStyle>
            <a:lvl1pPr marL="0" indent="0" algn="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6" name="Oval 5"/>
          <p:cNvSpPr/>
          <p:nvPr userDrawn="1"/>
        </p:nvSpPr>
        <p:spPr>
          <a:xfrm>
            <a:off x="4608216" y="1977684"/>
            <a:ext cx="1152128" cy="1152128"/>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38235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2"/>
          <p:cNvSpPr>
            <a:spLocks noGrp="1"/>
          </p:cNvSpPr>
          <p:nvPr>
            <p:ph type="pic" idx="1" hasCustomPrompt="1"/>
          </p:nvPr>
        </p:nvSpPr>
        <p:spPr>
          <a:xfrm>
            <a:off x="323528" y="1315361"/>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4644008" y="2899537"/>
            <a:ext cx="4176464" cy="194421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5403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19672" y="113953"/>
            <a:ext cx="7524328"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19672" y="690017"/>
            <a:ext cx="7524328"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0647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499"/>
          </a:xfrm>
          <a:prstGeom prst="rect">
            <a:avLst/>
          </a:prstGeom>
          <a:solidFill>
            <a:schemeClr val="tx1">
              <a:lumMod val="75000"/>
              <a:lumOff val="2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220072" y="-6824"/>
            <a:ext cx="3923928" cy="5150323"/>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2217761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2217761 w 4572000"/>
              <a:gd name="connsiteY4" fmla="*/ 0 h 5143500"/>
              <a:gd name="connsiteX0" fmla="*/ 2354239 w 4572000"/>
              <a:gd name="connsiteY0" fmla="*/ 0 h 5157147"/>
              <a:gd name="connsiteX1" fmla="*/ 4572000 w 4572000"/>
              <a:gd name="connsiteY1" fmla="*/ 13647 h 5157147"/>
              <a:gd name="connsiteX2" fmla="*/ 4572000 w 4572000"/>
              <a:gd name="connsiteY2" fmla="*/ 5157147 h 5157147"/>
              <a:gd name="connsiteX3" fmla="*/ 0 w 4572000"/>
              <a:gd name="connsiteY3" fmla="*/ 5157147 h 5157147"/>
              <a:gd name="connsiteX4" fmla="*/ 2354239 w 4572000"/>
              <a:gd name="connsiteY4" fmla="*/ 0 h 5157147"/>
              <a:gd name="connsiteX0" fmla="*/ 2347415 w 4572000"/>
              <a:gd name="connsiteY0" fmla="*/ 0 h 5150323"/>
              <a:gd name="connsiteX1" fmla="*/ 4572000 w 4572000"/>
              <a:gd name="connsiteY1" fmla="*/ 6823 h 5150323"/>
              <a:gd name="connsiteX2" fmla="*/ 4572000 w 4572000"/>
              <a:gd name="connsiteY2" fmla="*/ 5150323 h 5150323"/>
              <a:gd name="connsiteX3" fmla="*/ 0 w 4572000"/>
              <a:gd name="connsiteY3" fmla="*/ 5150323 h 5150323"/>
              <a:gd name="connsiteX4" fmla="*/ 2347415 w 4572000"/>
              <a:gd name="connsiteY4" fmla="*/ 0 h 515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50323">
                <a:moveTo>
                  <a:pt x="2347415" y="0"/>
                </a:moveTo>
                <a:lnTo>
                  <a:pt x="4572000" y="6823"/>
                </a:lnTo>
                <a:lnTo>
                  <a:pt x="4572000" y="5150323"/>
                </a:lnTo>
                <a:lnTo>
                  <a:pt x="0" y="5150323"/>
                </a:lnTo>
                <a:lnTo>
                  <a:pt x="234741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5796136" y="3651870"/>
            <a:ext cx="3347864" cy="576064"/>
          </a:xfrm>
          <a:prstGeom prst="rect">
            <a:avLst/>
          </a:prstGeom>
        </p:spPr>
        <p:txBody>
          <a:bodyPr anchor="ctr"/>
          <a:lstStyle>
            <a:lvl1pPr marL="0" indent="0" algn="l">
              <a:buNone/>
              <a:defRPr sz="32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5796136" y="4397684"/>
            <a:ext cx="3347864" cy="288032"/>
          </a:xfrm>
          <a:prstGeom prst="rect">
            <a:avLst/>
          </a:prstGeom>
        </p:spPr>
        <p:txBody>
          <a:bodyPr anchor="ctr"/>
          <a:lstStyle>
            <a:lvl1pPr marL="0" indent="0" algn="l">
              <a:buNone/>
              <a:defRPr sz="14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8502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p:cNvSpPr>
            <a:spLocks noGrp="1"/>
          </p:cNvSpPr>
          <p:nvPr>
            <p:ph type="pic" idx="12" hasCustomPrompt="1"/>
          </p:nvPr>
        </p:nvSpPr>
        <p:spPr>
          <a:xfrm>
            <a:off x="538848"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2639427"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4727659"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9" name="Picture Placeholder 2"/>
          <p:cNvSpPr>
            <a:spLocks noGrp="1"/>
          </p:cNvSpPr>
          <p:nvPr>
            <p:ph type="pic" idx="15" hasCustomPrompt="1"/>
          </p:nvPr>
        </p:nvSpPr>
        <p:spPr>
          <a:xfrm>
            <a:off x="6815891" y="1874875"/>
            <a:ext cx="1764704" cy="1704987"/>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Rectangle 2"/>
          <p:cNvSpPr/>
          <p:nvPr userDrawn="1"/>
        </p:nvSpPr>
        <p:spPr>
          <a:xfrm>
            <a:off x="539552"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539551"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2639427"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14"/>
          <p:cNvSpPr/>
          <p:nvPr userDrawn="1"/>
        </p:nvSpPr>
        <p:spPr>
          <a:xfrm>
            <a:off x="2639426"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userDrawn="1"/>
        </p:nvSpPr>
        <p:spPr>
          <a:xfrm>
            <a:off x="4727659" y="1347614"/>
            <a:ext cx="1764000" cy="526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p:cNvSpPr/>
          <p:nvPr userDrawn="1"/>
        </p:nvSpPr>
        <p:spPr>
          <a:xfrm>
            <a:off x="4727658" y="1347614"/>
            <a:ext cx="1140485" cy="5269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p:cNvSpPr/>
          <p:nvPr userDrawn="1"/>
        </p:nvSpPr>
        <p:spPr>
          <a:xfrm>
            <a:off x="6815891" y="1347614"/>
            <a:ext cx="1764000" cy="5269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p:cNvSpPr/>
          <p:nvPr userDrawn="1"/>
        </p:nvSpPr>
        <p:spPr>
          <a:xfrm>
            <a:off x="6815890" y="1347614"/>
            <a:ext cx="1140485" cy="5269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8327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2" name="Rectangle 1"/>
          <p:cNvSpPr/>
          <p:nvPr userDrawn="1"/>
        </p:nvSpPr>
        <p:spPr>
          <a:xfrm>
            <a:off x="4572000" y="0"/>
            <a:ext cx="4572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96097" y="1059582"/>
            <a:ext cx="3816424" cy="3589865"/>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idx="1" hasCustomPrompt="1"/>
          </p:nvPr>
        </p:nvSpPr>
        <p:spPr>
          <a:xfrm>
            <a:off x="5140112" y="1188189"/>
            <a:ext cx="3511110" cy="232588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85378"/>
            <a:ext cx="7200800"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3528" y="661442"/>
            <a:ext cx="7200800"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0"/>
            <a:ext cx="193770" cy="10372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12" y="1547204"/>
            <a:ext cx="2808312" cy="3400810"/>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48135" y="1685352"/>
            <a:ext cx="1619609" cy="25017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Rectangle 7"/>
          <p:cNvSpPr/>
          <p:nvPr userDrawn="1"/>
        </p:nvSpPr>
        <p:spPr>
          <a:xfrm>
            <a:off x="2771800" y="3076575"/>
            <a:ext cx="2808312" cy="15834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5940152" y="3076575"/>
            <a:ext cx="2808312" cy="1583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784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1" r:id="rId5"/>
    <p:sldLayoutId id="2147483655" r:id="rId6"/>
    <p:sldLayoutId id="2147483672" r:id="rId7"/>
    <p:sldLayoutId id="2147483675" r:id="rId8"/>
    <p:sldLayoutId id="2147483663" r:id="rId9"/>
    <p:sldLayoutId id="2147483674" r:id="rId10"/>
    <p:sldLayoutId id="2147483665" r:id="rId11"/>
    <p:sldLayoutId id="2147483666" r:id="rId12"/>
    <p:sldLayoutId id="2147483673" r:id="rId13"/>
    <p:sldLayoutId id="2147483669" r:id="rId14"/>
    <p:sldLayoutId id="2147483676" r:id="rId15"/>
    <p:sldLayoutId id="2147483668" r:id="rId16"/>
    <p:sldLayoutId id="2147483677" r:id="rId17"/>
    <p:sldLayoutId id="2147483656" r:id="rId18"/>
    <p:sldLayoutId id="2147483679" r:id="rId19"/>
    <p:sldLayoutId id="2147483680" r:id="rId20"/>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1547" y="2563989"/>
            <a:ext cx="4032448" cy="1152129"/>
          </a:xfrm>
        </p:spPr>
        <p:txBody>
          <a:bodyPr/>
          <a:lstStyle/>
          <a:p>
            <a:pPr lvl="0" algn="ctr"/>
            <a:r>
              <a:rPr lang="en-US" altLang="ko-KR">
                <a:latin typeface="Gist Upright Regular" panose="02060804020200000003" pitchFamily="18" charset="0"/>
                <a:ea typeface="Gist Upright Regular" panose="02060804020200000003" pitchFamily="18" charset="0"/>
              </a:rPr>
              <a:t>--- BÁO CÁO ---</a:t>
            </a:r>
            <a:endParaRPr lang="en-US" altLang="ko-KR" b="1" dirty="0">
              <a:latin typeface="Gist Upright Regular" panose="02060804020200000003" pitchFamily="18" charset="0"/>
              <a:ea typeface="Gist Upright Regular" panose="02060804020200000003" pitchFamily="18" charset="0"/>
            </a:endParaRPr>
          </a:p>
        </p:txBody>
      </p:sp>
      <p:sp>
        <p:nvSpPr>
          <p:cNvPr id="4" name="Text Placeholder 3"/>
          <p:cNvSpPr>
            <a:spLocks noGrp="1"/>
          </p:cNvSpPr>
          <p:nvPr>
            <p:ph type="body" sz="quarter" idx="11"/>
          </p:nvPr>
        </p:nvSpPr>
        <p:spPr>
          <a:xfrm>
            <a:off x="-108520" y="3409195"/>
            <a:ext cx="5004630" cy="936104"/>
          </a:xfrm>
        </p:spPr>
        <p:txBody>
          <a:bodyPr/>
          <a:lstStyle/>
          <a:p>
            <a:pPr algn="ctr">
              <a:spcBef>
                <a:spcPts val="0"/>
              </a:spcBef>
              <a:defRPr/>
            </a:pPr>
            <a:r>
              <a:rPr lang="en-US" altLang="ko-KR" sz="1600">
                <a:latin typeface="SVN-Aguda Black" pitchFamily="50" charset="0"/>
                <a:ea typeface="Gist Upright Regular" panose="02060804020200000003" pitchFamily="18" charset="0"/>
                <a:cs typeface="SVN-Aguda Black" pitchFamily="50" charset="0"/>
              </a:rPr>
              <a:t>ĐỀ TÀI</a:t>
            </a:r>
            <a:r>
              <a:rPr lang="en-US" altLang="ko-KR" sz="1600" smtClean="0">
                <a:latin typeface="SVN-Aguda Black" pitchFamily="50" charset="0"/>
                <a:ea typeface="Gist Upright Regular" panose="02060804020200000003" pitchFamily="18" charset="0"/>
                <a:cs typeface="SVN-Aguda Black" pitchFamily="50" charset="0"/>
              </a:rPr>
              <a:t>: XÂY </a:t>
            </a:r>
            <a:r>
              <a:rPr lang="en-US" altLang="ko-KR" sz="1600">
                <a:latin typeface="SVN-Aguda Black" pitchFamily="50" charset="0"/>
                <a:ea typeface="Gist Upright Regular" panose="02060804020200000003" pitchFamily="18" charset="0"/>
                <a:cs typeface="SVN-Aguda Black" pitchFamily="50" charset="0"/>
              </a:rPr>
              <a:t>DỰNG HỆ THỐNG WEBSITE HỌC TRỰC TUYẾN SỬ DỤNG FRAMEWORK CODEIGNITER</a:t>
            </a:r>
          </a:p>
        </p:txBody>
      </p:sp>
      <p:sp>
        <p:nvSpPr>
          <p:cNvPr id="7" name="Text Placeholder 3"/>
          <p:cNvSpPr txBox="1">
            <a:spLocks/>
          </p:cNvSpPr>
          <p:nvPr/>
        </p:nvSpPr>
        <p:spPr>
          <a:xfrm>
            <a:off x="179512" y="4015475"/>
            <a:ext cx="4248620" cy="936104"/>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sz="1600" smtClean="0">
                <a:latin typeface="SVN-Aguda Black" pitchFamily="50" charset="0"/>
                <a:ea typeface="Gist Upright Regular" panose="02060804020200000003" pitchFamily="18" charset="0"/>
                <a:cs typeface="SVN-Aguda Black" pitchFamily="50" charset="0"/>
              </a:rPr>
              <a:t>SVTH: NÔNG VĂN KHÁNH</a:t>
            </a:r>
            <a:endParaRPr lang="en-US" altLang="ko-KR" sz="1600">
              <a:latin typeface="SVN-Aguda Black" pitchFamily="50" charset="0"/>
              <a:ea typeface="Gist Upright Regular" panose="02060804020200000003" pitchFamily="18" charset="0"/>
              <a:cs typeface="SVN-Aguda Black" pitchFamily="50" charset="0"/>
            </a:endParaRPr>
          </a:p>
        </p:txBody>
      </p:sp>
      <p:sp>
        <p:nvSpPr>
          <p:cNvPr id="5" name="Text Placeholder 3"/>
          <p:cNvSpPr txBox="1">
            <a:spLocks/>
          </p:cNvSpPr>
          <p:nvPr/>
        </p:nvSpPr>
        <p:spPr>
          <a:xfrm>
            <a:off x="4283968" y="4015475"/>
            <a:ext cx="4248620" cy="936104"/>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0"/>
              </a:spcBef>
              <a:defRPr/>
            </a:pPr>
            <a:r>
              <a:rPr lang="en-US" altLang="ko-KR" sz="1600" smtClean="0">
                <a:latin typeface="SVN-Aguda Black" pitchFamily="50" charset="0"/>
                <a:ea typeface="Gist Upright Regular" panose="02060804020200000003" pitchFamily="18" charset="0"/>
                <a:cs typeface="SVN-Aguda Black" pitchFamily="50" charset="0"/>
              </a:rPr>
              <a:t>GVHD: THS. HÀ THỊ THANH</a:t>
            </a:r>
            <a:endParaRPr lang="en-US" altLang="ko-KR" sz="1600">
              <a:latin typeface="SVN-Aguda Black" pitchFamily="50" charset="0"/>
              <a:ea typeface="Gist Upright Regular" panose="02060804020200000003" pitchFamily="18" charset="0"/>
              <a:cs typeface="SVN-Aguda Black" pitchFamily="50" charset="0"/>
            </a:endParaRPr>
          </a:p>
        </p:txBody>
      </p:sp>
    </p:spTree>
    <p:extLst>
      <p:ext uri="{BB962C8B-B14F-4D97-AF65-F5344CB8AC3E}">
        <p14:creationId xmlns:p14="http://schemas.microsoft.com/office/powerpoint/2010/main" val="3868182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75539" y="987574"/>
            <a:ext cx="2879872"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Isosceles Triangle 7"/>
          <p:cNvSpPr/>
          <p:nvPr/>
        </p:nvSpPr>
        <p:spPr>
          <a:xfrm rot="16200000">
            <a:off x="5684766" y="2458311"/>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13"/>
          <p:cNvSpPr txBox="1">
            <a:spLocks/>
          </p:cNvSpPr>
          <p:nvPr/>
        </p:nvSpPr>
        <p:spPr>
          <a:xfrm>
            <a:off x="6051853" y="1103399"/>
            <a:ext cx="2574371"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smtClean="0">
                <a:solidFill>
                  <a:schemeClr val="bg1"/>
                </a:solidFill>
                <a:cs typeface="Arial" pitchFamily="34" charset="0"/>
              </a:rPr>
              <a:t>Tác nhân </a:t>
            </a:r>
          </a:p>
          <a:p>
            <a:pPr marL="0" indent="0" algn="r">
              <a:lnSpc>
                <a:spcPct val="110000"/>
              </a:lnSpc>
              <a:buNone/>
            </a:pPr>
            <a:r>
              <a:rPr lang="en-US" sz="2400" b="1" smtClean="0">
                <a:solidFill>
                  <a:schemeClr val="bg1"/>
                </a:solidFill>
                <a:cs typeface="Arial" pitchFamily="34" charset="0"/>
              </a:rPr>
              <a:t>“</a:t>
            </a:r>
            <a:r>
              <a:rPr lang="en-US" sz="2400" b="1" smtClean="0">
                <a:solidFill>
                  <a:srgbClr val="383838"/>
                </a:solidFill>
                <a:cs typeface="Arial" pitchFamily="34" charset="0"/>
              </a:rPr>
              <a:t>Quản trị viên</a:t>
            </a:r>
            <a:r>
              <a:rPr lang="en-US" sz="2400" b="1" smtClean="0">
                <a:solidFill>
                  <a:schemeClr val="bg1"/>
                </a:solidFill>
                <a:cs typeface="Arial" pitchFamily="34" charset="0"/>
              </a:rPr>
              <a:t>”</a:t>
            </a:r>
            <a:endParaRPr lang="en-US" altLang="ko-KR" sz="2400" b="1" dirty="0">
              <a:solidFill>
                <a:schemeClr val="bg1"/>
              </a:solidFill>
              <a:cs typeface="Arial" pitchFamily="34" charset="0"/>
            </a:endParaRPr>
          </a:p>
        </p:txBody>
      </p:sp>
      <p:sp>
        <p:nvSpPr>
          <p:cNvPr id="11" name="TextBox 10"/>
          <p:cNvSpPr txBox="1"/>
          <p:nvPr/>
        </p:nvSpPr>
        <p:spPr>
          <a:xfrm>
            <a:off x="6046433" y="2173047"/>
            <a:ext cx="2543431" cy="1200329"/>
          </a:xfrm>
          <a:prstGeom prst="rect">
            <a:avLst/>
          </a:prstGeom>
          <a:noFill/>
        </p:spPr>
        <p:txBody>
          <a:bodyPr wrap="square" rtlCol="0" anchor="ctr">
            <a:spAutoFit/>
          </a:bodyPr>
          <a:lstStyle/>
          <a:p>
            <a:r>
              <a:rPr lang="vi-VN" altLang="ko-KR" sz="1200">
                <a:solidFill>
                  <a:schemeClr val="bg1"/>
                </a:solidFill>
                <a:cs typeface="Arial" pitchFamily="34" charset="0"/>
              </a:rPr>
              <a:t>Quản trị viên là người quan trọng nhất đối với hệ thống. Quản trị viên có thể thực hiện tất cả các chức năng của hệ thông và bao gồm những chức năng mà các người khác không thể thực hiện</a:t>
            </a:r>
            <a:endParaRPr lang="en-US" altLang="ko-KR" sz="1200" smtClean="0">
              <a:solidFill>
                <a:schemeClr val="bg1"/>
              </a:solidFill>
              <a:cs typeface="Arial" pitchFamily="34" charset="0"/>
            </a:endParaRPr>
          </a:p>
        </p:txBody>
      </p:sp>
      <p:sp>
        <p:nvSpPr>
          <p:cNvPr id="12" name="TextBox 11">
            <a:hlinkClick r:id="" action="ppaction://noaction"/>
          </p:cNvPr>
          <p:cNvSpPr txBox="1"/>
          <p:nvPr/>
        </p:nvSpPr>
        <p:spPr>
          <a:xfrm>
            <a:off x="7183125" y="3656895"/>
            <a:ext cx="1337141" cy="276999"/>
          </a:xfrm>
          <a:prstGeom prst="rect">
            <a:avLst/>
          </a:prstGeom>
          <a:solidFill>
            <a:schemeClr val="tx1">
              <a:lumMod val="75000"/>
              <a:lumOff val="25000"/>
            </a:schemeClr>
          </a:solidFill>
        </p:spPr>
        <p:txBody>
          <a:bodyPr wrap="square" rtlCol="0" anchor="ctr">
            <a:spAutoFit/>
          </a:bodyPr>
          <a:lstStyle/>
          <a:p>
            <a:pPr algn="ctr"/>
            <a:r>
              <a:rPr lang="en-US" altLang="ko-KR" sz="1200" smtClean="0">
                <a:solidFill>
                  <a:schemeClr val="bg1"/>
                </a:solidFill>
                <a:latin typeface="Arial" pitchFamily="34" charset="0"/>
                <a:cs typeface="Arial" pitchFamily="34" charset="0"/>
              </a:rPr>
              <a:t>&gt;&gt;</a:t>
            </a:r>
            <a:endParaRPr lang="ko-KR" altLang="en-US" sz="1200" dirty="0">
              <a:solidFill>
                <a:schemeClr val="bg1"/>
              </a:solidFill>
              <a:latin typeface="Arial" pitchFamily="34" charset="0"/>
              <a:cs typeface="Arial" pitchFamily="34" charset="0"/>
            </a:endParaRPr>
          </a:p>
        </p:txBody>
      </p:sp>
      <p:pic>
        <p:nvPicPr>
          <p:cNvPr id="15" name="Picture 14"/>
          <p:cNvPicPr/>
          <p:nvPr/>
        </p:nvPicPr>
        <p:blipFill>
          <a:blip r:embed="rId2">
            <a:extLst>
              <a:ext uri="{28A0092B-C50C-407E-A947-70E740481C1C}">
                <a14:useLocalDpi xmlns:a14="http://schemas.microsoft.com/office/drawing/2010/main" val="0"/>
              </a:ext>
            </a:extLst>
          </a:blip>
          <a:stretch>
            <a:fillRect/>
          </a:stretch>
        </p:blipFill>
        <p:spPr>
          <a:xfrm>
            <a:off x="107504" y="339502"/>
            <a:ext cx="5868035" cy="3615690"/>
          </a:xfrm>
          <a:prstGeom prst="rect">
            <a:avLst/>
          </a:prstGeom>
        </p:spPr>
      </p:pic>
    </p:spTree>
    <p:extLst>
      <p:ext uri="{BB962C8B-B14F-4D97-AF65-F5344CB8AC3E}">
        <p14:creationId xmlns:p14="http://schemas.microsoft.com/office/powerpoint/2010/main" val="1644215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 Placeholder 1"/>
          <p:cNvSpPr txBox="1">
            <a:spLocks/>
          </p:cNvSpPr>
          <p:nvPr/>
        </p:nvSpPr>
        <p:spPr>
          <a:xfrm>
            <a:off x="251520" y="3795886"/>
            <a:ext cx="3960440"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a:solidFill>
                  <a:schemeClr val="bg1"/>
                </a:solidFill>
                <a:latin typeface="+mj-lt"/>
                <a:cs typeface="Arial" pitchFamily="34" charset="0"/>
              </a:rPr>
              <a:t>Biểu đồ </a:t>
            </a:r>
            <a:r>
              <a:rPr lang="en-US" altLang="ko-KR" b="1">
                <a:solidFill>
                  <a:schemeClr val="accent1"/>
                </a:solidFill>
                <a:latin typeface="+mj-lt"/>
                <a:cs typeface="Arial" pitchFamily="34" charset="0"/>
              </a:rPr>
              <a:t>trạng thái </a:t>
            </a:r>
            <a:r>
              <a:rPr lang="en-US" altLang="ko-KR" b="1">
                <a:solidFill>
                  <a:schemeClr val="bg1"/>
                </a:solidFill>
                <a:latin typeface="+mj-lt"/>
                <a:cs typeface="Arial" pitchFamily="34" charset="0"/>
              </a:rPr>
              <a:t>chức năng </a:t>
            </a:r>
            <a:r>
              <a:rPr lang="en-US" altLang="ko-KR" b="1">
                <a:solidFill>
                  <a:schemeClr val="accent1"/>
                </a:solidFill>
                <a:latin typeface="+mj-lt"/>
                <a:cs typeface="Arial" pitchFamily="34" charset="0"/>
              </a:rPr>
              <a:t>đăng ký</a:t>
            </a:r>
            <a:endParaRPr lang="ko-KR" altLang="en-US" b="1" dirty="0">
              <a:solidFill>
                <a:schemeClr val="bg1"/>
              </a:solidFill>
              <a:latin typeface="+mj-lt"/>
              <a:cs typeface="Arial" pitchFamily="34" charset="0"/>
            </a:endParaRPr>
          </a:p>
        </p:txBody>
      </p:sp>
      <p:pic>
        <p:nvPicPr>
          <p:cNvPr id="5" name="Picture 4" descr="BĐ trạng thái - đăng ký"/>
          <p:cNvPicPr/>
          <p:nvPr/>
        </p:nvPicPr>
        <p:blipFill>
          <a:blip r:embed="rId2">
            <a:extLst>
              <a:ext uri="{28A0092B-C50C-407E-A947-70E740481C1C}">
                <a14:useLocalDpi xmlns:a14="http://schemas.microsoft.com/office/drawing/2010/main" val="0"/>
              </a:ext>
            </a:extLst>
          </a:blip>
          <a:srcRect/>
          <a:stretch>
            <a:fillRect/>
          </a:stretch>
        </p:blipFill>
        <p:spPr bwMode="auto">
          <a:xfrm>
            <a:off x="4314082" y="1059582"/>
            <a:ext cx="5436493" cy="3024336"/>
          </a:xfrm>
          <a:prstGeom prst="rect">
            <a:avLst/>
          </a:prstGeom>
          <a:noFill/>
          <a:ln>
            <a:noFill/>
          </a:ln>
        </p:spPr>
      </p:pic>
    </p:spTree>
    <p:extLst>
      <p:ext uri="{BB962C8B-B14F-4D97-AF65-F5344CB8AC3E}">
        <p14:creationId xmlns:p14="http://schemas.microsoft.com/office/powerpoint/2010/main" val="276507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 Placeholder 1"/>
          <p:cNvSpPr txBox="1">
            <a:spLocks/>
          </p:cNvSpPr>
          <p:nvPr/>
        </p:nvSpPr>
        <p:spPr>
          <a:xfrm>
            <a:off x="323528" y="3651870"/>
            <a:ext cx="4720611"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a:solidFill>
                  <a:schemeClr val="bg1"/>
                </a:solidFill>
                <a:latin typeface="+mj-lt"/>
                <a:cs typeface="Arial" pitchFamily="34" charset="0"/>
              </a:rPr>
              <a:t>Biểu đồ </a:t>
            </a:r>
            <a:r>
              <a:rPr lang="en-US" altLang="ko-KR" b="1" smtClean="0">
                <a:solidFill>
                  <a:schemeClr val="accent1"/>
                </a:solidFill>
                <a:latin typeface="+mj-lt"/>
                <a:cs typeface="Arial" pitchFamily="34" charset="0"/>
              </a:rPr>
              <a:t>trình tự </a:t>
            </a:r>
          </a:p>
          <a:p>
            <a:pPr marL="0" indent="0">
              <a:buNone/>
            </a:pPr>
            <a:r>
              <a:rPr lang="en-US" altLang="ko-KR" b="1" smtClean="0">
                <a:solidFill>
                  <a:schemeClr val="bg1"/>
                </a:solidFill>
                <a:latin typeface="+mj-lt"/>
                <a:cs typeface="Arial" pitchFamily="34" charset="0"/>
              </a:rPr>
              <a:t>chức </a:t>
            </a:r>
            <a:r>
              <a:rPr lang="en-US" altLang="ko-KR" b="1">
                <a:solidFill>
                  <a:schemeClr val="bg1"/>
                </a:solidFill>
                <a:latin typeface="+mj-lt"/>
                <a:cs typeface="Arial" pitchFamily="34" charset="0"/>
              </a:rPr>
              <a:t>năng </a:t>
            </a:r>
            <a:r>
              <a:rPr lang="en-US" altLang="ko-KR" b="1">
                <a:solidFill>
                  <a:schemeClr val="accent1"/>
                </a:solidFill>
                <a:latin typeface="+mj-lt"/>
                <a:cs typeface="Arial" pitchFamily="34" charset="0"/>
              </a:rPr>
              <a:t>đăng </a:t>
            </a:r>
            <a:r>
              <a:rPr lang="en-US" altLang="ko-KR" b="1" smtClean="0">
                <a:solidFill>
                  <a:schemeClr val="accent1"/>
                </a:solidFill>
                <a:latin typeface="+mj-lt"/>
                <a:cs typeface="Arial" pitchFamily="34" charset="0"/>
              </a:rPr>
              <a:t>nhập</a:t>
            </a:r>
            <a:endParaRPr lang="ko-KR" altLang="en-US" b="1" dirty="0">
              <a:solidFill>
                <a:schemeClr val="bg1"/>
              </a:solidFill>
              <a:latin typeface="+mj-lt"/>
              <a:cs typeface="Arial" pitchFamily="34" charset="0"/>
            </a:endParaRPr>
          </a:p>
        </p:txBody>
      </p:sp>
      <p:pic>
        <p:nvPicPr>
          <p:cNvPr id="4" name="Picture 3" descr="Trinh tu cho ca SD Dang nhap"/>
          <p:cNvPicPr/>
          <p:nvPr/>
        </p:nvPicPr>
        <p:blipFill>
          <a:blip r:embed="rId2">
            <a:extLst>
              <a:ext uri="{28A0092B-C50C-407E-A947-70E740481C1C}">
                <a14:useLocalDpi xmlns:a14="http://schemas.microsoft.com/office/drawing/2010/main" val="0"/>
              </a:ext>
            </a:extLst>
          </a:blip>
          <a:srcRect/>
          <a:stretch>
            <a:fillRect/>
          </a:stretch>
        </p:blipFill>
        <p:spPr bwMode="auto">
          <a:xfrm>
            <a:off x="3955845" y="1131590"/>
            <a:ext cx="5188155" cy="2952328"/>
          </a:xfrm>
          <a:prstGeom prst="rect">
            <a:avLst/>
          </a:prstGeom>
          <a:noFill/>
          <a:ln>
            <a:noFill/>
          </a:ln>
        </p:spPr>
      </p:pic>
    </p:spTree>
    <p:extLst>
      <p:ext uri="{BB962C8B-B14F-4D97-AF65-F5344CB8AC3E}">
        <p14:creationId xmlns:p14="http://schemas.microsoft.com/office/powerpoint/2010/main" val="3366472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ext Placeholder 1"/>
          <p:cNvSpPr txBox="1">
            <a:spLocks/>
          </p:cNvSpPr>
          <p:nvPr/>
        </p:nvSpPr>
        <p:spPr>
          <a:xfrm>
            <a:off x="107504" y="3723878"/>
            <a:ext cx="6264696" cy="108012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a:solidFill>
                  <a:schemeClr val="bg1"/>
                </a:solidFill>
                <a:latin typeface="+mj-lt"/>
                <a:cs typeface="Arial" pitchFamily="34" charset="0"/>
              </a:rPr>
              <a:t>Biểu đồ </a:t>
            </a:r>
            <a:r>
              <a:rPr lang="en-US" altLang="ko-KR" b="1" smtClean="0">
                <a:solidFill>
                  <a:schemeClr val="accent1"/>
                </a:solidFill>
                <a:latin typeface="+mj-lt"/>
                <a:cs typeface="Arial" pitchFamily="34" charset="0"/>
              </a:rPr>
              <a:t>trình tự </a:t>
            </a:r>
          </a:p>
          <a:p>
            <a:pPr marL="0" indent="0">
              <a:buNone/>
            </a:pPr>
            <a:r>
              <a:rPr lang="en-US" altLang="ko-KR" b="1" smtClean="0">
                <a:solidFill>
                  <a:schemeClr val="bg1"/>
                </a:solidFill>
                <a:latin typeface="+mj-lt"/>
                <a:cs typeface="Arial" pitchFamily="34" charset="0"/>
              </a:rPr>
              <a:t>chức </a:t>
            </a:r>
            <a:r>
              <a:rPr lang="en-US" altLang="ko-KR" b="1">
                <a:solidFill>
                  <a:schemeClr val="bg1"/>
                </a:solidFill>
                <a:latin typeface="+mj-lt"/>
                <a:cs typeface="Arial" pitchFamily="34" charset="0"/>
              </a:rPr>
              <a:t>năng </a:t>
            </a:r>
            <a:r>
              <a:rPr lang="en-US" altLang="ko-KR" b="1" smtClean="0">
                <a:solidFill>
                  <a:schemeClr val="accent1"/>
                </a:solidFill>
                <a:latin typeface="+mj-lt"/>
                <a:cs typeface="Arial" pitchFamily="34" charset="0"/>
              </a:rPr>
              <a:t>thêm vào giỏ hàng</a:t>
            </a:r>
            <a:endParaRPr lang="ko-KR" altLang="en-US" b="1" dirty="0">
              <a:solidFill>
                <a:schemeClr val="bg1"/>
              </a:solidFill>
              <a:latin typeface="+mj-lt"/>
              <a:cs typeface="Arial" pitchFamily="34" charset="0"/>
            </a:endParaRPr>
          </a:p>
        </p:txBody>
      </p:sp>
      <p:pic>
        <p:nvPicPr>
          <p:cNvPr id="5" name="Picture 4" descr="Trinh tu -them san phan vao gio hang-"/>
          <p:cNvPicPr/>
          <p:nvPr/>
        </p:nvPicPr>
        <p:blipFill>
          <a:blip r:embed="rId2">
            <a:extLst>
              <a:ext uri="{28A0092B-C50C-407E-A947-70E740481C1C}">
                <a14:useLocalDpi xmlns:a14="http://schemas.microsoft.com/office/drawing/2010/main" val="0"/>
              </a:ext>
            </a:extLst>
          </a:blip>
          <a:srcRect/>
          <a:stretch>
            <a:fillRect/>
          </a:stretch>
        </p:blipFill>
        <p:spPr bwMode="auto">
          <a:xfrm>
            <a:off x="3442880" y="699542"/>
            <a:ext cx="5724525" cy="3333750"/>
          </a:xfrm>
          <a:prstGeom prst="rect">
            <a:avLst/>
          </a:prstGeom>
          <a:noFill/>
          <a:ln>
            <a:noFill/>
          </a:ln>
        </p:spPr>
      </p:pic>
    </p:spTree>
    <p:extLst>
      <p:ext uri="{BB962C8B-B14F-4D97-AF65-F5344CB8AC3E}">
        <p14:creationId xmlns:p14="http://schemas.microsoft.com/office/powerpoint/2010/main" val="994898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b="1" smtClean="0">
                <a:solidFill>
                  <a:srgbClr val="EB494B"/>
                </a:solidFill>
              </a:rPr>
              <a:t>Biểu đồ lớp </a:t>
            </a:r>
            <a:r>
              <a:rPr lang="en-US" altLang="ko-KR" sz="2800" b="1" smtClean="0"/>
              <a:t>thiết kế hệ thống</a:t>
            </a:r>
            <a:endParaRPr lang="ko-KR" altLang="en-US" sz="2800" b="1" dirty="0"/>
          </a:p>
        </p:txBody>
      </p:sp>
      <p:sp>
        <p:nvSpPr>
          <p:cNvPr id="3" name="Text Placeholder 2"/>
          <p:cNvSpPr>
            <a:spLocks noGrp="1"/>
          </p:cNvSpPr>
          <p:nvPr>
            <p:ph type="body" sz="quarter" idx="11"/>
          </p:nvPr>
        </p:nvSpPr>
        <p:spPr/>
        <p:txBody>
          <a:bodyPr/>
          <a:lstStyle/>
          <a:p>
            <a:pPr lvl="0"/>
            <a:r>
              <a:rPr lang="en-US" altLang="ko-KR"/>
              <a:t>Analysis and Design</a:t>
            </a:r>
            <a:endParaRPr lang="en-US" altLang="ko-KR" dirty="0"/>
          </a:p>
        </p:txBody>
      </p:sp>
      <p:sp>
        <p:nvSpPr>
          <p:cNvPr id="21" name="Trapezoid 13"/>
          <p:cNvSpPr/>
          <p:nvPr/>
        </p:nvSpPr>
        <p:spPr>
          <a:xfrm>
            <a:off x="5857073" y="1707654"/>
            <a:ext cx="608532" cy="51455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18"/>
          <p:cNvSpPr/>
          <p:nvPr/>
        </p:nvSpPr>
        <p:spPr>
          <a:xfrm>
            <a:off x="6866610" y="2586026"/>
            <a:ext cx="657718" cy="52257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7"/>
          <p:cNvSpPr/>
          <p:nvPr/>
        </p:nvSpPr>
        <p:spPr>
          <a:xfrm>
            <a:off x="8100392" y="3507854"/>
            <a:ext cx="303271" cy="524832"/>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355405" y="1114192"/>
            <a:ext cx="5112568" cy="4029308"/>
          </a:xfrm>
          <a:prstGeom prst="rect">
            <a:avLst/>
          </a:prstGeom>
        </p:spPr>
      </p:pic>
    </p:spTree>
    <p:extLst>
      <p:ext uri="{BB962C8B-B14F-4D97-AF65-F5344CB8AC3E}">
        <p14:creationId xmlns:p14="http://schemas.microsoft.com/office/powerpoint/2010/main" val="4264738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b="1" smtClean="0">
                <a:solidFill>
                  <a:srgbClr val="EB494B"/>
                </a:solidFill>
              </a:rPr>
              <a:t>Cơ sở dữ liệu </a:t>
            </a:r>
            <a:r>
              <a:rPr lang="en-US" altLang="ko-KR" sz="2800" b="1" smtClean="0"/>
              <a:t>hệ thống</a:t>
            </a:r>
            <a:endParaRPr lang="ko-KR" altLang="en-US" sz="2800" b="1" dirty="0"/>
          </a:p>
        </p:txBody>
      </p:sp>
      <p:sp>
        <p:nvSpPr>
          <p:cNvPr id="3" name="Text Placeholder 2"/>
          <p:cNvSpPr>
            <a:spLocks noGrp="1"/>
          </p:cNvSpPr>
          <p:nvPr>
            <p:ph type="body" sz="quarter" idx="11"/>
          </p:nvPr>
        </p:nvSpPr>
        <p:spPr/>
        <p:txBody>
          <a:bodyPr/>
          <a:lstStyle/>
          <a:p>
            <a:pPr lvl="0"/>
            <a:r>
              <a:rPr lang="en-US" altLang="ko-KR"/>
              <a:t>Analysis and Design</a:t>
            </a:r>
            <a:endParaRPr lang="en-US" altLang="ko-KR" dirty="0"/>
          </a:p>
        </p:txBody>
      </p:sp>
      <p:sp>
        <p:nvSpPr>
          <p:cNvPr id="21" name="Trapezoid 13"/>
          <p:cNvSpPr/>
          <p:nvPr/>
        </p:nvSpPr>
        <p:spPr>
          <a:xfrm>
            <a:off x="2414216" y="1707763"/>
            <a:ext cx="608532" cy="514550"/>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18"/>
          <p:cNvSpPr/>
          <p:nvPr/>
        </p:nvSpPr>
        <p:spPr>
          <a:xfrm>
            <a:off x="1331640" y="2461906"/>
            <a:ext cx="657718" cy="522571"/>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7"/>
          <p:cNvSpPr/>
          <p:nvPr/>
        </p:nvSpPr>
        <p:spPr>
          <a:xfrm>
            <a:off x="539552" y="3219822"/>
            <a:ext cx="303271" cy="524832"/>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8" name="Picture 7"/>
          <p:cNvPicPr/>
          <p:nvPr/>
        </p:nvPicPr>
        <p:blipFill>
          <a:blip r:embed="rId2"/>
          <a:stretch>
            <a:fillRect/>
          </a:stretch>
        </p:blipFill>
        <p:spPr>
          <a:xfrm>
            <a:off x="3197341" y="1347614"/>
            <a:ext cx="5943600" cy="3075940"/>
          </a:xfrm>
          <a:prstGeom prst="rect">
            <a:avLst/>
          </a:prstGeom>
        </p:spPr>
      </p:pic>
    </p:spTree>
    <p:extLst>
      <p:ext uri="{BB962C8B-B14F-4D97-AF65-F5344CB8AC3E}">
        <p14:creationId xmlns:p14="http://schemas.microsoft.com/office/powerpoint/2010/main" val="2452300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Tìm hiểu về codeigniter</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Framework CodeIgniter</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71018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915816" y="1059582"/>
            <a:ext cx="3285704" cy="2952328"/>
          </a:xfrm>
          <a:prstGeom prst="rect">
            <a:avLst/>
          </a:prstGeom>
        </p:spPr>
      </p:pic>
    </p:spTree>
    <p:extLst>
      <p:ext uri="{BB962C8B-B14F-4D97-AF65-F5344CB8AC3E}">
        <p14:creationId xmlns:p14="http://schemas.microsoft.com/office/powerpoint/2010/main" val="1543413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2">
            <a:extLst>
              <a:ext uri="{FF2B5EF4-FFF2-40B4-BE49-F238E27FC236}">
                <a16:creationId xmlns="" xmlns:a16="http://schemas.microsoft.com/office/drawing/2014/main" id="{83BCDA16-84D3-448C-B08C-94B23FAF4F3C}"/>
              </a:ext>
            </a:extLst>
          </p:cNvPr>
          <p:cNvGrpSpPr/>
          <p:nvPr/>
        </p:nvGrpSpPr>
        <p:grpSpPr>
          <a:xfrm rot="18900000">
            <a:off x="3689163" y="2721313"/>
            <a:ext cx="2087668" cy="1520766"/>
            <a:chOff x="247435" y="2414619"/>
            <a:chExt cx="3149101" cy="2293969"/>
          </a:xfrm>
        </p:grpSpPr>
        <p:sp>
          <p:nvSpPr>
            <p:cNvPr id="55" name="Rectangle 12">
              <a:extLst>
                <a:ext uri="{FF2B5EF4-FFF2-40B4-BE49-F238E27FC236}">
                  <a16:creationId xmlns="" xmlns:a16="http://schemas.microsoft.com/office/drawing/2014/main" id="{8ED5C5EE-57CD-4AF0-815E-0BE828C54861}"/>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dirty="0"/>
            </a:p>
          </p:txBody>
        </p:sp>
        <p:sp>
          <p:nvSpPr>
            <p:cNvPr id="56" name="Round Same Side Corner Rectangle 13">
              <a:extLst>
                <a:ext uri="{FF2B5EF4-FFF2-40B4-BE49-F238E27FC236}">
                  <a16:creationId xmlns="" xmlns:a16="http://schemas.microsoft.com/office/drawing/2014/main" id="{4B69123E-C8D1-4ECF-9F1C-F507B3921D6C}"/>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900" dirty="0"/>
            </a:p>
          </p:txBody>
        </p:sp>
      </p:grpSp>
      <p:sp>
        <p:nvSpPr>
          <p:cNvPr id="2" name="Text Placeholder 1"/>
          <p:cNvSpPr>
            <a:spLocks noGrp="1"/>
          </p:cNvSpPr>
          <p:nvPr>
            <p:ph type="body" sz="quarter" idx="10"/>
          </p:nvPr>
        </p:nvSpPr>
        <p:spPr/>
        <p:txBody>
          <a:bodyPr/>
          <a:lstStyle/>
          <a:p>
            <a:r>
              <a:rPr lang="en-US" altLang="ko-KR" sz="2800" b="1" smtClean="0"/>
              <a:t>Ưu điểm của </a:t>
            </a:r>
            <a:r>
              <a:rPr lang="en-US" altLang="ko-KR" sz="2800" b="1" smtClean="0">
                <a:solidFill>
                  <a:srgbClr val="EB494B"/>
                </a:solidFill>
              </a:rPr>
              <a:t>CodeIgniter</a:t>
            </a:r>
            <a:endParaRPr lang="ko-KR" altLang="en-US" sz="2800" b="1" dirty="0">
              <a:solidFill>
                <a:srgbClr val="EB494B"/>
              </a:solidFill>
            </a:endParaRPr>
          </a:p>
        </p:txBody>
      </p:sp>
      <p:sp>
        <p:nvSpPr>
          <p:cNvPr id="3" name="Text Placeholder 2"/>
          <p:cNvSpPr>
            <a:spLocks noGrp="1"/>
          </p:cNvSpPr>
          <p:nvPr>
            <p:ph type="body" sz="quarter" idx="11"/>
          </p:nvPr>
        </p:nvSpPr>
        <p:spPr/>
        <p:txBody>
          <a:bodyPr/>
          <a:lstStyle/>
          <a:p>
            <a:pPr lvl="0"/>
            <a:r>
              <a:rPr lang="en-US" altLang="ko-KR"/>
              <a:t>CodeIgniter Advantages</a:t>
            </a:r>
            <a:endParaRPr lang="en-US" altLang="ko-KR" dirty="0"/>
          </a:p>
        </p:txBody>
      </p:sp>
      <p:grpSp>
        <p:nvGrpSpPr>
          <p:cNvPr id="7" name="Group 6"/>
          <p:cNvGrpSpPr/>
          <p:nvPr/>
        </p:nvGrpSpPr>
        <p:grpSpPr>
          <a:xfrm>
            <a:off x="5960242" y="1728278"/>
            <a:ext cx="2448272" cy="678693"/>
            <a:chOff x="803640" y="3362835"/>
            <a:chExt cx="2059657" cy="678693"/>
          </a:xfrm>
        </p:grpSpPr>
        <p:sp>
          <p:nvSpPr>
            <p:cNvPr id="10" name="TextBox 9"/>
            <p:cNvSpPr txBox="1"/>
            <p:nvPr/>
          </p:nvSpPr>
          <p:spPr>
            <a:xfrm>
              <a:off x="803640" y="3579863"/>
              <a:ext cx="2059657" cy="461665"/>
            </a:xfrm>
            <a:prstGeom prst="rect">
              <a:avLst/>
            </a:prstGeom>
            <a:noFill/>
          </p:spPr>
          <p:txBody>
            <a:bodyPr wrap="square" rtlCol="0" anchor="ctr">
              <a:spAutoFit/>
            </a:bodyPr>
            <a:lstStyle/>
            <a:p>
              <a:r>
                <a:rPr lang="vi-VN" sz="1200"/>
                <a:t>Cấu trúc URL của CodeIgniter rất thân thiện với các robot tìm kiếm</a:t>
              </a:r>
              <a:endParaRPr lang="ko-KR" altLang="en-US" sz="1200" dirty="0">
                <a:solidFill>
                  <a:schemeClr val="tx1">
                    <a:lumMod val="75000"/>
                    <a:lumOff val="25000"/>
                  </a:schemeClr>
                </a:solidFill>
                <a:cs typeface="Arial" pitchFamily="34" charset="0"/>
              </a:endParaRPr>
            </a:p>
          </p:txBody>
        </p:sp>
        <p:sp>
          <p:nvSpPr>
            <p:cNvPr id="11" name="TextBox 10"/>
            <p:cNvSpPr txBox="1"/>
            <p:nvPr/>
          </p:nvSpPr>
          <p:spPr>
            <a:xfrm>
              <a:off x="803640" y="3362835"/>
              <a:ext cx="2059657" cy="276999"/>
            </a:xfrm>
            <a:prstGeom prst="rect">
              <a:avLst/>
            </a:prstGeom>
            <a:noFill/>
          </p:spPr>
          <p:txBody>
            <a:bodyPr wrap="square" rtlCol="0" anchor="ctr">
              <a:spAutoFit/>
            </a:bodyPr>
            <a:lstStyle/>
            <a:p>
              <a:r>
                <a:rPr lang="en-US" sz="1200" b="1" smtClean="0"/>
                <a:t>Hỗ trợ SEO</a:t>
              </a:r>
              <a:endParaRPr lang="ko-KR" altLang="en-US" sz="1200" b="1" dirty="0">
                <a:solidFill>
                  <a:schemeClr val="tx1">
                    <a:lumMod val="75000"/>
                    <a:lumOff val="25000"/>
                  </a:schemeClr>
                </a:solidFill>
                <a:cs typeface="Arial" pitchFamily="34" charset="0"/>
              </a:endParaRPr>
            </a:p>
          </p:txBody>
        </p:sp>
      </p:grpSp>
      <p:sp>
        <p:nvSpPr>
          <p:cNvPr id="8" name="Oval 7"/>
          <p:cNvSpPr/>
          <p:nvPr/>
        </p:nvSpPr>
        <p:spPr>
          <a:xfrm>
            <a:off x="5292080" y="1597894"/>
            <a:ext cx="537366" cy="537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6077021" y="3583499"/>
            <a:ext cx="2448272" cy="586358"/>
            <a:chOff x="803640" y="3362836"/>
            <a:chExt cx="2059657" cy="586358"/>
          </a:xfrm>
        </p:grpSpPr>
        <p:sp>
          <p:nvSpPr>
            <p:cNvPr id="16" name="TextBox 15"/>
            <p:cNvSpPr txBox="1"/>
            <p:nvPr/>
          </p:nvSpPr>
          <p:spPr>
            <a:xfrm>
              <a:off x="803640" y="3672195"/>
              <a:ext cx="2059657" cy="276999"/>
            </a:xfrm>
            <a:prstGeom prst="rect">
              <a:avLst/>
            </a:prstGeom>
            <a:noFill/>
          </p:spPr>
          <p:txBody>
            <a:bodyPr wrap="square" rtlCol="0" anchor="ctr">
              <a:spAutoFit/>
            </a:bodyPr>
            <a:lstStyle/>
            <a:p>
              <a:r>
                <a:rPr lang="en-US" altLang="ko-KR" sz="1200">
                  <a:solidFill>
                    <a:schemeClr val="tx1">
                      <a:lumMod val="75000"/>
                      <a:lumOff val="25000"/>
                    </a:schemeClr>
                  </a:solidFill>
                  <a:cs typeface="Arial" pitchFamily="34" charset="0"/>
                </a:rPr>
                <a:t>N</a:t>
              </a:r>
              <a:r>
                <a:rPr lang="en-US" altLang="ko-KR" sz="1200" smtClean="0">
                  <a:solidFill>
                    <a:schemeClr val="tx1">
                      <a:lumMod val="75000"/>
                      <a:lumOff val="25000"/>
                    </a:schemeClr>
                  </a:solidFill>
                  <a:cs typeface="Arial" pitchFamily="34" charset="0"/>
                </a:rPr>
                <a:t>găn </a:t>
              </a:r>
              <a:r>
                <a:rPr lang="en-US" altLang="ko-KR" sz="1200">
                  <a:solidFill>
                    <a:schemeClr val="tx1">
                      <a:lumMod val="75000"/>
                      <a:lumOff val="25000"/>
                    </a:schemeClr>
                  </a:solidFill>
                  <a:cs typeface="Arial" pitchFamily="34" charset="0"/>
                </a:rPr>
                <a:t>ngừa XSS và SQL Injection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803640" y="3362836"/>
              <a:ext cx="2059657" cy="276999"/>
            </a:xfrm>
            <a:prstGeom prst="rect">
              <a:avLst/>
            </a:prstGeom>
            <a:noFill/>
          </p:spPr>
          <p:txBody>
            <a:bodyPr wrap="square" rtlCol="0" anchor="ctr">
              <a:spAutoFit/>
            </a:bodyPr>
            <a:lstStyle/>
            <a:p>
              <a:r>
                <a:rPr lang="vi-VN" sz="1200" b="1"/>
                <a:t>Bảo mật hệ thống</a:t>
              </a:r>
              <a:endParaRPr lang="ko-KR" altLang="en-US" sz="1200" b="1" dirty="0">
                <a:solidFill>
                  <a:schemeClr val="tx1">
                    <a:lumMod val="75000"/>
                    <a:lumOff val="25000"/>
                  </a:schemeClr>
                </a:solidFill>
                <a:cs typeface="Arial" pitchFamily="34" charset="0"/>
              </a:endParaRPr>
            </a:p>
          </p:txBody>
        </p:sp>
      </p:grpSp>
      <p:sp>
        <p:nvSpPr>
          <p:cNvPr id="14" name="Oval 13"/>
          <p:cNvSpPr/>
          <p:nvPr/>
        </p:nvSpPr>
        <p:spPr>
          <a:xfrm>
            <a:off x="5292080" y="3654161"/>
            <a:ext cx="537366" cy="537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Group 18"/>
          <p:cNvGrpSpPr/>
          <p:nvPr/>
        </p:nvGrpSpPr>
        <p:grpSpPr>
          <a:xfrm>
            <a:off x="6390062" y="2555364"/>
            <a:ext cx="2448272" cy="871863"/>
            <a:chOff x="803640" y="3362835"/>
            <a:chExt cx="2059657" cy="871863"/>
          </a:xfrm>
        </p:grpSpPr>
        <p:sp>
          <p:nvSpPr>
            <p:cNvPr id="22" name="TextBox 21"/>
            <p:cNvSpPr txBox="1"/>
            <p:nvPr/>
          </p:nvSpPr>
          <p:spPr>
            <a:xfrm>
              <a:off x="803640" y="3588367"/>
              <a:ext cx="2059657" cy="646331"/>
            </a:xfrm>
            <a:prstGeom prst="rect">
              <a:avLst/>
            </a:prstGeom>
            <a:noFill/>
          </p:spPr>
          <p:txBody>
            <a:bodyPr wrap="square" rtlCol="0" anchor="ctr">
              <a:spAutoFit/>
            </a:bodyPr>
            <a:lstStyle/>
            <a:p>
              <a:r>
                <a:rPr lang="vi-VN" altLang="ko-KR" sz="1200">
                  <a:solidFill>
                    <a:schemeClr val="tx1">
                      <a:lumMod val="75000"/>
                      <a:lumOff val="25000"/>
                    </a:schemeClr>
                  </a:solidFill>
                  <a:cs typeface="Arial" pitchFamily="34" charset="0"/>
                </a:rPr>
                <a:t>CodeIgniter cung cấp các thư viện phục vụ cho những tác vụ thường gặp </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803640" y="3362835"/>
              <a:ext cx="2059657" cy="276999"/>
            </a:xfrm>
            <a:prstGeom prst="rect">
              <a:avLst/>
            </a:prstGeom>
            <a:noFill/>
          </p:spPr>
          <p:txBody>
            <a:bodyPr wrap="square" rtlCol="0" anchor="ctr">
              <a:spAutoFit/>
            </a:bodyPr>
            <a:lstStyle/>
            <a:p>
              <a:r>
                <a:rPr lang="vi-VN" sz="1200" b="1"/>
                <a:t>Hệ thống thư viện phong phú</a:t>
              </a:r>
              <a:endParaRPr lang="ko-KR" altLang="en-US" sz="1200" b="1" dirty="0">
                <a:solidFill>
                  <a:schemeClr val="tx1">
                    <a:lumMod val="75000"/>
                    <a:lumOff val="25000"/>
                  </a:schemeClr>
                </a:solidFill>
                <a:cs typeface="Arial" pitchFamily="34" charset="0"/>
              </a:endParaRPr>
            </a:p>
          </p:txBody>
        </p:sp>
      </p:grpSp>
      <p:sp>
        <p:nvSpPr>
          <p:cNvPr id="20" name="Oval 19"/>
          <p:cNvSpPr/>
          <p:nvPr/>
        </p:nvSpPr>
        <p:spPr>
          <a:xfrm>
            <a:off x="5716196" y="2625355"/>
            <a:ext cx="537366" cy="5373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5" name="Group 24"/>
          <p:cNvGrpSpPr/>
          <p:nvPr/>
        </p:nvGrpSpPr>
        <p:grpSpPr>
          <a:xfrm flipH="1">
            <a:off x="663955" y="1527230"/>
            <a:ext cx="2448272" cy="678692"/>
            <a:chOff x="803640" y="3362835"/>
            <a:chExt cx="2059657" cy="678692"/>
          </a:xfrm>
        </p:grpSpPr>
        <p:sp>
          <p:nvSpPr>
            <p:cNvPr id="28" name="TextBox 27"/>
            <p:cNvSpPr txBox="1"/>
            <p:nvPr/>
          </p:nvSpPr>
          <p:spPr>
            <a:xfrm>
              <a:off x="803640" y="3579862"/>
              <a:ext cx="2059657" cy="461665"/>
            </a:xfrm>
            <a:prstGeom prst="rect">
              <a:avLst/>
            </a:prstGeom>
            <a:noFill/>
          </p:spPr>
          <p:txBody>
            <a:bodyPr wrap="square" rtlCol="0" anchor="ctr">
              <a:spAutoFit/>
            </a:bodyPr>
            <a:lstStyle/>
            <a:p>
              <a:pPr algn="r"/>
              <a:r>
                <a:rPr lang="vi-VN" altLang="ko-KR" sz="1200">
                  <a:solidFill>
                    <a:schemeClr val="tx1">
                      <a:lumMod val="75000"/>
                      <a:lumOff val="25000"/>
                    </a:schemeClr>
                  </a:solidFill>
                  <a:cs typeface="Arial" pitchFamily="34" charset="0"/>
                </a:rPr>
                <a:t>Bằng cơ chế lưu nội dung vào bộ đệm (cache</a:t>
              </a:r>
              <a:r>
                <a:rPr lang="vi-VN" altLang="ko-KR" sz="1200" smtClean="0">
                  <a:solidFill>
                    <a:schemeClr val="tx1">
                      <a:lumMod val="75000"/>
                      <a:lumOff val="25000"/>
                    </a:schemeClr>
                  </a:solidFill>
                  <a:cs typeface="Arial" pitchFamily="34" charset="0"/>
                </a:rPr>
                <a:t>)</a:t>
              </a:r>
              <a:r>
                <a:rPr lang="en-US" altLang="ko-KR" sz="1200" smtClean="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9" name="TextBox 28"/>
            <p:cNvSpPr txBox="1"/>
            <p:nvPr/>
          </p:nvSpPr>
          <p:spPr>
            <a:xfrm>
              <a:off x="803640" y="3362835"/>
              <a:ext cx="2059657" cy="276999"/>
            </a:xfrm>
            <a:prstGeom prst="rect">
              <a:avLst/>
            </a:prstGeom>
            <a:noFill/>
          </p:spPr>
          <p:txBody>
            <a:bodyPr wrap="square" rtlCol="0" anchor="ctr">
              <a:spAutoFit/>
            </a:bodyPr>
            <a:lstStyle/>
            <a:p>
              <a:pPr algn="r"/>
              <a:r>
                <a:rPr lang="en-US" altLang="ko-KR" sz="1200" b="1">
                  <a:solidFill>
                    <a:schemeClr val="tx1">
                      <a:lumMod val="75000"/>
                      <a:lumOff val="25000"/>
                    </a:schemeClr>
                  </a:solidFill>
                  <a:cs typeface="Arial" pitchFamily="34" charset="0"/>
                </a:rPr>
                <a:t>Tốc độ nhanh</a:t>
              </a:r>
              <a:endParaRPr lang="ko-KR" altLang="en-US" sz="1200" b="1" dirty="0">
                <a:solidFill>
                  <a:schemeClr val="tx1">
                    <a:lumMod val="75000"/>
                    <a:lumOff val="25000"/>
                  </a:schemeClr>
                </a:solidFill>
                <a:cs typeface="Arial" pitchFamily="34" charset="0"/>
              </a:endParaRPr>
            </a:p>
          </p:txBody>
        </p:sp>
      </p:grpSp>
      <p:sp>
        <p:nvSpPr>
          <p:cNvPr id="26" name="Oval 25"/>
          <p:cNvSpPr/>
          <p:nvPr/>
        </p:nvSpPr>
        <p:spPr>
          <a:xfrm flipH="1">
            <a:off x="3235399" y="1597894"/>
            <a:ext cx="537366" cy="537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27" name="Rectangle 9"/>
          <p:cNvSpPr/>
          <p:nvPr/>
        </p:nvSpPr>
        <p:spPr>
          <a:xfrm flipH="1">
            <a:off x="3385708" y="1755768"/>
            <a:ext cx="236748" cy="22161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grpSp>
        <p:nvGrpSpPr>
          <p:cNvPr id="31" name="Group 30"/>
          <p:cNvGrpSpPr/>
          <p:nvPr/>
        </p:nvGrpSpPr>
        <p:grpSpPr>
          <a:xfrm flipH="1">
            <a:off x="539552" y="3583498"/>
            <a:ext cx="2448272" cy="839511"/>
            <a:chOff x="803640" y="3362835"/>
            <a:chExt cx="2059657" cy="839511"/>
          </a:xfrm>
        </p:grpSpPr>
        <p:sp>
          <p:nvSpPr>
            <p:cNvPr id="34" name="TextBox 33"/>
            <p:cNvSpPr txBox="1"/>
            <p:nvPr/>
          </p:nvSpPr>
          <p:spPr>
            <a:xfrm>
              <a:off x="803640" y="3556015"/>
              <a:ext cx="2059657" cy="646331"/>
            </a:xfrm>
            <a:prstGeom prst="rect">
              <a:avLst/>
            </a:prstGeom>
            <a:noFill/>
          </p:spPr>
          <p:txBody>
            <a:bodyPr wrap="square" rtlCol="0" anchor="ctr">
              <a:spAutoFit/>
            </a:bodyPr>
            <a:lstStyle/>
            <a:p>
              <a:pPr algn="r"/>
              <a:r>
                <a:rPr lang="en-US" altLang="ko-KR" sz="1200">
                  <a:solidFill>
                    <a:schemeClr val="tx1">
                      <a:lumMod val="75000"/>
                      <a:lumOff val="25000"/>
                    </a:schemeClr>
                  </a:solidFill>
                  <a:cs typeface="Arial" pitchFamily="34" charset="0"/>
                </a:rPr>
                <a:t>Mô hình MVC giúp tách thành phần hiển thị giao diện </a:t>
              </a:r>
              <a:r>
                <a:rPr lang="en-US" altLang="ko-KR" sz="1200" smtClean="0">
                  <a:solidFill>
                    <a:schemeClr val="tx1">
                      <a:lumMod val="75000"/>
                      <a:lumOff val="25000"/>
                    </a:schemeClr>
                  </a:solidFill>
                  <a:cs typeface="Arial" pitchFamily="34" charset="0"/>
                </a:rPr>
                <a:t>và </a:t>
              </a:r>
              <a:r>
                <a:rPr lang="en-US" altLang="ko-KR" sz="1200">
                  <a:solidFill>
                    <a:schemeClr val="tx1">
                      <a:lumMod val="75000"/>
                      <a:lumOff val="25000"/>
                    </a:schemeClr>
                  </a:solidFill>
                  <a:cs typeface="Arial" pitchFamily="34" charset="0"/>
                </a:rPr>
                <a:t>xử lý </a:t>
              </a:r>
              <a:r>
                <a:rPr lang="en-US" altLang="ko-KR" sz="1200" smtClean="0">
                  <a:solidFill>
                    <a:schemeClr val="tx1">
                      <a:lumMod val="75000"/>
                      <a:lumOff val="25000"/>
                    </a:schemeClr>
                  </a:solidFill>
                  <a:cs typeface="Arial" pitchFamily="34" charset="0"/>
                </a:rPr>
                <a:t>độc </a:t>
              </a:r>
              <a:r>
                <a:rPr lang="en-US" altLang="ko-KR" sz="1200">
                  <a:solidFill>
                    <a:schemeClr val="tx1">
                      <a:lumMod val="75000"/>
                      <a:lumOff val="25000"/>
                    </a:schemeClr>
                  </a:solidFill>
                  <a:cs typeface="Arial" pitchFamily="34" charset="0"/>
                </a:rPr>
                <a:t>lập</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803640" y="3362835"/>
              <a:ext cx="2059657" cy="276999"/>
            </a:xfrm>
            <a:prstGeom prst="rect">
              <a:avLst/>
            </a:prstGeom>
            <a:noFill/>
          </p:spPr>
          <p:txBody>
            <a:bodyPr wrap="square" rtlCol="0" anchor="ctr">
              <a:spAutoFit/>
            </a:bodyPr>
            <a:lstStyle/>
            <a:p>
              <a:pPr algn="r"/>
              <a:r>
                <a:rPr lang="en-US" altLang="ko-KR" sz="1200" b="1" smtClean="0">
                  <a:solidFill>
                    <a:schemeClr val="tx1">
                      <a:lumMod val="75000"/>
                      <a:lumOff val="25000"/>
                    </a:schemeClr>
                  </a:solidFill>
                  <a:cs typeface="Arial" pitchFamily="34" charset="0"/>
                </a:rPr>
                <a:t>Theo mô hình M-V-C</a:t>
              </a:r>
              <a:endParaRPr lang="ko-KR" altLang="en-US" sz="1200" b="1" dirty="0">
                <a:solidFill>
                  <a:schemeClr val="tx1">
                    <a:lumMod val="75000"/>
                    <a:lumOff val="25000"/>
                  </a:schemeClr>
                </a:solidFill>
                <a:cs typeface="Arial" pitchFamily="34" charset="0"/>
              </a:endParaRPr>
            </a:p>
          </p:txBody>
        </p:sp>
      </p:grpSp>
      <p:sp>
        <p:nvSpPr>
          <p:cNvPr id="32" name="Oval 31"/>
          <p:cNvSpPr/>
          <p:nvPr/>
        </p:nvSpPr>
        <p:spPr>
          <a:xfrm flipH="1">
            <a:off x="3235399" y="3654161"/>
            <a:ext cx="537366" cy="537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33" name="Oval 21"/>
          <p:cNvSpPr>
            <a:spLocks noChangeAspect="1"/>
          </p:cNvSpPr>
          <p:nvPr/>
        </p:nvSpPr>
        <p:spPr>
          <a:xfrm flipH="1">
            <a:off x="3385038" y="3802806"/>
            <a:ext cx="238088" cy="24007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grpSp>
        <p:nvGrpSpPr>
          <p:cNvPr id="37" name="Group 36"/>
          <p:cNvGrpSpPr/>
          <p:nvPr/>
        </p:nvGrpSpPr>
        <p:grpSpPr>
          <a:xfrm flipH="1">
            <a:off x="225726" y="2555364"/>
            <a:ext cx="2448272" cy="586360"/>
            <a:chOff x="803640" y="3362835"/>
            <a:chExt cx="2059657" cy="586360"/>
          </a:xfrm>
        </p:grpSpPr>
        <p:sp>
          <p:nvSpPr>
            <p:cNvPr id="40" name="TextBox 39"/>
            <p:cNvSpPr txBox="1"/>
            <p:nvPr/>
          </p:nvSpPr>
          <p:spPr>
            <a:xfrm>
              <a:off x="803640" y="3672196"/>
              <a:ext cx="2059657" cy="276999"/>
            </a:xfrm>
            <a:prstGeom prst="rect">
              <a:avLst/>
            </a:prstGeom>
            <a:noFill/>
          </p:spPr>
          <p:txBody>
            <a:bodyPr wrap="square" rtlCol="0" anchor="ctr">
              <a:spAutoFit/>
            </a:bodyPr>
            <a:lstStyle/>
            <a:p>
              <a:pPr algn="r"/>
              <a:r>
                <a:rPr lang="en-US" altLang="ko-KR" sz="1200">
                  <a:solidFill>
                    <a:schemeClr val="tx1">
                      <a:lumMod val="75000"/>
                      <a:lumOff val="25000"/>
                    </a:schemeClr>
                  </a:solidFill>
                  <a:cs typeface="Arial" pitchFamily="34" charset="0"/>
                </a:rPr>
                <a:t>Gói cài đặt chỉ </a:t>
              </a:r>
              <a:r>
                <a:rPr lang="en-US" altLang="ko-KR" sz="1200" smtClean="0">
                  <a:solidFill>
                    <a:schemeClr val="tx1">
                      <a:lumMod val="75000"/>
                      <a:lumOff val="25000"/>
                    </a:schemeClr>
                  </a:solidFill>
                  <a:cs typeface="Arial" pitchFamily="34" charset="0"/>
                </a:rPr>
                <a:t>404KB</a:t>
              </a:r>
              <a:endParaRPr lang="ko-KR" altLang="en-US" sz="1200" dirty="0">
                <a:solidFill>
                  <a:schemeClr val="tx1">
                    <a:lumMod val="75000"/>
                    <a:lumOff val="25000"/>
                  </a:schemeClr>
                </a:solidFill>
                <a:cs typeface="Arial" pitchFamily="34" charset="0"/>
              </a:endParaRPr>
            </a:p>
          </p:txBody>
        </p:sp>
        <p:sp>
          <p:nvSpPr>
            <p:cNvPr id="41" name="TextBox 40"/>
            <p:cNvSpPr txBox="1"/>
            <p:nvPr/>
          </p:nvSpPr>
          <p:spPr>
            <a:xfrm>
              <a:off x="803640" y="3362835"/>
              <a:ext cx="2059657" cy="276999"/>
            </a:xfrm>
            <a:prstGeom prst="rect">
              <a:avLst/>
            </a:prstGeom>
            <a:noFill/>
          </p:spPr>
          <p:txBody>
            <a:bodyPr wrap="square" rtlCol="0" anchor="ctr">
              <a:spAutoFit/>
            </a:bodyPr>
            <a:lstStyle/>
            <a:p>
              <a:pPr algn="r"/>
              <a:r>
                <a:rPr lang="en-US" altLang="ko-KR" sz="1200" b="1">
                  <a:solidFill>
                    <a:schemeClr val="tx1">
                      <a:lumMod val="75000"/>
                      <a:lumOff val="25000"/>
                    </a:schemeClr>
                  </a:solidFill>
                  <a:cs typeface="Arial" pitchFamily="34" charset="0"/>
                </a:rPr>
                <a:t>Nhỏ gọn</a:t>
              </a:r>
              <a:endParaRPr lang="ko-KR" altLang="en-US" sz="1200" b="1" dirty="0">
                <a:solidFill>
                  <a:schemeClr val="tx1">
                    <a:lumMod val="75000"/>
                    <a:lumOff val="25000"/>
                  </a:schemeClr>
                </a:solidFill>
                <a:cs typeface="Arial" pitchFamily="34" charset="0"/>
              </a:endParaRPr>
            </a:p>
          </p:txBody>
        </p:sp>
      </p:grpSp>
      <p:sp>
        <p:nvSpPr>
          <p:cNvPr id="38" name="Oval 37"/>
          <p:cNvSpPr/>
          <p:nvPr/>
        </p:nvSpPr>
        <p:spPr>
          <a:xfrm flipH="1">
            <a:off x="2810498" y="2625355"/>
            <a:ext cx="537366" cy="5373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39" name="Rounded Rectangle 27"/>
          <p:cNvSpPr/>
          <p:nvPr/>
        </p:nvSpPr>
        <p:spPr>
          <a:xfrm flipH="1">
            <a:off x="2951341" y="2780896"/>
            <a:ext cx="255679" cy="1963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a:outerShdw blurRad="8001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a:p>
        </p:txBody>
      </p:sp>
      <p:sp>
        <p:nvSpPr>
          <p:cNvPr id="43" name="Isosceles Triangle 8"/>
          <p:cNvSpPr/>
          <p:nvPr/>
        </p:nvSpPr>
        <p:spPr>
          <a:xfrm rot="16200000">
            <a:off x="5453670" y="1740315"/>
            <a:ext cx="214184" cy="25536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Oval 7"/>
          <p:cNvSpPr/>
          <p:nvPr/>
        </p:nvSpPr>
        <p:spPr>
          <a:xfrm>
            <a:off x="5441886" y="3802806"/>
            <a:ext cx="246558" cy="24655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ectangle 36"/>
          <p:cNvSpPr/>
          <p:nvPr/>
        </p:nvSpPr>
        <p:spPr>
          <a:xfrm>
            <a:off x="5875759" y="2790561"/>
            <a:ext cx="235618" cy="20695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8" name="Picture 47"/>
          <p:cNvPicPr/>
          <p:nvPr/>
        </p:nvPicPr>
        <p:blipFill>
          <a:blip r:embed="rId2" cstate="print">
            <a:extLst>
              <a:ext uri="{28A0092B-C50C-407E-A947-70E740481C1C}">
                <a14:useLocalDpi xmlns:a14="http://schemas.microsoft.com/office/drawing/2010/main" val="0"/>
              </a:ext>
            </a:extLst>
          </a:blip>
          <a:stretch>
            <a:fillRect/>
          </a:stretch>
        </p:blipFill>
        <p:spPr>
          <a:xfrm>
            <a:off x="4042506" y="2314637"/>
            <a:ext cx="1018886" cy="915507"/>
          </a:xfrm>
          <a:prstGeom prst="rect">
            <a:avLst/>
          </a:prstGeom>
        </p:spPr>
      </p:pic>
      <p:sp>
        <p:nvSpPr>
          <p:cNvPr id="42" name="Oval 41"/>
          <p:cNvSpPr/>
          <p:nvPr/>
        </p:nvSpPr>
        <p:spPr>
          <a:xfrm flipH="1">
            <a:off x="4257092" y="1329211"/>
            <a:ext cx="537366" cy="537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a:p>
        </p:txBody>
      </p:sp>
      <p:sp>
        <p:nvSpPr>
          <p:cNvPr id="49" name="TextBox 48"/>
          <p:cNvSpPr txBox="1"/>
          <p:nvPr/>
        </p:nvSpPr>
        <p:spPr>
          <a:xfrm>
            <a:off x="4081008" y="1037866"/>
            <a:ext cx="889534" cy="276999"/>
          </a:xfrm>
          <a:prstGeom prst="rect">
            <a:avLst/>
          </a:prstGeom>
          <a:noFill/>
        </p:spPr>
        <p:txBody>
          <a:bodyPr wrap="square" rtlCol="0" anchor="ctr">
            <a:spAutoFit/>
          </a:bodyPr>
          <a:lstStyle/>
          <a:p>
            <a:r>
              <a:rPr lang="en-US" sz="1200" b="1" smtClean="0"/>
              <a:t>Miễn phí</a:t>
            </a:r>
            <a:endParaRPr lang="ko-KR" altLang="en-US" sz="1200" b="1" dirty="0">
              <a:solidFill>
                <a:schemeClr val="tx1">
                  <a:lumMod val="75000"/>
                  <a:lumOff val="25000"/>
                </a:schemeClr>
              </a:solidFill>
              <a:cs typeface="Arial" pitchFamily="34" charset="0"/>
            </a:endParaRPr>
          </a:p>
        </p:txBody>
      </p:sp>
      <p:sp>
        <p:nvSpPr>
          <p:cNvPr id="50" name="Oval 25">
            <a:extLst>
              <a:ext uri="{FF2B5EF4-FFF2-40B4-BE49-F238E27FC236}">
                <a16:creationId xmlns="" xmlns:a16="http://schemas.microsoft.com/office/drawing/2014/main" id="{00BEC2BF-59C0-4F1B-A205-0458C291301E}"/>
              </a:ext>
            </a:extLst>
          </p:cNvPr>
          <p:cNvSpPr>
            <a:spLocks noChangeAspect="1"/>
          </p:cNvSpPr>
          <p:nvPr/>
        </p:nvSpPr>
        <p:spPr>
          <a:xfrm>
            <a:off x="4360797" y="1412033"/>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868192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altLang="ko-KR" sz="2800" b="1" smtClean="0">
                <a:solidFill>
                  <a:prstClr val="white"/>
                </a:solidFill>
              </a:rPr>
              <a:t>Nhược điểm </a:t>
            </a:r>
            <a:r>
              <a:rPr lang="en-US" altLang="ko-KR" sz="2800" b="1">
                <a:solidFill>
                  <a:prstClr val="white"/>
                </a:solidFill>
              </a:rPr>
              <a:t>của </a:t>
            </a:r>
            <a:r>
              <a:rPr lang="en-US" altLang="ko-KR" sz="2800" b="1">
                <a:solidFill>
                  <a:srgbClr val="EB494B"/>
                </a:solidFill>
              </a:rPr>
              <a:t>CodeIgniter</a:t>
            </a:r>
            <a:endParaRPr lang="ko-KR" altLang="en-US" sz="2800" b="1" dirty="0">
              <a:solidFill>
                <a:srgbClr val="EB494B"/>
              </a:solidFill>
            </a:endParaRPr>
          </a:p>
        </p:txBody>
      </p:sp>
      <p:sp>
        <p:nvSpPr>
          <p:cNvPr id="3" name="Text Placeholder 2"/>
          <p:cNvSpPr>
            <a:spLocks noGrp="1"/>
          </p:cNvSpPr>
          <p:nvPr>
            <p:ph type="body" sz="quarter" idx="11"/>
          </p:nvPr>
        </p:nvSpPr>
        <p:spPr/>
        <p:txBody>
          <a:bodyPr/>
          <a:lstStyle/>
          <a:p>
            <a:pPr lvl="0"/>
            <a:r>
              <a:rPr lang="en-US" altLang="ko-KR"/>
              <a:t>CodeIgniter </a:t>
            </a:r>
            <a:r>
              <a:rPr lang="en-US" altLang="ko-KR" smtClean="0"/>
              <a:t>Disadvantages</a:t>
            </a:r>
            <a:endParaRPr lang="en-US" altLang="ko-KR" dirty="0"/>
          </a:p>
        </p:txBody>
      </p:sp>
      <p:sp>
        <p:nvSpPr>
          <p:cNvPr id="5" name="Oval 4"/>
          <p:cNvSpPr/>
          <p:nvPr/>
        </p:nvSpPr>
        <p:spPr>
          <a:xfrm>
            <a:off x="969103" y="2159150"/>
            <a:ext cx="931286" cy="93128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Oval 5"/>
          <p:cNvSpPr/>
          <p:nvPr/>
        </p:nvSpPr>
        <p:spPr>
          <a:xfrm>
            <a:off x="3057335" y="2159150"/>
            <a:ext cx="931286" cy="93128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Oval 6"/>
          <p:cNvSpPr/>
          <p:nvPr/>
        </p:nvSpPr>
        <p:spPr>
          <a:xfrm>
            <a:off x="5145567" y="2159150"/>
            <a:ext cx="931286" cy="931286"/>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7"/>
          <p:cNvSpPr/>
          <p:nvPr/>
        </p:nvSpPr>
        <p:spPr>
          <a:xfrm>
            <a:off x="7233799" y="2159150"/>
            <a:ext cx="931286" cy="931286"/>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9" name="TextBox 8"/>
          <p:cNvSpPr txBox="1"/>
          <p:nvPr/>
        </p:nvSpPr>
        <p:spPr>
          <a:xfrm>
            <a:off x="313716" y="1568976"/>
            <a:ext cx="2242060" cy="461665"/>
          </a:xfrm>
          <a:prstGeom prst="rect">
            <a:avLst/>
          </a:prstGeom>
          <a:noFill/>
        </p:spPr>
        <p:txBody>
          <a:bodyPr wrap="square" rtlCol="0" anchor="ctr">
            <a:spAutoFit/>
          </a:bodyPr>
          <a:lstStyle/>
          <a:p>
            <a:pPr algn="ctr"/>
            <a:r>
              <a:rPr lang="en-US" altLang="ko-KR" sz="1200" b="1">
                <a:solidFill>
                  <a:schemeClr val="tx1">
                    <a:lumMod val="75000"/>
                    <a:lumOff val="25000"/>
                  </a:schemeClr>
                </a:solidFill>
                <a:cs typeface="Arial" pitchFamily="34" charset="0"/>
              </a:rPr>
              <a:t>Chưa hỗ trợ </a:t>
            </a:r>
            <a:endParaRPr lang="en-US" altLang="ko-KR" sz="1200" b="1" smtClean="0">
              <a:solidFill>
                <a:schemeClr val="tx1">
                  <a:lumMod val="75000"/>
                  <a:lumOff val="25000"/>
                </a:schemeClr>
              </a:solidFill>
              <a:cs typeface="Arial" pitchFamily="34" charset="0"/>
            </a:endParaRPr>
          </a:p>
          <a:p>
            <a:pPr algn="ctr"/>
            <a:r>
              <a:rPr lang="en-US" altLang="ko-KR" sz="1200" b="1" smtClean="0">
                <a:solidFill>
                  <a:schemeClr val="tx1">
                    <a:lumMod val="75000"/>
                    <a:lumOff val="25000"/>
                  </a:schemeClr>
                </a:solidFill>
                <a:cs typeface="Arial" pitchFamily="34" charset="0"/>
              </a:rPr>
              <a:t>Object-Relational </a:t>
            </a:r>
            <a:r>
              <a:rPr lang="en-US" altLang="ko-KR" sz="1200" b="1">
                <a:solidFill>
                  <a:schemeClr val="tx1">
                    <a:lumMod val="75000"/>
                    <a:lumOff val="25000"/>
                  </a:schemeClr>
                </a:solidFill>
                <a:cs typeface="Arial" pitchFamily="34" charset="0"/>
              </a:rPr>
              <a:t>Mapping</a:t>
            </a:r>
            <a:endParaRPr lang="ko-KR" altLang="en-US" sz="1200" b="1" dirty="0">
              <a:solidFill>
                <a:schemeClr val="tx1">
                  <a:lumMod val="75000"/>
                  <a:lumOff val="25000"/>
                </a:schemeClr>
              </a:solidFill>
              <a:cs typeface="Arial" pitchFamily="34" charset="0"/>
            </a:endParaRPr>
          </a:p>
        </p:txBody>
      </p:sp>
      <p:sp>
        <p:nvSpPr>
          <p:cNvPr id="10" name="TextBox 9"/>
          <p:cNvSpPr txBox="1"/>
          <p:nvPr/>
        </p:nvSpPr>
        <p:spPr>
          <a:xfrm>
            <a:off x="2694886" y="1661309"/>
            <a:ext cx="1656184" cy="276999"/>
          </a:xfrm>
          <a:prstGeom prst="rect">
            <a:avLst/>
          </a:prstGeom>
          <a:noFill/>
        </p:spPr>
        <p:txBody>
          <a:bodyPr wrap="square" rtlCol="0" anchor="ctr">
            <a:spAutoFit/>
          </a:bodyPr>
          <a:lstStyle/>
          <a:p>
            <a:pPr algn="ctr"/>
            <a:r>
              <a:rPr lang="vi-VN" altLang="ko-KR" sz="1200" b="1">
                <a:solidFill>
                  <a:schemeClr val="tx1">
                    <a:lumMod val="75000"/>
                    <a:lumOff val="25000"/>
                  </a:schemeClr>
                </a:solidFill>
                <a:cs typeface="Arial" pitchFamily="34" charset="0"/>
              </a:rPr>
              <a:t>Chưa hỗ trợ AJAX</a:t>
            </a:r>
            <a:endParaRPr lang="ko-KR" altLang="en-US" sz="1200" b="1" dirty="0">
              <a:solidFill>
                <a:schemeClr val="tx1">
                  <a:lumMod val="75000"/>
                  <a:lumOff val="25000"/>
                </a:schemeClr>
              </a:solidFill>
              <a:cs typeface="Arial" pitchFamily="34" charset="0"/>
            </a:endParaRPr>
          </a:p>
        </p:txBody>
      </p:sp>
      <p:sp>
        <p:nvSpPr>
          <p:cNvPr id="11" name="TextBox 10"/>
          <p:cNvSpPr txBox="1"/>
          <p:nvPr/>
        </p:nvSpPr>
        <p:spPr>
          <a:xfrm>
            <a:off x="4783118" y="1568976"/>
            <a:ext cx="1656184" cy="461665"/>
          </a:xfrm>
          <a:prstGeom prst="rect">
            <a:avLst/>
          </a:prstGeom>
          <a:noFill/>
        </p:spPr>
        <p:txBody>
          <a:bodyPr wrap="square" rtlCol="0" anchor="ctr">
            <a:spAutoFit/>
          </a:bodyPr>
          <a:lstStyle/>
          <a:p>
            <a:pPr algn="ctr"/>
            <a:r>
              <a:rPr lang="vi-VN" altLang="ko-KR" sz="1200" b="1">
                <a:solidFill>
                  <a:schemeClr val="tx1">
                    <a:lumMod val="75000"/>
                    <a:lumOff val="25000"/>
                  </a:schemeClr>
                </a:solidFill>
                <a:cs typeface="Arial" pitchFamily="34" charset="0"/>
              </a:rPr>
              <a:t>Chưa hỗ trợ một số module thông dụng</a:t>
            </a:r>
            <a:endParaRPr lang="ko-KR" altLang="en-US" sz="1200" b="1" dirty="0">
              <a:solidFill>
                <a:schemeClr val="tx1">
                  <a:lumMod val="75000"/>
                  <a:lumOff val="25000"/>
                </a:schemeClr>
              </a:solidFill>
              <a:cs typeface="Arial" pitchFamily="34" charset="0"/>
            </a:endParaRPr>
          </a:p>
        </p:txBody>
      </p:sp>
      <p:sp>
        <p:nvSpPr>
          <p:cNvPr id="12" name="TextBox 11"/>
          <p:cNvSpPr txBox="1"/>
          <p:nvPr/>
        </p:nvSpPr>
        <p:spPr>
          <a:xfrm>
            <a:off x="6506404" y="1568976"/>
            <a:ext cx="2386076" cy="461665"/>
          </a:xfrm>
          <a:prstGeom prst="rect">
            <a:avLst/>
          </a:prstGeom>
          <a:noFill/>
        </p:spPr>
        <p:txBody>
          <a:bodyPr wrap="square" rtlCol="0" anchor="ctr">
            <a:spAutoFit/>
          </a:bodyPr>
          <a:lstStyle/>
          <a:p>
            <a:pPr algn="ctr"/>
            <a:r>
              <a:rPr lang="nb-NO" altLang="ko-KR" sz="1200" b="1">
                <a:solidFill>
                  <a:schemeClr val="tx1">
                    <a:lumMod val="75000"/>
                    <a:lumOff val="25000"/>
                  </a:schemeClr>
                </a:solidFill>
                <a:cs typeface="Arial" pitchFamily="34" charset="0"/>
              </a:rPr>
              <a:t>Chưa hỗ trợ </a:t>
            </a:r>
            <a:endParaRPr lang="nb-NO" altLang="ko-KR" sz="1200" b="1" smtClean="0">
              <a:solidFill>
                <a:schemeClr val="tx1">
                  <a:lumMod val="75000"/>
                  <a:lumOff val="25000"/>
                </a:schemeClr>
              </a:solidFill>
              <a:cs typeface="Arial" pitchFamily="34" charset="0"/>
            </a:endParaRPr>
          </a:p>
          <a:p>
            <a:pPr algn="ctr"/>
            <a:r>
              <a:rPr lang="nb-NO" altLang="ko-KR" sz="1200" b="1" smtClean="0">
                <a:solidFill>
                  <a:schemeClr val="tx1">
                    <a:lumMod val="75000"/>
                    <a:lumOff val="25000"/>
                  </a:schemeClr>
                </a:solidFill>
                <a:cs typeface="Arial" pitchFamily="34" charset="0"/>
              </a:rPr>
              <a:t>Event-Driven </a:t>
            </a:r>
            <a:r>
              <a:rPr lang="nb-NO" altLang="ko-KR" sz="1200" b="1">
                <a:solidFill>
                  <a:schemeClr val="tx1">
                    <a:lumMod val="75000"/>
                    <a:lumOff val="25000"/>
                  </a:schemeClr>
                </a:solidFill>
                <a:cs typeface="Arial" pitchFamily="34" charset="0"/>
              </a:rPr>
              <a:t>Programming</a:t>
            </a:r>
            <a:endParaRPr lang="ko-KR" altLang="en-US" sz="1200" b="1" dirty="0">
              <a:solidFill>
                <a:schemeClr val="tx1">
                  <a:lumMod val="75000"/>
                  <a:lumOff val="25000"/>
                </a:schemeClr>
              </a:solidFill>
              <a:cs typeface="Arial" pitchFamily="34" charset="0"/>
            </a:endParaRPr>
          </a:p>
        </p:txBody>
      </p:sp>
      <p:sp>
        <p:nvSpPr>
          <p:cNvPr id="14" name="TextBox 13"/>
          <p:cNvSpPr txBox="1"/>
          <p:nvPr/>
        </p:nvSpPr>
        <p:spPr>
          <a:xfrm>
            <a:off x="584822" y="3419385"/>
            <a:ext cx="1699847" cy="1015663"/>
          </a:xfrm>
          <a:prstGeom prst="rect">
            <a:avLst/>
          </a:prstGeom>
          <a:noFill/>
        </p:spPr>
        <p:txBody>
          <a:bodyPr wrap="square" rtlCol="0" anchor="ctr">
            <a:spAutoFit/>
          </a:bodyPr>
          <a:lstStyle/>
          <a:p>
            <a:pPr algn="ctr"/>
            <a:r>
              <a:rPr lang="vi-VN" altLang="ko-KR" sz="1200">
                <a:solidFill>
                  <a:schemeClr val="tx1">
                    <a:lumMod val="75000"/>
                    <a:lumOff val="25000"/>
                  </a:schemeClr>
                </a:solidFill>
                <a:cs typeface="Arial" pitchFamily="34" charset="0"/>
              </a:rPr>
              <a:t>Kỹ thuật này giúp cho việc thực hiện các thao tác trong cơ sở dữ liệu </a:t>
            </a:r>
            <a:r>
              <a:rPr lang="vi-VN" altLang="ko-KR" sz="1200" smtClean="0">
                <a:solidFill>
                  <a:schemeClr val="tx1">
                    <a:lumMod val="75000"/>
                    <a:lumOff val="25000"/>
                  </a:schemeClr>
                </a:solidFill>
                <a:cs typeface="Arial" pitchFamily="34" charset="0"/>
              </a:rPr>
              <a:t>dễ </a:t>
            </a:r>
            <a:r>
              <a:rPr lang="vi-VN" altLang="ko-KR" sz="1200">
                <a:solidFill>
                  <a:schemeClr val="tx1">
                    <a:lumMod val="75000"/>
                    <a:lumOff val="25000"/>
                  </a:schemeClr>
                </a:solidFill>
                <a:cs typeface="Arial" pitchFamily="34" charset="0"/>
              </a:rPr>
              <a:t>dàng, mã nguồn ngắn gọn hơn. </a:t>
            </a:r>
            <a:endParaRPr lang="ko-KR" altLang="en-US" sz="1200" dirty="0">
              <a:solidFill>
                <a:schemeClr val="tx1">
                  <a:lumMod val="75000"/>
                  <a:lumOff val="25000"/>
                </a:schemeClr>
              </a:solidFill>
              <a:cs typeface="Arial" pitchFamily="34" charset="0"/>
            </a:endParaRPr>
          </a:p>
        </p:txBody>
      </p:sp>
      <p:sp>
        <p:nvSpPr>
          <p:cNvPr id="17" name="TextBox 16"/>
          <p:cNvSpPr txBox="1"/>
          <p:nvPr/>
        </p:nvSpPr>
        <p:spPr>
          <a:xfrm>
            <a:off x="2673054" y="3405581"/>
            <a:ext cx="1699847" cy="1384995"/>
          </a:xfrm>
          <a:prstGeom prst="rect">
            <a:avLst/>
          </a:prstGeom>
          <a:noFill/>
        </p:spPr>
        <p:txBody>
          <a:bodyPr wrap="square" rtlCol="0" anchor="ctr">
            <a:spAutoFit/>
          </a:bodyPr>
          <a:lstStyle/>
          <a:p>
            <a:pPr algn="ctr"/>
            <a:r>
              <a:rPr lang="vi-VN" sz="1200"/>
              <a:t>CodeIgniter vẫn chưa có thư viện dựng sẵn nào để hỗ trợ xây </a:t>
            </a:r>
            <a:endParaRPr lang="en-US" sz="1200" smtClean="0"/>
          </a:p>
          <a:p>
            <a:pPr algn="ctr"/>
            <a:r>
              <a:rPr lang="en-US" sz="1200"/>
              <a:t>d</a:t>
            </a:r>
            <a:r>
              <a:rPr lang="vi-VN" sz="1200" smtClean="0"/>
              <a:t>ựng</a:t>
            </a:r>
            <a:r>
              <a:rPr lang="en-US" sz="1200" smtClean="0"/>
              <a:t> </a:t>
            </a:r>
            <a:r>
              <a:rPr lang="vi-VN" sz="1200" smtClean="0"/>
              <a:t>ứng </a:t>
            </a:r>
            <a:r>
              <a:rPr lang="vi-VN" sz="1200"/>
              <a:t>dụng AJAX. Lập trình viên phải sử dụng các thư viện bên ngoài, như jQuery</a:t>
            </a:r>
            <a:endParaRPr lang="ko-KR" altLang="en-US" sz="1200" dirty="0">
              <a:solidFill>
                <a:schemeClr val="tx1">
                  <a:lumMod val="75000"/>
                  <a:lumOff val="25000"/>
                </a:schemeClr>
              </a:solidFill>
              <a:cs typeface="Arial" pitchFamily="34" charset="0"/>
            </a:endParaRPr>
          </a:p>
        </p:txBody>
      </p:sp>
      <p:sp>
        <p:nvSpPr>
          <p:cNvPr id="20" name="TextBox 19"/>
          <p:cNvSpPr txBox="1"/>
          <p:nvPr/>
        </p:nvSpPr>
        <p:spPr>
          <a:xfrm>
            <a:off x="4562187" y="3419385"/>
            <a:ext cx="2098046" cy="1015663"/>
          </a:xfrm>
          <a:prstGeom prst="rect">
            <a:avLst/>
          </a:prstGeom>
          <a:noFill/>
        </p:spPr>
        <p:txBody>
          <a:bodyPr wrap="square" rtlCol="0" anchor="ctr">
            <a:spAutoFit/>
          </a:bodyPr>
          <a:lstStyle/>
          <a:p>
            <a:pPr algn="ctr"/>
            <a:r>
              <a:rPr lang="vi-VN" altLang="ko-KR" sz="1200">
                <a:solidFill>
                  <a:schemeClr val="tx1">
                    <a:lumMod val="75000"/>
                    <a:lumOff val="25000"/>
                  </a:schemeClr>
                </a:solidFill>
                <a:cs typeface="Arial" pitchFamily="34" charset="0"/>
              </a:rPr>
              <a:t>Chứng thực người dùng (User </a:t>
            </a:r>
            <a:r>
              <a:rPr lang="vi-VN" altLang="ko-KR" sz="1200" smtClean="0">
                <a:solidFill>
                  <a:schemeClr val="tx1">
                    <a:lumMod val="75000"/>
                    <a:lumOff val="25000"/>
                  </a:schemeClr>
                </a:solidFill>
                <a:cs typeface="Arial" pitchFamily="34" charset="0"/>
              </a:rPr>
              <a:t>Authorization)</a:t>
            </a:r>
            <a:endParaRPr lang="en-US" altLang="ko-KR" sz="1200" smtClean="0">
              <a:solidFill>
                <a:schemeClr val="tx1">
                  <a:lumMod val="75000"/>
                  <a:lumOff val="25000"/>
                </a:schemeClr>
              </a:solidFill>
              <a:cs typeface="Arial" pitchFamily="34" charset="0"/>
            </a:endParaRPr>
          </a:p>
          <a:p>
            <a:pPr algn="ctr"/>
            <a:r>
              <a:rPr lang="vi-VN" altLang="ko-KR" sz="1200" smtClean="0">
                <a:solidFill>
                  <a:schemeClr val="tx1">
                    <a:lumMod val="75000"/>
                    <a:lumOff val="25000"/>
                  </a:schemeClr>
                </a:solidFill>
                <a:cs typeface="Arial" pitchFamily="34" charset="0"/>
              </a:rPr>
              <a:t>Trình </a:t>
            </a:r>
            <a:r>
              <a:rPr lang="vi-VN" altLang="ko-KR" sz="1200">
                <a:solidFill>
                  <a:schemeClr val="tx1">
                    <a:lumMod val="75000"/>
                    <a:lumOff val="25000"/>
                  </a:schemeClr>
                </a:solidFill>
                <a:cs typeface="Arial" pitchFamily="34" charset="0"/>
              </a:rPr>
              <a:t>phân tích RSS (RSS Parser) hay Trình xử lý PDF…</a:t>
            </a:r>
            <a:endParaRPr lang="ko-KR" altLang="en-US" sz="1200" dirty="0">
              <a:solidFill>
                <a:schemeClr val="tx1">
                  <a:lumMod val="75000"/>
                  <a:lumOff val="25000"/>
                </a:schemeClr>
              </a:solidFill>
              <a:cs typeface="Arial" pitchFamily="34" charset="0"/>
            </a:endParaRPr>
          </a:p>
        </p:txBody>
      </p:sp>
      <p:sp>
        <p:nvSpPr>
          <p:cNvPr id="23" name="TextBox 22"/>
          <p:cNvSpPr txBox="1"/>
          <p:nvPr/>
        </p:nvSpPr>
        <p:spPr>
          <a:xfrm>
            <a:off x="6901293" y="3405581"/>
            <a:ext cx="1699847" cy="1015663"/>
          </a:xfrm>
          <a:prstGeom prst="rect">
            <a:avLst/>
          </a:prstGeom>
          <a:noFill/>
        </p:spPr>
        <p:txBody>
          <a:bodyPr wrap="square" rtlCol="0" anchor="ctr">
            <a:spAutoFit/>
          </a:bodyPr>
          <a:lstStyle/>
          <a:p>
            <a:pPr algn="ctr"/>
            <a:r>
              <a:rPr lang="en-US" altLang="ko-KR" sz="1200">
                <a:solidFill>
                  <a:schemeClr val="tx1">
                    <a:lumMod val="75000"/>
                    <a:lumOff val="25000"/>
                  </a:schemeClr>
                </a:solidFill>
                <a:cs typeface="Arial" pitchFamily="34" charset="0"/>
              </a:rPr>
              <a:t>Đây không phải là một khuyết điểm to lớn của CodeIgniter vì hiện tại, chỉ có một số ít framework hỗ trợ </a:t>
            </a:r>
            <a:endParaRPr lang="ko-KR" altLang="en-US" sz="1200" dirty="0">
              <a:solidFill>
                <a:schemeClr val="tx1">
                  <a:lumMod val="75000"/>
                  <a:lumOff val="25000"/>
                </a:schemeClr>
              </a:solidFill>
              <a:cs typeface="Arial" pitchFamily="34" charset="0"/>
            </a:endParaRPr>
          </a:p>
        </p:txBody>
      </p:sp>
      <p:sp>
        <p:nvSpPr>
          <p:cNvPr id="25" name="Block Arc 6"/>
          <p:cNvSpPr/>
          <p:nvPr/>
        </p:nvSpPr>
        <p:spPr>
          <a:xfrm>
            <a:off x="1273839" y="2462303"/>
            <a:ext cx="321814" cy="324981"/>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6" name="Left Arrow 1"/>
          <p:cNvSpPr>
            <a:spLocks noChangeAspect="1"/>
          </p:cNvSpPr>
          <p:nvPr/>
        </p:nvSpPr>
        <p:spPr>
          <a:xfrm>
            <a:off x="5431916" y="2450284"/>
            <a:ext cx="358589" cy="349018"/>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7" name="Oval 7"/>
          <p:cNvSpPr/>
          <p:nvPr/>
        </p:nvSpPr>
        <p:spPr>
          <a:xfrm>
            <a:off x="7529492" y="2454843"/>
            <a:ext cx="339900" cy="339900"/>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8" name="Rectangle 36"/>
          <p:cNvSpPr/>
          <p:nvPr/>
        </p:nvSpPr>
        <p:spPr>
          <a:xfrm>
            <a:off x="3354993" y="2484370"/>
            <a:ext cx="335971" cy="28084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9" name="Rectangle 28"/>
          <p:cNvSpPr/>
          <p:nvPr/>
        </p:nvSpPr>
        <p:spPr>
          <a:xfrm>
            <a:off x="1879203"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Rectangle 28"/>
          <p:cNvSpPr/>
          <p:nvPr/>
        </p:nvSpPr>
        <p:spPr>
          <a:xfrm>
            <a:off x="3988621"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3"/>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Rectangle 28"/>
          <p:cNvSpPr/>
          <p:nvPr/>
        </p:nvSpPr>
        <p:spPr>
          <a:xfrm>
            <a:off x="6074186" y="2444793"/>
            <a:ext cx="1188000" cy="360000"/>
          </a:xfrm>
          <a:custGeom>
            <a:avLst/>
            <a:gdLst>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 name="connsiteX0" fmla="*/ 0 w 1188000"/>
              <a:gd name="connsiteY0" fmla="*/ 0 h 360000"/>
              <a:gd name="connsiteX1" fmla="*/ 1188000 w 1188000"/>
              <a:gd name="connsiteY1" fmla="*/ 0 h 360000"/>
              <a:gd name="connsiteX2" fmla="*/ 1188000 w 1188000"/>
              <a:gd name="connsiteY2" fmla="*/ 360000 h 360000"/>
              <a:gd name="connsiteX3" fmla="*/ 0 w 1188000"/>
              <a:gd name="connsiteY3" fmla="*/ 360000 h 360000"/>
              <a:gd name="connsiteX4" fmla="*/ 0 w 1188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000" h="360000">
                <a:moveTo>
                  <a:pt x="0" y="0"/>
                </a:moveTo>
                <a:cubicBezTo>
                  <a:pt x="568995" y="98854"/>
                  <a:pt x="608413" y="81203"/>
                  <a:pt x="1188000" y="0"/>
                </a:cubicBezTo>
                <a:lnTo>
                  <a:pt x="1188000" y="360000"/>
                </a:lnTo>
                <a:cubicBezTo>
                  <a:pt x="608414" y="268206"/>
                  <a:pt x="576056" y="268206"/>
                  <a:pt x="0" y="360000"/>
                </a:cubicBezTo>
                <a:lnTo>
                  <a:pt x="0" y="0"/>
                </a:lnTo>
                <a:close/>
              </a:path>
            </a:pathLst>
          </a:cu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133244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11760" y="301402"/>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p:cNvSpPr>
          <p:nvPr/>
        </p:nvSpPr>
        <p:spPr>
          <a:xfrm>
            <a:off x="2797898" y="339502"/>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400" smtClean="0">
                <a:solidFill>
                  <a:schemeClr val="bg1"/>
                </a:solidFill>
                <a:latin typeface="Arial" pitchFamily="34" charset="0"/>
                <a:cs typeface="Arial" pitchFamily="34" charset="0"/>
              </a:rPr>
              <a:t>Xây dựng hệ thống website học trực tuyến</a:t>
            </a:r>
            <a:endParaRPr lang="en-US" sz="2400" dirty="0">
              <a:solidFill>
                <a:schemeClr val="bg1"/>
              </a:solidFill>
              <a:latin typeface="Arial" pitchFamily="34" charset="0"/>
              <a:cs typeface="Arial" pitchFamily="34" charset="0"/>
            </a:endParaRPr>
          </a:p>
        </p:txBody>
      </p:sp>
      <p:sp>
        <p:nvSpPr>
          <p:cNvPr id="5" name="Oval 4"/>
          <p:cNvSpPr/>
          <p:nvPr/>
        </p:nvSpPr>
        <p:spPr>
          <a:xfrm>
            <a:off x="3131840" y="138634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79778" y="2277586"/>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27717" y="316882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75656" y="4060065"/>
            <a:ext cx="720080" cy="7200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995936" y="1407041"/>
            <a:ext cx="4608512" cy="678692"/>
            <a:chOff x="803640" y="3362835"/>
            <a:chExt cx="2059657" cy="678692"/>
          </a:xfrm>
        </p:grpSpPr>
        <p:sp>
          <p:nvSpPr>
            <p:cNvPr id="11" name="TextBox 10"/>
            <p:cNvSpPr txBox="1"/>
            <p:nvPr/>
          </p:nvSpPr>
          <p:spPr>
            <a:xfrm>
              <a:off x="803640" y="3579862"/>
              <a:ext cx="2059657"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Khảo sát yêu cầu người dung, khảo sát hệ thống có sẵn. Phát biểu bài toán, đưa ra phương pháp giải quyết.</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Khảo sát và phát biểu bài toán</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3443131" y="2298280"/>
            <a:ext cx="4608512" cy="678692"/>
            <a:chOff x="803640" y="3362835"/>
            <a:chExt cx="2059657" cy="678692"/>
          </a:xfrm>
        </p:grpSpPr>
        <p:sp>
          <p:nvSpPr>
            <p:cNvPr id="14" name="TextBox 13"/>
            <p:cNvSpPr txBox="1"/>
            <p:nvPr/>
          </p:nvSpPr>
          <p:spPr>
            <a:xfrm>
              <a:off x="803640" y="3579862"/>
              <a:ext cx="2059657"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Phân tích hệ thống theo hướng chức năng, hướng đối tượng theo các biểu đồ.</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Phân tích và thiết kế bài toán</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2890325" y="3189519"/>
            <a:ext cx="4608512" cy="678692"/>
            <a:chOff x="803640" y="3362835"/>
            <a:chExt cx="2059657" cy="678692"/>
          </a:xfrm>
        </p:grpSpPr>
        <p:sp>
          <p:nvSpPr>
            <p:cNvPr id="17" name="TextBox 16"/>
            <p:cNvSpPr txBox="1"/>
            <p:nvPr/>
          </p:nvSpPr>
          <p:spPr>
            <a:xfrm>
              <a:off x="803640" y="3579862"/>
              <a:ext cx="2059657"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Tìm hiểu và áp dụng Framework để xây dựng hệ thống, ưu điểm, nhược điểm, các mô hình, cấu trúc và các thư viện hỗ trợ.</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Tìm hiểu về codeigniter</a:t>
              </a:r>
              <a:endParaRPr lang="ko-KR" altLang="en-US" sz="1200" b="1" dirty="0">
                <a:solidFill>
                  <a:schemeClr val="tx1">
                    <a:lumMod val="75000"/>
                    <a:lumOff val="25000"/>
                  </a:schemeClr>
                </a:solidFill>
                <a:cs typeface="Arial" pitchFamily="34" charset="0"/>
              </a:endParaRPr>
            </a:p>
          </p:txBody>
        </p:sp>
      </p:grpSp>
      <p:grpSp>
        <p:nvGrpSpPr>
          <p:cNvPr id="19" name="Group 18"/>
          <p:cNvGrpSpPr/>
          <p:nvPr/>
        </p:nvGrpSpPr>
        <p:grpSpPr>
          <a:xfrm>
            <a:off x="2337519" y="4080758"/>
            <a:ext cx="4608512" cy="678692"/>
            <a:chOff x="803640" y="3362835"/>
            <a:chExt cx="2059657" cy="678692"/>
          </a:xfrm>
        </p:grpSpPr>
        <p:sp>
          <p:nvSpPr>
            <p:cNvPr id="20" name="TextBox 19"/>
            <p:cNvSpPr txBox="1"/>
            <p:nvPr/>
          </p:nvSpPr>
          <p:spPr>
            <a:xfrm>
              <a:off x="803640" y="3579862"/>
              <a:ext cx="2059657" cy="461665"/>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Từ những gì đã khảo sát, phân tích và qua việc tìm hiểu Framework, xây dựng trang demo hoàn thiện theo yêu cầu.    </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nchor="ctr">
              <a:spAutoFit/>
            </a:bodyPr>
            <a:lstStyle/>
            <a:p>
              <a:r>
                <a:rPr lang="en-US" altLang="ko-KR" sz="1200" b="1" smtClean="0">
                  <a:solidFill>
                    <a:schemeClr val="tx1">
                      <a:lumMod val="75000"/>
                      <a:lumOff val="25000"/>
                    </a:schemeClr>
                  </a:solidFill>
                  <a:cs typeface="Arial" pitchFamily="34" charset="0"/>
                </a:rPr>
                <a:t>Xây dựng website</a:t>
              </a:r>
              <a:endParaRPr lang="ko-KR" altLang="en-US" sz="1200" b="1" dirty="0">
                <a:solidFill>
                  <a:schemeClr val="tx1">
                    <a:lumMod val="75000"/>
                    <a:lumOff val="25000"/>
                  </a:schemeClr>
                </a:solidFill>
                <a:cs typeface="Arial" pitchFamily="34" charset="0"/>
              </a:endParaRPr>
            </a:p>
          </p:txBody>
        </p:sp>
      </p:grpSp>
      <p:sp>
        <p:nvSpPr>
          <p:cNvPr id="22" name="TextBox 21"/>
          <p:cNvSpPr txBox="1"/>
          <p:nvPr/>
        </p:nvSpPr>
        <p:spPr>
          <a:xfrm>
            <a:off x="3131839" y="151555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3" name="TextBox 22"/>
          <p:cNvSpPr txBox="1"/>
          <p:nvPr/>
        </p:nvSpPr>
        <p:spPr>
          <a:xfrm>
            <a:off x="2579776" y="24067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24" name="TextBox 23"/>
          <p:cNvSpPr txBox="1"/>
          <p:nvPr/>
        </p:nvSpPr>
        <p:spPr>
          <a:xfrm>
            <a:off x="2027713" y="3298031"/>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5" name="TextBox 24"/>
          <p:cNvSpPr txBox="1"/>
          <p:nvPr/>
        </p:nvSpPr>
        <p:spPr>
          <a:xfrm>
            <a:off x="1475650" y="4189269"/>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56385A26-1FA9-497C-A473-0D3F94E69B6E}"/>
              </a:ext>
            </a:extLst>
          </p:cNvPr>
          <p:cNvSpPr>
            <a:spLocks noGrp="1"/>
          </p:cNvSpPr>
          <p:nvPr>
            <p:ph type="pic" idx="1"/>
          </p:nvPr>
        </p:nvSpPr>
        <p:spPr/>
      </p:sp>
      <p:sp>
        <p:nvSpPr>
          <p:cNvPr id="6" name="직사각형 5">
            <a:extLst>
              <a:ext uri="{FF2B5EF4-FFF2-40B4-BE49-F238E27FC236}">
                <a16:creationId xmlns="" xmlns:a16="http://schemas.microsoft.com/office/drawing/2014/main" id="{9C212C78-4CD2-494C-BAD9-243B425F8124}"/>
              </a:ext>
            </a:extLst>
          </p:cNvPr>
          <p:cNvSpPr/>
          <p:nvPr/>
        </p:nvSpPr>
        <p:spPr>
          <a:xfrm>
            <a:off x="0" y="3076574"/>
            <a:ext cx="9144000" cy="2066925"/>
          </a:xfrm>
          <a:prstGeom prst="rect">
            <a:avLst/>
          </a:prstGeom>
          <a:gradFill>
            <a:gsLst>
              <a:gs pos="0">
                <a:schemeClr val="tx1">
                  <a:alpha val="0"/>
                </a:schemeClr>
              </a:gs>
              <a:gs pos="100000">
                <a:schemeClr val="tx1">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395536" y="483518"/>
            <a:ext cx="2520280" cy="252028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 Placeholder 1"/>
          <p:cNvSpPr txBox="1">
            <a:spLocks/>
          </p:cNvSpPr>
          <p:nvPr/>
        </p:nvSpPr>
        <p:spPr>
          <a:xfrm>
            <a:off x="431540" y="913960"/>
            <a:ext cx="2448272" cy="165939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smtClean="0">
                <a:solidFill>
                  <a:schemeClr val="bg1"/>
                </a:solidFill>
                <a:latin typeface="+mj-lt"/>
                <a:cs typeface="Arial" pitchFamily="34" charset="0"/>
              </a:rPr>
              <a:t>Dòng chảy dữ liệu</a:t>
            </a:r>
            <a:endParaRPr lang="ko-KR" altLang="en-US" sz="2800" b="1" dirty="0">
              <a:solidFill>
                <a:schemeClr val="bg1"/>
              </a:solidFill>
              <a:latin typeface="+mj-lt"/>
              <a:cs typeface="Arial" pitchFamily="34" charset="0"/>
            </a:endParaRPr>
          </a:p>
        </p:txBody>
      </p:sp>
      <p:pic>
        <p:nvPicPr>
          <p:cNvPr id="27" name="Picture 26"/>
          <p:cNvPicPr/>
          <p:nvPr/>
        </p:nvPicPr>
        <p:blipFill>
          <a:blip r:embed="rId2">
            <a:extLst>
              <a:ext uri="{28A0092B-C50C-407E-A947-70E740481C1C}">
                <a14:useLocalDpi xmlns:a14="http://schemas.microsoft.com/office/drawing/2010/main" val="0"/>
              </a:ext>
            </a:extLst>
          </a:blip>
          <a:stretch>
            <a:fillRect/>
          </a:stretch>
        </p:blipFill>
        <p:spPr>
          <a:xfrm>
            <a:off x="3413062" y="1227566"/>
            <a:ext cx="5719189" cy="1743886"/>
          </a:xfrm>
          <a:prstGeom prst="rect">
            <a:avLst/>
          </a:prstGeom>
        </p:spPr>
      </p:pic>
    </p:spTree>
    <p:extLst>
      <p:ext uri="{BB962C8B-B14F-4D97-AF65-F5344CB8AC3E}">
        <p14:creationId xmlns:p14="http://schemas.microsoft.com/office/powerpoint/2010/main" val="355061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56385A26-1FA9-497C-A473-0D3F94E69B6E}"/>
              </a:ext>
            </a:extLst>
          </p:cNvPr>
          <p:cNvSpPr>
            <a:spLocks noGrp="1"/>
          </p:cNvSpPr>
          <p:nvPr>
            <p:ph type="pic" idx="1"/>
          </p:nvPr>
        </p:nvSpPr>
        <p:spPr/>
      </p:sp>
      <p:sp>
        <p:nvSpPr>
          <p:cNvPr id="6" name="직사각형 5">
            <a:extLst>
              <a:ext uri="{FF2B5EF4-FFF2-40B4-BE49-F238E27FC236}">
                <a16:creationId xmlns="" xmlns:a16="http://schemas.microsoft.com/office/drawing/2014/main" id="{9C212C78-4CD2-494C-BAD9-243B425F8124}"/>
              </a:ext>
            </a:extLst>
          </p:cNvPr>
          <p:cNvSpPr/>
          <p:nvPr/>
        </p:nvSpPr>
        <p:spPr>
          <a:xfrm>
            <a:off x="0" y="3076574"/>
            <a:ext cx="9144000" cy="2066925"/>
          </a:xfrm>
          <a:prstGeom prst="rect">
            <a:avLst/>
          </a:prstGeom>
          <a:gradFill>
            <a:gsLst>
              <a:gs pos="0">
                <a:schemeClr val="tx1">
                  <a:alpha val="0"/>
                </a:schemeClr>
              </a:gs>
              <a:gs pos="100000">
                <a:schemeClr val="tx1">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107504" y="195486"/>
            <a:ext cx="1440160" cy="144016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 Placeholder 1"/>
          <p:cNvSpPr txBox="1">
            <a:spLocks/>
          </p:cNvSpPr>
          <p:nvPr/>
        </p:nvSpPr>
        <p:spPr>
          <a:xfrm>
            <a:off x="143508" y="478348"/>
            <a:ext cx="1399012" cy="94822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000" b="1" smtClean="0">
                <a:solidFill>
                  <a:schemeClr val="bg1"/>
                </a:solidFill>
                <a:latin typeface="+mj-lt"/>
                <a:cs typeface="Arial" pitchFamily="34" charset="0"/>
              </a:rPr>
              <a:t>Thư viện</a:t>
            </a:r>
            <a:endParaRPr lang="ko-KR" altLang="en-US" sz="2000" b="1" dirty="0">
              <a:solidFill>
                <a:schemeClr val="bg1"/>
              </a:solidFill>
              <a:latin typeface="+mj-lt"/>
              <a:cs typeface="Arial" pitchFamily="34" charset="0"/>
            </a:endParaRP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4283968" y="257082"/>
            <a:ext cx="4572342" cy="4629335"/>
          </a:xfrm>
          <a:prstGeom prst="rect">
            <a:avLst/>
          </a:prstGeom>
        </p:spPr>
      </p:pic>
      <p:pic>
        <p:nvPicPr>
          <p:cNvPr id="9" name="Picture 8"/>
          <p:cNvPicPr/>
          <p:nvPr/>
        </p:nvPicPr>
        <p:blipFill>
          <a:blip r:embed="rId3">
            <a:extLst>
              <a:ext uri="{28A0092B-C50C-407E-A947-70E740481C1C}">
                <a14:useLocalDpi xmlns:a14="http://schemas.microsoft.com/office/drawing/2010/main" val="0"/>
              </a:ext>
            </a:extLst>
          </a:blip>
          <a:stretch>
            <a:fillRect/>
          </a:stretch>
        </p:blipFill>
        <p:spPr>
          <a:xfrm>
            <a:off x="189419" y="1831132"/>
            <a:ext cx="4068529" cy="1887388"/>
          </a:xfrm>
          <a:prstGeom prst="rect">
            <a:avLst/>
          </a:prstGeom>
        </p:spPr>
      </p:pic>
    </p:spTree>
    <p:extLst>
      <p:ext uri="{BB962C8B-B14F-4D97-AF65-F5344CB8AC3E}">
        <p14:creationId xmlns:p14="http://schemas.microsoft.com/office/powerpoint/2010/main" val="59757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Xây dựng website</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Website building</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95627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8155" y="1131590"/>
            <a:ext cx="3607394" cy="2088232"/>
          </a:xfrm>
          <a:prstGeom prst="rect">
            <a:avLst/>
          </a:prstGeom>
        </p:spPr>
        <p:txBody>
          <a:bodyPr anchor="ctr"/>
          <a:lstStyle/>
          <a:p>
            <a:pPr marL="0" indent="0" algn="ctr">
              <a:buNone/>
            </a:pPr>
            <a:r>
              <a:rPr lang="en-US" altLang="ko-KR" sz="3600" smtClean="0">
                <a:latin typeface="HLT AphroditeSlimStylistic" panose="02000507000000020002" pitchFamily="2" charset="0"/>
              </a:rPr>
              <a:t>Thank you!</a:t>
            </a:r>
            <a:endParaRPr lang="ko-KR" altLang="en-US" sz="3600" dirty="0">
              <a:latin typeface="HLT AphroditeSlimStylistic" panose="02000507000000020002" pitchFamily="2" charset="0"/>
            </a:endParaRPr>
          </a:p>
        </p:txBody>
      </p:sp>
      <p:sp>
        <p:nvSpPr>
          <p:cNvPr id="3" name="Text Placeholder 2"/>
          <p:cNvSpPr>
            <a:spLocks noGrp="1"/>
          </p:cNvSpPr>
          <p:nvPr>
            <p:ph type="body" sz="quarter" idx="4294967295"/>
          </p:nvPr>
        </p:nvSpPr>
        <p:spPr>
          <a:xfrm>
            <a:off x="2915520" y="2859782"/>
            <a:ext cx="3312664" cy="576064"/>
          </a:xfrm>
          <a:prstGeom prst="rect">
            <a:avLst/>
          </a:prstGeom>
        </p:spPr>
        <p:txBody>
          <a:bodyPr/>
          <a:lstStyle/>
          <a:p>
            <a:pPr marL="0" lvl="0" indent="0" algn="ctr">
              <a:buNone/>
            </a:pPr>
            <a:r>
              <a:rPr lang="en-US" altLang="ko-KR" sz="4400" smtClean="0">
                <a:latin typeface="Fortuna Dot" panose="00000400000000000000" pitchFamily="2" charset="0"/>
              </a:rPr>
              <a:t>The end</a:t>
            </a:r>
            <a:endParaRPr lang="en-US" altLang="ko-KR" sz="4400" dirty="0">
              <a:latin typeface="Fortuna Dot" panose="00000400000000000000" pitchFamily="2" charset="0"/>
            </a:endParaRPr>
          </a:p>
        </p:txBody>
      </p:sp>
    </p:spTree>
    <p:extLst>
      <p:ext uri="{BB962C8B-B14F-4D97-AF65-F5344CB8AC3E}">
        <p14:creationId xmlns:p14="http://schemas.microsoft.com/office/powerpoint/2010/main" val="53648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000" smtClean="0"/>
              <a:t>Khảo sát và phát biểu bài toán</a:t>
            </a:r>
            <a:endParaRPr lang="ko-KR" altLang="en-US" sz="2000" dirty="0"/>
          </a:p>
        </p:txBody>
      </p:sp>
      <p:sp>
        <p:nvSpPr>
          <p:cNvPr id="3" name="Text Placeholder 2"/>
          <p:cNvSpPr>
            <a:spLocks noGrp="1"/>
          </p:cNvSpPr>
          <p:nvPr>
            <p:ph type="body" sz="quarter" idx="11"/>
          </p:nvPr>
        </p:nvSpPr>
        <p:spPr/>
        <p:txBody>
          <a:bodyPr/>
          <a:lstStyle/>
          <a:p>
            <a:pPr lvl="0"/>
            <a:r>
              <a:rPr lang="en-US" altLang="ko-KR" smtClean="0"/>
              <a:t>Survey and problem statement</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2060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altLang="ko-KR" sz="3200" smtClean="0"/>
              <a:t>Khảo sát </a:t>
            </a:r>
            <a:r>
              <a:rPr lang="en-US" altLang="ko-KR" sz="3200" smtClean="0">
                <a:solidFill>
                  <a:srgbClr val="EB494B"/>
                </a:solidFill>
              </a:rPr>
              <a:t>thực tế </a:t>
            </a:r>
            <a:r>
              <a:rPr lang="en-US" altLang="ko-KR" sz="3200" smtClean="0"/>
              <a:t>và </a:t>
            </a:r>
            <a:r>
              <a:rPr lang="en-US" altLang="ko-KR" sz="3200" smtClean="0">
                <a:solidFill>
                  <a:srgbClr val="EB494B"/>
                </a:solidFill>
              </a:rPr>
              <a:t>HT có sẵn</a:t>
            </a:r>
            <a:endParaRPr lang="ko-KR" altLang="en-US" sz="3200" dirty="0">
              <a:solidFill>
                <a:srgbClr val="EB494B"/>
              </a:solidFill>
            </a:endParaRPr>
          </a:p>
        </p:txBody>
      </p:sp>
      <p:sp>
        <p:nvSpPr>
          <p:cNvPr id="7" name="Text Placeholder 6"/>
          <p:cNvSpPr>
            <a:spLocks noGrp="1"/>
          </p:cNvSpPr>
          <p:nvPr>
            <p:ph type="body" sz="quarter" idx="11"/>
          </p:nvPr>
        </p:nvSpPr>
        <p:spPr/>
        <p:txBody>
          <a:bodyPr/>
          <a:lstStyle/>
          <a:p>
            <a:pPr lvl="0"/>
            <a:r>
              <a:rPr lang="en-US" altLang="ko-KR"/>
              <a:t>Survey and problem statement</a:t>
            </a:r>
          </a:p>
        </p:txBody>
      </p:sp>
      <p:sp>
        <p:nvSpPr>
          <p:cNvPr id="11" name="Text Placeholder 13"/>
          <p:cNvSpPr txBox="1">
            <a:spLocks/>
          </p:cNvSpPr>
          <p:nvPr/>
        </p:nvSpPr>
        <p:spPr>
          <a:xfrm>
            <a:off x="2915816" y="1363311"/>
            <a:ext cx="4176466" cy="79208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000" b="1" smtClean="0">
                <a:solidFill>
                  <a:srgbClr val="EB494B"/>
                </a:solidFill>
                <a:cs typeface="Arial" pitchFamily="34" charset="0"/>
              </a:rPr>
              <a:t>ITC-</a:t>
            </a:r>
            <a:r>
              <a:rPr lang="en-US" sz="2000" b="1" smtClean="0">
                <a:solidFill>
                  <a:srgbClr val="383838"/>
                </a:solidFill>
                <a:cs typeface="Arial" pitchFamily="34" charset="0"/>
              </a:rPr>
              <a:t>University</a:t>
            </a:r>
            <a:endParaRPr lang="en-US" altLang="ko-KR" sz="2000" b="1" dirty="0">
              <a:solidFill>
                <a:srgbClr val="383838"/>
              </a:solidFill>
              <a:cs typeface="Arial" pitchFamily="34" charset="0"/>
            </a:endParaRPr>
          </a:p>
        </p:txBody>
      </p:sp>
      <p:sp>
        <p:nvSpPr>
          <p:cNvPr id="12" name="TextBox 11"/>
          <p:cNvSpPr txBox="1"/>
          <p:nvPr/>
        </p:nvSpPr>
        <p:spPr>
          <a:xfrm>
            <a:off x="2915849" y="1944437"/>
            <a:ext cx="4176433" cy="646331"/>
          </a:xfrm>
          <a:prstGeom prst="rect">
            <a:avLst/>
          </a:prstGeom>
          <a:noFill/>
        </p:spPr>
        <p:txBody>
          <a:bodyPr wrap="square" rtlCol="0" anchor="ctr">
            <a:spAutoFit/>
          </a:bodyPr>
          <a:lstStyle/>
          <a:p>
            <a:r>
              <a:rPr lang="en-US" altLang="ko-KR" sz="1200" smtClean="0">
                <a:solidFill>
                  <a:schemeClr val="tx1">
                    <a:lumMod val="75000"/>
                    <a:lumOff val="25000"/>
                  </a:schemeClr>
                </a:solidFill>
                <a:cs typeface="Arial" pitchFamily="34" charset="0"/>
              </a:rPr>
              <a:t>Khảo sát yêu cầu người dùng, đặt vấn đề sau đó người được khảo sát sẽ trả lời các yêu cầu của họ đối với một hệ thống của mình. </a:t>
            </a:r>
            <a:endParaRPr lang="en-US" altLang="ko-KR" sz="1200" dirty="0">
              <a:solidFill>
                <a:schemeClr val="tx1">
                  <a:lumMod val="75000"/>
                  <a:lumOff val="25000"/>
                </a:schemeClr>
              </a:solidFill>
              <a:cs typeface="Arial" pitchFamily="34" charset="0"/>
            </a:endParaRPr>
          </a:p>
        </p:txBody>
      </p:sp>
      <p:sp>
        <p:nvSpPr>
          <p:cNvPr id="13" name="Text Placeholder 13"/>
          <p:cNvSpPr txBox="1">
            <a:spLocks/>
          </p:cNvSpPr>
          <p:nvPr/>
        </p:nvSpPr>
        <p:spPr>
          <a:xfrm>
            <a:off x="323528" y="3332034"/>
            <a:ext cx="4176466" cy="79208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2000" b="1" smtClean="0">
                <a:solidFill>
                  <a:schemeClr val="accent3"/>
                </a:solidFill>
                <a:cs typeface="Arial" pitchFamily="34" charset="0"/>
              </a:rPr>
              <a:t>Website</a:t>
            </a:r>
            <a:r>
              <a:rPr lang="en-US" altLang="ko-KR" sz="2000" b="1">
                <a:solidFill>
                  <a:schemeClr val="accent3"/>
                </a:solidFill>
                <a:cs typeface="Arial" pitchFamily="34" charset="0"/>
              </a:rPr>
              <a:t> </a:t>
            </a:r>
            <a:r>
              <a:rPr lang="en-US" altLang="ko-KR" sz="2000" b="1" smtClean="0">
                <a:solidFill>
                  <a:schemeClr val="tx1">
                    <a:lumMod val="75000"/>
                    <a:lumOff val="25000"/>
                  </a:schemeClr>
                </a:solidFill>
                <a:cs typeface="Arial" pitchFamily="34" charset="0"/>
              </a:rPr>
              <a:t>Edumall.vn</a:t>
            </a:r>
            <a:endParaRPr lang="en-US" altLang="ko-KR" sz="2000" b="1" dirty="0">
              <a:solidFill>
                <a:schemeClr val="tx1">
                  <a:lumMod val="75000"/>
                  <a:lumOff val="25000"/>
                </a:schemeClr>
              </a:solidFill>
              <a:cs typeface="Arial" pitchFamily="34" charset="0"/>
            </a:endParaRPr>
          </a:p>
        </p:txBody>
      </p:sp>
      <p:sp>
        <p:nvSpPr>
          <p:cNvPr id="14" name="TextBox 13"/>
          <p:cNvSpPr txBox="1"/>
          <p:nvPr/>
        </p:nvSpPr>
        <p:spPr>
          <a:xfrm>
            <a:off x="323561" y="3889080"/>
            <a:ext cx="4176433" cy="646331"/>
          </a:xfrm>
          <a:prstGeom prst="rect">
            <a:avLst/>
          </a:prstGeom>
          <a:noFill/>
        </p:spPr>
        <p:txBody>
          <a:bodyPr wrap="square" rtlCol="0" anchor="ctr">
            <a:spAutoFit/>
          </a:bodyPr>
          <a:lstStyle/>
          <a:p>
            <a:pPr algn="r"/>
            <a:r>
              <a:rPr lang="en-US" altLang="ko-KR" sz="1200" smtClean="0">
                <a:solidFill>
                  <a:schemeClr val="tx1">
                    <a:lumMod val="75000"/>
                    <a:lumOff val="25000"/>
                  </a:schemeClr>
                </a:solidFill>
                <a:cs typeface="Arial" pitchFamily="34" charset="0"/>
              </a:rPr>
              <a:t>Khảo sát </a:t>
            </a:r>
            <a:r>
              <a:rPr lang="en-US" altLang="ko-KR" sz="1200">
                <a:solidFill>
                  <a:schemeClr val="tx1">
                    <a:lumMod val="75000"/>
                    <a:lumOff val="25000"/>
                  </a:schemeClr>
                </a:solidFill>
                <a:cs typeface="Arial" pitchFamily="34" charset="0"/>
              </a:rPr>
              <a:t>các chức năng </a:t>
            </a:r>
            <a:r>
              <a:rPr lang="en-US" altLang="ko-KR" sz="1200" smtClean="0">
                <a:solidFill>
                  <a:schemeClr val="tx1">
                    <a:lumMod val="75000"/>
                    <a:lumOff val="25000"/>
                  </a:schemeClr>
                </a:solidFill>
                <a:cs typeface="Arial" pitchFamily="34" charset="0"/>
              </a:rPr>
              <a:t>của hệ thống sẵn có,</a:t>
            </a:r>
            <a:r>
              <a:rPr lang="en-US" altLang="ko-KR" sz="1200">
                <a:solidFill>
                  <a:schemeClr val="tx1">
                    <a:lumMod val="75000"/>
                    <a:lumOff val="25000"/>
                  </a:schemeClr>
                </a:solidFill>
                <a:cs typeface="Arial" pitchFamily="34" charset="0"/>
              </a:rPr>
              <a:t> các </a:t>
            </a:r>
            <a:r>
              <a:rPr lang="en-US" altLang="ko-KR" sz="1200" smtClean="0">
                <a:solidFill>
                  <a:schemeClr val="tx1">
                    <a:lumMod val="75000"/>
                    <a:lumOff val="25000"/>
                  </a:schemeClr>
                </a:solidFill>
                <a:cs typeface="Arial" pitchFamily="34" charset="0"/>
              </a:rPr>
              <a:t>ưu/nhược điểm… Từ đó có thể xây dựng được yêu cầu của bài toán.</a:t>
            </a:r>
            <a:endParaRPr lang="en-US" altLang="ko-KR" sz="1200" dirty="0">
              <a:solidFill>
                <a:schemeClr val="tx1">
                  <a:lumMod val="75000"/>
                  <a:lumOff val="25000"/>
                </a:schemeClr>
              </a:solidFill>
              <a:cs typeface="Arial" pitchFamily="34" charset="0"/>
            </a:endParaRPr>
          </a:p>
        </p:txBody>
      </p:sp>
      <p:pic>
        <p:nvPicPr>
          <p:cNvPr id="16" name="Picture 15"/>
          <p:cNvPicPr/>
          <p:nvPr/>
        </p:nvPicPr>
        <p:blipFill>
          <a:blip r:embed="rId2">
            <a:extLst>
              <a:ext uri="{28A0092B-C50C-407E-A947-70E740481C1C}">
                <a14:useLocalDpi xmlns:a14="http://schemas.microsoft.com/office/drawing/2010/main" val="0"/>
              </a:ext>
            </a:extLst>
          </a:blip>
          <a:stretch>
            <a:fillRect/>
          </a:stretch>
        </p:blipFill>
        <p:spPr>
          <a:xfrm>
            <a:off x="611560" y="1133263"/>
            <a:ext cx="2016224" cy="2014551"/>
          </a:xfrm>
          <a:prstGeom prst="rect">
            <a:avLst/>
          </a:prstGeom>
        </p:spPr>
      </p:pic>
      <p:pic>
        <p:nvPicPr>
          <p:cNvPr id="17" name="Picture 16" descr="C:\Users\NongVanKhanh\AppData\Local\Microsoft\Windows\INetCache\Content.Word\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3302837"/>
            <a:ext cx="3435304" cy="1152128"/>
          </a:xfrm>
          <a:prstGeom prst="rect">
            <a:avLst/>
          </a:prstGeom>
          <a:noFill/>
          <a:ln>
            <a:noFill/>
          </a:ln>
        </p:spPr>
      </p:pic>
    </p:spTree>
    <p:extLst>
      <p:ext uri="{BB962C8B-B14F-4D97-AF65-F5344CB8AC3E}">
        <p14:creationId xmlns:p14="http://schemas.microsoft.com/office/powerpoint/2010/main" val="755296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mtClean="0"/>
              <a:t>Phát biểu bài toán</a:t>
            </a:r>
            <a:endParaRPr lang="ko-KR" altLang="en-US" dirty="0">
              <a:solidFill>
                <a:schemeClr val="accent1"/>
              </a:solidFill>
            </a:endParaRPr>
          </a:p>
        </p:txBody>
      </p:sp>
      <p:sp>
        <p:nvSpPr>
          <p:cNvPr id="3" name="Text Placeholder 2"/>
          <p:cNvSpPr>
            <a:spLocks noGrp="1"/>
          </p:cNvSpPr>
          <p:nvPr>
            <p:ph type="body" sz="quarter" idx="11"/>
          </p:nvPr>
        </p:nvSpPr>
        <p:spPr/>
        <p:txBody>
          <a:bodyPr/>
          <a:lstStyle/>
          <a:p>
            <a:pPr lvl="0"/>
            <a:r>
              <a:rPr lang="en-US" altLang="ko-KR"/>
              <a:t>Survey and problem statement</a:t>
            </a:r>
          </a:p>
        </p:txBody>
      </p:sp>
      <p:sp>
        <p:nvSpPr>
          <p:cNvPr id="6" name="Oval 5"/>
          <p:cNvSpPr/>
          <p:nvPr/>
        </p:nvSpPr>
        <p:spPr>
          <a:xfrm>
            <a:off x="899592" y="1963433"/>
            <a:ext cx="1512168" cy="15121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lumMod val="75000"/>
                  <a:lumOff val="25000"/>
                </a:schemeClr>
              </a:solidFill>
            </a:endParaRPr>
          </a:p>
        </p:txBody>
      </p:sp>
      <p:sp>
        <p:nvSpPr>
          <p:cNvPr id="8" name="TextBox 7"/>
          <p:cNvSpPr txBox="1"/>
          <p:nvPr/>
        </p:nvSpPr>
        <p:spPr>
          <a:xfrm>
            <a:off x="460148" y="3547609"/>
            <a:ext cx="2391056" cy="707886"/>
          </a:xfrm>
          <a:prstGeom prst="rect">
            <a:avLst/>
          </a:prstGeom>
          <a:noFill/>
        </p:spPr>
        <p:txBody>
          <a:bodyPr wrap="square" rtlCol="0">
            <a:spAutoFit/>
          </a:bodyPr>
          <a:lstStyle/>
          <a:p>
            <a:pPr algn="ctr"/>
            <a:r>
              <a:rPr lang="en-US" altLang="ko-KR" sz="2000" b="1" smtClean="0">
                <a:solidFill>
                  <a:srgbClr val="383838"/>
                </a:solidFill>
                <a:cs typeface="Arial" pitchFamily="34" charset="0"/>
              </a:rPr>
              <a:t>Nhược điểm </a:t>
            </a:r>
          </a:p>
          <a:p>
            <a:pPr algn="ctr"/>
            <a:r>
              <a:rPr lang="en-US" altLang="ko-KR" sz="2000" b="1" smtClean="0">
                <a:solidFill>
                  <a:schemeClr val="accent1"/>
                </a:solidFill>
                <a:cs typeface="Arial" pitchFamily="34" charset="0"/>
              </a:rPr>
              <a:t>của hệ thống cũ</a:t>
            </a:r>
            <a:endParaRPr lang="ko-KR" altLang="en-US" sz="2000" b="1" dirty="0">
              <a:solidFill>
                <a:schemeClr val="tx1">
                  <a:lumMod val="75000"/>
                  <a:lumOff val="25000"/>
                </a:schemeClr>
              </a:solidFill>
              <a:cs typeface="Arial" pitchFamily="34" charset="0"/>
            </a:endParaRPr>
          </a:p>
        </p:txBody>
      </p:sp>
      <p:sp>
        <p:nvSpPr>
          <p:cNvPr id="10" name="TextBox 9"/>
          <p:cNvSpPr txBox="1"/>
          <p:nvPr/>
        </p:nvSpPr>
        <p:spPr>
          <a:xfrm>
            <a:off x="4004105" y="1447609"/>
            <a:ext cx="1800199" cy="830997"/>
          </a:xfrm>
          <a:prstGeom prst="rect">
            <a:avLst/>
          </a:prstGeom>
          <a:noFill/>
        </p:spPr>
        <p:txBody>
          <a:bodyPr wrap="square" rtlCol="0">
            <a:spAutoFit/>
          </a:bodyPr>
          <a:lstStyle/>
          <a:p>
            <a:r>
              <a:rPr lang="vi-VN" altLang="ko-KR" sz="1200" smtClean="0">
                <a:solidFill>
                  <a:schemeClr val="tx1">
                    <a:lumMod val="75000"/>
                    <a:lumOff val="25000"/>
                  </a:schemeClr>
                </a:solidFill>
                <a:cs typeface="Arial" pitchFamily="34" charset="0"/>
              </a:rPr>
              <a:t>Học </a:t>
            </a:r>
            <a:r>
              <a:rPr lang="vi-VN" altLang="ko-KR" sz="1200">
                <a:solidFill>
                  <a:schemeClr val="tx1">
                    <a:lumMod val="75000"/>
                    <a:lumOff val="25000"/>
                  </a:schemeClr>
                </a:solidFill>
                <a:cs typeface="Arial" pitchFamily="34" charset="0"/>
              </a:rPr>
              <a:t>sinh, sinh viên khá là bị động do bị ảnh hưởng từ nhiều từ giáo viên.</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4004105" y="3856880"/>
            <a:ext cx="1800199" cy="830997"/>
          </a:xfrm>
          <a:prstGeom prst="rect">
            <a:avLst/>
          </a:prstGeom>
          <a:noFill/>
        </p:spPr>
        <p:txBody>
          <a:bodyPr wrap="square" rtlCol="0">
            <a:spAutoFit/>
          </a:bodyPr>
          <a:lstStyle/>
          <a:p>
            <a:r>
              <a:rPr lang="vi-VN" altLang="ko-KR" sz="1200" smtClean="0">
                <a:solidFill>
                  <a:schemeClr val="tx1">
                    <a:lumMod val="75000"/>
                    <a:lumOff val="25000"/>
                  </a:schemeClr>
                </a:solidFill>
                <a:cs typeface="Arial" pitchFamily="34" charset="0"/>
              </a:rPr>
              <a:t>Phương </a:t>
            </a:r>
            <a:r>
              <a:rPr lang="vi-VN" altLang="ko-KR" sz="1200">
                <a:solidFill>
                  <a:schemeClr val="tx1">
                    <a:lumMod val="75000"/>
                    <a:lumOff val="25000"/>
                  </a:schemeClr>
                </a:solidFill>
                <a:cs typeface="Arial" pitchFamily="34" charset="0"/>
              </a:rPr>
              <a:t>pháp giảng dạy, hình thức thi, cải cách giáo dục còn nhiều bất cập</a:t>
            </a:r>
            <a:endParaRPr lang="ko-KR" altLang="en-US" sz="1200" dirty="0">
              <a:solidFill>
                <a:schemeClr val="tx1">
                  <a:lumMod val="75000"/>
                  <a:lumOff val="25000"/>
                </a:schemeClr>
              </a:solidFill>
              <a:cs typeface="Arial" pitchFamily="34" charset="0"/>
            </a:endParaRPr>
          </a:p>
        </p:txBody>
      </p:sp>
      <p:sp>
        <p:nvSpPr>
          <p:cNvPr id="16" name="TextBox 15"/>
          <p:cNvSpPr txBox="1"/>
          <p:nvPr/>
        </p:nvSpPr>
        <p:spPr>
          <a:xfrm>
            <a:off x="4004105" y="2652245"/>
            <a:ext cx="1800199" cy="646331"/>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Gây </a:t>
            </a:r>
            <a:r>
              <a:rPr lang="en-US" altLang="ko-KR" sz="1200">
                <a:solidFill>
                  <a:schemeClr val="tx1">
                    <a:lumMod val="75000"/>
                    <a:lumOff val="25000"/>
                  </a:schemeClr>
                </a:solidFill>
                <a:cs typeface="Arial" pitchFamily="34" charset="0"/>
              </a:rPr>
              <a:t>nhàm chán, giảm kích thích sự sáng tạo của học sinh, sinh </a:t>
            </a:r>
            <a:r>
              <a:rPr lang="en-US" altLang="ko-KR" sz="1200" smtClean="0">
                <a:solidFill>
                  <a:schemeClr val="tx1">
                    <a:lumMod val="75000"/>
                    <a:lumOff val="25000"/>
                  </a:schemeClr>
                </a:solidFill>
                <a:cs typeface="Arial" pitchFamily="34" charset="0"/>
              </a:rPr>
              <a:t>viên.</a:t>
            </a:r>
            <a:endParaRPr lang="ko-KR" altLang="en-US" sz="1200" dirty="0">
              <a:solidFill>
                <a:schemeClr val="tx1">
                  <a:lumMod val="75000"/>
                  <a:lumOff val="25000"/>
                </a:schemeClr>
              </a:solidFill>
              <a:cs typeface="Arial" pitchFamily="34" charset="0"/>
            </a:endParaRPr>
          </a:p>
        </p:txBody>
      </p:sp>
      <p:sp>
        <p:nvSpPr>
          <p:cNvPr id="18" name="Oval 17"/>
          <p:cNvSpPr/>
          <p:nvPr/>
        </p:nvSpPr>
        <p:spPr>
          <a:xfrm>
            <a:off x="3392122" y="1559698"/>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9" name="Pie 24"/>
          <p:cNvSpPr/>
          <p:nvPr/>
        </p:nvSpPr>
        <p:spPr>
          <a:xfrm>
            <a:off x="3508714" y="1677117"/>
            <a:ext cx="298536" cy="296883"/>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0" name="Oval 19"/>
          <p:cNvSpPr/>
          <p:nvPr/>
        </p:nvSpPr>
        <p:spPr>
          <a:xfrm>
            <a:off x="3392122" y="2766856"/>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1" name="Round Same Side Corner Rectangle 6"/>
          <p:cNvSpPr>
            <a:spLocks noChangeAspect="1"/>
          </p:cNvSpPr>
          <p:nvPr/>
        </p:nvSpPr>
        <p:spPr>
          <a:xfrm rot="2700000">
            <a:off x="3613085" y="2844235"/>
            <a:ext cx="89795" cy="36000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2" name="Oval 21"/>
          <p:cNvSpPr/>
          <p:nvPr/>
        </p:nvSpPr>
        <p:spPr>
          <a:xfrm>
            <a:off x="3392122" y="3974014"/>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3" name="Parallelogram 15"/>
          <p:cNvSpPr/>
          <p:nvPr/>
        </p:nvSpPr>
        <p:spPr>
          <a:xfrm rot="16200000">
            <a:off x="3512451" y="4062467"/>
            <a:ext cx="291063" cy="315065"/>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25" name="TextBox 24"/>
          <p:cNvSpPr txBox="1"/>
          <p:nvPr/>
        </p:nvSpPr>
        <p:spPr>
          <a:xfrm>
            <a:off x="6956432" y="1589442"/>
            <a:ext cx="1800199" cy="461665"/>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Quản </a:t>
            </a:r>
            <a:r>
              <a:rPr lang="en-US" altLang="ko-KR" sz="1200">
                <a:solidFill>
                  <a:schemeClr val="tx1">
                    <a:lumMod val="75000"/>
                    <a:lumOff val="25000"/>
                  </a:schemeClr>
                </a:solidFill>
                <a:cs typeface="Arial" pitchFamily="34" charset="0"/>
              </a:rPr>
              <a:t>lý học sinh, sinh viên trên lớp khá là khó.</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6956433" y="3856879"/>
            <a:ext cx="1800199" cy="646331"/>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Hao </a:t>
            </a:r>
            <a:r>
              <a:rPr lang="en-US" altLang="ko-KR" sz="1200">
                <a:solidFill>
                  <a:schemeClr val="tx1">
                    <a:lumMod val="75000"/>
                    <a:lumOff val="25000"/>
                  </a:schemeClr>
                </a:solidFill>
                <a:cs typeface="Arial" pitchFamily="34" charset="0"/>
              </a:rPr>
              <a:t>tốn tài nguyên vì phải thuê phòng học, giấy, bút…</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6956433" y="2652244"/>
            <a:ext cx="1800199" cy="830997"/>
          </a:xfrm>
          <a:prstGeom prst="rect">
            <a:avLst/>
          </a:prstGeom>
          <a:noFill/>
        </p:spPr>
        <p:txBody>
          <a:bodyPr wrap="square" rtlCol="0">
            <a:spAutoFit/>
          </a:bodyPr>
          <a:lstStyle/>
          <a:p>
            <a:r>
              <a:rPr lang="vi-VN" altLang="ko-KR" sz="1200" smtClean="0">
                <a:solidFill>
                  <a:schemeClr val="tx1">
                    <a:lumMod val="75000"/>
                    <a:lumOff val="25000"/>
                  </a:schemeClr>
                </a:solidFill>
                <a:cs typeface="Arial" pitchFamily="34" charset="0"/>
              </a:rPr>
              <a:t>Thời </a:t>
            </a:r>
            <a:r>
              <a:rPr lang="vi-VN" altLang="ko-KR" sz="1200">
                <a:solidFill>
                  <a:schemeClr val="tx1">
                    <a:lumMod val="75000"/>
                    <a:lumOff val="25000"/>
                  </a:schemeClr>
                </a:solidFill>
                <a:cs typeface="Arial" pitchFamily="34" charset="0"/>
              </a:rPr>
              <a:t>gian học bị cố định và được giới hạn trong một thời gian nhất định</a:t>
            </a:r>
            <a:endParaRPr lang="ko-KR" altLang="en-US" sz="1200" dirty="0">
              <a:solidFill>
                <a:schemeClr val="tx1">
                  <a:lumMod val="75000"/>
                  <a:lumOff val="25000"/>
                </a:schemeClr>
              </a:solidFill>
              <a:cs typeface="Arial" pitchFamily="34" charset="0"/>
            </a:endParaRPr>
          </a:p>
        </p:txBody>
      </p:sp>
      <p:sp>
        <p:nvSpPr>
          <p:cNvPr id="33" name="Oval 32"/>
          <p:cNvSpPr/>
          <p:nvPr/>
        </p:nvSpPr>
        <p:spPr>
          <a:xfrm>
            <a:off x="6344450" y="1559697"/>
            <a:ext cx="531721" cy="5317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5" name="Oval 34"/>
          <p:cNvSpPr/>
          <p:nvPr/>
        </p:nvSpPr>
        <p:spPr>
          <a:xfrm>
            <a:off x="6344450" y="2766855"/>
            <a:ext cx="531721" cy="5317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7" name="Oval 36"/>
          <p:cNvSpPr/>
          <p:nvPr/>
        </p:nvSpPr>
        <p:spPr>
          <a:xfrm>
            <a:off x="6344450" y="3974013"/>
            <a:ext cx="531721" cy="531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9" name="Rectangle 9"/>
          <p:cNvSpPr/>
          <p:nvPr/>
        </p:nvSpPr>
        <p:spPr>
          <a:xfrm>
            <a:off x="6477946" y="2908811"/>
            <a:ext cx="264728" cy="2478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Rectangle 16"/>
          <p:cNvSpPr/>
          <p:nvPr/>
        </p:nvSpPr>
        <p:spPr>
          <a:xfrm rot="2700000">
            <a:off x="6510029" y="4075710"/>
            <a:ext cx="200561" cy="35956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1" name="Oval 21"/>
          <p:cNvSpPr>
            <a:spLocks noChangeAspect="1"/>
          </p:cNvSpPr>
          <p:nvPr/>
        </p:nvSpPr>
        <p:spPr>
          <a:xfrm>
            <a:off x="6477914" y="1677117"/>
            <a:ext cx="283944" cy="2863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8" name="Oval 21">
            <a:extLst>
              <a:ext uri="{FF2B5EF4-FFF2-40B4-BE49-F238E27FC236}">
                <a16:creationId xmlns="" xmlns:a16="http://schemas.microsoft.com/office/drawing/2014/main" id="{DB085D37-5B08-4664-B488-B0A90850EC9F}"/>
              </a:ext>
            </a:extLst>
          </p:cNvPr>
          <p:cNvSpPr>
            <a:spLocks noChangeAspect="1"/>
          </p:cNvSpPr>
          <p:nvPr/>
        </p:nvSpPr>
        <p:spPr>
          <a:xfrm>
            <a:off x="1071358" y="2124943"/>
            <a:ext cx="1168636" cy="117839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bg1"/>
              </a:solidFill>
            </a:endParaRPr>
          </a:p>
        </p:txBody>
      </p:sp>
    </p:spTree>
    <p:extLst>
      <p:ext uri="{BB962C8B-B14F-4D97-AF65-F5344CB8AC3E}">
        <p14:creationId xmlns:p14="http://schemas.microsoft.com/office/powerpoint/2010/main" val="32394066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Phân tích và thiết kế bài toán</a:t>
            </a:r>
            <a:endParaRPr lang="ko-KR" altLang="en-US" sz="2400" dirty="0"/>
          </a:p>
        </p:txBody>
      </p:sp>
      <p:sp>
        <p:nvSpPr>
          <p:cNvPr id="3" name="Text Placeholder 2"/>
          <p:cNvSpPr>
            <a:spLocks noGrp="1"/>
          </p:cNvSpPr>
          <p:nvPr>
            <p:ph type="body" sz="quarter" idx="11"/>
          </p:nvPr>
        </p:nvSpPr>
        <p:spPr/>
        <p:txBody>
          <a:bodyPr/>
          <a:lstStyle/>
          <a:p>
            <a:pPr lvl="0"/>
            <a:r>
              <a:rPr lang="en-US" altLang="ko-KR"/>
              <a:t>Analysis and Design</a:t>
            </a:r>
            <a:endParaRPr lang="en-US" altLang="ko-KR" dirty="0"/>
          </a:p>
        </p:txBody>
      </p:sp>
      <p:sp>
        <p:nvSpPr>
          <p:cNvPr id="4" name="Freeform 3"/>
          <p:cNvSpPr/>
          <p:nvPr/>
        </p:nvSpPr>
        <p:spPr>
          <a:xfrm>
            <a:off x="5025036" y="2152650"/>
            <a:ext cx="343094" cy="840698"/>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180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067603" y="1405042"/>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8" name="Oval 7"/>
          <p:cNvSpPr/>
          <p:nvPr/>
        </p:nvSpPr>
        <p:spPr>
          <a:xfrm>
            <a:off x="6067602" y="2236409"/>
            <a:ext cx="504055" cy="5040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9" name="Oval 8"/>
          <p:cNvSpPr/>
          <p:nvPr/>
        </p:nvSpPr>
        <p:spPr>
          <a:xfrm>
            <a:off x="6067602" y="3465644"/>
            <a:ext cx="504055" cy="5040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grpSp>
        <p:nvGrpSpPr>
          <p:cNvPr id="10" name="Group 9"/>
          <p:cNvGrpSpPr/>
          <p:nvPr/>
        </p:nvGrpSpPr>
        <p:grpSpPr>
          <a:xfrm>
            <a:off x="6715675" y="1317723"/>
            <a:ext cx="1944216" cy="678692"/>
            <a:chOff x="803640" y="3362835"/>
            <a:chExt cx="1390268" cy="678692"/>
          </a:xfrm>
        </p:grpSpPr>
        <p:sp>
          <p:nvSpPr>
            <p:cNvPr id="11" name="TextBox 10"/>
            <p:cNvSpPr txBox="1"/>
            <p:nvPr/>
          </p:nvSpPr>
          <p:spPr>
            <a:xfrm>
              <a:off x="803640" y="3579862"/>
              <a:ext cx="1390268" cy="461665"/>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Khách hàng của hệ thống chính là các học viên.</a:t>
              </a:r>
              <a:endParaRPr lang="ko-KR" altLang="en-US" sz="1200" dirty="0">
                <a:solidFill>
                  <a:schemeClr val="tx1">
                    <a:lumMod val="75000"/>
                    <a:lumOff val="25000"/>
                  </a:schemeClr>
                </a:solidFill>
                <a:cs typeface="Arial" pitchFamily="34" charset="0"/>
              </a:endParaRPr>
            </a:p>
          </p:txBody>
        </p:sp>
        <p:sp>
          <p:nvSpPr>
            <p:cNvPr id="12" name="TextBox 11"/>
            <p:cNvSpPr txBox="1"/>
            <p:nvPr/>
          </p:nvSpPr>
          <p:spPr>
            <a:xfrm>
              <a:off x="803640" y="3362835"/>
              <a:ext cx="1390268"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Khách hàng</a:t>
              </a:r>
              <a:endParaRPr lang="ko-KR" altLang="en-US" sz="1200" b="1" dirty="0">
                <a:solidFill>
                  <a:schemeClr val="tx1">
                    <a:lumMod val="75000"/>
                    <a:lumOff val="25000"/>
                  </a:schemeClr>
                </a:solidFill>
                <a:cs typeface="Arial" pitchFamily="34" charset="0"/>
              </a:endParaRPr>
            </a:p>
          </p:txBody>
        </p:sp>
      </p:grpSp>
      <p:grpSp>
        <p:nvGrpSpPr>
          <p:cNvPr id="13" name="Group 12"/>
          <p:cNvGrpSpPr/>
          <p:nvPr/>
        </p:nvGrpSpPr>
        <p:grpSpPr>
          <a:xfrm>
            <a:off x="6715674" y="2149090"/>
            <a:ext cx="1944216" cy="1048024"/>
            <a:chOff x="803640" y="3362835"/>
            <a:chExt cx="1390268" cy="1048024"/>
          </a:xfrm>
        </p:grpSpPr>
        <p:sp>
          <p:nvSpPr>
            <p:cNvPr id="14" name="TextBox 13"/>
            <p:cNvSpPr txBox="1"/>
            <p:nvPr/>
          </p:nvSpPr>
          <p:spPr>
            <a:xfrm>
              <a:off x="803640" y="3579862"/>
              <a:ext cx="1390268" cy="830997"/>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Giáo viên có nghiệp vụ và hợp tác với hệ thống để đưa ra các bài học hữu ích.</a:t>
              </a:r>
              <a:endParaRPr lang="ko-KR" altLang="en-US" sz="1200" dirty="0">
                <a:solidFill>
                  <a:schemeClr val="tx1">
                    <a:lumMod val="75000"/>
                    <a:lumOff val="25000"/>
                  </a:schemeClr>
                </a:solidFill>
                <a:cs typeface="Arial" pitchFamily="34" charset="0"/>
              </a:endParaRPr>
            </a:p>
          </p:txBody>
        </p:sp>
        <p:sp>
          <p:nvSpPr>
            <p:cNvPr id="15" name="TextBox 14"/>
            <p:cNvSpPr txBox="1"/>
            <p:nvPr/>
          </p:nvSpPr>
          <p:spPr>
            <a:xfrm>
              <a:off x="803640" y="3362835"/>
              <a:ext cx="1390268"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Giáo viên</a:t>
              </a:r>
              <a:endParaRPr lang="ko-KR" altLang="en-US" sz="1200" b="1" dirty="0">
                <a:solidFill>
                  <a:schemeClr val="tx1">
                    <a:lumMod val="75000"/>
                    <a:lumOff val="25000"/>
                  </a:schemeClr>
                </a:solidFill>
                <a:cs typeface="Arial" pitchFamily="34" charset="0"/>
              </a:endParaRPr>
            </a:p>
          </p:txBody>
        </p:sp>
      </p:grpSp>
      <p:grpSp>
        <p:nvGrpSpPr>
          <p:cNvPr id="16" name="Group 15"/>
          <p:cNvGrpSpPr/>
          <p:nvPr/>
        </p:nvGrpSpPr>
        <p:grpSpPr>
          <a:xfrm>
            <a:off x="6715674" y="3378325"/>
            <a:ext cx="1944216" cy="1048024"/>
            <a:chOff x="803640" y="3362835"/>
            <a:chExt cx="1390268" cy="1048024"/>
          </a:xfrm>
        </p:grpSpPr>
        <p:sp>
          <p:nvSpPr>
            <p:cNvPr id="17" name="TextBox 16"/>
            <p:cNvSpPr txBox="1"/>
            <p:nvPr/>
          </p:nvSpPr>
          <p:spPr>
            <a:xfrm>
              <a:off x="803640" y="3579862"/>
              <a:ext cx="1390268" cy="830997"/>
            </a:xfrm>
            <a:prstGeom prst="rect">
              <a:avLst/>
            </a:prstGeom>
            <a:noFill/>
          </p:spPr>
          <p:txBody>
            <a:bodyPr wrap="square" rtlCol="0">
              <a:spAutoFit/>
            </a:bodyPr>
            <a:lstStyle/>
            <a:p>
              <a:r>
                <a:rPr lang="en-US" altLang="ko-KR" sz="1200" smtClean="0">
                  <a:solidFill>
                    <a:schemeClr val="tx1">
                      <a:lumMod val="75000"/>
                      <a:lumOff val="25000"/>
                    </a:schemeClr>
                  </a:solidFill>
                  <a:cs typeface="Arial" pitchFamily="34" charset="0"/>
                </a:rPr>
                <a:t>Với quyền cao nhất, tài khoản này có thể quản lý, tác động tới dữ liệu hay bất cứ gì trên hệ thống.</a:t>
              </a:r>
              <a:endParaRPr lang="ko-KR" altLang="en-US" sz="1200" dirty="0">
                <a:solidFill>
                  <a:schemeClr val="tx1">
                    <a:lumMod val="75000"/>
                    <a:lumOff val="25000"/>
                  </a:schemeClr>
                </a:solidFill>
                <a:cs typeface="Arial" pitchFamily="34" charset="0"/>
              </a:endParaRPr>
            </a:p>
          </p:txBody>
        </p:sp>
        <p:sp>
          <p:nvSpPr>
            <p:cNvPr id="18" name="TextBox 17"/>
            <p:cNvSpPr txBox="1"/>
            <p:nvPr/>
          </p:nvSpPr>
          <p:spPr>
            <a:xfrm>
              <a:off x="803640" y="3362835"/>
              <a:ext cx="1390268" cy="276999"/>
            </a:xfrm>
            <a:prstGeom prst="rect">
              <a:avLst/>
            </a:prstGeom>
            <a:noFill/>
          </p:spPr>
          <p:txBody>
            <a:bodyPr wrap="square" rtlCol="0">
              <a:spAutoFit/>
            </a:bodyPr>
            <a:lstStyle/>
            <a:p>
              <a:r>
                <a:rPr lang="en-US" altLang="ko-KR" sz="1200" b="1" smtClean="0">
                  <a:solidFill>
                    <a:schemeClr val="tx1">
                      <a:lumMod val="75000"/>
                      <a:lumOff val="25000"/>
                    </a:schemeClr>
                  </a:solidFill>
                  <a:cs typeface="Arial" pitchFamily="34" charset="0"/>
                </a:rPr>
                <a:t>Quản trị viên</a:t>
              </a:r>
              <a:endParaRPr lang="ko-KR" altLang="en-US" sz="1200" b="1" dirty="0">
                <a:solidFill>
                  <a:schemeClr val="tx1">
                    <a:lumMod val="75000"/>
                    <a:lumOff val="25000"/>
                  </a:schemeClr>
                </a:solidFill>
                <a:cs typeface="Arial" pitchFamily="34" charset="0"/>
              </a:endParaRPr>
            </a:p>
          </p:txBody>
        </p:sp>
      </p:grpSp>
      <p:sp>
        <p:nvSpPr>
          <p:cNvPr id="19" name="TextBox 18"/>
          <p:cNvSpPr txBox="1"/>
          <p:nvPr/>
        </p:nvSpPr>
        <p:spPr>
          <a:xfrm>
            <a:off x="6067603" y="1472403"/>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01</a:t>
            </a:r>
            <a:endParaRPr lang="ko-KR" altLang="en-US" b="1" dirty="0">
              <a:solidFill>
                <a:schemeClr val="bg1"/>
              </a:solidFill>
              <a:cs typeface="Arial" pitchFamily="34" charset="0"/>
            </a:endParaRPr>
          </a:p>
        </p:txBody>
      </p:sp>
      <p:sp>
        <p:nvSpPr>
          <p:cNvPr id="20" name="TextBox 19"/>
          <p:cNvSpPr txBox="1"/>
          <p:nvPr/>
        </p:nvSpPr>
        <p:spPr>
          <a:xfrm>
            <a:off x="6067602" y="2303770"/>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02</a:t>
            </a:r>
            <a:endParaRPr lang="ko-KR" altLang="en-US" b="1" dirty="0">
              <a:solidFill>
                <a:schemeClr val="bg1"/>
              </a:solidFill>
              <a:cs typeface="Arial" pitchFamily="34" charset="0"/>
            </a:endParaRPr>
          </a:p>
        </p:txBody>
      </p:sp>
      <p:sp>
        <p:nvSpPr>
          <p:cNvPr id="21" name="TextBox 20"/>
          <p:cNvSpPr txBox="1"/>
          <p:nvPr/>
        </p:nvSpPr>
        <p:spPr>
          <a:xfrm>
            <a:off x="6067602" y="3533005"/>
            <a:ext cx="504056" cy="369332"/>
          </a:xfrm>
          <a:prstGeom prst="rect">
            <a:avLst/>
          </a:prstGeom>
          <a:noFill/>
        </p:spPr>
        <p:txBody>
          <a:bodyPr wrap="square" rtlCol="0" anchor="ctr">
            <a:spAutoFit/>
          </a:bodyPr>
          <a:lstStyle/>
          <a:p>
            <a:pPr algn="ctr"/>
            <a:r>
              <a:rPr lang="en-US" altLang="ko-KR" b="1" dirty="0">
                <a:solidFill>
                  <a:schemeClr val="bg1"/>
                </a:solidFill>
                <a:cs typeface="Arial" pitchFamily="34" charset="0"/>
              </a:rPr>
              <a:t>03</a:t>
            </a:r>
            <a:endParaRPr lang="ko-KR" altLang="en-US" b="1" dirty="0">
              <a:solidFill>
                <a:schemeClr val="bg1"/>
              </a:solidFill>
              <a:cs typeface="Arial" pitchFamily="34" charset="0"/>
            </a:endParaRPr>
          </a:p>
        </p:txBody>
      </p:sp>
      <p:sp>
        <p:nvSpPr>
          <p:cNvPr id="23" name="Text Placeholder 13"/>
          <p:cNvSpPr txBox="1">
            <a:spLocks/>
          </p:cNvSpPr>
          <p:nvPr/>
        </p:nvSpPr>
        <p:spPr>
          <a:xfrm>
            <a:off x="5724128" y="290423"/>
            <a:ext cx="2952328" cy="906431"/>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2800" b="1" smtClean="0">
                <a:solidFill>
                  <a:srgbClr val="EB494B"/>
                </a:solidFill>
                <a:latin typeface="+mj-lt"/>
                <a:cs typeface="Arial" pitchFamily="34" charset="0"/>
              </a:rPr>
              <a:t>Usecase </a:t>
            </a:r>
          </a:p>
          <a:p>
            <a:pPr marL="0" indent="0">
              <a:lnSpc>
                <a:spcPct val="110000"/>
              </a:lnSpc>
              <a:buNone/>
            </a:pPr>
            <a:r>
              <a:rPr lang="en-US" altLang="ko-KR" sz="2800" b="1" smtClean="0">
                <a:solidFill>
                  <a:schemeClr val="tx1">
                    <a:lumMod val="75000"/>
                    <a:lumOff val="25000"/>
                  </a:schemeClr>
                </a:solidFill>
                <a:latin typeface="+mj-lt"/>
                <a:cs typeface="Arial" pitchFamily="34" charset="0"/>
              </a:rPr>
              <a:t>Tổng quát</a:t>
            </a:r>
            <a:endParaRPr lang="en-US" altLang="ko-KR" sz="2800" b="1" dirty="0">
              <a:solidFill>
                <a:schemeClr val="tx1">
                  <a:lumMod val="75000"/>
                  <a:lumOff val="25000"/>
                </a:schemeClr>
              </a:solidFill>
              <a:latin typeface="+mj-lt"/>
              <a:cs typeface="Arial" pitchFamily="34" charset="0"/>
            </a:endParaRPr>
          </a:p>
        </p:txBody>
      </p:sp>
      <p:pic>
        <p:nvPicPr>
          <p:cNvPr id="25" name="Picture 24"/>
          <p:cNvPicPr/>
          <p:nvPr/>
        </p:nvPicPr>
        <p:blipFill>
          <a:blip r:embed="rId3">
            <a:extLst>
              <a:ext uri="{28A0092B-C50C-407E-A947-70E740481C1C}">
                <a14:useLocalDpi xmlns:a14="http://schemas.microsoft.com/office/drawing/2010/main" val="0"/>
              </a:ext>
            </a:extLst>
          </a:blip>
          <a:stretch>
            <a:fillRect/>
          </a:stretch>
        </p:blipFill>
        <p:spPr>
          <a:xfrm>
            <a:off x="16789" y="305432"/>
            <a:ext cx="5902325" cy="4174490"/>
          </a:xfrm>
          <a:prstGeom prst="rect">
            <a:avLst/>
          </a:prstGeom>
        </p:spPr>
      </p:pic>
    </p:spTree>
    <p:extLst>
      <p:ext uri="{BB962C8B-B14F-4D97-AF65-F5344CB8AC3E}">
        <p14:creationId xmlns:p14="http://schemas.microsoft.com/office/powerpoint/2010/main" val="24552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24128" y="1447137"/>
            <a:ext cx="2879872" cy="32283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Rectangle 6"/>
          <p:cNvSpPr/>
          <p:nvPr/>
        </p:nvSpPr>
        <p:spPr>
          <a:xfrm>
            <a:off x="3923928" y="325969"/>
            <a:ext cx="4680072" cy="9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Isosceles Triangle 7"/>
          <p:cNvSpPr/>
          <p:nvPr/>
        </p:nvSpPr>
        <p:spPr>
          <a:xfrm rot="16200000">
            <a:off x="5433355" y="2917874"/>
            <a:ext cx="332790" cy="2868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13"/>
          <p:cNvSpPr txBox="1">
            <a:spLocks/>
          </p:cNvSpPr>
          <p:nvPr/>
        </p:nvSpPr>
        <p:spPr>
          <a:xfrm>
            <a:off x="5800442" y="1562962"/>
            <a:ext cx="2574371"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sz="2400" b="1" smtClean="0">
                <a:solidFill>
                  <a:schemeClr val="bg1"/>
                </a:solidFill>
                <a:cs typeface="Arial" pitchFamily="34" charset="0"/>
              </a:rPr>
              <a:t>Tác nhân </a:t>
            </a:r>
          </a:p>
          <a:p>
            <a:pPr marL="0" indent="0" algn="r">
              <a:lnSpc>
                <a:spcPct val="110000"/>
              </a:lnSpc>
              <a:buNone/>
            </a:pPr>
            <a:r>
              <a:rPr lang="en-US" sz="2400" b="1" smtClean="0">
                <a:solidFill>
                  <a:schemeClr val="bg1"/>
                </a:solidFill>
                <a:cs typeface="Arial" pitchFamily="34" charset="0"/>
              </a:rPr>
              <a:t>“</a:t>
            </a:r>
            <a:r>
              <a:rPr lang="en-US" sz="2400" b="1" smtClean="0">
                <a:solidFill>
                  <a:srgbClr val="383838"/>
                </a:solidFill>
                <a:cs typeface="Arial" pitchFamily="34" charset="0"/>
              </a:rPr>
              <a:t>Khách hàng</a:t>
            </a:r>
            <a:r>
              <a:rPr lang="en-US" sz="2400" b="1" smtClean="0">
                <a:solidFill>
                  <a:schemeClr val="bg1"/>
                </a:solidFill>
                <a:cs typeface="Arial" pitchFamily="34" charset="0"/>
              </a:rPr>
              <a:t>”</a:t>
            </a:r>
            <a:endParaRPr lang="en-US" altLang="ko-KR" sz="2400" b="1" dirty="0">
              <a:solidFill>
                <a:schemeClr val="bg1"/>
              </a:solidFill>
              <a:cs typeface="Arial" pitchFamily="34" charset="0"/>
            </a:endParaRPr>
          </a:p>
        </p:txBody>
      </p:sp>
      <p:sp>
        <p:nvSpPr>
          <p:cNvPr id="11" name="TextBox 10"/>
          <p:cNvSpPr txBox="1"/>
          <p:nvPr/>
        </p:nvSpPr>
        <p:spPr>
          <a:xfrm>
            <a:off x="5795022" y="2447945"/>
            <a:ext cx="2543431" cy="1569660"/>
          </a:xfrm>
          <a:prstGeom prst="rect">
            <a:avLst/>
          </a:prstGeom>
          <a:noFill/>
        </p:spPr>
        <p:txBody>
          <a:bodyPr wrap="square" rtlCol="0" anchor="ctr">
            <a:spAutoFit/>
          </a:bodyPr>
          <a:lstStyle/>
          <a:p>
            <a:r>
              <a:rPr lang="en-US" altLang="ko-KR" sz="1200" smtClean="0">
                <a:solidFill>
                  <a:schemeClr val="bg1"/>
                </a:solidFill>
                <a:cs typeface="Arial" pitchFamily="34" charset="0"/>
              </a:rPr>
              <a:t>Thêm, sửa, xóa sản phẩm trong giỏ hàng, thanh toán các khóa học có trong giỏ hàng.</a:t>
            </a:r>
          </a:p>
          <a:p>
            <a:r>
              <a:rPr lang="en-US" altLang="ko-KR" sz="1200" smtClean="0">
                <a:solidFill>
                  <a:schemeClr val="bg1"/>
                </a:solidFill>
                <a:cs typeface="Arial" pitchFamily="34" charset="0"/>
              </a:rPr>
              <a:t>Nếu là thành viên thì được phép xem chi tiết khóa học.</a:t>
            </a:r>
          </a:p>
          <a:p>
            <a:r>
              <a:rPr lang="en-US" altLang="ko-KR" sz="1200" smtClean="0">
                <a:solidFill>
                  <a:schemeClr val="bg1"/>
                </a:solidFill>
                <a:cs typeface="Arial" pitchFamily="34" charset="0"/>
              </a:rPr>
              <a:t>Nếu đã mua khóa học thì được bình luận, trao đổi với giáo viên dạy…</a:t>
            </a:r>
          </a:p>
        </p:txBody>
      </p:sp>
      <p:sp>
        <p:nvSpPr>
          <p:cNvPr id="12" name="TextBox 11">
            <a:hlinkClick r:id="" action="ppaction://noaction"/>
          </p:cNvPr>
          <p:cNvSpPr txBox="1"/>
          <p:nvPr/>
        </p:nvSpPr>
        <p:spPr>
          <a:xfrm>
            <a:off x="6931714" y="4116458"/>
            <a:ext cx="1337141" cy="276999"/>
          </a:xfrm>
          <a:prstGeom prst="rect">
            <a:avLst/>
          </a:prstGeom>
          <a:solidFill>
            <a:schemeClr val="tx1">
              <a:lumMod val="75000"/>
              <a:lumOff val="25000"/>
            </a:schemeClr>
          </a:solidFill>
        </p:spPr>
        <p:txBody>
          <a:bodyPr wrap="square" rtlCol="0" anchor="ctr">
            <a:spAutoFit/>
          </a:bodyPr>
          <a:lstStyle/>
          <a:p>
            <a:pPr algn="ctr"/>
            <a:r>
              <a:rPr lang="en-US" altLang="ko-KR" sz="1200" smtClean="0">
                <a:solidFill>
                  <a:schemeClr val="bg1"/>
                </a:solidFill>
                <a:latin typeface="Arial" pitchFamily="34" charset="0"/>
                <a:cs typeface="Arial" pitchFamily="34" charset="0"/>
              </a:rPr>
              <a:t>&gt;&gt;</a:t>
            </a:r>
            <a:endParaRPr lang="ko-KR" altLang="en-US" sz="1200" dirty="0">
              <a:solidFill>
                <a:schemeClr val="bg1"/>
              </a:solidFill>
              <a:latin typeface="Arial" pitchFamily="34" charset="0"/>
              <a:cs typeface="Arial" pitchFamily="34" charset="0"/>
            </a:endParaRPr>
          </a:p>
        </p:txBody>
      </p:sp>
      <p:sp>
        <p:nvSpPr>
          <p:cNvPr id="13" name="Text Placeholder 13"/>
          <p:cNvSpPr txBox="1">
            <a:spLocks/>
          </p:cNvSpPr>
          <p:nvPr/>
        </p:nvSpPr>
        <p:spPr>
          <a:xfrm>
            <a:off x="4139952" y="347595"/>
            <a:ext cx="4032448" cy="92635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000" b="1" smtClean="0">
                <a:solidFill>
                  <a:schemeClr val="bg1"/>
                </a:solidFill>
                <a:latin typeface="+mj-lt"/>
                <a:cs typeface="Arial" pitchFamily="34" charset="0"/>
              </a:rPr>
              <a:t>Phân rã </a:t>
            </a:r>
            <a:r>
              <a:rPr lang="en-US" sz="2000" b="1" smtClean="0">
                <a:solidFill>
                  <a:srgbClr val="EB494B"/>
                </a:solidFill>
                <a:latin typeface="+mj-lt"/>
                <a:cs typeface="Arial" pitchFamily="34" charset="0"/>
              </a:rPr>
              <a:t>UC</a:t>
            </a:r>
            <a:r>
              <a:rPr lang="en-US" sz="2000" b="1" smtClean="0">
                <a:solidFill>
                  <a:schemeClr val="bg1"/>
                </a:solidFill>
                <a:latin typeface="+mj-lt"/>
                <a:cs typeface="Arial" pitchFamily="34" charset="0"/>
              </a:rPr>
              <a:t> theo tác nhân </a:t>
            </a:r>
          </a:p>
          <a:p>
            <a:pPr marL="0" indent="0">
              <a:lnSpc>
                <a:spcPct val="110000"/>
              </a:lnSpc>
              <a:buNone/>
            </a:pPr>
            <a:r>
              <a:rPr lang="en-US" sz="2000" b="1" smtClean="0">
                <a:solidFill>
                  <a:schemeClr val="bg1"/>
                </a:solidFill>
                <a:latin typeface="+mj-lt"/>
                <a:cs typeface="Arial" pitchFamily="34" charset="0"/>
              </a:rPr>
              <a:t>“</a:t>
            </a:r>
            <a:r>
              <a:rPr lang="en-US" sz="2000" b="1" smtClean="0">
                <a:solidFill>
                  <a:srgbClr val="EB494B"/>
                </a:solidFill>
                <a:latin typeface="+mj-lt"/>
                <a:cs typeface="Arial" pitchFamily="34" charset="0"/>
              </a:rPr>
              <a:t>Khách hàng</a:t>
            </a:r>
            <a:r>
              <a:rPr lang="en-US" sz="2000" b="1" smtClean="0">
                <a:solidFill>
                  <a:schemeClr val="bg1"/>
                </a:solidFill>
                <a:latin typeface="+mj-lt"/>
                <a:cs typeface="Arial" pitchFamily="34" charset="0"/>
              </a:rPr>
              <a:t>”</a:t>
            </a:r>
            <a:endParaRPr lang="en-US" altLang="ko-KR" sz="2000" b="1" dirty="0">
              <a:solidFill>
                <a:schemeClr val="bg1"/>
              </a:solidFill>
              <a:latin typeface="+mj-lt"/>
              <a:cs typeface="Arial" pitchFamily="34" charset="0"/>
            </a:endParaRPr>
          </a:p>
        </p:txBody>
      </p:sp>
      <p:sp>
        <p:nvSpPr>
          <p:cNvPr id="9" name="Isosceles Triangle 8"/>
          <p:cNvSpPr/>
          <p:nvPr/>
        </p:nvSpPr>
        <p:spPr>
          <a:xfrm rot="5400000">
            <a:off x="8581049" y="653259"/>
            <a:ext cx="332790" cy="28688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4" name="Picture 13"/>
          <p:cNvPicPr/>
          <p:nvPr/>
        </p:nvPicPr>
        <p:blipFill>
          <a:blip r:embed="rId2">
            <a:extLst>
              <a:ext uri="{28A0092B-C50C-407E-A947-70E740481C1C}">
                <a14:useLocalDpi xmlns:a14="http://schemas.microsoft.com/office/drawing/2010/main" val="0"/>
              </a:ext>
            </a:extLst>
          </a:blip>
          <a:stretch>
            <a:fillRect/>
          </a:stretch>
        </p:blipFill>
        <p:spPr>
          <a:xfrm>
            <a:off x="23405" y="1833395"/>
            <a:ext cx="5910580" cy="2652395"/>
          </a:xfrm>
          <a:prstGeom prst="rect">
            <a:avLst/>
          </a:prstGeom>
        </p:spPr>
      </p:pic>
    </p:spTree>
    <p:extLst>
      <p:ext uri="{BB962C8B-B14F-4D97-AF65-F5344CB8AC3E}">
        <p14:creationId xmlns:p14="http://schemas.microsoft.com/office/powerpoint/2010/main" val="455208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7"/>
            <a:ext cx="9144000" cy="1042416"/>
          </a:xfrm>
          <a:prstGeom prst="rect">
            <a:avLst/>
          </a:prstGeom>
        </p:spPr>
      </p:pic>
      <p:sp>
        <p:nvSpPr>
          <p:cNvPr id="2" name="Text Placeholder 1"/>
          <p:cNvSpPr>
            <a:spLocks noGrp="1"/>
          </p:cNvSpPr>
          <p:nvPr>
            <p:ph type="body" sz="quarter" idx="10"/>
          </p:nvPr>
        </p:nvSpPr>
        <p:spPr>
          <a:xfrm>
            <a:off x="180012" y="84628"/>
            <a:ext cx="7524328" cy="576064"/>
          </a:xfrm>
          <a:prstGeom prst="rect">
            <a:avLst/>
          </a:prstGeom>
        </p:spPr>
        <p:txBody>
          <a:bodyPr/>
          <a:lstStyle/>
          <a:p>
            <a:pPr algn="l"/>
            <a:r>
              <a:rPr lang="en-US" altLang="ko-KR" sz="2800" b="1" smtClean="0">
                <a:solidFill>
                  <a:schemeClr val="bg1"/>
                </a:solidFill>
              </a:rPr>
              <a:t>Phân rã </a:t>
            </a:r>
            <a:r>
              <a:rPr lang="en-US" altLang="ko-KR" sz="2800" b="1" smtClean="0">
                <a:solidFill>
                  <a:srgbClr val="EB494B"/>
                </a:solidFill>
              </a:rPr>
              <a:t>UC</a:t>
            </a:r>
            <a:r>
              <a:rPr lang="en-US" altLang="ko-KR" sz="2800" b="1" smtClean="0"/>
              <a:t> </a:t>
            </a:r>
            <a:r>
              <a:rPr lang="en-US" altLang="ko-KR" sz="2800" b="1" smtClean="0">
                <a:solidFill>
                  <a:schemeClr val="bg1"/>
                </a:solidFill>
              </a:rPr>
              <a:t>theo tác nhân “</a:t>
            </a:r>
            <a:r>
              <a:rPr lang="en-US" altLang="ko-KR" sz="2800" b="1" smtClean="0">
                <a:solidFill>
                  <a:srgbClr val="EB494B"/>
                </a:solidFill>
              </a:rPr>
              <a:t>Giáo viên</a:t>
            </a:r>
            <a:r>
              <a:rPr lang="en-US" altLang="ko-KR" sz="2800" b="1" smtClean="0">
                <a:solidFill>
                  <a:schemeClr val="bg1"/>
                </a:solidFill>
              </a:rPr>
              <a:t>”</a:t>
            </a:r>
            <a:endParaRPr lang="ko-KR" altLang="en-US" sz="2800" b="1" dirty="0">
              <a:solidFill>
                <a:schemeClr val="bg1"/>
              </a:solidFill>
            </a:endParaRPr>
          </a:p>
        </p:txBody>
      </p:sp>
      <p:sp>
        <p:nvSpPr>
          <p:cNvPr id="25" name="TextBox 24"/>
          <p:cNvSpPr txBox="1"/>
          <p:nvPr/>
        </p:nvSpPr>
        <p:spPr>
          <a:xfrm>
            <a:off x="179512" y="1151752"/>
            <a:ext cx="8064896" cy="646331"/>
          </a:xfrm>
          <a:prstGeom prst="rect">
            <a:avLst/>
          </a:prstGeom>
          <a:noFill/>
        </p:spPr>
        <p:txBody>
          <a:bodyPr wrap="square" rtlCol="0" anchor="ctr">
            <a:spAutoFit/>
          </a:bodyPr>
          <a:lstStyle/>
          <a:p>
            <a:pPr algn="ctr"/>
            <a:r>
              <a:rPr lang="vi-VN" altLang="ko-KR" sz="1200">
                <a:solidFill>
                  <a:schemeClr val="tx1">
                    <a:lumMod val="75000"/>
                    <a:lumOff val="25000"/>
                  </a:schemeClr>
                </a:solidFill>
                <a:cs typeface="Arial" pitchFamily="34" charset="0"/>
              </a:rPr>
              <a:t>Giáo viên là người giảng dạy, giáo dục cho học viên, lên kế hoạch, tiến hành các tiết dạy học, thực hành và phát triển các khóa học nằm trong chương trình giảng dạy của doanh nghiệp đồng thời cũng là người chịu trách nhiệm với khóa học và trả lời các câu hỏi mà học viên thắc mắc</a:t>
            </a:r>
            <a:endParaRPr lang="en-US" altLang="ko-KR" sz="1200" dirty="0">
              <a:solidFill>
                <a:schemeClr val="tx1">
                  <a:lumMod val="75000"/>
                  <a:lumOff val="25000"/>
                </a:schemeClr>
              </a:solidFill>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339" y="1798083"/>
            <a:ext cx="6277322" cy="3154276"/>
          </a:xfrm>
          <a:prstGeom prst="rect">
            <a:avLst/>
          </a:prstGeom>
        </p:spPr>
      </p:pic>
      <p:pic>
        <p:nvPicPr>
          <p:cNvPr id="4" name="Picture 3"/>
          <p:cNvPicPr>
            <a:picLocks noChangeAspect="1"/>
          </p:cNvPicPr>
          <p:nvPr/>
        </p:nvPicPr>
        <p:blipFill>
          <a:blip r:embed="rId4"/>
          <a:stretch>
            <a:fillRect/>
          </a:stretch>
        </p:blipFill>
        <p:spPr>
          <a:xfrm>
            <a:off x="153019" y="660692"/>
            <a:ext cx="7218290" cy="384081"/>
          </a:xfrm>
          <a:prstGeom prst="rect">
            <a:avLst/>
          </a:prstGeom>
        </p:spPr>
      </p:pic>
    </p:spTree>
    <p:extLst>
      <p:ext uri="{BB962C8B-B14F-4D97-AF65-F5344CB8AC3E}">
        <p14:creationId xmlns:p14="http://schemas.microsoft.com/office/powerpoint/2010/main" val="113208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8">
      <a:dk1>
        <a:sysClr val="windowText" lastClr="000000"/>
      </a:dk1>
      <a:lt1>
        <a:sysClr val="window" lastClr="FFFFFF"/>
      </a:lt1>
      <a:dk2>
        <a:srgbClr val="1F497D"/>
      </a:dk2>
      <a:lt2>
        <a:srgbClr val="EEECE1"/>
      </a:lt2>
      <a:accent1>
        <a:srgbClr val="EB494B"/>
      </a:accent1>
      <a:accent2>
        <a:srgbClr val="3F3F3F"/>
      </a:accent2>
      <a:accent3>
        <a:srgbClr val="EB494B"/>
      </a:accent3>
      <a:accent4>
        <a:srgbClr val="3F3F3F"/>
      </a:accent4>
      <a:accent5>
        <a:srgbClr val="EB494B"/>
      </a:accent5>
      <a:accent6>
        <a:srgbClr val="3F3F3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3825</TotalTime>
  <Words>929</Words>
  <Application>Microsoft Office PowerPoint</Application>
  <PresentationFormat>On-screen Show (16:9)</PresentationFormat>
  <Paragraphs>111</Paragraphs>
  <Slides>23</Slides>
  <Notes>3</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 Unicode MS</vt:lpstr>
      <vt:lpstr>맑은 고딕</vt:lpstr>
      <vt:lpstr>Arial</vt:lpstr>
      <vt:lpstr>Calibri</vt:lpstr>
      <vt:lpstr>Fortuna Dot</vt:lpstr>
      <vt:lpstr>Gist Upright Regular</vt:lpstr>
      <vt:lpstr>HLT AphroditeSlimStylistic</vt:lpstr>
      <vt:lpstr>SVN-Aguda Black</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NongVanKhanh</cp:lastModifiedBy>
  <cp:revision>148</cp:revision>
  <dcterms:created xsi:type="dcterms:W3CDTF">2016-12-05T23:26:54Z</dcterms:created>
  <dcterms:modified xsi:type="dcterms:W3CDTF">2019-09-30T15:11:04Z</dcterms:modified>
</cp:coreProperties>
</file>