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301" r:id="rId4"/>
    <p:sldId id="261" r:id="rId5"/>
    <p:sldId id="291" r:id="rId6"/>
    <p:sldId id="273" r:id="rId7"/>
    <p:sldId id="264" r:id="rId8"/>
    <p:sldId id="269" r:id="rId9"/>
    <p:sldId id="302" r:id="rId10"/>
    <p:sldId id="303" r:id="rId11"/>
    <p:sldId id="305" r:id="rId12"/>
    <p:sldId id="304" r:id="rId13"/>
    <p:sldId id="266" r:id="rId14"/>
    <p:sldId id="276" r:id="rId15"/>
    <p:sldId id="262" r:id="rId1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443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4" d="100"/>
          <a:sy n="144" d="100"/>
        </p:scale>
        <p:origin x="654" y="120"/>
      </p:cViewPr>
      <p:guideLst>
        <p:guide orient="horz" pos="184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5004048" y="3003798"/>
            <a:ext cx="3888432" cy="1152129"/>
          </a:xfrm>
          <a:prstGeom prst="rect">
            <a:avLst/>
          </a:prstGeom>
        </p:spPr>
        <p:txBody>
          <a:bodyPr anchor="ctr"/>
          <a:lstStyle>
            <a:lvl1pPr marL="0" indent="0" algn="r">
              <a:lnSpc>
                <a:spcPct val="100000"/>
              </a:lnSpc>
              <a:buNone/>
              <a:defRPr sz="3600" b="1" baseline="0">
                <a:solidFill>
                  <a:schemeClr val="accent2"/>
                </a:solidFill>
                <a:latin typeface="+mj-lt"/>
                <a:cs typeface="Arial" pitchFamily="34" charset="0"/>
              </a:defRPr>
            </a:lvl1pPr>
          </a:lstStyle>
          <a:p>
            <a:r>
              <a:rPr lang="en-US" altLang="ko-KR" dirty="0">
                <a:ea typeface="+mn-ea"/>
              </a:rPr>
              <a:t>FREE PPT TEMPLATES</a:t>
            </a:r>
            <a:endParaRPr lang="en-US" altLang="ko-KR" b="1" dirty="0"/>
          </a:p>
        </p:txBody>
      </p:sp>
      <p:sp>
        <p:nvSpPr>
          <p:cNvPr id="11" name="Text Placeholder 9"/>
          <p:cNvSpPr>
            <a:spLocks noGrp="1"/>
          </p:cNvSpPr>
          <p:nvPr>
            <p:ph type="body" sz="quarter" idx="11" hasCustomPrompt="1"/>
          </p:nvPr>
        </p:nvSpPr>
        <p:spPr>
          <a:xfrm>
            <a:off x="5003900" y="4155926"/>
            <a:ext cx="3888432" cy="504056"/>
          </a:xfrm>
          <a:prstGeom prst="rect">
            <a:avLst/>
          </a:prstGeom>
        </p:spPr>
        <p:txBody>
          <a:bodyPr anchor="ctr"/>
          <a:lstStyle>
            <a:lvl1pPr marL="0" indent="0" algn="r">
              <a:lnSpc>
                <a:spcPct val="100000"/>
              </a:lnSpc>
              <a:buNone/>
              <a:defRPr sz="1200" b="0" baseline="0">
                <a:solidFill>
                  <a:schemeClr val="accent2"/>
                </a:solidFill>
                <a:latin typeface="+mn-lt"/>
                <a:cs typeface="Arial" pitchFamily="34" charset="0"/>
              </a:defRPr>
            </a:lvl1pPr>
          </a:lstStyle>
          <a:p>
            <a:pPr>
              <a:spcBef>
                <a:spcPts val="0"/>
              </a:spcBef>
              <a:defRPr/>
            </a:pPr>
            <a:r>
              <a:rPr lang="en-US" altLang="ko-KR" sz="1200" b="1" dirty="0"/>
              <a:t>INSERT THE TITLE </a:t>
            </a:r>
          </a:p>
          <a:p>
            <a:pPr>
              <a:spcBef>
                <a:spcPts val="0"/>
              </a:spcBef>
              <a:defRPr/>
            </a:pPr>
            <a:r>
              <a:rPr lang="en-US" altLang="ko-KR" sz="1200" b="1" dirty="0"/>
              <a:t>OF YOUR PRESENTATION HERE</a:t>
            </a:r>
            <a:endParaRPr lang="en-US" altLang="ko-KR" sz="1200"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2919522"/>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3501681"/>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887924" y="1089585"/>
            <a:ext cx="1368152" cy="14821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4900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323528"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1907704"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3491880"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5076056" y="1341082"/>
            <a:ext cx="1440160" cy="1252711"/>
          </a:xfrm>
          <a:prstGeom prst="rect">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2599209"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6" hasCustomPrompt="1"/>
          </p:nvPr>
        </p:nvSpPr>
        <p:spPr>
          <a:xfrm>
            <a:off x="4183385"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5767561"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8" hasCustomPrompt="1"/>
          </p:nvPr>
        </p:nvSpPr>
        <p:spPr>
          <a:xfrm>
            <a:off x="7351737" y="3147814"/>
            <a:ext cx="1440160" cy="1252711"/>
          </a:xfrm>
          <a:prstGeom prst="rect">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7250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357557" y="286543"/>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172774"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5357557" y="2662807"/>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6542340" y="1476771"/>
            <a:ext cx="2196000" cy="2196000"/>
          </a:xfrm>
          <a:prstGeom prst="diamond">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35629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1" hasCustomPrompt="1"/>
          </p:nvPr>
        </p:nvSpPr>
        <p:spPr>
          <a:xfrm>
            <a:off x="4676775" y="195486"/>
            <a:ext cx="1944216" cy="46805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3378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467544" y="360041"/>
            <a:ext cx="3168352" cy="314781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779912" y="360041"/>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3779912"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5418176"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7" hasCustomPrompt="1"/>
          </p:nvPr>
        </p:nvSpPr>
        <p:spPr>
          <a:xfrm>
            <a:off x="7056440" y="2211711"/>
            <a:ext cx="1476000" cy="12961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0110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5" name="Picture Placeholder 2"/>
          <p:cNvSpPr>
            <a:spLocks noGrp="1"/>
          </p:cNvSpPr>
          <p:nvPr>
            <p:ph type="pic" idx="13" hasCustomPrompt="1"/>
          </p:nvPr>
        </p:nvSpPr>
        <p:spPr>
          <a:xfrm>
            <a:off x="3779912" y="920899"/>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779912" y="3147814"/>
            <a:ext cx="4752528" cy="17220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590550" y="915566"/>
            <a:ext cx="3117354" cy="396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2811219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solidFill>
          <a:srgbClr val="444342"/>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3" hasCustomPrompt="1"/>
          </p:nvPr>
        </p:nvSpPr>
        <p:spPr>
          <a:xfrm>
            <a:off x="0" y="339502"/>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3059832" y="2624708"/>
            <a:ext cx="6084168" cy="2160240"/>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34316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539552" y="1131590"/>
            <a:ext cx="4032448" cy="216024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539552" y="3291830"/>
            <a:ext cx="1656184" cy="14401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2267744" y="3377692"/>
            <a:ext cx="2304256" cy="135429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28646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3" hasCustomPrompt="1"/>
          </p:nvPr>
        </p:nvSpPr>
        <p:spPr>
          <a:xfrm>
            <a:off x="429444"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4644008" y="1203598"/>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6" hasCustomPrompt="1"/>
          </p:nvPr>
        </p:nvSpPr>
        <p:spPr>
          <a:xfrm>
            <a:off x="4644008" y="3060973"/>
            <a:ext cx="4104456" cy="172851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29900" y="3061296"/>
            <a:ext cx="4104000" cy="1728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9683033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40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9526" y="1183060"/>
            <a:ext cx="9153525" cy="3960440"/>
          </a:xfrm>
          <a:custGeom>
            <a:avLst/>
            <a:gdLst>
              <a:gd name="connsiteX0" fmla="*/ 0 w 9144000"/>
              <a:gd name="connsiteY0" fmla="*/ 0 h 3960440"/>
              <a:gd name="connsiteX1" fmla="*/ 9144000 w 9144000"/>
              <a:gd name="connsiteY1" fmla="*/ 0 h 3960440"/>
              <a:gd name="connsiteX2" fmla="*/ 9144000 w 9144000"/>
              <a:gd name="connsiteY2" fmla="*/ 3960440 h 3960440"/>
              <a:gd name="connsiteX3" fmla="*/ 0 w 9144000"/>
              <a:gd name="connsiteY3" fmla="*/ 3960440 h 3960440"/>
              <a:gd name="connsiteX4" fmla="*/ 0 w 9144000"/>
              <a:gd name="connsiteY4" fmla="*/ 0 h 3960440"/>
              <a:gd name="connsiteX0" fmla="*/ 0 w 9153525"/>
              <a:gd name="connsiteY0" fmla="*/ 3276600 h 3960440"/>
              <a:gd name="connsiteX1" fmla="*/ 9153525 w 9153525"/>
              <a:gd name="connsiteY1" fmla="*/ 0 h 3960440"/>
              <a:gd name="connsiteX2" fmla="*/ 9153525 w 9153525"/>
              <a:gd name="connsiteY2" fmla="*/ 3960440 h 3960440"/>
              <a:gd name="connsiteX3" fmla="*/ 9525 w 9153525"/>
              <a:gd name="connsiteY3" fmla="*/ 3960440 h 3960440"/>
              <a:gd name="connsiteX4" fmla="*/ 0 w 9153525"/>
              <a:gd name="connsiteY4" fmla="*/ 3276600 h 396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3525" h="3960440">
                <a:moveTo>
                  <a:pt x="0" y="3276600"/>
                </a:moveTo>
                <a:lnTo>
                  <a:pt x="9153525" y="0"/>
                </a:lnTo>
                <a:lnTo>
                  <a:pt x="9153525" y="3960440"/>
                </a:lnTo>
                <a:lnTo>
                  <a:pt x="9525" y="3960440"/>
                </a:lnTo>
                <a:lnTo>
                  <a:pt x="0" y="32766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77798" y="777418"/>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16216" y="915566"/>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5151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3363838"/>
            <a:ext cx="9144000" cy="144016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3587482"/>
            <a:ext cx="9144000" cy="576063"/>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235554"/>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Images and Contents Layout">
    <p:bg>
      <p:bgPr>
        <a:solidFill>
          <a:schemeClr val="accent1"/>
        </a:solidFill>
        <a:effectLst/>
      </p:bgPr>
    </p:bg>
    <p:spTree>
      <p:nvGrpSpPr>
        <p:cNvPr id="1" name=""/>
        <p:cNvGrpSpPr/>
        <p:nvPr/>
      </p:nvGrpSpPr>
      <p:grpSpPr>
        <a:xfrm>
          <a:off x="0" y="0"/>
          <a:ext cx="0" cy="0"/>
          <a:chOff x="0" y="0"/>
          <a:chExt cx="0" cy="0"/>
        </a:xfrm>
      </p:grpSpPr>
      <p:pic>
        <p:nvPicPr>
          <p:cNvPr id="7"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0331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75342" y="2730636"/>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9" name="Picture Placeholder 2"/>
          <p:cNvSpPr>
            <a:spLocks noGrp="1"/>
          </p:cNvSpPr>
          <p:nvPr>
            <p:ph type="pic" idx="14" hasCustomPrompt="1"/>
          </p:nvPr>
        </p:nvSpPr>
        <p:spPr>
          <a:xfrm>
            <a:off x="2752750"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6881512" y="2812503"/>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4576763" y="2331939"/>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17112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95521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val 1"/>
          <p:cNvSpPr/>
          <p:nvPr userDrawn="1"/>
        </p:nvSpPr>
        <p:spPr>
          <a:xfrm>
            <a:off x="4860032" y="987574"/>
            <a:ext cx="3168352" cy="3168352"/>
          </a:xfrm>
          <a:prstGeom prst="ellipse">
            <a:avLst/>
          </a:prstGeom>
          <a:solidFill>
            <a:schemeClr val="accent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4860032" y="1851670"/>
            <a:ext cx="3168352" cy="1008112"/>
          </a:xfrm>
          <a:prstGeom prst="rect">
            <a:avLst/>
          </a:prstGeom>
        </p:spPr>
        <p:txBody>
          <a:bodyPr anchor="ctr"/>
          <a:lstStyle>
            <a:lvl1pPr marL="0" indent="0" algn="ctr">
              <a:lnSpc>
                <a:spcPct val="100000"/>
              </a:lnSpc>
              <a:buNone/>
              <a:defRPr sz="3600" b="0" baseline="0">
                <a:solidFill>
                  <a:schemeClr val="accent2"/>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860032" y="2859782"/>
            <a:ext cx="3168352" cy="504056"/>
          </a:xfrm>
          <a:prstGeom prst="rect">
            <a:avLst/>
          </a:prstGeom>
        </p:spPr>
        <p:txBody>
          <a:bodyPr anchor="ctr"/>
          <a:lstStyle>
            <a:lvl1pPr marL="0" indent="0" algn="ctr">
              <a:lnSpc>
                <a:spcPct val="100000"/>
              </a:lnSpc>
              <a:buNone/>
              <a:defRPr sz="1400" b="0" baseline="0">
                <a:solidFill>
                  <a:schemeClr val="accent2"/>
                </a:solidFill>
                <a:latin typeface="+mn-lt"/>
                <a:cs typeface="Arial" pitchFamily="34" charset="0"/>
              </a:defRPr>
            </a:lvl1pPr>
          </a:lstStyle>
          <a:p>
            <a:pPr lvl="0"/>
            <a:r>
              <a:rPr lang="en-US" altLang="ko-KR" dirty="0"/>
              <a:t>Insert the title</a:t>
            </a:r>
          </a:p>
          <a:p>
            <a:pPr lvl="0"/>
            <a:r>
              <a:rPr lang="en-US" altLang="ko-KR" dirty="0"/>
              <a:t>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rgbClr val="444342"/>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4059"/>
            <a:ext cx="3856106" cy="513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53958"/>
            <a:ext cx="6408712"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979712" y="153958"/>
            <a:ext cx="6984776" cy="576064"/>
          </a:xfrm>
          <a:prstGeom prst="rect">
            <a:avLst/>
          </a:prstGeom>
        </p:spPr>
        <p:txBody>
          <a:bodyPr anchor="ctr"/>
          <a:lstStyle>
            <a:lvl1pPr marL="0" indent="0" algn="l">
              <a:buNone/>
              <a:defRPr sz="3600" b="0" baseline="0">
                <a:solidFill>
                  <a:schemeClr val="accent2"/>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0292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03418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28205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accent2"/>
                </a:solidFill>
                <a:latin typeface="+mj-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2"/>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3764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53958"/>
            <a:ext cx="9144000" cy="576064"/>
          </a:xfrm>
          <a:prstGeom prst="rect">
            <a:avLst/>
          </a:prstGeom>
        </p:spPr>
        <p:txBody>
          <a:bodyPr anchor="ctr"/>
          <a:lstStyle>
            <a:lvl1pPr marL="0" indent="0" algn="ctr">
              <a:buNone/>
              <a:defRPr sz="3600" b="0" baseline="0">
                <a:solidFill>
                  <a:schemeClr val="tx1">
                    <a:lumMod val="75000"/>
                    <a:lumOff val="25000"/>
                  </a:schemeClr>
                </a:solidFill>
                <a:latin typeface="+mn-lt"/>
                <a:cs typeface="Arial" pitchFamily="34" charset="0"/>
              </a:defRPr>
            </a:lvl1pPr>
          </a:lstStyle>
          <a:p>
            <a:pPr lvl="0"/>
            <a:r>
              <a:rPr lang="en-US" altLang="ko-KR" dirty="0"/>
              <a:t>BASIC LAYOUT</a:t>
            </a:r>
          </a:p>
        </p:txBody>
      </p:sp>
      <p:sp>
        <p:nvSpPr>
          <p:cNvPr id="3"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38364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theme" Target="../theme/theme2.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1" r:id="rId4"/>
    <p:sldLayoutId id="2147483662" r:id="rId5"/>
    <p:sldLayoutId id="2147483663" r:id="rId6"/>
    <p:sldLayoutId id="2147483664" r:id="rId7"/>
    <p:sldLayoutId id="2147483672" r:id="rId8"/>
    <p:sldLayoutId id="2147483676" r:id="rId9"/>
    <p:sldLayoutId id="2147483655" r:id="rId10"/>
    <p:sldLayoutId id="2147483665" r:id="rId11"/>
    <p:sldLayoutId id="2147483666" r:id="rId12"/>
    <p:sldLayoutId id="2147483667" r:id="rId13"/>
    <p:sldLayoutId id="2147483668" r:id="rId14"/>
    <p:sldLayoutId id="2147483670" r:id="rId15"/>
    <p:sldLayoutId id="2147483671" r:id="rId16"/>
    <p:sldLayoutId id="2147483669" r:id="rId17"/>
    <p:sldLayoutId id="2147483675" r:id="rId18"/>
    <p:sldLayoutId id="2147483677" r:id="rId19"/>
    <p:sldLayoutId id="2147483656" r:id="rId20"/>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 Id="rId5" Type="http://schemas.openxmlformats.org/officeDocument/2006/relationships/image" Target="../media/image1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_ICTU"/>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800" y="137351"/>
            <a:ext cx="1407775" cy="1408176"/>
          </a:xfrm>
          <a:prstGeom prst="rect">
            <a:avLst/>
          </a:prstGeom>
          <a:noFill/>
          <a:ln>
            <a:noFill/>
          </a:ln>
        </p:spPr>
      </p:pic>
      <p:sp>
        <p:nvSpPr>
          <p:cNvPr id="6" name="TextBox 3"/>
          <p:cNvSpPr txBox="1"/>
          <p:nvPr/>
        </p:nvSpPr>
        <p:spPr>
          <a:xfrm>
            <a:off x="2510610" y="1676552"/>
            <a:ext cx="5493096" cy="47705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2500" b="1" dirty="0" smtClean="0">
                <a:solidFill>
                  <a:srgbClr val="FFC000"/>
                </a:solidFill>
                <a:latin typeface="Times New Roman" pitchFamily="18" charset="0"/>
                <a:cs typeface="Times New Roman" pitchFamily="18" charset="0"/>
              </a:rPr>
              <a:t>BÁO CÁO ĐỒ ÁN TỐT NGHIÊP</a:t>
            </a:r>
            <a:endParaRPr lang="en-US" sz="2500" b="1" dirty="0">
              <a:solidFill>
                <a:srgbClr val="FFC000"/>
              </a:solidFill>
              <a:latin typeface="Times New Roman" pitchFamily="18" charset="0"/>
              <a:cs typeface="Times New Roman" pitchFamily="18" charset="0"/>
            </a:endParaRPr>
          </a:p>
        </p:txBody>
      </p:sp>
      <p:sp>
        <p:nvSpPr>
          <p:cNvPr id="7" name="TextBox 4"/>
          <p:cNvSpPr txBox="1"/>
          <p:nvPr/>
        </p:nvSpPr>
        <p:spPr>
          <a:xfrm>
            <a:off x="1259632" y="2029564"/>
            <a:ext cx="1045799" cy="400110"/>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000" i="1" dirty="0" smtClean="0">
                <a:solidFill>
                  <a:schemeClr val="accent2"/>
                </a:solidFill>
                <a:latin typeface="Segoe UI" pitchFamily="34" charset="0"/>
                <a:cs typeface="Segoe UI" pitchFamily="34" charset="0"/>
              </a:rPr>
              <a:t>ĐỀ TÀI: </a:t>
            </a:r>
            <a:endParaRPr lang="en-US" sz="2000" i="1" dirty="0">
              <a:solidFill>
                <a:schemeClr val="accent2"/>
              </a:solidFill>
              <a:latin typeface="Segoe UI" pitchFamily="34" charset="0"/>
              <a:cs typeface="Segoe UI" pitchFamily="34" charset="0"/>
            </a:endParaRPr>
          </a:p>
        </p:txBody>
      </p:sp>
      <p:sp>
        <p:nvSpPr>
          <p:cNvPr id="8" name="TextBox 5"/>
          <p:cNvSpPr txBox="1"/>
          <p:nvPr/>
        </p:nvSpPr>
        <p:spPr>
          <a:xfrm>
            <a:off x="1619672" y="2190029"/>
            <a:ext cx="6734626" cy="110799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sz="2200" b="1" dirty="0">
                <a:solidFill>
                  <a:schemeClr val="accent2"/>
                </a:solidFill>
                <a:latin typeface="Segoe UI" pitchFamily="34" charset="0"/>
                <a:cs typeface="Segoe UI" pitchFamily="34" charset="0"/>
              </a:rPr>
              <a:t>Xây dựng website bán hàng tạp </a:t>
            </a:r>
            <a:r>
              <a:rPr lang="en-US" sz="2200" b="1" dirty="0" smtClean="0">
                <a:solidFill>
                  <a:schemeClr val="accent2"/>
                </a:solidFill>
                <a:latin typeface="Segoe UI" pitchFamily="34" charset="0"/>
                <a:cs typeface="Segoe UI" pitchFamily="34" charset="0"/>
              </a:rPr>
              <a:t>hoá</a:t>
            </a:r>
          </a:p>
          <a:p>
            <a:pPr algn="ctr"/>
            <a:r>
              <a:rPr lang="en-US" sz="2200" b="1" dirty="0" smtClean="0">
                <a:solidFill>
                  <a:schemeClr val="accent2"/>
                </a:solidFill>
                <a:latin typeface="Segoe UI" pitchFamily="34" charset="0"/>
                <a:cs typeface="Segoe UI" pitchFamily="34" charset="0"/>
              </a:rPr>
              <a:t>phục </a:t>
            </a:r>
            <a:r>
              <a:rPr lang="en-US" sz="2200" b="1" dirty="0">
                <a:solidFill>
                  <a:schemeClr val="accent2"/>
                </a:solidFill>
                <a:latin typeface="Segoe UI" pitchFamily="34" charset="0"/>
                <a:cs typeface="Segoe UI" pitchFamily="34" charset="0"/>
              </a:rPr>
              <a:t>vụ cho cán bộ, nhân viên, công </a:t>
            </a:r>
            <a:r>
              <a:rPr lang="en-US" sz="2200" b="1" dirty="0" smtClean="0">
                <a:solidFill>
                  <a:schemeClr val="accent2"/>
                </a:solidFill>
                <a:latin typeface="Segoe UI" pitchFamily="34" charset="0"/>
                <a:cs typeface="Segoe UI" pitchFamily="34" charset="0"/>
              </a:rPr>
              <a:t>nhân</a:t>
            </a:r>
          </a:p>
          <a:p>
            <a:pPr algn="ctr"/>
            <a:r>
              <a:rPr lang="en-US" sz="2200" b="1" dirty="0" smtClean="0">
                <a:solidFill>
                  <a:schemeClr val="accent2"/>
                </a:solidFill>
                <a:latin typeface="Segoe UI" pitchFamily="34" charset="0"/>
                <a:cs typeface="Segoe UI" pitchFamily="34" charset="0"/>
              </a:rPr>
              <a:t>của </a:t>
            </a:r>
            <a:r>
              <a:rPr lang="en-US" sz="2200" b="1" dirty="0">
                <a:solidFill>
                  <a:schemeClr val="accent2"/>
                </a:solidFill>
                <a:latin typeface="Segoe UI" pitchFamily="34" charset="0"/>
                <a:cs typeface="Segoe UI" pitchFamily="34" charset="0"/>
              </a:rPr>
              <a:t>tập đoàn KHKT Hồng Hải</a:t>
            </a:r>
          </a:p>
        </p:txBody>
      </p:sp>
      <p:sp>
        <p:nvSpPr>
          <p:cNvPr id="9" name="Rectangle 8"/>
          <p:cNvSpPr/>
          <p:nvPr/>
        </p:nvSpPr>
        <p:spPr>
          <a:xfrm>
            <a:off x="2042311" y="3646954"/>
            <a:ext cx="4572000" cy="1138773"/>
          </a:xfrm>
          <a:prstGeom prst="rect">
            <a:avLst/>
          </a:prstGeom>
        </p:spPr>
        <p:txBody>
          <a:bodyP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vi-VN" sz="1700" dirty="0">
                <a:solidFill>
                  <a:schemeClr val="accent2"/>
                </a:solidFill>
                <a:latin typeface="Times New Roman" pitchFamily="18" charset="0"/>
                <a:cs typeface="Times New Roman" pitchFamily="18" charset="0"/>
              </a:rPr>
              <a:t>Giáo viên hướng dẫn: </a:t>
            </a:r>
            <a:r>
              <a:rPr lang="vi-VN" sz="1700" b="1" dirty="0" smtClean="0">
                <a:solidFill>
                  <a:schemeClr val="accent2"/>
                </a:solidFill>
                <a:latin typeface="Times New Roman" pitchFamily="18" charset="0"/>
                <a:cs typeface="Times New Roman" pitchFamily="18" charset="0"/>
              </a:rPr>
              <a:t>Ths. </a:t>
            </a:r>
            <a:r>
              <a:rPr lang="en-US" sz="1700" b="1" dirty="0" smtClean="0">
                <a:solidFill>
                  <a:schemeClr val="accent2"/>
                </a:solidFill>
                <a:latin typeface="Times New Roman" pitchFamily="18" charset="0"/>
                <a:cs typeface="Times New Roman" pitchFamily="18" charset="0"/>
              </a:rPr>
              <a:t>Nguyễn Văn Việt</a:t>
            </a:r>
          </a:p>
          <a:p>
            <a:r>
              <a:rPr lang="vi-VN" sz="1700" dirty="0" smtClean="0">
                <a:solidFill>
                  <a:schemeClr val="accent2"/>
                </a:solidFill>
                <a:latin typeface="Times New Roman" pitchFamily="18" charset="0"/>
                <a:cs typeface="Times New Roman" pitchFamily="18" charset="0"/>
              </a:rPr>
              <a:t>Sinh viên thực hiện: </a:t>
            </a:r>
            <a:r>
              <a:rPr lang="en-US" sz="1700" b="1" dirty="0" smtClean="0">
                <a:solidFill>
                  <a:schemeClr val="accent2"/>
                </a:solidFill>
                <a:latin typeface="Times New Roman" pitchFamily="18" charset="0"/>
                <a:cs typeface="Times New Roman" pitchFamily="18" charset="0"/>
              </a:rPr>
              <a:t>Nguyễn Đình Hậu</a:t>
            </a:r>
            <a:endParaRPr lang="en-US" sz="1700" b="1" dirty="0">
              <a:solidFill>
                <a:schemeClr val="accent2"/>
              </a:solidFill>
              <a:latin typeface="Times New Roman" pitchFamily="18" charset="0"/>
              <a:cs typeface="Times New Roman" pitchFamily="18" charset="0"/>
            </a:endParaRPr>
          </a:p>
          <a:p>
            <a:r>
              <a:rPr lang="vi-VN" sz="1700" dirty="0" smtClean="0">
                <a:solidFill>
                  <a:schemeClr val="accent2"/>
                </a:solidFill>
                <a:latin typeface="Times New Roman" pitchFamily="18" charset="0"/>
                <a:cs typeface="Times New Roman" pitchFamily="18" charset="0"/>
              </a:rPr>
              <a:t>Lớp</a:t>
            </a:r>
            <a:r>
              <a:rPr lang="vi-VN" sz="1700" dirty="0">
                <a:solidFill>
                  <a:schemeClr val="accent2"/>
                </a:solidFill>
                <a:latin typeface="Times New Roman" pitchFamily="18" charset="0"/>
                <a:cs typeface="Times New Roman" pitchFamily="18" charset="0"/>
              </a:rPr>
              <a:t>: </a:t>
            </a:r>
            <a:r>
              <a:rPr lang="en-US" sz="1700" b="1" dirty="0" smtClean="0">
                <a:solidFill>
                  <a:schemeClr val="accent2"/>
                </a:solidFill>
                <a:latin typeface="Times New Roman" pitchFamily="18" charset="0"/>
                <a:cs typeface="Times New Roman" pitchFamily="18" charset="0"/>
              </a:rPr>
              <a:t>KTPM - K14C</a:t>
            </a:r>
            <a:r>
              <a:rPr lang="vi-VN" sz="1700" b="1" dirty="0" smtClean="0">
                <a:solidFill>
                  <a:schemeClr val="accent2"/>
                </a:solidFill>
                <a:latin typeface="Times New Roman" pitchFamily="18" charset="0"/>
                <a:cs typeface="Times New Roman" pitchFamily="18" charset="0"/>
              </a:rPr>
              <a:t>              </a:t>
            </a:r>
            <a:endParaRPr lang="en-US" sz="1700" b="1" dirty="0">
              <a:solidFill>
                <a:schemeClr val="accent2"/>
              </a:solidFill>
              <a:latin typeface="Times New Roman" pitchFamily="18" charset="0"/>
              <a:cs typeface="Times New Roman" pitchFamily="18" charset="0"/>
            </a:endParaRPr>
          </a:p>
          <a:p>
            <a:r>
              <a:rPr lang="vi-VN" sz="1700" dirty="0">
                <a:solidFill>
                  <a:schemeClr val="accent2"/>
                </a:solidFill>
                <a:latin typeface="Times New Roman" pitchFamily="18" charset="0"/>
                <a:cs typeface="Times New Roman" pitchFamily="18" charset="0"/>
              </a:rPr>
              <a:t>Năm học: </a:t>
            </a:r>
            <a:r>
              <a:rPr lang="vi-VN" sz="1700" b="1" dirty="0" smtClean="0">
                <a:solidFill>
                  <a:schemeClr val="accent2"/>
                </a:solidFill>
                <a:latin typeface="Times New Roman" pitchFamily="18" charset="0"/>
                <a:cs typeface="Times New Roman" pitchFamily="18" charset="0"/>
              </a:rPr>
              <a:t>201</a:t>
            </a:r>
            <a:r>
              <a:rPr lang="en-US" sz="1700" b="1" dirty="0" smtClean="0">
                <a:solidFill>
                  <a:schemeClr val="accent2"/>
                </a:solidFill>
                <a:latin typeface="Times New Roman" pitchFamily="18" charset="0"/>
                <a:cs typeface="Times New Roman" pitchFamily="18" charset="0"/>
              </a:rPr>
              <a:t>9</a:t>
            </a:r>
            <a:r>
              <a:rPr lang="vi-VN" sz="1700" b="1" dirty="0" smtClean="0">
                <a:solidFill>
                  <a:schemeClr val="accent2"/>
                </a:solidFill>
                <a:latin typeface="Times New Roman" pitchFamily="18" charset="0"/>
                <a:cs typeface="Times New Roman" pitchFamily="18" charset="0"/>
              </a:rPr>
              <a:t>- 20</a:t>
            </a:r>
            <a:r>
              <a:rPr lang="en-US" sz="1700" b="1" dirty="0" smtClean="0">
                <a:solidFill>
                  <a:schemeClr val="accent2"/>
                </a:solidFill>
                <a:latin typeface="Times New Roman" pitchFamily="18" charset="0"/>
                <a:cs typeface="Times New Roman" pitchFamily="18" charset="0"/>
              </a:rPr>
              <a:t>20</a:t>
            </a:r>
            <a:endParaRPr lang="en-US" sz="1700" b="1" dirty="0">
              <a:solidFill>
                <a:schemeClr val="accent2"/>
              </a:solidFill>
              <a:latin typeface="Times New Roman" pitchFamily="18" charset="0"/>
              <a:cs typeface="Times New Roman" pitchFamily="18" charset="0"/>
            </a:endParaRPr>
          </a:p>
        </p:txBody>
      </p:sp>
      <p:sp>
        <p:nvSpPr>
          <p:cNvPr id="10" name="TextBox 7"/>
          <p:cNvSpPr txBox="1"/>
          <p:nvPr/>
        </p:nvSpPr>
        <p:spPr>
          <a:xfrm>
            <a:off x="2043731" y="348383"/>
            <a:ext cx="6457430" cy="92333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b="1" dirty="0" smtClean="0">
                <a:solidFill>
                  <a:schemeClr val="accent2"/>
                </a:solidFill>
                <a:latin typeface="Times New Roman" pitchFamily="18" charset="0"/>
                <a:cs typeface="Times New Roman" pitchFamily="18" charset="0"/>
              </a:rPr>
              <a:t>ĐẠI HỌC CÔNG NGHỆ THÔNG TIN VÀ TRUYỀN THÔNG THÁI NGUYÊN</a:t>
            </a:r>
          </a:p>
          <a:p>
            <a:pPr algn="ctr"/>
            <a:r>
              <a:rPr lang="en-US" b="1" dirty="0" smtClean="0">
                <a:solidFill>
                  <a:schemeClr val="accent2"/>
                </a:solidFill>
                <a:latin typeface="Times New Roman" pitchFamily="18" charset="0"/>
                <a:cs typeface="Times New Roman" pitchFamily="18" charset="0"/>
              </a:rPr>
              <a:t>KHOA CÔNG NGHỆ THÔNG TIN</a:t>
            </a:r>
            <a:endParaRPr lang="en-US" b="1" dirty="0">
              <a:solidFill>
                <a:schemeClr val="accent2"/>
              </a:solidFill>
              <a:latin typeface="Times New Roman" pitchFamily="18" charset="0"/>
              <a:cs typeface="Times New Roman" pitchFamily="18" charset="0"/>
            </a:endParaRPr>
          </a:p>
        </p:txBody>
      </p:sp>
    </p:spTree>
    <p:extLst>
      <p:ext uri="{BB962C8B-B14F-4D97-AF65-F5344CB8AC3E}">
        <p14:creationId xmlns:p14="http://schemas.microsoft.com/office/powerpoint/2010/main" val="3312325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Phân tích thiết kế hệ thống </a:t>
            </a:r>
            <a:endParaRPr lang="ko-KR" altLang="en-US" dirty="0"/>
          </a:p>
        </p:txBody>
      </p:sp>
      <p:sp>
        <p:nvSpPr>
          <p:cNvPr id="32" name="Rectangle 31"/>
          <p:cNvSpPr/>
          <p:nvPr/>
        </p:nvSpPr>
        <p:spPr>
          <a:xfrm>
            <a:off x="971601" y="4587974"/>
            <a:ext cx="7128793" cy="251860"/>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971601" y="4575404"/>
            <a:ext cx="7128792"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Biểu đồ lớp tổng quát</a:t>
            </a:r>
            <a:endParaRPr lang="ko-KR" altLang="en-US" sz="1200" b="1" dirty="0">
              <a:solidFill>
                <a:schemeClr val="bg1"/>
              </a:solidFill>
              <a:cs typeface="Arial" pitchFamily="34" charset="0"/>
            </a:endParaRPr>
          </a:p>
        </p:txBody>
      </p:sp>
      <p:pic>
        <p:nvPicPr>
          <p:cNvPr id="3" name="Picture 2"/>
          <p:cNvPicPr>
            <a:picLocks noChangeAspect="1"/>
          </p:cNvPicPr>
          <p:nvPr/>
        </p:nvPicPr>
        <p:blipFill>
          <a:blip r:embed="rId2"/>
          <a:stretch>
            <a:fillRect/>
          </a:stretch>
        </p:blipFill>
        <p:spPr>
          <a:xfrm>
            <a:off x="971601" y="843558"/>
            <a:ext cx="7128792" cy="3672408"/>
          </a:xfrm>
          <a:prstGeom prst="rect">
            <a:avLst/>
          </a:prstGeom>
        </p:spPr>
      </p:pic>
    </p:spTree>
    <p:extLst>
      <p:ext uri="{BB962C8B-B14F-4D97-AF65-F5344CB8AC3E}">
        <p14:creationId xmlns:p14="http://schemas.microsoft.com/office/powerpoint/2010/main" val="3482660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9144000" cy="576064"/>
          </a:xfrm>
        </p:spPr>
        <p:txBody>
          <a:bodyPr/>
          <a:lstStyle/>
          <a:p>
            <a:r>
              <a:rPr lang="en-US" altLang="ko-KR" dirty="0" smtClean="0"/>
              <a:t>Chương trình demo</a:t>
            </a:r>
            <a:endParaRPr lang="ko-KR" altLang="en-US" dirty="0"/>
          </a:p>
        </p:txBody>
      </p:sp>
      <p:sp>
        <p:nvSpPr>
          <p:cNvPr id="12" name="Rectangle 11"/>
          <p:cNvSpPr/>
          <p:nvPr/>
        </p:nvSpPr>
        <p:spPr>
          <a:xfrm>
            <a:off x="1907704" y="4347502"/>
            <a:ext cx="5498937" cy="251860"/>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p:cNvSpPr txBox="1"/>
          <p:nvPr/>
        </p:nvSpPr>
        <p:spPr>
          <a:xfrm>
            <a:off x="1907704" y="4334932"/>
            <a:ext cx="5498937"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Giao diện trang chủ</a:t>
            </a:r>
            <a:endParaRPr lang="ko-KR" altLang="en-US" sz="1200" b="1" dirty="0">
              <a:solidFill>
                <a:schemeClr val="bg1"/>
              </a:solidFill>
              <a:cs typeface="Arial" pitchFamily="34" charset="0"/>
            </a:endParaRPr>
          </a:p>
        </p:txBody>
      </p:sp>
      <p:pic>
        <p:nvPicPr>
          <p:cNvPr id="5" name="Picture 4"/>
          <p:cNvPicPr>
            <a:picLocks noChangeAspect="1"/>
          </p:cNvPicPr>
          <p:nvPr/>
        </p:nvPicPr>
        <p:blipFill>
          <a:blip r:embed="rId2"/>
          <a:stretch>
            <a:fillRect/>
          </a:stretch>
        </p:blipFill>
        <p:spPr>
          <a:xfrm>
            <a:off x="1907704" y="1203598"/>
            <a:ext cx="5498937" cy="3061886"/>
          </a:xfrm>
          <a:prstGeom prst="rect">
            <a:avLst/>
          </a:prstGeom>
        </p:spPr>
      </p:pic>
    </p:spTree>
    <p:extLst>
      <p:ext uri="{BB962C8B-B14F-4D97-AF65-F5344CB8AC3E}">
        <p14:creationId xmlns:p14="http://schemas.microsoft.com/office/powerpoint/2010/main" val="2140633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Kết luận</a:t>
            </a:r>
            <a:endParaRPr lang="ko-KR" altLang="en-US" dirty="0"/>
          </a:p>
        </p:txBody>
      </p:sp>
      <p:sp>
        <p:nvSpPr>
          <p:cNvPr id="4" name="Round Same Side Corner Rectangle 8"/>
          <p:cNvSpPr/>
          <p:nvPr/>
        </p:nvSpPr>
        <p:spPr>
          <a:xfrm>
            <a:off x="3563918" y="1574372"/>
            <a:ext cx="822642" cy="2166636"/>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ound Same Side Corner Rectangle 20"/>
          <p:cNvSpPr/>
          <p:nvPr/>
        </p:nvSpPr>
        <p:spPr>
          <a:xfrm rot="10800000">
            <a:off x="4771114" y="1531262"/>
            <a:ext cx="1025051" cy="2186636"/>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 name="Group 5"/>
          <p:cNvGrpSpPr/>
          <p:nvPr/>
        </p:nvGrpSpPr>
        <p:grpSpPr>
          <a:xfrm>
            <a:off x="0" y="1419622"/>
            <a:ext cx="3142702" cy="2255330"/>
            <a:chOff x="-4613" y="1669093"/>
            <a:chExt cx="3142702" cy="2255330"/>
          </a:xfrm>
        </p:grpSpPr>
        <p:sp>
          <p:nvSpPr>
            <p:cNvPr id="7" name="Rectangle 6"/>
            <p:cNvSpPr/>
            <p:nvPr/>
          </p:nvSpPr>
          <p:spPr>
            <a:xfrm>
              <a:off x="1003498" y="2733275"/>
              <a:ext cx="360040" cy="952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8" name="Rectangle 7"/>
            <p:cNvSpPr/>
            <p:nvPr/>
          </p:nvSpPr>
          <p:spPr>
            <a:xfrm>
              <a:off x="-4613" y="2628280"/>
              <a:ext cx="1128161" cy="129614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Freeform 8"/>
            <p:cNvSpPr/>
            <p:nvPr/>
          </p:nvSpPr>
          <p:spPr>
            <a:xfrm rot="5400000">
              <a:off x="1226741" y="180589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0" name="Oval 9"/>
            <p:cNvSpPr/>
            <p:nvPr/>
          </p:nvSpPr>
          <p:spPr>
            <a:xfrm>
              <a:off x="715465" y="3579675"/>
              <a:ext cx="211525" cy="211525"/>
            </a:xfrm>
            <a:prstGeom prst="ellipse">
              <a:avLst/>
            </a:pr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 name="Group 10"/>
          <p:cNvGrpSpPr/>
          <p:nvPr/>
        </p:nvGrpSpPr>
        <p:grpSpPr>
          <a:xfrm>
            <a:off x="6005910" y="2098947"/>
            <a:ext cx="3142703" cy="2255331"/>
            <a:chOff x="6001297" y="2348418"/>
            <a:chExt cx="3142703" cy="2255331"/>
          </a:xfrm>
        </p:grpSpPr>
        <p:sp>
          <p:nvSpPr>
            <p:cNvPr id="12" name="Rectangle 11"/>
            <p:cNvSpPr/>
            <p:nvPr/>
          </p:nvSpPr>
          <p:spPr>
            <a:xfrm rot="10800000">
              <a:off x="7775849" y="2587500"/>
              <a:ext cx="360040" cy="9520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3" name="Rectangle 12"/>
            <p:cNvSpPr/>
            <p:nvPr/>
          </p:nvSpPr>
          <p:spPr>
            <a:xfrm rot="10800000">
              <a:off x="8015839" y="2348418"/>
              <a:ext cx="1128161" cy="129614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Freeform 13"/>
            <p:cNvSpPr/>
            <p:nvPr/>
          </p:nvSpPr>
          <p:spPr>
            <a:xfrm rot="16200000">
              <a:off x="5864500" y="2692400"/>
              <a:ext cx="2048146" cy="1774551"/>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711016 w 1421182"/>
                <a:gd name="connsiteY10" fmla="*/ 34275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927050 w 1421182"/>
                <a:gd name="connsiteY8" fmla="*/ 79611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152597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22200 h 1490973"/>
                <a:gd name="connsiteX1" fmla="*/ 140932 w 1421182"/>
                <a:gd name="connsiteY1" fmla="*/ 817974 h 1490973"/>
                <a:gd name="connsiteX2" fmla="*/ 309182 w 1421182"/>
                <a:gd name="connsiteY2" fmla="*/ 1176419 h 1490973"/>
                <a:gd name="connsiteX3" fmla="*/ 693290 w 1421182"/>
                <a:gd name="connsiteY3" fmla="*/ 1483776 h 1490973"/>
                <a:gd name="connsiteX4" fmla="*/ 1311364 w 1421182"/>
                <a:gd name="connsiteY4" fmla="*/ 1490973 h 1490973"/>
                <a:gd name="connsiteX5" fmla="*/ 1421092 w 1421182"/>
                <a:gd name="connsiteY5" fmla="*/ 591203 h 1490973"/>
                <a:gd name="connsiteX6" fmla="*/ 1095765 w 1421182"/>
                <a:gd name="connsiteY6" fmla="*/ 133737 h 1490973"/>
                <a:gd name="connsiteX7" fmla="*/ 1168953 w 1421182"/>
                <a:gd name="connsiteY7" fmla="*/ 432717 h 1490973"/>
                <a:gd name="connsiteX8" fmla="*/ 891530 w 1421182"/>
                <a:gd name="connsiteY8" fmla="*/ 83162 h 1490973"/>
                <a:gd name="connsiteX9" fmla="*/ 957315 w 1421182"/>
                <a:gd name="connsiteY9" fmla="*/ 408825 h 1490973"/>
                <a:gd name="connsiteX10" fmla="*/ 689705 w 1421182"/>
                <a:gd name="connsiteY10" fmla="*/ 41379 h 1490973"/>
                <a:gd name="connsiteX11" fmla="*/ 729319 w 1421182"/>
                <a:gd name="connsiteY11" fmla="*/ 422482 h 1490973"/>
                <a:gd name="connsiteX12" fmla="*/ 553923 w 1421182"/>
                <a:gd name="connsiteY12" fmla="*/ 1051 h 1490973"/>
                <a:gd name="connsiteX13" fmla="*/ 473286 w 1421182"/>
                <a:gd name="connsiteY13" fmla="*/ 776782 h 1490973"/>
                <a:gd name="connsiteX14" fmla="*/ 338442 w 1421182"/>
                <a:gd name="connsiteY14" fmla="*/ 722877 h 1490973"/>
                <a:gd name="connsiteX15" fmla="*/ 719 w 1421182"/>
                <a:gd name="connsiteY15" fmla="*/ 422200 h 1490973"/>
                <a:gd name="connsiteX0" fmla="*/ 719 w 1421182"/>
                <a:gd name="connsiteY0" fmla="*/ 480395 h 1549168"/>
                <a:gd name="connsiteX1" fmla="*/ 140932 w 1421182"/>
                <a:gd name="connsiteY1" fmla="*/ 876169 h 1549168"/>
                <a:gd name="connsiteX2" fmla="*/ 309182 w 1421182"/>
                <a:gd name="connsiteY2" fmla="*/ 1234614 h 1549168"/>
                <a:gd name="connsiteX3" fmla="*/ 693290 w 1421182"/>
                <a:gd name="connsiteY3" fmla="*/ 1541971 h 1549168"/>
                <a:gd name="connsiteX4" fmla="*/ 1311364 w 1421182"/>
                <a:gd name="connsiteY4" fmla="*/ 1549168 h 1549168"/>
                <a:gd name="connsiteX5" fmla="*/ 1421092 w 1421182"/>
                <a:gd name="connsiteY5" fmla="*/ 649398 h 1549168"/>
                <a:gd name="connsiteX6" fmla="*/ 1095765 w 1421182"/>
                <a:gd name="connsiteY6" fmla="*/ 191932 h 1549168"/>
                <a:gd name="connsiteX7" fmla="*/ 1168953 w 1421182"/>
                <a:gd name="connsiteY7" fmla="*/ 490912 h 1549168"/>
                <a:gd name="connsiteX8" fmla="*/ 891530 w 1421182"/>
                <a:gd name="connsiteY8" fmla="*/ 141357 h 1549168"/>
                <a:gd name="connsiteX9" fmla="*/ 957315 w 1421182"/>
                <a:gd name="connsiteY9" fmla="*/ 467020 h 1549168"/>
                <a:gd name="connsiteX10" fmla="*/ 689705 w 1421182"/>
                <a:gd name="connsiteY10" fmla="*/ 99574 h 1549168"/>
                <a:gd name="connsiteX11" fmla="*/ 553923 w 1421182"/>
                <a:gd name="connsiteY11" fmla="*/ 59246 h 1549168"/>
                <a:gd name="connsiteX12" fmla="*/ 473286 w 1421182"/>
                <a:gd name="connsiteY12" fmla="*/ 834977 h 1549168"/>
                <a:gd name="connsiteX13" fmla="*/ 338442 w 1421182"/>
                <a:gd name="connsiteY13" fmla="*/ 781072 h 1549168"/>
                <a:gd name="connsiteX14" fmla="*/ 719 w 1421182"/>
                <a:gd name="connsiteY14" fmla="*/ 480395 h 1549168"/>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1168953 w 1421182"/>
                <a:gd name="connsiteY7" fmla="*/ 479667 h 1537923"/>
                <a:gd name="connsiteX8" fmla="*/ 891530 w 1421182"/>
                <a:gd name="connsiteY8" fmla="*/ 130112 h 1537923"/>
                <a:gd name="connsiteX9" fmla="*/ 689705 w 1421182"/>
                <a:gd name="connsiteY9" fmla="*/ 88329 h 1537923"/>
                <a:gd name="connsiteX10" fmla="*/ 553923 w 1421182"/>
                <a:gd name="connsiteY10" fmla="*/ 48001 h 1537923"/>
                <a:gd name="connsiteX11" fmla="*/ 473286 w 1421182"/>
                <a:gd name="connsiteY11" fmla="*/ 823732 h 1537923"/>
                <a:gd name="connsiteX12" fmla="*/ 338442 w 1421182"/>
                <a:gd name="connsiteY12" fmla="*/ 769827 h 1537923"/>
                <a:gd name="connsiteX13" fmla="*/ 719 w 1421182"/>
                <a:gd name="connsiteY13"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095765 w 1421182"/>
                <a:gd name="connsiteY6" fmla="*/ 180687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891530 w 1421182"/>
                <a:gd name="connsiteY7" fmla="*/ 130112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69150 h 1537923"/>
                <a:gd name="connsiteX1" fmla="*/ 140932 w 1421182"/>
                <a:gd name="connsiteY1" fmla="*/ 864924 h 1537923"/>
                <a:gd name="connsiteX2" fmla="*/ 309182 w 1421182"/>
                <a:gd name="connsiteY2" fmla="*/ 1223369 h 1537923"/>
                <a:gd name="connsiteX3" fmla="*/ 693290 w 1421182"/>
                <a:gd name="connsiteY3" fmla="*/ 1530726 h 1537923"/>
                <a:gd name="connsiteX4" fmla="*/ 1311364 w 1421182"/>
                <a:gd name="connsiteY4" fmla="*/ 1537923 h 1537923"/>
                <a:gd name="connsiteX5" fmla="*/ 1421092 w 1421182"/>
                <a:gd name="connsiteY5" fmla="*/ 638153 h 1537923"/>
                <a:gd name="connsiteX6" fmla="*/ 1170363 w 1421182"/>
                <a:gd name="connsiteY6" fmla="*/ 177134 h 1537923"/>
                <a:gd name="connsiteX7" fmla="*/ 916396 w 1421182"/>
                <a:gd name="connsiteY7" fmla="*/ 147873 h 1537923"/>
                <a:gd name="connsiteX8" fmla="*/ 689705 w 1421182"/>
                <a:gd name="connsiteY8" fmla="*/ 88329 h 1537923"/>
                <a:gd name="connsiteX9" fmla="*/ 553923 w 1421182"/>
                <a:gd name="connsiteY9" fmla="*/ 48001 h 1537923"/>
                <a:gd name="connsiteX10" fmla="*/ 473286 w 1421182"/>
                <a:gd name="connsiteY10" fmla="*/ 823732 h 1537923"/>
                <a:gd name="connsiteX11" fmla="*/ 338442 w 1421182"/>
                <a:gd name="connsiteY11" fmla="*/ 769827 h 1537923"/>
                <a:gd name="connsiteX12" fmla="*/ 719 w 1421182"/>
                <a:gd name="connsiteY12" fmla="*/ 469150 h 1537923"/>
                <a:gd name="connsiteX0" fmla="*/ 719 w 1421182"/>
                <a:gd name="connsiteY0" fmla="*/ 456367 h 1525140"/>
                <a:gd name="connsiteX1" fmla="*/ 140932 w 1421182"/>
                <a:gd name="connsiteY1" fmla="*/ 852141 h 1525140"/>
                <a:gd name="connsiteX2" fmla="*/ 309182 w 1421182"/>
                <a:gd name="connsiteY2" fmla="*/ 1210586 h 1525140"/>
                <a:gd name="connsiteX3" fmla="*/ 693290 w 1421182"/>
                <a:gd name="connsiteY3" fmla="*/ 1517943 h 1525140"/>
                <a:gd name="connsiteX4" fmla="*/ 1311364 w 1421182"/>
                <a:gd name="connsiteY4" fmla="*/ 1525140 h 1525140"/>
                <a:gd name="connsiteX5" fmla="*/ 1421092 w 1421182"/>
                <a:gd name="connsiteY5" fmla="*/ 625370 h 1525140"/>
                <a:gd name="connsiteX6" fmla="*/ 1170363 w 1421182"/>
                <a:gd name="connsiteY6" fmla="*/ 164351 h 1525140"/>
                <a:gd name="connsiteX7" fmla="*/ 916396 w 1421182"/>
                <a:gd name="connsiteY7" fmla="*/ 135090 h 1525140"/>
                <a:gd name="connsiteX8" fmla="*/ 689705 w 1421182"/>
                <a:gd name="connsiteY8" fmla="*/ 75546 h 1525140"/>
                <a:gd name="connsiteX9" fmla="*/ 732615 w 1421182"/>
                <a:gd name="connsiteY9" fmla="*/ 126723 h 1525140"/>
                <a:gd name="connsiteX10" fmla="*/ 553923 w 1421182"/>
                <a:gd name="connsiteY10" fmla="*/ 35218 h 1525140"/>
                <a:gd name="connsiteX11" fmla="*/ 473286 w 1421182"/>
                <a:gd name="connsiteY11" fmla="*/ 810949 h 1525140"/>
                <a:gd name="connsiteX12" fmla="*/ 338442 w 1421182"/>
                <a:gd name="connsiteY12" fmla="*/ 757044 h 1525140"/>
                <a:gd name="connsiteX13" fmla="*/ 719 w 1421182"/>
                <a:gd name="connsiteY13" fmla="*/ 456367 h 1525140"/>
                <a:gd name="connsiteX0" fmla="*/ 719 w 1421182"/>
                <a:gd name="connsiteY0" fmla="*/ 391802 h 1460575"/>
                <a:gd name="connsiteX1" fmla="*/ 140932 w 1421182"/>
                <a:gd name="connsiteY1" fmla="*/ 787576 h 1460575"/>
                <a:gd name="connsiteX2" fmla="*/ 309182 w 1421182"/>
                <a:gd name="connsiteY2" fmla="*/ 1146021 h 1460575"/>
                <a:gd name="connsiteX3" fmla="*/ 693290 w 1421182"/>
                <a:gd name="connsiteY3" fmla="*/ 1453378 h 1460575"/>
                <a:gd name="connsiteX4" fmla="*/ 1311364 w 1421182"/>
                <a:gd name="connsiteY4" fmla="*/ 1460575 h 1460575"/>
                <a:gd name="connsiteX5" fmla="*/ 1421092 w 1421182"/>
                <a:gd name="connsiteY5" fmla="*/ 560805 h 1460575"/>
                <a:gd name="connsiteX6" fmla="*/ 1170363 w 1421182"/>
                <a:gd name="connsiteY6" fmla="*/ 99786 h 1460575"/>
                <a:gd name="connsiteX7" fmla="*/ 916396 w 1421182"/>
                <a:gd name="connsiteY7" fmla="*/ 70525 h 1460575"/>
                <a:gd name="connsiteX8" fmla="*/ 689705 w 1421182"/>
                <a:gd name="connsiteY8" fmla="*/ 10981 h 1460575"/>
                <a:gd name="connsiteX9" fmla="*/ 732615 w 1421182"/>
                <a:gd name="connsiteY9" fmla="*/ 62158 h 1460575"/>
                <a:gd name="connsiteX10" fmla="*/ 539718 w 1421182"/>
                <a:gd name="connsiteY10" fmla="*/ 48800 h 1460575"/>
                <a:gd name="connsiteX11" fmla="*/ 473286 w 1421182"/>
                <a:gd name="connsiteY11" fmla="*/ 746384 h 1460575"/>
                <a:gd name="connsiteX12" fmla="*/ 338442 w 1421182"/>
                <a:gd name="connsiteY12" fmla="*/ 692479 h 1460575"/>
                <a:gd name="connsiteX13" fmla="*/ 719 w 1421182"/>
                <a:gd name="connsiteY13" fmla="*/ 391802 h 1460575"/>
                <a:gd name="connsiteX0" fmla="*/ 719 w 1421182"/>
                <a:gd name="connsiteY0" fmla="*/ 399347 h 1468120"/>
                <a:gd name="connsiteX1" fmla="*/ 140932 w 1421182"/>
                <a:gd name="connsiteY1" fmla="*/ 795121 h 1468120"/>
                <a:gd name="connsiteX2" fmla="*/ 309182 w 1421182"/>
                <a:gd name="connsiteY2" fmla="*/ 1153566 h 1468120"/>
                <a:gd name="connsiteX3" fmla="*/ 693290 w 1421182"/>
                <a:gd name="connsiteY3" fmla="*/ 1460923 h 1468120"/>
                <a:gd name="connsiteX4" fmla="*/ 1311364 w 1421182"/>
                <a:gd name="connsiteY4" fmla="*/ 1468120 h 1468120"/>
                <a:gd name="connsiteX5" fmla="*/ 1421092 w 1421182"/>
                <a:gd name="connsiteY5" fmla="*/ 568350 h 1468120"/>
                <a:gd name="connsiteX6" fmla="*/ 1170363 w 1421182"/>
                <a:gd name="connsiteY6" fmla="*/ 107331 h 1468120"/>
                <a:gd name="connsiteX7" fmla="*/ 916396 w 1421182"/>
                <a:gd name="connsiteY7" fmla="*/ 78070 h 1468120"/>
                <a:gd name="connsiteX8" fmla="*/ 817586 w 1421182"/>
                <a:gd name="connsiteY8" fmla="*/ 765 h 1468120"/>
                <a:gd name="connsiteX9" fmla="*/ 732615 w 1421182"/>
                <a:gd name="connsiteY9" fmla="*/ 69703 h 1468120"/>
                <a:gd name="connsiteX10" fmla="*/ 539718 w 1421182"/>
                <a:gd name="connsiteY10" fmla="*/ 56345 h 1468120"/>
                <a:gd name="connsiteX11" fmla="*/ 473286 w 1421182"/>
                <a:gd name="connsiteY11" fmla="*/ 753929 h 1468120"/>
                <a:gd name="connsiteX12" fmla="*/ 338442 w 1421182"/>
                <a:gd name="connsiteY12" fmla="*/ 700024 h 1468120"/>
                <a:gd name="connsiteX13" fmla="*/ 719 w 1421182"/>
                <a:gd name="connsiteY13" fmla="*/ 399347 h 1468120"/>
                <a:gd name="connsiteX0" fmla="*/ 719 w 1421182"/>
                <a:gd name="connsiteY0" fmla="*/ 391166 h 1459939"/>
                <a:gd name="connsiteX1" fmla="*/ 140932 w 1421182"/>
                <a:gd name="connsiteY1" fmla="*/ 786940 h 1459939"/>
                <a:gd name="connsiteX2" fmla="*/ 309182 w 1421182"/>
                <a:gd name="connsiteY2" fmla="*/ 1145385 h 1459939"/>
                <a:gd name="connsiteX3" fmla="*/ 693290 w 1421182"/>
                <a:gd name="connsiteY3" fmla="*/ 1452742 h 1459939"/>
                <a:gd name="connsiteX4" fmla="*/ 1311364 w 1421182"/>
                <a:gd name="connsiteY4" fmla="*/ 1459939 h 1459939"/>
                <a:gd name="connsiteX5" fmla="*/ 1421092 w 1421182"/>
                <a:gd name="connsiteY5" fmla="*/ 560169 h 1459939"/>
                <a:gd name="connsiteX6" fmla="*/ 1170363 w 1421182"/>
                <a:gd name="connsiteY6" fmla="*/ 99150 h 1459939"/>
                <a:gd name="connsiteX7" fmla="*/ 916396 w 1421182"/>
                <a:gd name="connsiteY7" fmla="*/ 69889 h 1459939"/>
                <a:gd name="connsiteX8" fmla="*/ 732615 w 1421182"/>
                <a:gd name="connsiteY8" fmla="*/ 61522 h 1459939"/>
                <a:gd name="connsiteX9" fmla="*/ 539718 w 1421182"/>
                <a:gd name="connsiteY9" fmla="*/ 48164 h 1459939"/>
                <a:gd name="connsiteX10" fmla="*/ 473286 w 1421182"/>
                <a:gd name="connsiteY10" fmla="*/ 745748 h 1459939"/>
                <a:gd name="connsiteX11" fmla="*/ 338442 w 1421182"/>
                <a:gd name="connsiteY11" fmla="*/ 691843 h 1459939"/>
                <a:gd name="connsiteX12" fmla="*/ 719 w 1421182"/>
                <a:gd name="connsiteY12" fmla="*/ 391166 h 1459939"/>
                <a:gd name="connsiteX0" fmla="*/ 719 w 1421182"/>
                <a:gd name="connsiteY0" fmla="*/ 375395 h 1444168"/>
                <a:gd name="connsiteX1" fmla="*/ 140932 w 1421182"/>
                <a:gd name="connsiteY1" fmla="*/ 771169 h 1444168"/>
                <a:gd name="connsiteX2" fmla="*/ 309182 w 1421182"/>
                <a:gd name="connsiteY2" fmla="*/ 1129614 h 1444168"/>
                <a:gd name="connsiteX3" fmla="*/ 693290 w 1421182"/>
                <a:gd name="connsiteY3" fmla="*/ 1436971 h 1444168"/>
                <a:gd name="connsiteX4" fmla="*/ 1311364 w 1421182"/>
                <a:gd name="connsiteY4" fmla="*/ 1444168 h 1444168"/>
                <a:gd name="connsiteX5" fmla="*/ 1421092 w 1421182"/>
                <a:gd name="connsiteY5" fmla="*/ 544398 h 1444168"/>
                <a:gd name="connsiteX6" fmla="*/ 1170363 w 1421182"/>
                <a:gd name="connsiteY6" fmla="*/ 83379 h 1444168"/>
                <a:gd name="connsiteX7" fmla="*/ 916396 w 1421182"/>
                <a:gd name="connsiteY7" fmla="*/ 54118 h 1444168"/>
                <a:gd name="connsiteX8" fmla="*/ 732615 w 1421182"/>
                <a:gd name="connsiteY8" fmla="*/ 45751 h 1444168"/>
                <a:gd name="connsiteX9" fmla="*/ 529062 w 1421182"/>
                <a:gd name="connsiteY9" fmla="*/ 53706 h 1444168"/>
                <a:gd name="connsiteX10" fmla="*/ 473286 w 1421182"/>
                <a:gd name="connsiteY10" fmla="*/ 729977 h 1444168"/>
                <a:gd name="connsiteX11" fmla="*/ 338442 w 1421182"/>
                <a:gd name="connsiteY11" fmla="*/ 676072 h 1444168"/>
                <a:gd name="connsiteX12" fmla="*/ 719 w 1421182"/>
                <a:gd name="connsiteY12" fmla="*/ 375395 h 1444168"/>
                <a:gd name="connsiteX0" fmla="*/ 719 w 1421182"/>
                <a:gd name="connsiteY0" fmla="*/ 383267 h 1452040"/>
                <a:gd name="connsiteX1" fmla="*/ 140932 w 1421182"/>
                <a:gd name="connsiteY1" fmla="*/ 779041 h 1452040"/>
                <a:gd name="connsiteX2" fmla="*/ 309182 w 1421182"/>
                <a:gd name="connsiteY2" fmla="*/ 1137486 h 1452040"/>
                <a:gd name="connsiteX3" fmla="*/ 693290 w 1421182"/>
                <a:gd name="connsiteY3" fmla="*/ 1444843 h 1452040"/>
                <a:gd name="connsiteX4" fmla="*/ 1311364 w 1421182"/>
                <a:gd name="connsiteY4" fmla="*/ 1452040 h 1452040"/>
                <a:gd name="connsiteX5" fmla="*/ 1421092 w 1421182"/>
                <a:gd name="connsiteY5" fmla="*/ 552270 h 1452040"/>
                <a:gd name="connsiteX6" fmla="*/ 1170363 w 1421182"/>
                <a:gd name="connsiteY6" fmla="*/ 91251 h 1452040"/>
                <a:gd name="connsiteX7" fmla="*/ 916396 w 1421182"/>
                <a:gd name="connsiteY7" fmla="*/ 61990 h 1452040"/>
                <a:gd name="connsiteX8" fmla="*/ 732615 w 1421182"/>
                <a:gd name="connsiteY8" fmla="*/ 53623 h 1452040"/>
                <a:gd name="connsiteX9" fmla="*/ 529062 w 1421182"/>
                <a:gd name="connsiteY9" fmla="*/ 61578 h 1452040"/>
                <a:gd name="connsiteX10" fmla="*/ 473286 w 1421182"/>
                <a:gd name="connsiteY10" fmla="*/ 737849 h 1452040"/>
                <a:gd name="connsiteX11" fmla="*/ 338442 w 1421182"/>
                <a:gd name="connsiteY11" fmla="*/ 683944 h 1452040"/>
                <a:gd name="connsiteX12" fmla="*/ 719 w 1421182"/>
                <a:gd name="connsiteY12" fmla="*/ 383267 h 1452040"/>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16396 w 1421182"/>
                <a:gd name="connsiteY7" fmla="*/ 80212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2642"/>
                <a:gd name="connsiteY0" fmla="*/ 401489 h 1470262"/>
                <a:gd name="connsiteX1" fmla="*/ 140932 w 1422642"/>
                <a:gd name="connsiteY1" fmla="*/ 797263 h 1470262"/>
                <a:gd name="connsiteX2" fmla="*/ 309182 w 1422642"/>
                <a:gd name="connsiteY2" fmla="*/ 1155708 h 1470262"/>
                <a:gd name="connsiteX3" fmla="*/ 693290 w 1422642"/>
                <a:gd name="connsiteY3" fmla="*/ 1463065 h 1470262"/>
                <a:gd name="connsiteX4" fmla="*/ 1311364 w 1422642"/>
                <a:gd name="connsiteY4" fmla="*/ 1470262 h 1470262"/>
                <a:gd name="connsiteX5" fmla="*/ 1421092 w 1422642"/>
                <a:gd name="connsiteY5" fmla="*/ 570492 h 1470262"/>
                <a:gd name="connsiteX6" fmla="*/ 1170363 w 1422642"/>
                <a:gd name="connsiteY6" fmla="*/ 109473 h 1470262"/>
                <a:gd name="connsiteX7" fmla="*/ 955471 w 1422642"/>
                <a:gd name="connsiteY7" fmla="*/ 83763 h 1470262"/>
                <a:gd name="connsiteX8" fmla="*/ 732615 w 1422642"/>
                <a:gd name="connsiteY8" fmla="*/ 71845 h 1470262"/>
                <a:gd name="connsiteX9" fmla="*/ 529062 w 1422642"/>
                <a:gd name="connsiteY9" fmla="*/ 79800 h 1470262"/>
                <a:gd name="connsiteX10" fmla="*/ 473286 w 1422642"/>
                <a:gd name="connsiteY10" fmla="*/ 756071 h 1470262"/>
                <a:gd name="connsiteX11" fmla="*/ 338442 w 1422642"/>
                <a:gd name="connsiteY11" fmla="*/ 702166 h 1470262"/>
                <a:gd name="connsiteX12" fmla="*/ 719 w 142264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1489 h 1470262"/>
                <a:gd name="connsiteX1" fmla="*/ 140932 w 1421182"/>
                <a:gd name="connsiteY1" fmla="*/ 797263 h 1470262"/>
                <a:gd name="connsiteX2" fmla="*/ 309182 w 1421182"/>
                <a:gd name="connsiteY2" fmla="*/ 1155708 h 1470262"/>
                <a:gd name="connsiteX3" fmla="*/ 693290 w 1421182"/>
                <a:gd name="connsiteY3" fmla="*/ 1463065 h 1470262"/>
                <a:gd name="connsiteX4" fmla="*/ 1311364 w 1421182"/>
                <a:gd name="connsiteY4" fmla="*/ 1470262 h 1470262"/>
                <a:gd name="connsiteX5" fmla="*/ 1421092 w 1421182"/>
                <a:gd name="connsiteY5" fmla="*/ 570492 h 1470262"/>
                <a:gd name="connsiteX6" fmla="*/ 1170363 w 1421182"/>
                <a:gd name="connsiteY6" fmla="*/ 109473 h 1470262"/>
                <a:gd name="connsiteX7" fmla="*/ 955471 w 1421182"/>
                <a:gd name="connsiteY7" fmla="*/ 83763 h 1470262"/>
                <a:gd name="connsiteX8" fmla="*/ 732615 w 1421182"/>
                <a:gd name="connsiteY8" fmla="*/ 71845 h 1470262"/>
                <a:gd name="connsiteX9" fmla="*/ 529062 w 1421182"/>
                <a:gd name="connsiteY9" fmla="*/ 79800 h 1470262"/>
                <a:gd name="connsiteX10" fmla="*/ 473286 w 1421182"/>
                <a:gd name="connsiteY10" fmla="*/ 756071 h 1470262"/>
                <a:gd name="connsiteX11" fmla="*/ 338442 w 1421182"/>
                <a:gd name="connsiteY11" fmla="*/ 702166 h 1470262"/>
                <a:gd name="connsiteX12" fmla="*/ 719 w 1421182"/>
                <a:gd name="connsiteY12" fmla="*/ 401489 h 1470262"/>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405044 h 1473817"/>
                <a:gd name="connsiteX1" fmla="*/ 140932 w 1421182"/>
                <a:gd name="connsiteY1" fmla="*/ 800818 h 1473817"/>
                <a:gd name="connsiteX2" fmla="*/ 309182 w 1421182"/>
                <a:gd name="connsiteY2" fmla="*/ 1159263 h 1473817"/>
                <a:gd name="connsiteX3" fmla="*/ 693290 w 1421182"/>
                <a:gd name="connsiteY3" fmla="*/ 1466620 h 1473817"/>
                <a:gd name="connsiteX4" fmla="*/ 1311364 w 1421182"/>
                <a:gd name="connsiteY4" fmla="*/ 1473817 h 1473817"/>
                <a:gd name="connsiteX5" fmla="*/ 1421092 w 1421182"/>
                <a:gd name="connsiteY5" fmla="*/ 574047 h 1473817"/>
                <a:gd name="connsiteX6" fmla="*/ 1170363 w 1421182"/>
                <a:gd name="connsiteY6" fmla="*/ 113028 h 1473817"/>
                <a:gd name="connsiteX7" fmla="*/ 955471 w 1421182"/>
                <a:gd name="connsiteY7" fmla="*/ 87318 h 1473817"/>
                <a:gd name="connsiteX8" fmla="*/ 732615 w 1421182"/>
                <a:gd name="connsiteY8" fmla="*/ 75400 h 1473817"/>
                <a:gd name="connsiteX9" fmla="*/ 529062 w 1421182"/>
                <a:gd name="connsiteY9" fmla="*/ 83355 h 1473817"/>
                <a:gd name="connsiteX10" fmla="*/ 473286 w 1421182"/>
                <a:gd name="connsiteY10" fmla="*/ 759626 h 1473817"/>
                <a:gd name="connsiteX11" fmla="*/ 338442 w 1421182"/>
                <a:gd name="connsiteY11" fmla="*/ 705721 h 1473817"/>
                <a:gd name="connsiteX12" fmla="*/ 719 w 1421182"/>
                <a:gd name="connsiteY12" fmla="*/ 405044 h 1473817"/>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719 w 1421182"/>
                <a:gd name="connsiteY0" fmla="*/ 389959 h 1458732"/>
                <a:gd name="connsiteX1" fmla="*/ 140932 w 1421182"/>
                <a:gd name="connsiteY1" fmla="*/ 785733 h 1458732"/>
                <a:gd name="connsiteX2" fmla="*/ 309182 w 1421182"/>
                <a:gd name="connsiteY2" fmla="*/ 1144178 h 1458732"/>
                <a:gd name="connsiteX3" fmla="*/ 693290 w 1421182"/>
                <a:gd name="connsiteY3" fmla="*/ 1451535 h 1458732"/>
                <a:gd name="connsiteX4" fmla="*/ 1311364 w 1421182"/>
                <a:gd name="connsiteY4" fmla="*/ 1458732 h 1458732"/>
                <a:gd name="connsiteX5" fmla="*/ 1421092 w 1421182"/>
                <a:gd name="connsiteY5" fmla="*/ 558962 h 1458732"/>
                <a:gd name="connsiteX6" fmla="*/ 1170363 w 1421182"/>
                <a:gd name="connsiteY6" fmla="*/ 97943 h 1458732"/>
                <a:gd name="connsiteX7" fmla="*/ 955471 w 1421182"/>
                <a:gd name="connsiteY7" fmla="*/ 72233 h 1458732"/>
                <a:gd name="connsiteX8" fmla="*/ 732615 w 1421182"/>
                <a:gd name="connsiteY8" fmla="*/ 60315 h 1458732"/>
                <a:gd name="connsiteX9" fmla="*/ 500647 w 1421182"/>
                <a:gd name="connsiteY9" fmla="*/ 128658 h 1458732"/>
                <a:gd name="connsiteX10" fmla="*/ 473286 w 1421182"/>
                <a:gd name="connsiteY10" fmla="*/ 744541 h 1458732"/>
                <a:gd name="connsiteX11" fmla="*/ 338442 w 1421182"/>
                <a:gd name="connsiteY11" fmla="*/ 690636 h 1458732"/>
                <a:gd name="connsiteX12" fmla="*/ 719 w 1421182"/>
                <a:gd name="connsiteY12" fmla="*/ 389959 h 1458732"/>
                <a:gd name="connsiteX0" fmla="*/ 1359 w 1421822"/>
                <a:gd name="connsiteY0" fmla="*/ 389959 h 1458732"/>
                <a:gd name="connsiteX1" fmla="*/ 88289 w 1421822"/>
                <a:gd name="connsiteY1" fmla="*/ 878090 h 1458732"/>
                <a:gd name="connsiteX2" fmla="*/ 309822 w 1421822"/>
                <a:gd name="connsiteY2" fmla="*/ 1144178 h 1458732"/>
                <a:gd name="connsiteX3" fmla="*/ 693930 w 1421822"/>
                <a:gd name="connsiteY3" fmla="*/ 1451535 h 1458732"/>
                <a:gd name="connsiteX4" fmla="*/ 1312004 w 1421822"/>
                <a:gd name="connsiteY4" fmla="*/ 1458732 h 1458732"/>
                <a:gd name="connsiteX5" fmla="*/ 1421732 w 1421822"/>
                <a:gd name="connsiteY5" fmla="*/ 558962 h 1458732"/>
                <a:gd name="connsiteX6" fmla="*/ 1171003 w 1421822"/>
                <a:gd name="connsiteY6" fmla="*/ 97943 h 1458732"/>
                <a:gd name="connsiteX7" fmla="*/ 956111 w 1421822"/>
                <a:gd name="connsiteY7" fmla="*/ 72233 h 1458732"/>
                <a:gd name="connsiteX8" fmla="*/ 733255 w 1421822"/>
                <a:gd name="connsiteY8" fmla="*/ 60315 h 1458732"/>
                <a:gd name="connsiteX9" fmla="*/ 501287 w 1421822"/>
                <a:gd name="connsiteY9" fmla="*/ 128658 h 1458732"/>
                <a:gd name="connsiteX10" fmla="*/ 473926 w 1421822"/>
                <a:gd name="connsiteY10" fmla="*/ 744541 h 1458732"/>
                <a:gd name="connsiteX11" fmla="*/ 339082 w 1421822"/>
                <a:gd name="connsiteY11" fmla="*/ 690636 h 1458732"/>
                <a:gd name="connsiteX12" fmla="*/ 1359 w 1421822"/>
                <a:gd name="connsiteY12" fmla="*/ 389959 h 1458732"/>
                <a:gd name="connsiteX0" fmla="*/ 250 w 1683580"/>
                <a:gd name="connsiteY0" fmla="*/ 631511 h 1458732"/>
                <a:gd name="connsiteX1" fmla="*/ 350047 w 1683580"/>
                <a:gd name="connsiteY1" fmla="*/ 878090 h 1458732"/>
                <a:gd name="connsiteX2" fmla="*/ 571580 w 1683580"/>
                <a:gd name="connsiteY2" fmla="*/ 1144178 h 1458732"/>
                <a:gd name="connsiteX3" fmla="*/ 955688 w 1683580"/>
                <a:gd name="connsiteY3" fmla="*/ 1451535 h 1458732"/>
                <a:gd name="connsiteX4" fmla="*/ 1573762 w 1683580"/>
                <a:gd name="connsiteY4" fmla="*/ 1458732 h 1458732"/>
                <a:gd name="connsiteX5" fmla="*/ 1683490 w 1683580"/>
                <a:gd name="connsiteY5" fmla="*/ 558962 h 1458732"/>
                <a:gd name="connsiteX6" fmla="*/ 1432761 w 1683580"/>
                <a:gd name="connsiteY6" fmla="*/ 97943 h 1458732"/>
                <a:gd name="connsiteX7" fmla="*/ 1217869 w 1683580"/>
                <a:gd name="connsiteY7" fmla="*/ 72233 h 1458732"/>
                <a:gd name="connsiteX8" fmla="*/ 995013 w 1683580"/>
                <a:gd name="connsiteY8" fmla="*/ 60315 h 1458732"/>
                <a:gd name="connsiteX9" fmla="*/ 763045 w 1683580"/>
                <a:gd name="connsiteY9" fmla="*/ 128658 h 1458732"/>
                <a:gd name="connsiteX10" fmla="*/ 735684 w 1683580"/>
                <a:gd name="connsiteY10" fmla="*/ 744541 h 1458732"/>
                <a:gd name="connsiteX11" fmla="*/ 600840 w 1683580"/>
                <a:gd name="connsiteY11" fmla="*/ 690636 h 1458732"/>
                <a:gd name="connsiteX12" fmla="*/ 250 w 1683580"/>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571637 w 1683637"/>
                <a:gd name="connsiteY2" fmla="*/ 1144178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600897 w 1683637"/>
                <a:gd name="connsiteY11" fmla="*/ 690636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 name="connsiteX0" fmla="*/ 307 w 1683637"/>
                <a:gd name="connsiteY0" fmla="*/ 631511 h 1458732"/>
                <a:gd name="connsiteX1" fmla="*/ 350104 w 1683637"/>
                <a:gd name="connsiteY1" fmla="*/ 878090 h 1458732"/>
                <a:gd name="connsiteX2" fmla="*/ 603609 w 1683637"/>
                <a:gd name="connsiteY2" fmla="*/ 1158387 h 1458732"/>
                <a:gd name="connsiteX3" fmla="*/ 955745 w 1683637"/>
                <a:gd name="connsiteY3" fmla="*/ 1451535 h 1458732"/>
                <a:gd name="connsiteX4" fmla="*/ 1573819 w 1683637"/>
                <a:gd name="connsiteY4" fmla="*/ 1458732 h 1458732"/>
                <a:gd name="connsiteX5" fmla="*/ 1683547 w 1683637"/>
                <a:gd name="connsiteY5" fmla="*/ 558962 h 1458732"/>
                <a:gd name="connsiteX6" fmla="*/ 1432818 w 1683637"/>
                <a:gd name="connsiteY6" fmla="*/ 97943 h 1458732"/>
                <a:gd name="connsiteX7" fmla="*/ 1217926 w 1683637"/>
                <a:gd name="connsiteY7" fmla="*/ 72233 h 1458732"/>
                <a:gd name="connsiteX8" fmla="*/ 995070 w 1683637"/>
                <a:gd name="connsiteY8" fmla="*/ 60315 h 1458732"/>
                <a:gd name="connsiteX9" fmla="*/ 763102 w 1683637"/>
                <a:gd name="connsiteY9" fmla="*/ 128658 h 1458732"/>
                <a:gd name="connsiteX10" fmla="*/ 735741 w 1683637"/>
                <a:gd name="connsiteY10" fmla="*/ 744541 h 1458732"/>
                <a:gd name="connsiteX11" fmla="*/ 469463 w 1683637"/>
                <a:gd name="connsiteY11" fmla="*/ 633800 h 1458732"/>
                <a:gd name="connsiteX12" fmla="*/ 307 w 1683637"/>
                <a:gd name="connsiteY12" fmla="*/ 631511 h 145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83637" h="1458732">
                  <a:moveTo>
                    <a:pt x="307" y="631511"/>
                  </a:moveTo>
                  <a:cubicBezTo>
                    <a:pt x="-10032" y="680992"/>
                    <a:pt x="242979" y="771031"/>
                    <a:pt x="350104" y="878090"/>
                  </a:cubicBezTo>
                  <a:cubicBezTo>
                    <a:pt x="431053" y="979811"/>
                    <a:pt x="510950" y="1038905"/>
                    <a:pt x="603609" y="1158387"/>
                  </a:cubicBezTo>
                  <a:cubicBezTo>
                    <a:pt x="691391" y="1260800"/>
                    <a:pt x="824072" y="1341807"/>
                    <a:pt x="955745" y="1451535"/>
                  </a:cubicBezTo>
                  <a:lnTo>
                    <a:pt x="1573819" y="1458732"/>
                  </a:lnTo>
                  <a:cubicBezTo>
                    <a:pt x="1690862" y="1158809"/>
                    <a:pt x="1683546" y="668689"/>
                    <a:pt x="1683547" y="558962"/>
                  </a:cubicBezTo>
                  <a:cubicBezTo>
                    <a:pt x="1666692" y="-4699"/>
                    <a:pt x="1521956" y="9660"/>
                    <a:pt x="1432818" y="97943"/>
                  </a:cubicBezTo>
                  <a:cubicBezTo>
                    <a:pt x="1415603" y="-939"/>
                    <a:pt x="1276676" y="18116"/>
                    <a:pt x="1217926" y="72233"/>
                  </a:cubicBezTo>
                  <a:cubicBezTo>
                    <a:pt x="1201804" y="-29950"/>
                    <a:pt x="1015225" y="-14213"/>
                    <a:pt x="995070" y="60315"/>
                  </a:cubicBezTo>
                  <a:cubicBezTo>
                    <a:pt x="971370" y="-17903"/>
                    <a:pt x="799222" y="-38667"/>
                    <a:pt x="763102" y="128658"/>
                  </a:cubicBezTo>
                  <a:cubicBezTo>
                    <a:pt x="737369" y="247866"/>
                    <a:pt x="733090" y="336486"/>
                    <a:pt x="735741" y="744541"/>
                  </a:cubicBezTo>
                  <a:cubicBezTo>
                    <a:pt x="643470" y="809279"/>
                    <a:pt x="546120" y="683477"/>
                    <a:pt x="469463" y="633800"/>
                  </a:cubicBezTo>
                  <a:cubicBezTo>
                    <a:pt x="340860" y="530905"/>
                    <a:pt x="61917" y="453377"/>
                    <a:pt x="307" y="63151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Oval 14"/>
            <p:cNvSpPr/>
            <p:nvPr/>
          </p:nvSpPr>
          <p:spPr>
            <a:xfrm>
              <a:off x="8244408" y="2481737"/>
              <a:ext cx="211525" cy="211525"/>
            </a:xfrm>
            <a:prstGeom prst="ellipse">
              <a:avLst/>
            </a:pr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TextBox 15"/>
          <p:cNvSpPr txBox="1"/>
          <p:nvPr/>
        </p:nvSpPr>
        <p:spPr>
          <a:xfrm>
            <a:off x="530866" y="1264607"/>
            <a:ext cx="1733167" cy="307777"/>
          </a:xfrm>
          <a:prstGeom prst="rect">
            <a:avLst/>
          </a:prstGeom>
          <a:noFill/>
        </p:spPr>
        <p:txBody>
          <a:bodyPr wrap="none" rtlCol="0">
            <a:spAutoFit/>
          </a:bodyPr>
          <a:lstStyle/>
          <a:p>
            <a:r>
              <a:rPr lang="en-US" altLang="ko-KR" sz="1400" b="1" dirty="0" smtClean="0">
                <a:solidFill>
                  <a:schemeClr val="bg1"/>
                </a:solidFill>
                <a:cs typeface="Arial" pitchFamily="34" charset="0"/>
              </a:rPr>
              <a:t>Kết quả đạt được:</a:t>
            </a:r>
            <a:endParaRPr lang="ko-KR" altLang="en-US" sz="1400" b="1" dirty="0">
              <a:solidFill>
                <a:schemeClr val="bg1"/>
              </a:solidFill>
              <a:cs typeface="Arial" pitchFamily="34" charset="0"/>
            </a:endParaRPr>
          </a:p>
        </p:txBody>
      </p:sp>
      <p:sp>
        <p:nvSpPr>
          <p:cNvPr id="17" name="TextBox 16"/>
          <p:cNvSpPr txBox="1"/>
          <p:nvPr/>
        </p:nvSpPr>
        <p:spPr>
          <a:xfrm>
            <a:off x="7394783" y="3674952"/>
            <a:ext cx="939681" cy="307777"/>
          </a:xfrm>
          <a:prstGeom prst="rect">
            <a:avLst/>
          </a:prstGeom>
          <a:noFill/>
        </p:spPr>
        <p:txBody>
          <a:bodyPr wrap="none" rtlCol="0">
            <a:spAutoFit/>
          </a:bodyPr>
          <a:lstStyle/>
          <a:p>
            <a:r>
              <a:rPr lang="en-US" altLang="ko-KR" sz="1400" b="1" dirty="0" smtClean="0">
                <a:solidFill>
                  <a:schemeClr val="bg1"/>
                </a:solidFill>
                <a:cs typeface="Arial" pitchFamily="34" charset="0"/>
              </a:rPr>
              <a:t>Hạn chế:</a:t>
            </a:r>
          </a:p>
        </p:txBody>
      </p:sp>
      <p:sp>
        <p:nvSpPr>
          <p:cNvPr id="19" name="TextBox 18"/>
          <p:cNvSpPr txBox="1"/>
          <p:nvPr/>
        </p:nvSpPr>
        <p:spPr>
          <a:xfrm>
            <a:off x="6005910" y="1204969"/>
            <a:ext cx="2675159" cy="830997"/>
          </a:xfrm>
          <a:prstGeom prst="rect">
            <a:avLst/>
          </a:prstGeom>
          <a:noFill/>
        </p:spPr>
        <p:txBody>
          <a:bodyPr wrap="square" rtlCol="0">
            <a:spAutoFit/>
          </a:bodyPr>
          <a:lstStyle/>
          <a:p>
            <a:pPr marL="171450" indent="-171450">
              <a:buFont typeface="Wingdings" panose="05000000000000000000" pitchFamily="2" charset="2"/>
              <a:buChar char="Ø"/>
            </a:pPr>
            <a:r>
              <a:rPr lang="vi-VN" altLang="ko-KR" sz="1200" dirty="0">
                <a:solidFill>
                  <a:schemeClr val="bg1"/>
                </a:solidFill>
                <a:cs typeface="Arial" pitchFamily="34" charset="0"/>
              </a:rPr>
              <a:t>Chưa </a:t>
            </a:r>
            <a:r>
              <a:rPr lang="vi-VN" altLang="ko-KR" sz="1200" dirty="0" smtClean="0">
                <a:solidFill>
                  <a:schemeClr val="bg1"/>
                </a:solidFill>
                <a:cs typeface="Arial" pitchFamily="34" charset="0"/>
              </a:rPr>
              <a:t>tích </a:t>
            </a:r>
            <a:r>
              <a:rPr lang="vi-VN" altLang="ko-KR" sz="1200" dirty="0">
                <a:solidFill>
                  <a:schemeClr val="bg1"/>
                </a:solidFill>
                <a:cs typeface="Arial" pitchFamily="34" charset="0"/>
              </a:rPr>
              <a:t>hợp thanh toán online</a:t>
            </a:r>
          </a:p>
          <a:p>
            <a:pPr marL="171450" indent="-171450">
              <a:buFont typeface="Wingdings" panose="05000000000000000000" pitchFamily="2" charset="2"/>
              <a:buChar char="Ø"/>
            </a:pPr>
            <a:r>
              <a:rPr lang="vi-VN" altLang="ko-KR" sz="1200" dirty="0" smtClean="0">
                <a:solidFill>
                  <a:schemeClr val="bg1"/>
                </a:solidFill>
                <a:cs typeface="Arial" pitchFamily="34" charset="0"/>
              </a:rPr>
              <a:t>Gi</a:t>
            </a:r>
            <a:r>
              <a:rPr lang="en-US" altLang="ko-KR" sz="1200" dirty="0" smtClean="0">
                <a:solidFill>
                  <a:schemeClr val="bg1"/>
                </a:solidFill>
                <a:cs typeface="Arial" pitchFamily="34" charset="0"/>
              </a:rPr>
              <a:t>a</a:t>
            </a:r>
            <a:r>
              <a:rPr lang="vi-VN" altLang="ko-KR" sz="1200" dirty="0" smtClean="0">
                <a:solidFill>
                  <a:schemeClr val="bg1"/>
                </a:solidFill>
                <a:cs typeface="Arial" pitchFamily="34" charset="0"/>
              </a:rPr>
              <a:t>o </a:t>
            </a:r>
            <a:r>
              <a:rPr lang="vi-VN" altLang="ko-KR" sz="1200" dirty="0">
                <a:solidFill>
                  <a:schemeClr val="bg1"/>
                </a:solidFill>
                <a:cs typeface="Arial" pitchFamily="34" charset="0"/>
              </a:rPr>
              <a:t>diện chưa được đẹp mắt</a:t>
            </a:r>
          </a:p>
          <a:p>
            <a:pPr marL="171450" indent="-171450">
              <a:buFont typeface="Wingdings" panose="05000000000000000000" pitchFamily="2" charset="2"/>
              <a:buChar char="Ø"/>
            </a:pPr>
            <a:r>
              <a:rPr lang="vi-VN" altLang="ko-KR" sz="1200" dirty="0">
                <a:solidFill>
                  <a:schemeClr val="bg1"/>
                </a:solidFill>
                <a:cs typeface="Arial" pitchFamily="34" charset="0"/>
              </a:rPr>
              <a:t>Tính năng chưa thực sự tối ưu</a:t>
            </a:r>
          </a:p>
          <a:p>
            <a:pPr marL="171450" indent="-171450">
              <a:buFont typeface="Wingdings" panose="05000000000000000000" pitchFamily="2" charset="2"/>
              <a:buChar char="Ø"/>
            </a:pPr>
            <a:endParaRPr lang="ko-KR" altLang="en-US" sz="1200" dirty="0">
              <a:solidFill>
                <a:schemeClr val="bg1"/>
              </a:solidFill>
              <a:cs typeface="Arial" pitchFamily="34" charset="0"/>
            </a:endParaRPr>
          </a:p>
        </p:txBody>
      </p:sp>
      <p:sp>
        <p:nvSpPr>
          <p:cNvPr id="22" name="TextBox 21"/>
          <p:cNvSpPr txBox="1"/>
          <p:nvPr/>
        </p:nvSpPr>
        <p:spPr>
          <a:xfrm>
            <a:off x="564080" y="3787100"/>
            <a:ext cx="3940525" cy="1200329"/>
          </a:xfrm>
          <a:prstGeom prst="rect">
            <a:avLst/>
          </a:prstGeom>
          <a:noFill/>
        </p:spPr>
        <p:txBody>
          <a:bodyPr wrap="square" rtlCol="0">
            <a:spAutoFit/>
          </a:bodyPr>
          <a:lstStyle/>
          <a:p>
            <a:pPr marL="171450" indent="-171450">
              <a:buFont typeface="Wingdings" panose="05000000000000000000" pitchFamily="2" charset="2"/>
              <a:buChar char="Ø"/>
            </a:pPr>
            <a:r>
              <a:rPr lang="vi-VN" altLang="ko-KR" sz="1200" dirty="0" smtClean="0">
                <a:solidFill>
                  <a:schemeClr val="bg1"/>
                </a:solidFill>
                <a:cs typeface="Arial" pitchFamily="34" charset="0"/>
              </a:rPr>
              <a:t>Tiếp </a:t>
            </a:r>
            <a:r>
              <a:rPr lang="vi-VN" altLang="ko-KR" sz="1200" dirty="0">
                <a:solidFill>
                  <a:schemeClr val="bg1"/>
                </a:solidFill>
                <a:cs typeface="Arial" pitchFamily="34" charset="0"/>
              </a:rPr>
              <a:t>cận được bài toán thực tế.</a:t>
            </a:r>
          </a:p>
          <a:p>
            <a:pPr marL="171450" indent="-171450">
              <a:buFont typeface="Wingdings" panose="05000000000000000000" pitchFamily="2" charset="2"/>
              <a:buChar char="Ø"/>
            </a:pPr>
            <a:r>
              <a:rPr lang="vi-VN" altLang="ko-KR" sz="1200" dirty="0" smtClean="0">
                <a:solidFill>
                  <a:schemeClr val="bg1"/>
                </a:solidFill>
                <a:cs typeface="Arial" pitchFamily="34" charset="0"/>
              </a:rPr>
              <a:t>Xây </a:t>
            </a:r>
            <a:r>
              <a:rPr lang="vi-VN" altLang="ko-KR" sz="1200" dirty="0">
                <a:solidFill>
                  <a:schemeClr val="bg1"/>
                </a:solidFill>
                <a:cs typeface="Arial" pitchFamily="34" charset="0"/>
              </a:rPr>
              <a:t>dựng được một cơ sở dữ liệu chuẩn để lưu trữ số liệu.</a:t>
            </a:r>
          </a:p>
          <a:p>
            <a:pPr marL="171450" indent="-171450">
              <a:buFont typeface="Wingdings" panose="05000000000000000000" pitchFamily="2" charset="2"/>
              <a:buChar char="Ø"/>
            </a:pPr>
            <a:r>
              <a:rPr lang="vi-VN" altLang="ko-KR" sz="1200" dirty="0" smtClean="0">
                <a:solidFill>
                  <a:schemeClr val="bg1"/>
                </a:solidFill>
                <a:cs typeface="Arial" pitchFamily="34" charset="0"/>
              </a:rPr>
              <a:t>Xây </a:t>
            </a:r>
            <a:r>
              <a:rPr lang="vi-VN" altLang="ko-KR" sz="1200" dirty="0">
                <a:solidFill>
                  <a:schemeClr val="bg1"/>
                </a:solidFill>
                <a:cs typeface="Arial" pitchFamily="34" charset="0"/>
              </a:rPr>
              <a:t>dựng được một website quản lý và bán hàng </a:t>
            </a:r>
            <a:r>
              <a:rPr lang="en-US" altLang="ko-KR" sz="1200" dirty="0" smtClean="0">
                <a:solidFill>
                  <a:schemeClr val="bg1"/>
                </a:solidFill>
                <a:cs typeface="Arial" pitchFamily="34" charset="0"/>
              </a:rPr>
              <a:t>đáp ứng tương đối đầy đủ chức năng</a:t>
            </a:r>
            <a:r>
              <a:rPr lang="vi-VN" altLang="ko-KR" sz="1200" dirty="0" smtClean="0">
                <a:solidFill>
                  <a:schemeClr val="bg1"/>
                </a:solidFill>
                <a:cs typeface="Arial" pitchFamily="34" charset="0"/>
              </a:rPr>
              <a:t>.</a:t>
            </a:r>
            <a:endParaRPr lang="vi-VN" altLang="ko-KR" sz="1200" dirty="0">
              <a:solidFill>
                <a:schemeClr val="bg1"/>
              </a:solidFill>
              <a:cs typeface="Arial" pitchFamily="34" charset="0"/>
            </a:endParaRPr>
          </a:p>
          <a:p>
            <a:pPr marL="171450" indent="-171450">
              <a:buFont typeface="Wingdings" panose="05000000000000000000" pitchFamily="2" charset="2"/>
              <a:buChar char="Ø"/>
            </a:pPr>
            <a:endParaRPr lang="ko-KR" altLang="en-US" sz="1200" dirty="0">
              <a:solidFill>
                <a:schemeClr val="bg1"/>
              </a:solidFill>
              <a:cs typeface="Arial" pitchFamily="34" charset="0"/>
            </a:endParaRPr>
          </a:p>
        </p:txBody>
      </p:sp>
    </p:spTree>
    <p:extLst>
      <p:ext uri="{BB962C8B-B14F-4D97-AF65-F5344CB8AC3E}">
        <p14:creationId xmlns:p14="http://schemas.microsoft.com/office/powerpoint/2010/main" val="2470159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Cảm ơn thầy cô và các bạn đã chú ý lắng nghe!</a:t>
            </a:r>
            <a:endParaRPr lang="en-US" altLang="ko-KR"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4032448" y="213789"/>
            <a:ext cx="511155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accent2"/>
                </a:solidFill>
                <a:cs typeface="Arial" pitchFamily="34" charset="0"/>
              </a:rPr>
              <a:t>Nội dung báo cáo</a:t>
            </a:r>
            <a:endParaRPr lang="en-US" sz="3600" dirty="0">
              <a:solidFill>
                <a:schemeClr val="accent2"/>
              </a:solidFill>
              <a:cs typeface="Arial" pitchFamily="34" charset="0"/>
            </a:endParaRPr>
          </a:p>
        </p:txBody>
      </p:sp>
      <p:grpSp>
        <p:nvGrpSpPr>
          <p:cNvPr id="12" name="Group 11"/>
          <p:cNvGrpSpPr/>
          <p:nvPr/>
        </p:nvGrpSpPr>
        <p:grpSpPr>
          <a:xfrm>
            <a:off x="3635896" y="837800"/>
            <a:ext cx="5328592" cy="755937"/>
            <a:chOff x="3414539" y="1203598"/>
            <a:chExt cx="5328592" cy="755937"/>
          </a:xfrm>
        </p:grpSpPr>
        <p:grpSp>
          <p:nvGrpSpPr>
            <p:cNvPr id="13" name="Group 12"/>
            <p:cNvGrpSpPr/>
            <p:nvPr/>
          </p:nvGrpSpPr>
          <p:grpSpPr>
            <a:xfrm>
              <a:off x="3414539" y="1203598"/>
              <a:ext cx="3816400" cy="576064"/>
              <a:chOff x="4572000" y="1743933"/>
              <a:chExt cx="3816400" cy="576064"/>
            </a:xfrm>
            <a:solidFill>
              <a:srgbClr val="FFC000"/>
            </a:solidFill>
          </p:grpSpPr>
          <p:sp>
            <p:nvSpPr>
              <p:cNvPr id="14" name="Rectangle 13"/>
              <p:cNvSpPr/>
              <p:nvPr/>
            </p:nvSpPr>
            <p:spPr>
              <a:xfrm>
                <a:off x="4788024" y="1743933"/>
                <a:ext cx="3384376" cy="576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Isosceles Triangle 14"/>
              <p:cNvSpPr/>
              <p:nvPr/>
            </p:nvSpPr>
            <p:spPr>
              <a:xfrm rot="16200000">
                <a:off x="4392000" y="1923934"/>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Isosceles Triangle 15"/>
              <p:cNvSpPr/>
              <p:nvPr/>
            </p:nvSpPr>
            <p:spPr>
              <a:xfrm rot="5400000">
                <a:off x="7992400" y="1923933"/>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1" name="Group 10"/>
            <p:cNvGrpSpPr/>
            <p:nvPr/>
          </p:nvGrpSpPr>
          <p:grpSpPr>
            <a:xfrm>
              <a:off x="4314639" y="1383471"/>
              <a:ext cx="4428492" cy="576064"/>
              <a:chOff x="4572000" y="1743934"/>
              <a:chExt cx="4428492" cy="576064"/>
            </a:xfrm>
            <a:solidFill>
              <a:schemeClr val="bg1">
                <a:lumMod val="95000"/>
              </a:schemeClr>
            </a:solidFill>
          </p:grpSpPr>
          <p:sp>
            <p:nvSpPr>
              <p:cNvPr id="2" name="Rectangle 1"/>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 name="Isosceles Triangle 6"/>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18" name="Group 17"/>
          <p:cNvGrpSpPr/>
          <p:nvPr/>
        </p:nvGrpSpPr>
        <p:grpSpPr>
          <a:xfrm>
            <a:off x="3277632" y="1670831"/>
            <a:ext cx="5328592" cy="755937"/>
            <a:chOff x="3414539" y="1203598"/>
            <a:chExt cx="5328592" cy="755937"/>
          </a:xfrm>
        </p:grpSpPr>
        <p:grpSp>
          <p:nvGrpSpPr>
            <p:cNvPr id="19" name="Group 18"/>
            <p:cNvGrpSpPr/>
            <p:nvPr/>
          </p:nvGrpSpPr>
          <p:grpSpPr>
            <a:xfrm>
              <a:off x="3414539" y="1203598"/>
              <a:ext cx="3816400" cy="576064"/>
              <a:chOff x="4572000" y="1743933"/>
              <a:chExt cx="3816400" cy="576064"/>
            </a:xfrm>
            <a:solidFill>
              <a:srgbClr val="FFC000"/>
            </a:solidFill>
          </p:grpSpPr>
          <p:sp>
            <p:nvSpPr>
              <p:cNvPr id="23" name="Rectangle 22"/>
              <p:cNvSpPr/>
              <p:nvPr/>
            </p:nvSpPr>
            <p:spPr>
              <a:xfrm>
                <a:off x="4788024" y="1743933"/>
                <a:ext cx="3384376"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Isosceles Triangle 23"/>
              <p:cNvSpPr/>
              <p:nvPr/>
            </p:nvSpPr>
            <p:spPr>
              <a:xfrm rot="16200000">
                <a:off x="4392000" y="1923934"/>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5" name="Isosceles Triangle 24"/>
              <p:cNvSpPr/>
              <p:nvPr/>
            </p:nvSpPr>
            <p:spPr>
              <a:xfrm rot="5400000">
                <a:off x="7992400" y="1923933"/>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0" name="Group 19"/>
            <p:cNvGrpSpPr/>
            <p:nvPr/>
          </p:nvGrpSpPr>
          <p:grpSpPr>
            <a:xfrm>
              <a:off x="4314639" y="1383471"/>
              <a:ext cx="4428492" cy="576064"/>
              <a:chOff x="4572000" y="1743934"/>
              <a:chExt cx="4428492" cy="576064"/>
            </a:xfrm>
            <a:solidFill>
              <a:schemeClr val="bg1">
                <a:lumMod val="95000"/>
              </a:schemeClr>
            </a:solidFill>
          </p:grpSpPr>
          <p:sp>
            <p:nvSpPr>
              <p:cNvPr id="21" name="Rectangle 20"/>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2" name="Isosceles Triangle 21"/>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26" name="Group 25"/>
          <p:cNvGrpSpPr/>
          <p:nvPr/>
        </p:nvGrpSpPr>
        <p:grpSpPr>
          <a:xfrm>
            <a:off x="2958017" y="2503778"/>
            <a:ext cx="5328592" cy="755937"/>
            <a:chOff x="3414539" y="1203598"/>
            <a:chExt cx="5328592" cy="755937"/>
          </a:xfrm>
        </p:grpSpPr>
        <p:grpSp>
          <p:nvGrpSpPr>
            <p:cNvPr id="27" name="Group 26"/>
            <p:cNvGrpSpPr/>
            <p:nvPr/>
          </p:nvGrpSpPr>
          <p:grpSpPr>
            <a:xfrm>
              <a:off x="3414539" y="1203598"/>
              <a:ext cx="3816400" cy="576064"/>
              <a:chOff x="4572000" y="1743933"/>
              <a:chExt cx="3816400" cy="576064"/>
            </a:xfrm>
            <a:solidFill>
              <a:srgbClr val="FFC000"/>
            </a:solidFill>
          </p:grpSpPr>
          <p:sp>
            <p:nvSpPr>
              <p:cNvPr id="31" name="Rectangle 30"/>
              <p:cNvSpPr/>
              <p:nvPr/>
            </p:nvSpPr>
            <p:spPr>
              <a:xfrm>
                <a:off x="4788024" y="1743933"/>
                <a:ext cx="3384376" cy="57606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Isosceles Triangle 31"/>
              <p:cNvSpPr/>
              <p:nvPr/>
            </p:nvSpPr>
            <p:spPr>
              <a:xfrm rot="16200000">
                <a:off x="4392000" y="1923934"/>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33" name="Isosceles Triangle 32"/>
              <p:cNvSpPr/>
              <p:nvPr/>
            </p:nvSpPr>
            <p:spPr>
              <a:xfrm rot="5400000">
                <a:off x="7992400" y="1923933"/>
                <a:ext cx="576000" cy="216000"/>
              </a:xfrm>
              <a:prstGeom prst="triangle">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28" name="Group 27"/>
            <p:cNvGrpSpPr/>
            <p:nvPr/>
          </p:nvGrpSpPr>
          <p:grpSpPr>
            <a:xfrm>
              <a:off x="4314639" y="1383471"/>
              <a:ext cx="4428492" cy="576064"/>
              <a:chOff x="4572000" y="1743934"/>
              <a:chExt cx="4428492" cy="576064"/>
            </a:xfrm>
            <a:solidFill>
              <a:schemeClr val="bg1">
                <a:lumMod val="95000"/>
              </a:schemeClr>
            </a:solidFill>
          </p:grpSpPr>
          <p:sp>
            <p:nvSpPr>
              <p:cNvPr id="29" name="Rectangle 28"/>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Isosceles Triangle 29"/>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grpSp>
        <p:nvGrpSpPr>
          <p:cNvPr id="34" name="Group 33"/>
          <p:cNvGrpSpPr/>
          <p:nvPr/>
        </p:nvGrpSpPr>
        <p:grpSpPr>
          <a:xfrm>
            <a:off x="2597977" y="3336661"/>
            <a:ext cx="5328592" cy="755937"/>
            <a:chOff x="3414539" y="1203598"/>
            <a:chExt cx="5328592" cy="755937"/>
          </a:xfrm>
        </p:grpSpPr>
        <p:grpSp>
          <p:nvGrpSpPr>
            <p:cNvPr id="35" name="Group 34"/>
            <p:cNvGrpSpPr/>
            <p:nvPr/>
          </p:nvGrpSpPr>
          <p:grpSpPr>
            <a:xfrm>
              <a:off x="3414539" y="1203598"/>
              <a:ext cx="3816400" cy="576064"/>
              <a:chOff x="4572000" y="1743933"/>
              <a:chExt cx="3816400" cy="576064"/>
            </a:xfrm>
            <a:solidFill>
              <a:srgbClr val="FFC000"/>
            </a:solidFill>
          </p:grpSpPr>
          <p:sp>
            <p:nvSpPr>
              <p:cNvPr id="39" name="Rectangle 38"/>
              <p:cNvSpPr/>
              <p:nvPr/>
            </p:nvSpPr>
            <p:spPr>
              <a:xfrm>
                <a:off x="4788024" y="1743933"/>
                <a:ext cx="3384376"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0" name="Isosceles Triangle 39"/>
              <p:cNvSpPr/>
              <p:nvPr/>
            </p:nvSpPr>
            <p:spPr>
              <a:xfrm rot="16200000">
                <a:off x="4392000" y="1923934"/>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1" name="Isosceles Triangle 40"/>
              <p:cNvSpPr/>
              <p:nvPr/>
            </p:nvSpPr>
            <p:spPr>
              <a:xfrm rot="5400000">
                <a:off x="7992400" y="1923933"/>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6" name="Group 35"/>
            <p:cNvGrpSpPr/>
            <p:nvPr/>
          </p:nvGrpSpPr>
          <p:grpSpPr>
            <a:xfrm>
              <a:off x="4314639" y="1383471"/>
              <a:ext cx="4428492" cy="576064"/>
              <a:chOff x="4572000" y="1743934"/>
              <a:chExt cx="4428492" cy="576064"/>
            </a:xfrm>
            <a:solidFill>
              <a:schemeClr val="bg1">
                <a:lumMod val="95000"/>
              </a:schemeClr>
            </a:solidFill>
          </p:grpSpPr>
          <p:sp>
            <p:nvSpPr>
              <p:cNvPr id="37" name="Rectangle 36"/>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Isosceles Triangle 37"/>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42" name="TextBox 41"/>
          <p:cNvSpPr txBox="1"/>
          <p:nvPr/>
        </p:nvSpPr>
        <p:spPr>
          <a:xfrm>
            <a:off x="3851270" y="894967"/>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43" name="TextBox 42"/>
          <p:cNvSpPr txBox="1"/>
          <p:nvPr/>
        </p:nvSpPr>
        <p:spPr>
          <a:xfrm>
            <a:off x="3498277" y="1727998"/>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44" name="TextBox 43"/>
          <p:cNvSpPr txBox="1"/>
          <p:nvPr/>
        </p:nvSpPr>
        <p:spPr>
          <a:xfrm>
            <a:off x="3183933" y="2560945"/>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5" name="TextBox 44"/>
          <p:cNvSpPr txBox="1"/>
          <p:nvPr/>
        </p:nvSpPr>
        <p:spPr>
          <a:xfrm>
            <a:off x="2829164" y="3393828"/>
            <a:ext cx="608526" cy="461665"/>
          </a:xfrm>
          <a:prstGeom prst="rect">
            <a:avLst/>
          </a:prstGeom>
          <a:noFill/>
        </p:spPr>
        <p:txBody>
          <a:bodyPr wrap="square" rtlCol="0">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47" name="TextBox 46"/>
          <p:cNvSpPr txBox="1"/>
          <p:nvPr/>
        </p:nvSpPr>
        <p:spPr>
          <a:xfrm>
            <a:off x="4889300" y="1164370"/>
            <a:ext cx="371692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Lý do chọn đề tài</a:t>
            </a:r>
            <a:endParaRPr lang="ko-KR" altLang="en-US" sz="1200" b="1" dirty="0">
              <a:solidFill>
                <a:schemeClr val="tx1">
                  <a:lumMod val="75000"/>
                  <a:lumOff val="25000"/>
                </a:schemeClr>
              </a:solidFill>
              <a:cs typeface="Arial" pitchFamily="34" charset="0"/>
            </a:endParaRPr>
          </a:p>
        </p:txBody>
      </p:sp>
      <p:sp>
        <p:nvSpPr>
          <p:cNvPr id="51" name="TextBox 50"/>
          <p:cNvSpPr txBox="1"/>
          <p:nvPr/>
        </p:nvSpPr>
        <p:spPr>
          <a:xfrm>
            <a:off x="4535995" y="2001251"/>
            <a:ext cx="371692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Ý nghĩa thực tiễn của đề tài</a:t>
            </a:r>
            <a:endParaRPr lang="ko-KR" altLang="en-US" sz="1200" b="1" dirty="0">
              <a:solidFill>
                <a:schemeClr val="tx1">
                  <a:lumMod val="75000"/>
                  <a:lumOff val="25000"/>
                </a:schemeClr>
              </a:solidFill>
              <a:cs typeface="Arial" pitchFamily="34" charset="0"/>
            </a:endParaRPr>
          </a:p>
        </p:txBody>
      </p:sp>
      <p:sp>
        <p:nvSpPr>
          <p:cNvPr id="54" name="TextBox 53"/>
          <p:cNvSpPr txBox="1"/>
          <p:nvPr/>
        </p:nvSpPr>
        <p:spPr>
          <a:xfrm>
            <a:off x="4224472" y="2830384"/>
            <a:ext cx="371692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Phân tích thiết kế hệ thống</a:t>
            </a:r>
            <a:endParaRPr lang="ko-KR" altLang="en-US" sz="1200" b="1" dirty="0">
              <a:solidFill>
                <a:schemeClr val="tx1">
                  <a:lumMod val="75000"/>
                  <a:lumOff val="25000"/>
                </a:schemeClr>
              </a:solidFill>
              <a:cs typeface="Arial" pitchFamily="34" charset="0"/>
            </a:endParaRPr>
          </a:p>
        </p:txBody>
      </p:sp>
      <p:sp>
        <p:nvSpPr>
          <p:cNvPr id="57" name="TextBox 56"/>
          <p:cNvSpPr txBox="1"/>
          <p:nvPr/>
        </p:nvSpPr>
        <p:spPr>
          <a:xfrm>
            <a:off x="3861797" y="3682987"/>
            <a:ext cx="371692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Chương trình demo</a:t>
            </a:r>
            <a:endParaRPr lang="ko-KR" altLang="en-US" sz="1200" b="1" dirty="0">
              <a:solidFill>
                <a:schemeClr val="tx1">
                  <a:lumMod val="75000"/>
                  <a:lumOff val="25000"/>
                </a:schemeClr>
              </a:solidFill>
              <a:cs typeface="Arial" pitchFamily="34" charset="0"/>
            </a:endParaRPr>
          </a:p>
        </p:txBody>
      </p:sp>
      <p:sp>
        <p:nvSpPr>
          <p:cNvPr id="58" name="Block Arc 14"/>
          <p:cNvSpPr/>
          <p:nvPr/>
        </p:nvSpPr>
        <p:spPr>
          <a:xfrm rot="16200000">
            <a:off x="8436189" y="1135557"/>
            <a:ext cx="340071" cy="340295"/>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59" name="Rectangle 36"/>
          <p:cNvSpPr/>
          <p:nvPr/>
        </p:nvSpPr>
        <p:spPr>
          <a:xfrm>
            <a:off x="7381164" y="3654339"/>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0" name="Rounded Rectangle 27"/>
          <p:cNvSpPr/>
          <p:nvPr/>
        </p:nvSpPr>
        <p:spPr>
          <a:xfrm>
            <a:off x="7777903" y="2866216"/>
            <a:ext cx="288032" cy="22124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1" name="Rounded Rectangle 25"/>
          <p:cNvSpPr/>
          <p:nvPr/>
        </p:nvSpPr>
        <p:spPr>
          <a:xfrm>
            <a:off x="8056670" y="2042764"/>
            <a:ext cx="350024" cy="256512"/>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72" name="Group 71"/>
          <p:cNvGrpSpPr/>
          <p:nvPr/>
        </p:nvGrpSpPr>
        <p:grpSpPr>
          <a:xfrm>
            <a:off x="2250129" y="4169480"/>
            <a:ext cx="5328592" cy="755937"/>
            <a:chOff x="3414539" y="1203598"/>
            <a:chExt cx="5328592" cy="755937"/>
          </a:xfrm>
        </p:grpSpPr>
        <p:grpSp>
          <p:nvGrpSpPr>
            <p:cNvPr id="73" name="Group 72"/>
            <p:cNvGrpSpPr/>
            <p:nvPr/>
          </p:nvGrpSpPr>
          <p:grpSpPr>
            <a:xfrm>
              <a:off x="3414539" y="1203598"/>
              <a:ext cx="3816400" cy="576064"/>
              <a:chOff x="4572000" y="1743933"/>
              <a:chExt cx="3816400" cy="576064"/>
            </a:xfrm>
            <a:solidFill>
              <a:srgbClr val="FFC000"/>
            </a:solidFill>
          </p:grpSpPr>
          <p:sp>
            <p:nvSpPr>
              <p:cNvPr id="77" name="Rectangle 76"/>
              <p:cNvSpPr/>
              <p:nvPr/>
            </p:nvSpPr>
            <p:spPr>
              <a:xfrm>
                <a:off x="4788024" y="1743933"/>
                <a:ext cx="3384376" cy="5760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8" name="Isosceles Triangle 77"/>
              <p:cNvSpPr/>
              <p:nvPr/>
            </p:nvSpPr>
            <p:spPr>
              <a:xfrm rot="16200000">
                <a:off x="4392000" y="1923934"/>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9" name="Isosceles Triangle 78"/>
              <p:cNvSpPr/>
              <p:nvPr/>
            </p:nvSpPr>
            <p:spPr>
              <a:xfrm rot="5400000">
                <a:off x="7992400" y="1923933"/>
                <a:ext cx="576000" cy="216000"/>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74" name="Group 73"/>
            <p:cNvGrpSpPr/>
            <p:nvPr/>
          </p:nvGrpSpPr>
          <p:grpSpPr>
            <a:xfrm>
              <a:off x="4314639" y="1383471"/>
              <a:ext cx="4428492" cy="576064"/>
              <a:chOff x="4572000" y="1743934"/>
              <a:chExt cx="4428492" cy="576064"/>
            </a:xfrm>
            <a:solidFill>
              <a:schemeClr val="bg1">
                <a:lumMod val="95000"/>
              </a:schemeClr>
            </a:solidFill>
          </p:grpSpPr>
          <p:sp>
            <p:nvSpPr>
              <p:cNvPr id="75" name="Rectangle 74"/>
              <p:cNvSpPr/>
              <p:nvPr/>
            </p:nvSpPr>
            <p:spPr>
              <a:xfrm>
                <a:off x="4788024" y="1743934"/>
                <a:ext cx="4212468"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76" name="Isosceles Triangle 75"/>
              <p:cNvSpPr/>
              <p:nvPr/>
            </p:nvSpPr>
            <p:spPr>
              <a:xfrm rot="16200000">
                <a:off x="4392000" y="1923934"/>
                <a:ext cx="576000" cy="216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sp>
        <p:nvSpPr>
          <p:cNvPr id="80" name="TextBox 79"/>
          <p:cNvSpPr txBox="1"/>
          <p:nvPr/>
        </p:nvSpPr>
        <p:spPr>
          <a:xfrm>
            <a:off x="2481316" y="4226647"/>
            <a:ext cx="608526"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
        <p:nvSpPr>
          <p:cNvPr id="81" name="TextBox 80"/>
          <p:cNvSpPr txBox="1"/>
          <p:nvPr/>
        </p:nvSpPr>
        <p:spPr>
          <a:xfrm>
            <a:off x="3513949" y="4515806"/>
            <a:ext cx="3716924"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Kết luận</a:t>
            </a:r>
            <a:endParaRPr lang="ko-KR" altLang="en-US" sz="1200" b="1" dirty="0">
              <a:solidFill>
                <a:schemeClr val="tx1">
                  <a:lumMod val="75000"/>
                  <a:lumOff val="25000"/>
                </a:schemeClr>
              </a:solidFill>
              <a:cs typeface="Arial" pitchFamily="34" charset="0"/>
            </a:endParaRPr>
          </a:p>
        </p:txBody>
      </p:sp>
      <p:sp>
        <p:nvSpPr>
          <p:cNvPr id="83" name="Block Arc 31">
            <a:extLst>
              <a:ext uri="{FF2B5EF4-FFF2-40B4-BE49-F238E27FC236}">
                <a16:creationId xmlns:a16="http://schemas.microsoft.com/office/drawing/2014/main" id="{70749718-B2C2-4248-AC20-51BE680953B0}"/>
              </a:ext>
            </a:extLst>
          </p:cNvPr>
          <p:cNvSpPr/>
          <p:nvPr/>
        </p:nvSpPr>
        <p:spPr>
          <a:xfrm>
            <a:off x="7091531" y="4460092"/>
            <a:ext cx="320167" cy="354521"/>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4"/>
          </p:nvPr>
        </p:nvPicPr>
        <p:blipFill>
          <a:blip r:embed="rId2"/>
          <a:srcRect l="945" r="945"/>
          <a:stretch>
            <a:fillRect/>
          </a:stretch>
        </p:blipFill>
        <p:spPr>
          <a:prstGeom prst="rect">
            <a:avLst/>
          </a:prstGeom>
        </p:spPr>
      </p:pic>
      <p:pic>
        <p:nvPicPr>
          <p:cNvPr id="4" name="Picture Placeholder 3"/>
          <p:cNvPicPr>
            <a:picLocks noGrp="1" noChangeAspect="1"/>
          </p:cNvPicPr>
          <p:nvPr>
            <p:ph type="pic" idx="16"/>
          </p:nvPr>
        </p:nvPicPr>
        <p:blipFill>
          <a:blip r:embed="rId3"/>
          <a:srcRect t="4772" b="4772"/>
          <a:stretch>
            <a:fillRect/>
          </a:stretch>
        </p:blipFill>
        <p:spPr>
          <a:prstGeom prst="rect">
            <a:avLst/>
          </a:prstGeom>
        </p:spPr>
      </p:pic>
      <p:sp>
        <p:nvSpPr>
          <p:cNvPr id="8" name="Text Placeholder 13"/>
          <p:cNvSpPr txBox="1">
            <a:spLocks/>
          </p:cNvSpPr>
          <p:nvPr/>
        </p:nvSpPr>
        <p:spPr>
          <a:xfrm>
            <a:off x="683568" y="435989"/>
            <a:ext cx="3600400" cy="55158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b="1" dirty="0" smtClean="0">
                <a:solidFill>
                  <a:schemeClr val="accent2"/>
                </a:solidFill>
                <a:latin typeface="+mj-lt"/>
                <a:cs typeface="Arial" pitchFamily="34" charset="0"/>
              </a:rPr>
              <a:t>Lý do chọn đề tài</a:t>
            </a:r>
            <a:endParaRPr lang="en-US" altLang="ko-KR" b="1" dirty="0">
              <a:solidFill>
                <a:schemeClr val="accent2"/>
              </a:solidFill>
              <a:latin typeface="+mj-lt"/>
              <a:cs typeface="Arial" pitchFamily="34" charset="0"/>
            </a:endParaRPr>
          </a:p>
        </p:txBody>
      </p:sp>
      <p:sp>
        <p:nvSpPr>
          <p:cNvPr id="9" name="TextBox 8"/>
          <p:cNvSpPr txBox="1"/>
          <p:nvPr/>
        </p:nvSpPr>
        <p:spPr>
          <a:xfrm>
            <a:off x="671074" y="1419622"/>
            <a:ext cx="1787623" cy="1938992"/>
          </a:xfrm>
          <a:prstGeom prst="rect">
            <a:avLst/>
          </a:prstGeom>
          <a:noFill/>
        </p:spPr>
        <p:txBody>
          <a:bodyPr wrap="square" rtlCol="0" anchor="ctr">
            <a:spAutoFit/>
          </a:bodyPr>
          <a:lstStyle/>
          <a:p>
            <a:pPr marL="171450" indent="-171450">
              <a:buFont typeface="Wingdings" panose="05000000000000000000" pitchFamily="2" charset="2"/>
              <a:buChar char="Ø"/>
            </a:pPr>
            <a:r>
              <a:rPr lang="vi-VN" altLang="ko-KR" sz="1200" dirty="0">
                <a:solidFill>
                  <a:schemeClr val="bg1"/>
                </a:solidFill>
                <a:cs typeface="Arial" pitchFamily="34" charset="0"/>
              </a:rPr>
              <a:t>Thương </a:t>
            </a:r>
            <a:r>
              <a:rPr lang="vi-VN" altLang="ko-KR" sz="1200" dirty="0" smtClean="0">
                <a:solidFill>
                  <a:schemeClr val="bg1"/>
                </a:solidFill>
                <a:cs typeface="Arial" pitchFamily="34" charset="0"/>
              </a:rPr>
              <a:t>m</a:t>
            </a:r>
            <a:r>
              <a:rPr lang="en-US" altLang="ko-KR" sz="1200" dirty="0">
                <a:solidFill>
                  <a:schemeClr val="bg1"/>
                </a:solidFill>
                <a:cs typeface="Arial" pitchFamily="34" charset="0"/>
              </a:rPr>
              <a:t>ạ</a:t>
            </a:r>
            <a:r>
              <a:rPr lang="vi-VN" altLang="ko-KR" sz="1200" dirty="0" smtClean="0">
                <a:solidFill>
                  <a:schemeClr val="bg1"/>
                </a:solidFill>
                <a:cs typeface="Arial" pitchFamily="34" charset="0"/>
              </a:rPr>
              <a:t>i </a:t>
            </a:r>
            <a:r>
              <a:rPr lang="vi-VN" altLang="ko-KR" sz="1200" dirty="0">
                <a:solidFill>
                  <a:schemeClr val="bg1"/>
                </a:solidFill>
                <a:cs typeface="Arial" pitchFamily="34" charset="0"/>
              </a:rPr>
              <a:t>điện tử ngày càng phát </a:t>
            </a:r>
            <a:r>
              <a:rPr lang="vi-VN" altLang="ko-KR" sz="1200" dirty="0" smtClean="0">
                <a:solidFill>
                  <a:schemeClr val="bg1"/>
                </a:solidFill>
                <a:cs typeface="Arial" pitchFamily="34" charset="0"/>
              </a:rPr>
              <a:t>triển</a:t>
            </a:r>
            <a:r>
              <a:rPr lang="en-US" altLang="ko-KR" sz="1200" dirty="0" smtClean="0">
                <a:solidFill>
                  <a:schemeClr val="bg1"/>
                </a:solidFill>
                <a:cs typeface="Arial" pitchFamily="34" charset="0"/>
              </a:rPr>
              <a:t>.</a:t>
            </a:r>
            <a:endParaRPr lang="vi-VN" altLang="ko-KR" sz="1200" dirty="0">
              <a:solidFill>
                <a:schemeClr val="bg1"/>
              </a:solidFill>
              <a:cs typeface="Arial" pitchFamily="34" charset="0"/>
            </a:endParaRPr>
          </a:p>
          <a:p>
            <a:pPr marL="171450" indent="-171450">
              <a:buFont typeface="Wingdings" panose="05000000000000000000" pitchFamily="2" charset="2"/>
              <a:buChar char="Ø"/>
            </a:pPr>
            <a:endParaRPr lang="en-US" altLang="ko-KR" sz="1200" dirty="0">
              <a:solidFill>
                <a:schemeClr val="bg1"/>
              </a:solidFill>
              <a:cs typeface="Arial" pitchFamily="34" charset="0"/>
            </a:endParaRPr>
          </a:p>
          <a:p>
            <a:pPr marL="171450" indent="-171450">
              <a:buFont typeface="Wingdings" panose="05000000000000000000" pitchFamily="2" charset="2"/>
              <a:buChar char="Ø"/>
            </a:pPr>
            <a:r>
              <a:rPr lang="en-US" altLang="ko-KR" sz="1200" dirty="0" smtClean="0">
                <a:solidFill>
                  <a:schemeClr val="bg1"/>
                </a:solidFill>
                <a:cs typeface="Arial" pitchFamily="34" charset="0"/>
              </a:rPr>
              <a:t>C</a:t>
            </a:r>
            <a:r>
              <a:rPr lang="vi-VN" altLang="ko-KR" sz="1200" dirty="0" smtClean="0">
                <a:solidFill>
                  <a:schemeClr val="bg1"/>
                </a:solidFill>
                <a:cs typeface="Arial" pitchFamily="34" charset="0"/>
              </a:rPr>
              <a:t>hi </a:t>
            </a:r>
            <a:r>
              <a:rPr lang="vi-VN" altLang="ko-KR" sz="1200" dirty="0">
                <a:solidFill>
                  <a:schemeClr val="bg1"/>
                </a:solidFill>
                <a:cs typeface="Arial" pitchFamily="34" charset="0"/>
              </a:rPr>
              <a:t>phí thấp hơn, hiệu quả đạt cao hơn</a:t>
            </a:r>
            <a:r>
              <a:rPr lang="en-US" altLang="ko-KR" sz="1200" dirty="0" smtClean="0">
                <a:solidFill>
                  <a:schemeClr val="bg1"/>
                </a:solidFill>
                <a:cs typeface="Arial" pitchFamily="34" charset="0"/>
              </a:rPr>
              <a:t>. </a:t>
            </a:r>
          </a:p>
          <a:p>
            <a:pPr marL="171450" indent="-171450">
              <a:buFont typeface="Wingdings" panose="05000000000000000000" pitchFamily="2" charset="2"/>
              <a:buChar char="Ø"/>
            </a:pPr>
            <a:endParaRPr lang="en-US" altLang="ko-KR" sz="1200" dirty="0">
              <a:solidFill>
                <a:schemeClr val="bg1"/>
              </a:solidFill>
              <a:cs typeface="Arial" pitchFamily="34" charset="0"/>
            </a:endParaRPr>
          </a:p>
          <a:p>
            <a:pPr marL="171450" indent="-171450">
              <a:buFont typeface="Wingdings" panose="05000000000000000000" pitchFamily="2" charset="2"/>
              <a:buChar char="Ø"/>
            </a:pPr>
            <a:r>
              <a:rPr lang="en-US" altLang="ko-KR" sz="1200" dirty="0" smtClean="0">
                <a:solidFill>
                  <a:schemeClr val="bg1"/>
                </a:solidFill>
                <a:cs typeface="Arial" pitchFamily="34" charset="0"/>
              </a:rPr>
              <a:t>Thuận tiện cho khách hàng khi mua sắm.</a:t>
            </a:r>
            <a:endParaRPr lang="en-US" altLang="ko-KR" sz="1200" dirty="0">
              <a:solidFill>
                <a:schemeClr val="bg1"/>
              </a:solidFill>
              <a:cs typeface="Arial" pitchFamily="34" charset="0"/>
            </a:endParaRPr>
          </a:p>
        </p:txBody>
      </p:sp>
      <p:pic>
        <p:nvPicPr>
          <p:cNvPr id="7" name="Picture 2" descr="D:\Fullppt\005-PNG이미지\모니터.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718" y="2227808"/>
            <a:ext cx="2559892" cy="255240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Placeholder 1"/>
          <p:cNvPicPr>
            <a:picLocks noGrp="1" noChangeAspect="1"/>
          </p:cNvPicPr>
          <p:nvPr>
            <p:ph type="pic" idx="15"/>
          </p:nvPr>
        </p:nvPicPr>
        <p:blipFill>
          <a:blip r:embed="rId5"/>
          <a:srcRect t="1626" b="1626"/>
          <a:stretch>
            <a:fillRect/>
          </a:stretch>
        </p:blipFill>
        <p:spPr>
          <a:prstGeom prst="rect">
            <a:avLst/>
          </a:prstGeom>
        </p:spPr>
      </p:pic>
    </p:spTree>
    <p:extLst>
      <p:ext uri="{BB962C8B-B14F-4D97-AF65-F5344CB8AC3E}">
        <p14:creationId xmlns:p14="http://schemas.microsoft.com/office/powerpoint/2010/main" val="3211281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Ý nghĩa thực tiễn của đề tài</a:t>
            </a:r>
            <a:endParaRPr lang="ko-KR" altLang="en-US" dirty="0"/>
          </a:p>
        </p:txBody>
      </p:sp>
      <p:grpSp>
        <p:nvGrpSpPr>
          <p:cNvPr id="8" name="Group 7"/>
          <p:cNvGrpSpPr/>
          <p:nvPr/>
        </p:nvGrpSpPr>
        <p:grpSpPr>
          <a:xfrm>
            <a:off x="993726" y="1712459"/>
            <a:ext cx="2227202" cy="2365286"/>
            <a:chOff x="993726" y="1566850"/>
            <a:chExt cx="2227202" cy="2365286"/>
          </a:xfrm>
        </p:grpSpPr>
        <p:sp>
          <p:nvSpPr>
            <p:cNvPr id="4" name="Rectangle 3"/>
            <p:cNvSpPr/>
            <p:nvPr/>
          </p:nvSpPr>
          <p:spPr>
            <a:xfrm>
              <a:off x="993726" y="2012949"/>
              <a:ext cx="2227202" cy="191918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Oval 4"/>
            <p:cNvSpPr/>
            <p:nvPr/>
          </p:nvSpPr>
          <p:spPr>
            <a:xfrm>
              <a:off x="1683824" y="1566850"/>
              <a:ext cx="847006" cy="8470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grpSp>
        <p:nvGrpSpPr>
          <p:cNvPr id="11" name="Group 10"/>
          <p:cNvGrpSpPr/>
          <p:nvPr/>
        </p:nvGrpSpPr>
        <p:grpSpPr>
          <a:xfrm>
            <a:off x="3462033" y="1712459"/>
            <a:ext cx="2227202" cy="2353988"/>
            <a:chOff x="3462033" y="1566850"/>
            <a:chExt cx="2227202" cy="2353988"/>
          </a:xfrm>
        </p:grpSpPr>
        <p:sp>
          <p:nvSpPr>
            <p:cNvPr id="6" name="Rectangle 5"/>
            <p:cNvSpPr/>
            <p:nvPr/>
          </p:nvSpPr>
          <p:spPr>
            <a:xfrm>
              <a:off x="3462033" y="2001651"/>
              <a:ext cx="2227202" cy="1919187"/>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 name="Oval 8"/>
            <p:cNvSpPr/>
            <p:nvPr/>
          </p:nvSpPr>
          <p:spPr>
            <a:xfrm>
              <a:off x="4148497" y="1566850"/>
              <a:ext cx="847006" cy="8470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12" name="Group 11"/>
          <p:cNvGrpSpPr/>
          <p:nvPr/>
        </p:nvGrpSpPr>
        <p:grpSpPr>
          <a:xfrm>
            <a:off x="5930340" y="1712459"/>
            <a:ext cx="2227202" cy="2342690"/>
            <a:chOff x="5930340" y="1566850"/>
            <a:chExt cx="2227202" cy="2342690"/>
          </a:xfrm>
        </p:grpSpPr>
        <p:sp>
          <p:nvSpPr>
            <p:cNvPr id="7" name="Rectangle 6"/>
            <p:cNvSpPr/>
            <p:nvPr/>
          </p:nvSpPr>
          <p:spPr>
            <a:xfrm>
              <a:off x="5930340" y="1990353"/>
              <a:ext cx="2227202" cy="191918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 name="Oval 9"/>
            <p:cNvSpPr/>
            <p:nvPr/>
          </p:nvSpPr>
          <p:spPr>
            <a:xfrm>
              <a:off x="6620438" y="1566850"/>
              <a:ext cx="847006" cy="8470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
        <p:nvSpPr>
          <p:cNvPr id="14" name="Block Arc 14"/>
          <p:cNvSpPr/>
          <p:nvPr/>
        </p:nvSpPr>
        <p:spPr>
          <a:xfrm rot="16200000">
            <a:off x="6840558" y="1926049"/>
            <a:ext cx="442130" cy="44242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5" name="Rectangle 36"/>
          <p:cNvSpPr/>
          <p:nvPr/>
        </p:nvSpPr>
        <p:spPr>
          <a:xfrm>
            <a:off x="1924536" y="2011399"/>
            <a:ext cx="365579" cy="305595"/>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Rounded Rectangle 25"/>
          <p:cNvSpPr/>
          <p:nvPr/>
        </p:nvSpPr>
        <p:spPr>
          <a:xfrm>
            <a:off x="4338715" y="1965001"/>
            <a:ext cx="466569" cy="341921"/>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17" name="Group 16"/>
          <p:cNvGrpSpPr/>
          <p:nvPr/>
        </p:nvGrpSpPr>
        <p:grpSpPr>
          <a:xfrm>
            <a:off x="1198800" y="2685443"/>
            <a:ext cx="1817049" cy="1314991"/>
            <a:chOff x="6228184" y="1730811"/>
            <a:chExt cx="2592289" cy="1314991"/>
          </a:xfrm>
        </p:grpSpPr>
        <p:sp>
          <p:nvSpPr>
            <p:cNvPr id="18" name="TextBox 17"/>
            <p:cNvSpPr txBox="1"/>
            <p:nvPr/>
          </p:nvSpPr>
          <p:spPr>
            <a:xfrm>
              <a:off x="6228184" y="2030139"/>
              <a:ext cx="2592288" cy="1015663"/>
            </a:xfrm>
            <a:prstGeom prst="rect">
              <a:avLst/>
            </a:prstGeom>
            <a:noFill/>
          </p:spPr>
          <p:txBody>
            <a:bodyPr wrap="square" rtlCol="0">
              <a:spAutoFit/>
            </a:bodyPr>
            <a:lstStyle/>
            <a:p>
              <a:pPr algn="ctr"/>
              <a:r>
                <a:rPr lang="en-US" altLang="ko-KR" sz="1200" dirty="0" smtClean="0">
                  <a:solidFill>
                    <a:schemeClr val="bg1"/>
                  </a:solidFill>
                  <a:cs typeface="Arial" pitchFamily="34" charset="0"/>
                </a:rPr>
                <a:t>Dễ dàng t</a:t>
              </a:r>
              <a:r>
                <a:rPr lang="vi-VN" altLang="ko-KR" sz="1200" dirty="0" smtClean="0">
                  <a:solidFill>
                    <a:schemeClr val="bg1"/>
                  </a:solidFill>
                  <a:cs typeface="Arial" pitchFamily="34" charset="0"/>
                </a:rPr>
                <a:t>ra </a:t>
              </a:r>
              <a:r>
                <a:rPr lang="vi-VN" altLang="ko-KR" sz="1200" dirty="0">
                  <a:solidFill>
                    <a:schemeClr val="bg1"/>
                  </a:solidFill>
                  <a:cs typeface="Arial" pitchFamily="34" charset="0"/>
                </a:rPr>
                <a:t>cứu, cập nhật, thống kê, báo cáo sản phẩm, nhà sản xuất, thông tin khách hàng, hóa đơn</a:t>
              </a:r>
              <a:r>
                <a:rPr lang="vi-VN" altLang="ko-KR" sz="1200" dirty="0" smtClean="0">
                  <a:solidFill>
                    <a:schemeClr val="bg1"/>
                  </a:solidFill>
                  <a:cs typeface="Arial" pitchFamily="34" charset="0"/>
                </a:rPr>
                <a:t>,</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19" name="TextBox 18"/>
            <p:cNvSpPr txBox="1"/>
            <p:nvPr/>
          </p:nvSpPr>
          <p:spPr>
            <a:xfrm>
              <a:off x="6228185" y="1730811"/>
              <a:ext cx="2592288"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Đối với QTV</a:t>
              </a:r>
              <a:endParaRPr lang="ko-KR" altLang="en-US" sz="1400" b="1" dirty="0">
                <a:solidFill>
                  <a:schemeClr val="bg1"/>
                </a:solidFill>
                <a:cs typeface="Arial" pitchFamily="34" charset="0"/>
              </a:endParaRPr>
            </a:p>
          </p:txBody>
        </p:sp>
      </p:grpSp>
      <p:grpSp>
        <p:nvGrpSpPr>
          <p:cNvPr id="20" name="Group 19"/>
          <p:cNvGrpSpPr/>
          <p:nvPr/>
        </p:nvGrpSpPr>
        <p:grpSpPr>
          <a:xfrm>
            <a:off x="3667109" y="2685443"/>
            <a:ext cx="1817049" cy="1130325"/>
            <a:chOff x="6228184" y="1730811"/>
            <a:chExt cx="2592288" cy="1130325"/>
          </a:xfrm>
        </p:grpSpPr>
        <p:sp>
          <p:nvSpPr>
            <p:cNvPr id="21" name="TextBox 20"/>
            <p:cNvSpPr txBox="1"/>
            <p:nvPr/>
          </p:nvSpPr>
          <p:spPr>
            <a:xfrm>
              <a:off x="6228184" y="2030139"/>
              <a:ext cx="2592288" cy="830997"/>
            </a:xfrm>
            <a:prstGeom prst="rect">
              <a:avLst/>
            </a:prstGeom>
            <a:noFill/>
          </p:spPr>
          <p:txBody>
            <a:bodyPr wrap="square" rtlCol="0">
              <a:spAutoFit/>
            </a:bodyPr>
            <a:lstStyle/>
            <a:p>
              <a:pPr algn="ctr"/>
              <a:r>
                <a:rPr lang="vi-VN" altLang="ko-KR" sz="1200" dirty="0">
                  <a:solidFill>
                    <a:schemeClr val="bg1"/>
                  </a:solidFill>
                  <a:cs typeface="Arial" pitchFamily="34" charset="0"/>
                </a:rPr>
                <a:t>Mua sản phẩm dể dàng, ít tốn kém, hàng hóa chất lượng, phục vụ tận </a:t>
              </a:r>
              <a:r>
                <a:rPr lang="vi-VN" altLang="ko-KR" sz="1200" dirty="0" smtClean="0">
                  <a:solidFill>
                    <a:schemeClr val="bg1"/>
                  </a:solidFill>
                  <a:cs typeface="Arial" pitchFamily="34" charset="0"/>
                </a:rPr>
                <a:t>tình</a:t>
              </a:r>
              <a:r>
                <a:rPr lang="en-US" altLang="ko-KR" sz="1200" dirty="0" smtClean="0">
                  <a:solidFill>
                    <a:schemeClr val="bg1"/>
                  </a:solidFill>
                  <a:cs typeface="Arial" pitchFamily="34" charset="0"/>
                </a:rPr>
                <a:t>.</a:t>
              </a:r>
              <a:endParaRPr lang="en-US" altLang="ko-KR" sz="1200" dirty="0">
                <a:solidFill>
                  <a:schemeClr val="bg1"/>
                </a:solidFill>
                <a:cs typeface="Arial" pitchFamily="34" charset="0"/>
              </a:endParaRPr>
            </a:p>
          </p:txBody>
        </p:sp>
        <p:sp>
          <p:nvSpPr>
            <p:cNvPr id="22" name="TextBox 21"/>
            <p:cNvSpPr txBox="1"/>
            <p:nvPr/>
          </p:nvSpPr>
          <p:spPr>
            <a:xfrm>
              <a:off x="6228184" y="1730811"/>
              <a:ext cx="2592288"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Đối với KH</a:t>
              </a:r>
              <a:endParaRPr lang="ko-KR" altLang="en-US" sz="1400" b="1" dirty="0">
                <a:solidFill>
                  <a:schemeClr val="bg1"/>
                </a:solidFill>
                <a:cs typeface="Arial" pitchFamily="34" charset="0"/>
              </a:endParaRPr>
            </a:p>
          </p:txBody>
        </p:sp>
      </p:grpSp>
      <p:grpSp>
        <p:nvGrpSpPr>
          <p:cNvPr id="23" name="Group 22"/>
          <p:cNvGrpSpPr/>
          <p:nvPr/>
        </p:nvGrpSpPr>
        <p:grpSpPr>
          <a:xfrm>
            <a:off x="6135416" y="2685443"/>
            <a:ext cx="1817049" cy="1314991"/>
            <a:chOff x="6228184" y="1730811"/>
            <a:chExt cx="2592288" cy="1314991"/>
          </a:xfrm>
        </p:grpSpPr>
        <p:sp>
          <p:nvSpPr>
            <p:cNvPr id="24" name="TextBox 23"/>
            <p:cNvSpPr txBox="1"/>
            <p:nvPr/>
          </p:nvSpPr>
          <p:spPr>
            <a:xfrm>
              <a:off x="6228184" y="2030139"/>
              <a:ext cx="2592288" cy="1015663"/>
            </a:xfrm>
            <a:prstGeom prst="rect">
              <a:avLst/>
            </a:prstGeom>
            <a:noFill/>
          </p:spPr>
          <p:txBody>
            <a:bodyPr wrap="square" rtlCol="0">
              <a:spAutoFit/>
            </a:bodyPr>
            <a:lstStyle/>
            <a:p>
              <a:pPr algn="ctr"/>
              <a:r>
                <a:rPr lang="vi-VN" altLang="ko-KR" sz="1200" dirty="0">
                  <a:solidFill>
                    <a:schemeClr val="bg1"/>
                  </a:solidFill>
                  <a:cs typeface="Arial" pitchFamily="34" charset="0"/>
                </a:rPr>
                <a:t>Tạo một website thân thiện, nhanh và hiệu </a:t>
              </a:r>
              <a:r>
                <a:rPr lang="vi-VN" altLang="ko-KR" sz="1200" dirty="0" smtClean="0">
                  <a:solidFill>
                    <a:schemeClr val="bg1"/>
                  </a:solidFill>
                  <a:cs typeface="Arial" pitchFamily="34" charset="0"/>
                </a:rPr>
                <a:t>quả</a:t>
              </a:r>
              <a:r>
                <a:rPr lang="en-US" altLang="ko-KR" sz="1200" dirty="0" smtClean="0">
                  <a:solidFill>
                    <a:schemeClr val="bg1"/>
                  </a:solidFill>
                  <a:cs typeface="Arial" pitchFamily="34" charset="0"/>
                </a:rPr>
                <a:t>.</a:t>
              </a:r>
            </a:p>
            <a:p>
              <a:pPr algn="ctr"/>
              <a:r>
                <a:rPr lang="en-US" altLang="ko-KR" sz="1200" dirty="0">
                  <a:solidFill>
                    <a:schemeClr val="bg1"/>
                  </a:solidFill>
                  <a:cs typeface="Arial" pitchFamily="34" charset="0"/>
                </a:rPr>
                <a:t>Hoàn thành tốt đồ án tốt nghiệp</a:t>
              </a:r>
            </a:p>
          </p:txBody>
        </p:sp>
        <p:sp>
          <p:nvSpPr>
            <p:cNvPr id="25" name="TextBox 24"/>
            <p:cNvSpPr txBox="1"/>
            <p:nvPr/>
          </p:nvSpPr>
          <p:spPr>
            <a:xfrm>
              <a:off x="6228184" y="1730811"/>
              <a:ext cx="2592288"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Cá nhân SV</a:t>
              </a:r>
              <a:endParaRPr lang="ko-KR" altLang="en-US" sz="1400" b="1" dirty="0">
                <a:solidFill>
                  <a:schemeClr val="bg1"/>
                </a:solidFill>
                <a:cs typeface="Arial" pitchFamily="34" charset="0"/>
              </a:endParaRPr>
            </a:p>
          </p:txBody>
        </p:sp>
      </p:grpSp>
      <p:grpSp>
        <p:nvGrpSpPr>
          <p:cNvPr id="28" name="Group 27"/>
          <p:cNvGrpSpPr/>
          <p:nvPr/>
        </p:nvGrpSpPr>
        <p:grpSpPr>
          <a:xfrm>
            <a:off x="3038349" y="2824470"/>
            <a:ext cx="576064" cy="576064"/>
            <a:chOff x="3038349" y="2678861"/>
            <a:chExt cx="576064" cy="576064"/>
          </a:xfrm>
        </p:grpSpPr>
        <p:sp>
          <p:nvSpPr>
            <p:cNvPr id="13" name="Oval 12"/>
            <p:cNvSpPr/>
            <p:nvPr/>
          </p:nvSpPr>
          <p:spPr>
            <a:xfrm>
              <a:off x="3038349" y="2678861"/>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6" name="Chevron 25"/>
            <p:cNvSpPr/>
            <p:nvPr/>
          </p:nvSpPr>
          <p:spPr>
            <a:xfrm>
              <a:off x="3161802" y="2786873"/>
              <a:ext cx="360040" cy="360040"/>
            </a:xfrm>
            <a:prstGeom prst="chevron">
              <a:avLst/>
            </a:pr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grpSp>
        <p:nvGrpSpPr>
          <p:cNvPr id="30" name="Group 29"/>
          <p:cNvGrpSpPr/>
          <p:nvPr/>
        </p:nvGrpSpPr>
        <p:grpSpPr>
          <a:xfrm>
            <a:off x="5535215" y="2824470"/>
            <a:ext cx="576064" cy="576064"/>
            <a:chOff x="5535215" y="2678861"/>
            <a:chExt cx="576064" cy="576064"/>
          </a:xfrm>
        </p:grpSpPr>
        <p:sp>
          <p:nvSpPr>
            <p:cNvPr id="27" name="Oval 26"/>
            <p:cNvSpPr/>
            <p:nvPr/>
          </p:nvSpPr>
          <p:spPr>
            <a:xfrm>
              <a:off x="5535215" y="2678861"/>
              <a:ext cx="576064" cy="576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29" name="Chevron 28"/>
            <p:cNvSpPr/>
            <p:nvPr/>
          </p:nvSpPr>
          <p:spPr>
            <a:xfrm>
              <a:off x="5689235" y="2786873"/>
              <a:ext cx="360040" cy="360040"/>
            </a:xfrm>
            <a:prstGeom prst="chevron">
              <a:avLst/>
            </a:prstGeom>
            <a:solidFill>
              <a:srgbClr val="444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56233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860032" y="2067694"/>
            <a:ext cx="3168352" cy="1008112"/>
          </a:xfrm>
        </p:spPr>
        <p:txBody>
          <a:bodyPr/>
          <a:lstStyle/>
          <a:p>
            <a:r>
              <a:rPr lang="en-US" altLang="ko-KR" dirty="0" smtClean="0"/>
              <a:t>Phân tích thiết kế hệ thống</a:t>
            </a:r>
            <a:endParaRPr lang="en-US" altLang="ko-KR" dirty="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Phân tích thiết kế hệ thống </a:t>
            </a:r>
            <a:endParaRPr lang="ko-KR" altLang="en-US" dirty="0"/>
          </a:p>
        </p:txBody>
      </p:sp>
      <p:sp>
        <p:nvSpPr>
          <p:cNvPr id="4" name="Rectangle 3"/>
          <p:cNvSpPr/>
          <p:nvPr/>
        </p:nvSpPr>
        <p:spPr>
          <a:xfrm>
            <a:off x="323528" y="1084030"/>
            <a:ext cx="2376264" cy="3755804"/>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p:cNvGrpSpPr/>
          <p:nvPr/>
        </p:nvGrpSpPr>
        <p:grpSpPr>
          <a:xfrm>
            <a:off x="1239348" y="2071052"/>
            <a:ext cx="1322851" cy="1042846"/>
            <a:chOff x="2113657" y="4283314"/>
            <a:chExt cx="3647460" cy="1042846"/>
          </a:xfrm>
        </p:grpSpPr>
        <p:sp>
          <p:nvSpPr>
            <p:cNvPr id="15" name="TextBox 14"/>
            <p:cNvSpPr txBox="1"/>
            <p:nvPr/>
          </p:nvSpPr>
          <p:spPr>
            <a:xfrm>
              <a:off x="2113657" y="4495163"/>
              <a:ext cx="3647457" cy="830997"/>
            </a:xfrm>
            <a:prstGeom prst="rect">
              <a:avLst/>
            </a:prstGeom>
            <a:noFill/>
          </p:spPr>
          <p:txBody>
            <a:bodyPr wrap="square" rtlCol="0">
              <a:spAutoFit/>
            </a:bodyPr>
            <a:lstStyle/>
            <a:p>
              <a:r>
                <a:rPr lang="en-US" altLang="ko-KR" sz="1200" dirty="0" smtClean="0">
                  <a:solidFill>
                    <a:schemeClr val="bg1"/>
                  </a:solidFill>
                  <a:cs typeface="Arial" pitchFamily="34" charset="0"/>
                </a:rPr>
                <a:t>Người quản trị hệ thống, làm việc trực tiếp với CSDL.</a:t>
              </a:r>
              <a:endParaRPr lang="en-US" altLang="ko-KR" sz="1200" dirty="0">
                <a:solidFill>
                  <a:schemeClr val="bg1"/>
                </a:solidFill>
                <a:cs typeface="Arial" pitchFamily="34" charset="0"/>
              </a:endParaRPr>
            </a:p>
          </p:txBody>
        </p:sp>
        <p:sp>
          <p:nvSpPr>
            <p:cNvPr id="16" name="TextBox 15"/>
            <p:cNvSpPr txBox="1"/>
            <p:nvPr/>
          </p:nvSpPr>
          <p:spPr>
            <a:xfrm>
              <a:off x="2113658" y="4283314"/>
              <a:ext cx="3647459" cy="276999"/>
            </a:xfrm>
            <a:prstGeom prst="rect">
              <a:avLst/>
            </a:prstGeom>
            <a:noFill/>
          </p:spPr>
          <p:txBody>
            <a:bodyPr wrap="square" rtlCol="0">
              <a:spAutoFit/>
            </a:bodyPr>
            <a:lstStyle/>
            <a:p>
              <a:r>
                <a:rPr lang="en-US" altLang="ko-KR" sz="1200" b="1" dirty="0" smtClean="0">
                  <a:solidFill>
                    <a:schemeClr val="bg1"/>
                  </a:solidFill>
                  <a:cs typeface="Arial" pitchFamily="34" charset="0"/>
                </a:rPr>
                <a:t>Quản trị viên:</a:t>
              </a:r>
              <a:endParaRPr lang="ko-KR" altLang="en-US" sz="1200" b="1" dirty="0">
                <a:solidFill>
                  <a:schemeClr val="bg1"/>
                </a:solidFill>
                <a:cs typeface="Arial" pitchFamily="34" charset="0"/>
              </a:endParaRPr>
            </a:p>
          </p:txBody>
        </p:sp>
      </p:grpSp>
      <p:grpSp>
        <p:nvGrpSpPr>
          <p:cNvPr id="17" name="Group 16"/>
          <p:cNvGrpSpPr/>
          <p:nvPr/>
        </p:nvGrpSpPr>
        <p:grpSpPr>
          <a:xfrm>
            <a:off x="1245973" y="3219822"/>
            <a:ext cx="1322851" cy="858180"/>
            <a:chOff x="2113657" y="4283314"/>
            <a:chExt cx="3647460" cy="858180"/>
          </a:xfrm>
        </p:grpSpPr>
        <p:sp>
          <p:nvSpPr>
            <p:cNvPr id="18" name="TextBox 17"/>
            <p:cNvSpPr txBox="1"/>
            <p:nvPr/>
          </p:nvSpPr>
          <p:spPr>
            <a:xfrm>
              <a:off x="2113657" y="4495163"/>
              <a:ext cx="3647457" cy="646331"/>
            </a:xfrm>
            <a:prstGeom prst="rect">
              <a:avLst/>
            </a:prstGeom>
            <a:noFill/>
          </p:spPr>
          <p:txBody>
            <a:bodyPr wrap="square" rtlCol="0">
              <a:spAutoFit/>
            </a:bodyPr>
            <a:lstStyle/>
            <a:p>
              <a:r>
                <a:rPr lang="en-US" altLang="ko-KR" sz="1200" dirty="0" smtClean="0">
                  <a:solidFill>
                    <a:schemeClr val="bg1"/>
                  </a:solidFill>
                  <a:cs typeface="Arial" pitchFamily="34" charset="0"/>
                </a:rPr>
                <a:t>Người có nhu cầu tìm hiểu, đặt mua sản phẩm.</a:t>
              </a:r>
              <a:endParaRPr lang="en-US" altLang="ko-KR" sz="1200" dirty="0">
                <a:solidFill>
                  <a:schemeClr val="bg1"/>
                </a:solidFill>
                <a:cs typeface="Arial" pitchFamily="34" charset="0"/>
              </a:endParaRPr>
            </a:p>
          </p:txBody>
        </p:sp>
        <p:sp>
          <p:nvSpPr>
            <p:cNvPr id="19" name="TextBox 18"/>
            <p:cNvSpPr txBox="1"/>
            <p:nvPr/>
          </p:nvSpPr>
          <p:spPr>
            <a:xfrm>
              <a:off x="2113658" y="4283314"/>
              <a:ext cx="3647459" cy="276999"/>
            </a:xfrm>
            <a:prstGeom prst="rect">
              <a:avLst/>
            </a:prstGeom>
            <a:noFill/>
          </p:spPr>
          <p:txBody>
            <a:bodyPr wrap="square" rtlCol="0">
              <a:spAutoFit/>
            </a:bodyPr>
            <a:lstStyle/>
            <a:p>
              <a:r>
                <a:rPr lang="en-US" altLang="ko-KR" sz="1200" b="1" dirty="0" smtClean="0">
                  <a:solidFill>
                    <a:schemeClr val="bg1"/>
                  </a:solidFill>
                  <a:cs typeface="Arial" pitchFamily="34" charset="0"/>
                </a:rPr>
                <a:t>Khách hàng:</a:t>
              </a:r>
              <a:endParaRPr lang="ko-KR" altLang="en-US" sz="1200" b="1" dirty="0">
                <a:solidFill>
                  <a:schemeClr val="bg1"/>
                </a:solidFill>
                <a:cs typeface="Arial" pitchFamily="34" charset="0"/>
              </a:endParaRPr>
            </a:p>
          </p:txBody>
        </p:sp>
      </p:grpSp>
      <p:pic>
        <p:nvPicPr>
          <p:cNvPr id="5" name="Picture 4"/>
          <p:cNvPicPr>
            <a:picLocks noChangeAspect="1"/>
          </p:cNvPicPr>
          <p:nvPr/>
        </p:nvPicPr>
        <p:blipFill>
          <a:blip r:embed="rId2"/>
          <a:stretch>
            <a:fillRect/>
          </a:stretch>
        </p:blipFill>
        <p:spPr>
          <a:xfrm>
            <a:off x="2987824" y="1084029"/>
            <a:ext cx="5498937" cy="3431937"/>
          </a:xfrm>
          <a:prstGeom prst="rect">
            <a:avLst/>
          </a:prstGeom>
        </p:spPr>
      </p:pic>
      <p:sp>
        <p:nvSpPr>
          <p:cNvPr id="25" name="Freeform 108">
            <a:extLst>
              <a:ext uri="{FF2B5EF4-FFF2-40B4-BE49-F238E27FC236}">
                <a16:creationId xmlns:a16="http://schemas.microsoft.com/office/drawing/2014/main" id="{D2780C3A-ED1B-400F-A989-6B84BC6A7B96}"/>
              </a:ext>
            </a:extLst>
          </p:cNvPr>
          <p:cNvSpPr/>
          <p:nvPr/>
        </p:nvSpPr>
        <p:spPr>
          <a:xfrm>
            <a:off x="789906" y="2282901"/>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28" name="Round Same Side Corner Rectangle 8">
            <a:extLst>
              <a:ext uri="{FF2B5EF4-FFF2-40B4-BE49-F238E27FC236}">
                <a16:creationId xmlns:a16="http://schemas.microsoft.com/office/drawing/2014/main" id="{A690FB69-EB42-497B-AF52-B7CF4A87ECAB}"/>
              </a:ext>
            </a:extLst>
          </p:cNvPr>
          <p:cNvSpPr/>
          <p:nvPr/>
        </p:nvSpPr>
        <p:spPr>
          <a:xfrm>
            <a:off x="783483" y="3404305"/>
            <a:ext cx="354992" cy="355536"/>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31" name="TextBox 30"/>
          <p:cNvSpPr txBox="1"/>
          <p:nvPr/>
        </p:nvSpPr>
        <p:spPr>
          <a:xfrm>
            <a:off x="611560" y="1549629"/>
            <a:ext cx="1656184" cy="276999"/>
          </a:xfrm>
          <a:prstGeom prst="rect">
            <a:avLst/>
          </a:prstGeom>
          <a:noFill/>
        </p:spPr>
        <p:txBody>
          <a:bodyPr wrap="square" rtlCol="0">
            <a:spAutoFit/>
          </a:bodyPr>
          <a:lstStyle/>
          <a:p>
            <a:r>
              <a:rPr lang="en-US" altLang="ko-KR" sz="1200" b="1" dirty="0" smtClean="0">
                <a:solidFill>
                  <a:schemeClr val="bg1"/>
                </a:solidFill>
                <a:cs typeface="Arial" pitchFamily="34" charset="0"/>
              </a:rPr>
              <a:t>Có 2 tác nhân chính:</a:t>
            </a:r>
            <a:endParaRPr lang="ko-KR" altLang="en-US" sz="1200" b="1" dirty="0">
              <a:solidFill>
                <a:schemeClr val="bg1"/>
              </a:solidFill>
              <a:cs typeface="Arial" pitchFamily="34" charset="0"/>
            </a:endParaRPr>
          </a:p>
        </p:txBody>
      </p:sp>
      <p:sp>
        <p:nvSpPr>
          <p:cNvPr id="32" name="Rectangle 31"/>
          <p:cNvSpPr/>
          <p:nvPr/>
        </p:nvSpPr>
        <p:spPr>
          <a:xfrm>
            <a:off x="2987823" y="4587974"/>
            <a:ext cx="5498937" cy="251860"/>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4580654" y="4575404"/>
            <a:ext cx="2367610" cy="276999"/>
          </a:xfrm>
          <a:prstGeom prst="rect">
            <a:avLst/>
          </a:prstGeom>
          <a:noFill/>
        </p:spPr>
        <p:txBody>
          <a:bodyPr wrap="square" rtlCol="0">
            <a:spAutoFit/>
          </a:bodyPr>
          <a:lstStyle/>
          <a:p>
            <a:r>
              <a:rPr lang="en-US" altLang="ko-KR" sz="1200" b="1" dirty="0" smtClean="0">
                <a:solidFill>
                  <a:schemeClr val="bg1"/>
                </a:solidFill>
                <a:cs typeface="Arial" pitchFamily="34" charset="0"/>
              </a:rPr>
              <a:t>Biểu đồ Usecase Tổng Quát</a:t>
            </a:r>
            <a:endParaRPr lang="ko-KR" altLang="en-US" sz="1200" b="1" dirty="0">
              <a:solidFill>
                <a:schemeClr val="bg1"/>
              </a:solidFill>
              <a:cs typeface="Arial" pitchFamily="34" charset="0"/>
            </a:endParaRPr>
          </a:p>
        </p:txBody>
      </p:sp>
    </p:spTree>
    <p:extLst>
      <p:ext uri="{BB962C8B-B14F-4D97-AF65-F5344CB8AC3E}">
        <p14:creationId xmlns:p14="http://schemas.microsoft.com/office/powerpoint/2010/main" val="176476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Phân tích thiết kế hệ thống </a:t>
            </a:r>
            <a:endParaRPr lang="ko-KR" altLang="en-US" dirty="0"/>
          </a:p>
        </p:txBody>
      </p:sp>
      <p:sp>
        <p:nvSpPr>
          <p:cNvPr id="4" name="Rectangle 3"/>
          <p:cNvSpPr/>
          <p:nvPr/>
        </p:nvSpPr>
        <p:spPr>
          <a:xfrm>
            <a:off x="323528" y="1084030"/>
            <a:ext cx="2376264" cy="3755804"/>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5" name="TextBox 14"/>
          <p:cNvSpPr txBox="1"/>
          <p:nvPr/>
        </p:nvSpPr>
        <p:spPr>
          <a:xfrm>
            <a:off x="467545" y="1995686"/>
            <a:ext cx="2088230" cy="1754326"/>
          </a:xfrm>
          <a:prstGeom prst="rect">
            <a:avLst/>
          </a:prstGeom>
          <a:noFill/>
        </p:spPr>
        <p:txBody>
          <a:bodyPr wrap="square" rtlCol="0">
            <a:spAutoFit/>
          </a:bodyPr>
          <a:lstStyle/>
          <a:p>
            <a:r>
              <a:rPr lang="vi-VN" altLang="ko-KR" sz="1200" dirty="0" smtClean="0">
                <a:solidFill>
                  <a:schemeClr val="bg1"/>
                </a:solidFill>
                <a:cs typeface="Arial" pitchFamily="34" charset="0"/>
              </a:rPr>
              <a:t>Quản trị viên</a:t>
            </a:r>
            <a:r>
              <a:rPr lang="en-US" altLang="ko-KR" sz="1200" dirty="0" smtClean="0">
                <a:solidFill>
                  <a:schemeClr val="bg1"/>
                </a:solidFill>
                <a:cs typeface="Arial" pitchFamily="34" charset="0"/>
              </a:rPr>
              <a:t>:</a:t>
            </a:r>
            <a:r>
              <a:rPr lang="vi-VN" altLang="ko-KR" sz="1200" dirty="0" smtClean="0">
                <a:solidFill>
                  <a:schemeClr val="bg1"/>
                </a:solidFill>
                <a:cs typeface="Arial" pitchFamily="34" charset="0"/>
              </a:rPr>
              <a:t> </a:t>
            </a:r>
            <a:r>
              <a:rPr lang="vi-VN" altLang="ko-KR" sz="1200" dirty="0">
                <a:solidFill>
                  <a:schemeClr val="bg1"/>
                </a:solidFill>
                <a:cs typeface="Arial" pitchFamily="34" charset="0"/>
              </a:rPr>
              <a:t>người làm chủ website, có những quyền riêng biệt mà những đối tượng khác không có. Trong đó có các chức năng như quản lý tất cả các tài khoản, quản lý sản phẩm và đơn hàng hiện có trên hệ thống.</a:t>
            </a:r>
            <a:endParaRPr lang="en-US" altLang="ko-KR" sz="1200" dirty="0">
              <a:solidFill>
                <a:schemeClr val="bg1"/>
              </a:solidFill>
              <a:cs typeface="Arial" pitchFamily="34" charset="0"/>
            </a:endParaRPr>
          </a:p>
        </p:txBody>
      </p:sp>
      <p:sp>
        <p:nvSpPr>
          <p:cNvPr id="32" name="Rectangle 31"/>
          <p:cNvSpPr/>
          <p:nvPr/>
        </p:nvSpPr>
        <p:spPr>
          <a:xfrm>
            <a:off x="2987823" y="4587974"/>
            <a:ext cx="5498937" cy="251860"/>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2987823" y="4575404"/>
            <a:ext cx="5498937"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Biểu đồ Usecase theo tác nhân Quản trị viên</a:t>
            </a:r>
            <a:endParaRPr lang="ko-KR" altLang="en-US" sz="1200" b="1" dirty="0">
              <a:solidFill>
                <a:schemeClr val="bg1"/>
              </a:solidFill>
              <a:cs typeface="Arial" pitchFamily="34" charset="0"/>
            </a:endParaRPr>
          </a:p>
        </p:txBody>
      </p:sp>
      <p:pic>
        <p:nvPicPr>
          <p:cNvPr id="3" name="Picture 2"/>
          <p:cNvPicPr>
            <a:picLocks noChangeAspect="1"/>
          </p:cNvPicPr>
          <p:nvPr/>
        </p:nvPicPr>
        <p:blipFill>
          <a:blip r:embed="rId2"/>
          <a:stretch>
            <a:fillRect/>
          </a:stretch>
        </p:blipFill>
        <p:spPr>
          <a:xfrm>
            <a:off x="2987823" y="1084030"/>
            <a:ext cx="5498937" cy="3439186"/>
          </a:xfrm>
          <a:prstGeom prst="rect">
            <a:avLst/>
          </a:prstGeom>
        </p:spPr>
      </p:pic>
    </p:spTree>
    <p:extLst>
      <p:ext uri="{BB962C8B-B14F-4D97-AF65-F5344CB8AC3E}">
        <p14:creationId xmlns:p14="http://schemas.microsoft.com/office/powerpoint/2010/main" val="2408133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Phân tích thiết kế hệ thống </a:t>
            </a:r>
            <a:endParaRPr lang="ko-KR" altLang="en-US" dirty="0"/>
          </a:p>
        </p:txBody>
      </p:sp>
      <p:sp>
        <p:nvSpPr>
          <p:cNvPr id="4" name="Rectangle 3"/>
          <p:cNvSpPr/>
          <p:nvPr/>
        </p:nvSpPr>
        <p:spPr>
          <a:xfrm>
            <a:off x="323528" y="1084030"/>
            <a:ext cx="2376264" cy="3755804"/>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p:cNvSpPr txBox="1"/>
          <p:nvPr/>
        </p:nvSpPr>
        <p:spPr>
          <a:xfrm>
            <a:off x="467544" y="1995686"/>
            <a:ext cx="2088232" cy="1200329"/>
          </a:xfrm>
          <a:prstGeom prst="rect">
            <a:avLst/>
          </a:prstGeom>
          <a:noFill/>
        </p:spPr>
        <p:txBody>
          <a:bodyPr wrap="square" rtlCol="0">
            <a:spAutoFit/>
          </a:bodyPr>
          <a:lstStyle/>
          <a:p>
            <a:r>
              <a:rPr lang="vi-VN" altLang="ko-KR" sz="1200" dirty="0">
                <a:solidFill>
                  <a:schemeClr val="bg1"/>
                </a:solidFill>
                <a:cs typeface="Arial" pitchFamily="34" charset="0"/>
              </a:rPr>
              <a:t>Khách </a:t>
            </a:r>
            <a:r>
              <a:rPr lang="vi-VN" altLang="ko-KR" sz="1200" dirty="0" smtClean="0">
                <a:solidFill>
                  <a:schemeClr val="bg1"/>
                </a:solidFill>
                <a:cs typeface="Arial" pitchFamily="34" charset="0"/>
              </a:rPr>
              <a:t>hàng</a:t>
            </a:r>
            <a:r>
              <a:rPr lang="en-US" altLang="ko-KR" sz="1200" dirty="0" smtClean="0">
                <a:solidFill>
                  <a:schemeClr val="bg1"/>
                </a:solidFill>
                <a:cs typeface="Arial" pitchFamily="34" charset="0"/>
              </a:rPr>
              <a:t>:</a:t>
            </a:r>
            <a:r>
              <a:rPr lang="vi-VN" altLang="ko-KR" sz="1200" dirty="0" smtClean="0">
                <a:solidFill>
                  <a:schemeClr val="bg1"/>
                </a:solidFill>
                <a:cs typeface="Arial" pitchFamily="34" charset="0"/>
              </a:rPr>
              <a:t> </a:t>
            </a:r>
            <a:r>
              <a:rPr lang="vi-VN" altLang="ko-KR" sz="1200" dirty="0">
                <a:solidFill>
                  <a:schemeClr val="bg1"/>
                </a:solidFill>
                <a:cs typeface="Arial" pitchFamily="34" charset="0"/>
              </a:rPr>
              <a:t>người mua hoặc có sự quan tâm, theo dõi một sản phẩm hoặc dịch vụ nào đó mà sự quan tâm này có thể dẫn đến hành động mua.</a:t>
            </a:r>
            <a:endParaRPr lang="en-US" altLang="ko-KR" sz="1200" dirty="0">
              <a:solidFill>
                <a:schemeClr val="bg1"/>
              </a:solidFill>
              <a:cs typeface="Arial" pitchFamily="34" charset="0"/>
            </a:endParaRPr>
          </a:p>
        </p:txBody>
      </p:sp>
      <p:sp>
        <p:nvSpPr>
          <p:cNvPr id="32" name="Rectangle 31"/>
          <p:cNvSpPr/>
          <p:nvPr/>
        </p:nvSpPr>
        <p:spPr>
          <a:xfrm>
            <a:off x="2987823" y="4587974"/>
            <a:ext cx="5498937" cy="251860"/>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TextBox 32"/>
          <p:cNvSpPr txBox="1"/>
          <p:nvPr/>
        </p:nvSpPr>
        <p:spPr>
          <a:xfrm>
            <a:off x="2987823" y="4575404"/>
            <a:ext cx="5498937"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Biểu đồ Usecase theo tác nhân Khách hàng</a:t>
            </a:r>
            <a:endParaRPr lang="ko-KR" altLang="en-US" sz="1200" b="1" dirty="0">
              <a:solidFill>
                <a:schemeClr val="bg1"/>
              </a:solidFill>
              <a:cs typeface="Arial" pitchFamily="34" charset="0"/>
            </a:endParaRPr>
          </a:p>
        </p:txBody>
      </p:sp>
      <p:pic>
        <p:nvPicPr>
          <p:cNvPr id="5" name="Picture 4"/>
          <p:cNvPicPr>
            <a:picLocks noChangeAspect="1"/>
          </p:cNvPicPr>
          <p:nvPr/>
        </p:nvPicPr>
        <p:blipFill>
          <a:blip r:embed="rId2"/>
          <a:stretch>
            <a:fillRect/>
          </a:stretch>
        </p:blipFill>
        <p:spPr>
          <a:xfrm>
            <a:off x="2987823" y="1084030"/>
            <a:ext cx="5498937" cy="3452472"/>
          </a:xfrm>
          <a:prstGeom prst="rect">
            <a:avLst/>
          </a:prstGeom>
        </p:spPr>
      </p:pic>
    </p:spTree>
    <p:extLst>
      <p:ext uri="{BB962C8B-B14F-4D97-AF65-F5344CB8AC3E}">
        <p14:creationId xmlns:p14="http://schemas.microsoft.com/office/powerpoint/2010/main" val="417569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Phân tích thiết kế hệ thống </a:t>
            </a:r>
            <a:endParaRPr lang="ko-KR" altLang="en-US" dirty="0"/>
          </a:p>
        </p:txBody>
      </p:sp>
      <p:sp>
        <p:nvSpPr>
          <p:cNvPr id="4" name="Rectangle 3"/>
          <p:cNvSpPr/>
          <p:nvPr/>
        </p:nvSpPr>
        <p:spPr>
          <a:xfrm>
            <a:off x="1259632" y="1084030"/>
            <a:ext cx="6696744" cy="3755804"/>
          </a:xfrm>
          <a:prstGeom prst="rect">
            <a:avLst/>
          </a:prstGeom>
          <a:solidFill>
            <a:schemeClr val="accent4">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8" name="TextBox 17"/>
          <p:cNvSpPr txBox="1"/>
          <p:nvPr/>
        </p:nvSpPr>
        <p:spPr>
          <a:xfrm>
            <a:off x="1403648" y="1347614"/>
            <a:ext cx="6264696" cy="1569660"/>
          </a:xfrm>
          <a:prstGeom prst="rect">
            <a:avLst/>
          </a:prstGeom>
          <a:noFill/>
        </p:spPr>
        <p:txBody>
          <a:bodyPr wrap="square" rtlCol="0">
            <a:spAutoFit/>
          </a:bodyPr>
          <a:lstStyle/>
          <a:p>
            <a:r>
              <a:rPr lang="en-US" altLang="ko-KR" sz="1200" dirty="0" smtClean="0">
                <a:solidFill>
                  <a:schemeClr val="bg1"/>
                </a:solidFill>
                <a:cs typeface="Arial" pitchFamily="34" charset="0"/>
              </a:rPr>
              <a:t>Có 2 hình thức thanh toán:</a:t>
            </a:r>
          </a:p>
          <a:p>
            <a:endParaRPr lang="en-US" altLang="ko-KR" sz="1200" dirty="0" smtClean="0">
              <a:solidFill>
                <a:schemeClr val="bg1"/>
              </a:solidFill>
              <a:cs typeface="Arial" pitchFamily="34" charset="0"/>
            </a:endParaRPr>
          </a:p>
          <a:p>
            <a:pPr marL="171450" indent="-171450">
              <a:buFont typeface="Wingdings" panose="05000000000000000000" pitchFamily="2" charset="2"/>
              <a:buChar char="Ø"/>
            </a:pPr>
            <a:r>
              <a:rPr lang="en-US" altLang="ko-KR" sz="1200" dirty="0" smtClean="0">
                <a:solidFill>
                  <a:schemeClr val="bg1"/>
                </a:solidFill>
                <a:cs typeface="Arial" pitchFamily="34" charset="0"/>
              </a:rPr>
              <a:t>Thanh toán khi nhận hàng(COD).</a:t>
            </a:r>
          </a:p>
          <a:p>
            <a:pPr marL="171450" indent="-171450">
              <a:buFont typeface="Wingdings" panose="05000000000000000000" pitchFamily="2" charset="2"/>
              <a:buChar char="Ø"/>
            </a:pPr>
            <a:endParaRPr lang="en-US" altLang="ko-KR" sz="1200" dirty="0" smtClean="0">
              <a:solidFill>
                <a:schemeClr val="bg1"/>
              </a:solidFill>
              <a:cs typeface="Arial" pitchFamily="34" charset="0"/>
            </a:endParaRPr>
          </a:p>
          <a:p>
            <a:pPr marL="171450" indent="-171450">
              <a:buFont typeface="Wingdings" panose="05000000000000000000" pitchFamily="2" charset="2"/>
              <a:buChar char="Ø"/>
            </a:pPr>
            <a:r>
              <a:rPr lang="en-US" altLang="ko-KR" sz="1200" dirty="0" smtClean="0">
                <a:solidFill>
                  <a:schemeClr val="bg1"/>
                </a:solidFill>
                <a:cs typeface="Arial" pitchFamily="34" charset="0"/>
              </a:rPr>
              <a:t>Khấu trừ vào lương: </a:t>
            </a:r>
            <a:r>
              <a:rPr lang="vi-VN" altLang="ko-KR" sz="1200" dirty="0">
                <a:solidFill>
                  <a:schemeClr val="bg1"/>
                </a:solidFill>
                <a:cs typeface="Arial" pitchFamily="34" charset="0"/>
              </a:rPr>
              <a:t>không phải trả tiền mặt khi nhận hàng. Thay vào đó tiền sẽ được trừ vào lương của </a:t>
            </a:r>
            <a:r>
              <a:rPr lang="vi-VN" altLang="ko-KR" sz="1200" dirty="0" smtClean="0">
                <a:solidFill>
                  <a:schemeClr val="bg1"/>
                </a:solidFill>
                <a:cs typeface="Arial" pitchFamily="34" charset="0"/>
              </a:rPr>
              <a:t>bạn</a:t>
            </a:r>
            <a:r>
              <a:rPr lang="en-US" altLang="ko-KR" sz="1200" dirty="0" smtClean="0">
                <a:solidFill>
                  <a:schemeClr val="bg1"/>
                </a:solidFill>
                <a:cs typeface="Arial" pitchFamily="34" charset="0"/>
              </a:rPr>
              <a:t> vào ngày 12 hàng tháng.</a:t>
            </a:r>
          </a:p>
          <a:p>
            <a:pPr marL="628650" lvl="1" indent="-171450">
              <a:buFont typeface="Wingdings" panose="05000000000000000000" pitchFamily="2" charset="2"/>
              <a:buChar char="ü"/>
            </a:pPr>
            <a:r>
              <a:rPr lang="en-US" altLang="ko-KR" sz="1200" dirty="0" smtClean="0">
                <a:solidFill>
                  <a:schemeClr val="bg1"/>
                </a:solidFill>
                <a:cs typeface="Arial" pitchFamily="34" charset="0"/>
              </a:rPr>
              <a:t>Tiền thiếu không được vượt quá 50% lcb.</a:t>
            </a:r>
          </a:p>
          <a:p>
            <a:pPr marL="628650" lvl="1" indent="-171450">
              <a:buFont typeface="Wingdings" panose="05000000000000000000" pitchFamily="2" charset="2"/>
              <a:buChar char="ü"/>
            </a:pPr>
            <a:r>
              <a:rPr lang="en-US" altLang="ko-KR" sz="1200" dirty="0" smtClean="0">
                <a:solidFill>
                  <a:schemeClr val="bg1"/>
                </a:solidFill>
                <a:cs typeface="Arial" pitchFamily="34" charset="0"/>
              </a:rPr>
              <a:t>Mỗi đơn hàng không vượt quá 3tr VNĐ.</a:t>
            </a:r>
            <a:endParaRPr lang="en-US" altLang="ko-KR" sz="1200" dirty="0">
              <a:solidFill>
                <a:schemeClr val="bg1"/>
              </a:solidFill>
              <a:cs typeface="Arial" pitchFamily="34" charset="0"/>
            </a:endParaRPr>
          </a:p>
        </p:txBody>
      </p:sp>
    </p:spTree>
    <p:extLst>
      <p:ext uri="{BB962C8B-B14F-4D97-AF65-F5344CB8AC3E}">
        <p14:creationId xmlns:p14="http://schemas.microsoft.com/office/powerpoint/2010/main" val="542051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5">
      <a:dk1>
        <a:sysClr val="windowText" lastClr="000000"/>
      </a:dk1>
      <a:lt1>
        <a:sysClr val="window" lastClr="FFFFFF"/>
      </a:lt1>
      <a:dk2>
        <a:srgbClr val="1F497D"/>
      </a:dk2>
      <a:lt2>
        <a:srgbClr val="EEECE1"/>
      </a:lt2>
      <a:accent1>
        <a:srgbClr val="444342"/>
      </a:accent1>
      <a:accent2>
        <a:srgbClr val="FFC000"/>
      </a:accent2>
      <a:accent3>
        <a:srgbClr val="444342"/>
      </a:accent3>
      <a:accent4>
        <a:srgbClr val="FFC000"/>
      </a:accent4>
      <a:accent5>
        <a:srgbClr val="444342"/>
      </a:accent5>
      <a:accent6>
        <a:srgbClr val="FFC000"/>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576</Words>
  <Application>Microsoft Office PowerPoint</Application>
  <PresentationFormat>On-screen Show (16:9)</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 Unicode MS</vt:lpstr>
      <vt:lpstr>Arial</vt:lpstr>
      <vt:lpstr>Segoe UI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Hậu Hóm Hỉnh</cp:lastModifiedBy>
  <cp:revision>112</cp:revision>
  <dcterms:created xsi:type="dcterms:W3CDTF">2016-12-05T23:26:54Z</dcterms:created>
  <dcterms:modified xsi:type="dcterms:W3CDTF">2020-06-05T16:13:59Z</dcterms:modified>
</cp:coreProperties>
</file>