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Montserrat Ultra-Bold Italics" charset="1" panose="00000900000000000000"/>
      <p:regular r:id="rId36"/>
    </p:embeddedFont>
    <p:embeddedFont>
      <p:font typeface="Montserrat Italics" charset="1" panose="00000500000000000000"/>
      <p:regular r:id="rId37"/>
    </p:embeddedFont>
    <p:embeddedFont>
      <p:font typeface="Montserrat" charset="1" panose="00000500000000000000"/>
      <p:regular r:id="rId38"/>
    </p:embeddedFont>
    <p:embeddedFont>
      <p:font typeface="Montserrat Ultra-Bold" charset="1" panose="00000900000000000000"/>
      <p:regular r:id="rId39"/>
    </p:embeddedFont>
    <p:embeddedFont>
      <p:font typeface="Montserrat Bold Italics" charset="1" panose="00000800000000000000"/>
      <p:regular r:id="rId40"/>
    </p:embeddedFont>
    <p:embeddedFont>
      <p:font typeface="Montserrat Bold" charset="1" panose="00000800000000000000"/>
      <p:regular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41445" y="0"/>
            <a:ext cx="17277148" cy="10287000"/>
          </a:xfrm>
          <a:custGeom>
            <a:avLst/>
            <a:gdLst/>
            <a:ahLst/>
            <a:cxnLst/>
            <a:rect r="r" b="b" t="t" l="l"/>
            <a:pathLst>
              <a:path h="10287000" w="17277148">
                <a:moveTo>
                  <a:pt x="0" y="0"/>
                </a:moveTo>
                <a:lnTo>
                  <a:pt x="17277148" y="0"/>
                </a:lnTo>
                <a:lnTo>
                  <a:pt x="172771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798" r="-22" b="-6533"/>
            </a:stretch>
          </a:blipFill>
        </p:spPr>
      </p:sp>
      <p:sp>
        <p:nvSpPr>
          <p:cNvPr name="AutoShape 3" id="3"/>
          <p:cNvSpPr/>
          <p:nvPr/>
        </p:nvSpPr>
        <p:spPr>
          <a:xfrm rot="-7020778">
            <a:off x="-6402716" y="821505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4" id="4"/>
          <p:cNvSpPr/>
          <p:nvPr/>
        </p:nvSpPr>
        <p:spPr>
          <a:xfrm rot="-7020778">
            <a:off x="-7861675" y="821505"/>
            <a:ext cx="16230600" cy="10441156"/>
          </a:xfrm>
          <a:prstGeom prst="rect">
            <a:avLst/>
          </a:prstGeom>
          <a:solidFill>
            <a:srgbClr val="263F6B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76242" y="8956802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-1536273" y="4580698"/>
            <a:ext cx="524423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-2298994" y="9582841"/>
            <a:ext cx="9005773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-3516288" y="3712270"/>
            <a:ext cx="572018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066191" y="2823187"/>
            <a:ext cx="930938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628699" y="2392260"/>
            <a:ext cx="1291530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1028700" y="6542848"/>
            <a:ext cx="10799778" cy="182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38"/>
              </a:lnSpc>
            </a:pPr>
            <a:r>
              <a:rPr lang="en-US" b="true" sz="14986" i="true" spc="-884">
                <a:solidFill>
                  <a:srgbClr val="FFFFFF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NHÓM 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34514" y="1085850"/>
            <a:ext cx="4024786" cy="375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14"/>
              </a:lnSpc>
            </a:pPr>
            <a:r>
              <a:rPr lang="en-US" sz="2871" i="true" spc="57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42005" y="3605578"/>
            <a:ext cx="15033241" cy="1869499"/>
            <a:chOff x="0" y="0"/>
            <a:chExt cx="5317747" cy="6613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71585" y="4302349"/>
            <a:ext cx="13565625" cy="9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[table_name]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column_name data_type;</a:t>
            </a:r>
          </a:p>
          <a:p>
            <a:pPr algn="l">
              <a:lnSpc>
                <a:spcPts val="378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342005" y="6715125"/>
            <a:ext cx="15033241" cy="1869499"/>
            <a:chOff x="0" y="0"/>
            <a:chExt cx="5317747" cy="661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71585" y="7358047"/>
            <a:ext cx="14117138" cy="9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1"/>
              </a:lnSpc>
            </a:pP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[table_name]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MODIFY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column_name data_type;</a:t>
            </a:r>
          </a:p>
          <a:p>
            <a:pPr algn="just">
              <a:lnSpc>
                <a:spcPts val="378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90574" y="2809807"/>
            <a:ext cx="3339734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Thêm Cột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2005" y="5922753"/>
            <a:ext cx="5814270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Thay đổi kiểu dữ liệu của cột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07259" y="841329"/>
            <a:ext cx="11542862" cy="827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1"/>
              </a:lnSpc>
            </a:pPr>
            <a:r>
              <a:rPr lang="en-US" b="true" sz="6409" i="true" spc="-378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THAY  ĐỔI CẤU TRÚC BẢNG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42005" y="3605578"/>
            <a:ext cx="15033241" cy="1869499"/>
            <a:chOff x="0" y="0"/>
            <a:chExt cx="5317747" cy="6613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71585" y="4302349"/>
            <a:ext cx="13056623" cy="9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[table_name]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DROP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column_name;</a:t>
            </a:r>
          </a:p>
          <a:p>
            <a:pPr algn="l">
              <a:lnSpc>
                <a:spcPts val="3781"/>
              </a:lnSpc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342005" y="6715125"/>
            <a:ext cx="15033241" cy="1869499"/>
            <a:chOff x="0" y="0"/>
            <a:chExt cx="5317747" cy="6613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71585" y="7175724"/>
            <a:ext cx="18394550" cy="1887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1"/>
              </a:lnSpc>
            </a:pP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[table_name]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CHANGE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old_column_name </a:t>
            </a:r>
          </a:p>
          <a:p>
            <a:pPr algn="just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new_column_name column_type;</a:t>
            </a:r>
          </a:p>
          <a:p>
            <a:pPr algn="just">
              <a:lnSpc>
                <a:spcPts val="3781"/>
              </a:lnSpc>
            </a:pPr>
          </a:p>
          <a:p>
            <a:pPr algn="just">
              <a:lnSpc>
                <a:spcPts val="378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690574" y="2809807"/>
            <a:ext cx="3339734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Xóa cột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42005" y="5922753"/>
            <a:ext cx="2688303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Đổi tên cột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07259" y="841329"/>
            <a:ext cx="11542862" cy="827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1"/>
              </a:lnSpc>
            </a:pPr>
            <a:r>
              <a:rPr lang="en-US" b="true" sz="6409" i="true" spc="-378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THAY  ĐỔI CẤU TRÚC BẢNG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1827653" y="3643880"/>
            <a:ext cx="5679993" cy="19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XÓA </a:t>
            </a:r>
          </a:p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BẢNG</a:t>
            </a:r>
          </a:p>
        </p:txBody>
      </p:sp>
      <p:sp>
        <p:nvSpPr>
          <p:cNvPr name="AutoShape 4" id="4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5" id="5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263F6B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52893" y="7316416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30039" y="1733723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1827653" y="2945296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827653" y="6210702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4" id="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263F6B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52893" y="7316416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30039" y="1733723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0">
            <a:off x="1827653" y="2945296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6504543" y="2705824"/>
            <a:ext cx="10547798" cy="1571312"/>
            <a:chOff x="0" y="0"/>
            <a:chExt cx="4433089" cy="66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33089" cy="660400"/>
            </a:xfrm>
            <a:custGeom>
              <a:avLst/>
              <a:gdLst/>
              <a:ahLst/>
              <a:cxnLst/>
              <a:rect r="r" b="b" t="t" l="l"/>
              <a:pathLst>
                <a:path h="660400" w="4433089">
                  <a:moveTo>
                    <a:pt x="4308629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308629" y="0"/>
                  </a:lnTo>
                  <a:cubicBezTo>
                    <a:pt x="4377209" y="0"/>
                    <a:pt x="4433089" y="55880"/>
                    <a:pt x="4433089" y="124460"/>
                  </a:cubicBezTo>
                  <a:lnTo>
                    <a:pt x="4433089" y="535940"/>
                  </a:lnTo>
                  <a:cubicBezTo>
                    <a:pt x="4433089" y="604520"/>
                    <a:pt x="4377209" y="660400"/>
                    <a:pt x="4308629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9195338" y="3212235"/>
            <a:ext cx="7376224" cy="50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b="true" sz="3141" spc="62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DROP TABLE </a:t>
            </a:r>
            <a:r>
              <a:rPr lang="en-US" sz="3141" spc="62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[table_name];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11011" y="3212235"/>
            <a:ext cx="7376224" cy="50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3141" spc="62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SYNTAX: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29092" y="5524854"/>
            <a:ext cx="7015550" cy="141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31356E"/>
                </a:solidFill>
                <a:latin typeface="Montserrat"/>
                <a:ea typeface="Montserrat"/>
                <a:cs typeface="Montserrat"/>
                <a:sym typeface="Montserrat"/>
              </a:rPr>
              <a:t>Note: Hãy cẩn thận khi sử dụng vì một khi xóa bảng bạn sẽ mất hết dữ liệu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27653" y="3643880"/>
            <a:ext cx="5679993" cy="19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XÓA </a:t>
            </a:r>
          </a:p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BẢNG</a:t>
            </a:r>
          </a:p>
        </p:txBody>
      </p:sp>
      <p:sp>
        <p:nvSpPr>
          <p:cNvPr name="AutoShape 15" id="15"/>
          <p:cNvSpPr/>
          <p:nvPr/>
        </p:nvSpPr>
        <p:spPr>
          <a:xfrm>
            <a:off x="1827653" y="6210702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87802" y="4496827"/>
            <a:ext cx="12849409" cy="153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8"/>
              </a:lnSpc>
            </a:pPr>
            <a:r>
              <a:rPr lang="en-US" b="true" sz="11672" i="true" spc="-688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PRIMARY KEY?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213243" y="3030461"/>
            <a:ext cx="15497091" cy="1866947"/>
            <a:chOff x="0" y="0"/>
            <a:chExt cx="5481826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25438" y="3509909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Primary Key (PK) là một cột hoặc tập hợp các cột xác định duy nhất từng hàng trong bảng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PRIMARY KEY?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213243" y="3030461"/>
            <a:ext cx="15497091" cy="1866947"/>
            <a:chOff x="0" y="0"/>
            <a:chExt cx="5481826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25438" y="3509909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Primary Key (PK) là một cột hoặc tập hợp các cột xác định duy nhất từng hàng trong bảng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PRIMARY KEY?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13243" y="5146052"/>
            <a:ext cx="15497091" cy="1866947"/>
            <a:chOff x="0" y="0"/>
            <a:chExt cx="5481826" cy="66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25438" y="5607224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Một bảng chỉ có thể có một Primary Key. có thể được tạo thành từ một hoặc nhiều trường.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213243" y="3030461"/>
            <a:ext cx="15497091" cy="1866947"/>
            <a:chOff x="0" y="0"/>
            <a:chExt cx="5481826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25438" y="3509909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Primary Key (PK) là một cột hoặc tập hợp các cột xác định duy nhất từng hàng trong bảng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PRIMARY KEY?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13243" y="5146052"/>
            <a:ext cx="15497091" cy="1866947"/>
            <a:chOff x="0" y="0"/>
            <a:chExt cx="5481826" cy="66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25438" y="5607224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Một bảng chỉ có thể có một Primary Key. có thể được tạo thành từ một hoặc nhiều trường.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3243" y="7260649"/>
            <a:ext cx="15497091" cy="1866947"/>
            <a:chOff x="0" y="0"/>
            <a:chExt cx="5481826" cy="660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49732" y="7950918"/>
            <a:ext cx="14424114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Cột Primary Key nên có giá trị UNIQUE, NOT NULL và không thay đổi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2053790" y="3274001"/>
            <a:ext cx="14180420" cy="5370834"/>
          </a:xfrm>
          <a:custGeom>
            <a:avLst/>
            <a:gdLst/>
            <a:ahLst/>
            <a:cxnLst/>
            <a:rect r="r" b="b" t="t" l="l"/>
            <a:pathLst>
              <a:path h="5370834" w="14180420">
                <a:moveTo>
                  <a:pt x="0" y="0"/>
                </a:moveTo>
                <a:lnTo>
                  <a:pt x="14180420" y="0"/>
                </a:lnTo>
                <a:lnTo>
                  <a:pt x="14180420" y="5370834"/>
                </a:lnTo>
                <a:lnTo>
                  <a:pt x="0" y="53708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true" flipV="false" rot="0">
            <a:off x="6305562" y="-995510"/>
            <a:ext cx="12278020" cy="12278020"/>
          </a:xfrm>
          <a:custGeom>
            <a:avLst/>
            <a:gdLst/>
            <a:ahLst/>
            <a:cxnLst/>
            <a:rect r="r" b="b" t="t" l="l"/>
            <a:pathLst>
              <a:path h="12278020" w="12278020">
                <a:moveTo>
                  <a:pt x="12278019" y="0"/>
                </a:moveTo>
                <a:lnTo>
                  <a:pt x="0" y="0"/>
                </a:lnTo>
                <a:lnTo>
                  <a:pt x="0" y="12278020"/>
                </a:lnTo>
                <a:lnTo>
                  <a:pt x="12278019" y="12278020"/>
                </a:lnTo>
                <a:lnTo>
                  <a:pt x="12278019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3345060"/>
            <a:ext cx="16230600" cy="591324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5476242" y="8956802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51164" y="1247775"/>
            <a:ext cx="13785673" cy="130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5"/>
              </a:lnSpc>
            </a:pPr>
            <a:r>
              <a:rPr lang="en-US" b="true" sz="10035" i="true" spc="-592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THÀNH VIÊN NHÓM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53700" y="4180428"/>
            <a:ext cx="12655863" cy="400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178" indent="-350089" lvl="1">
              <a:lnSpc>
                <a:spcPts val="6486"/>
              </a:lnSpc>
              <a:buFont typeface="Arial"/>
              <a:buChar char="•"/>
            </a:pPr>
            <a:r>
              <a:rPr lang="en-US" sz="3243" spc="1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Phạm Mai Anh - Thuyết Trình</a:t>
            </a:r>
          </a:p>
          <a:p>
            <a:pPr algn="l" marL="700178" indent="-350089" lvl="1">
              <a:lnSpc>
                <a:spcPts val="6486"/>
              </a:lnSpc>
              <a:buFont typeface="Arial"/>
              <a:buChar char="•"/>
            </a:pPr>
            <a:r>
              <a:rPr lang="en-US" sz="3243" spc="1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Phạm Việt Hà - Làm slide</a:t>
            </a:r>
          </a:p>
          <a:p>
            <a:pPr algn="l" marL="700178" indent="-350089" lvl="1">
              <a:lnSpc>
                <a:spcPts val="6486"/>
              </a:lnSpc>
              <a:buFont typeface="Arial"/>
              <a:buChar char="•"/>
            </a:pPr>
            <a:r>
              <a:rPr lang="en-US" sz="3243" spc="1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Văn Huy Hoàng - Làm slide</a:t>
            </a:r>
          </a:p>
          <a:p>
            <a:pPr algn="l" marL="700178" indent="-350089" lvl="1">
              <a:lnSpc>
                <a:spcPts val="6486"/>
              </a:lnSpc>
              <a:buFont typeface="Arial"/>
              <a:buChar char="•"/>
            </a:pPr>
            <a:r>
              <a:rPr lang="en-US" sz="3243" spc="1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Nguyễn Hữu Lưu - Thực hành mẫu</a:t>
            </a:r>
          </a:p>
          <a:p>
            <a:pPr algn="l" marL="700178" indent="-350089" lvl="1">
              <a:lnSpc>
                <a:spcPts val="6486"/>
              </a:lnSpc>
              <a:buFont typeface="Arial"/>
              <a:buChar char="•"/>
            </a:pPr>
            <a:r>
              <a:rPr lang="en-US" sz="3243" spc="11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Bùi Quang Linh - Thực hành mẫu</a:t>
            </a:r>
          </a:p>
        </p:txBody>
      </p:sp>
      <p:sp>
        <p:nvSpPr>
          <p:cNvPr name="AutoShape 8" id="8"/>
          <p:cNvSpPr/>
          <p:nvPr/>
        </p:nvSpPr>
        <p:spPr>
          <a:xfrm flipV="true">
            <a:off x="11783691" y="3690639"/>
            <a:ext cx="5475609" cy="3072103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V="true">
            <a:off x="14311979" y="7432842"/>
            <a:ext cx="2701440" cy="1825458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V="true">
            <a:off x="12620748" y="7591414"/>
            <a:ext cx="2688816" cy="1620112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5490552" y="5832390"/>
            <a:ext cx="802467" cy="471903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13221939" y="6628041"/>
            <a:ext cx="1105489" cy="66779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274001"/>
            <a:ext cx="7321739" cy="5389746"/>
            <a:chOff x="0" y="0"/>
            <a:chExt cx="2589938" cy="19065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89938" cy="1906529"/>
            </a:xfrm>
            <a:custGeom>
              <a:avLst/>
              <a:gdLst/>
              <a:ahLst/>
              <a:cxnLst/>
              <a:rect r="r" b="b" t="t" l="l"/>
              <a:pathLst>
                <a:path h="1906529" w="2589938">
                  <a:moveTo>
                    <a:pt x="2465478" y="1906529"/>
                  </a:moveTo>
                  <a:lnTo>
                    <a:pt x="124460" y="1906529"/>
                  </a:lnTo>
                  <a:cubicBezTo>
                    <a:pt x="55880" y="1906529"/>
                    <a:pt x="0" y="1850649"/>
                    <a:pt x="0" y="1782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5478" y="0"/>
                  </a:lnTo>
                  <a:cubicBezTo>
                    <a:pt x="2534058" y="0"/>
                    <a:pt x="2589938" y="55880"/>
                    <a:pt x="2589938" y="124460"/>
                  </a:cubicBezTo>
                  <a:lnTo>
                    <a:pt x="2589938" y="1782069"/>
                  </a:lnTo>
                  <a:cubicBezTo>
                    <a:pt x="2589938" y="1850649"/>
                    <a:pt x="2534058" y="1906529"/>
                    <a:pt x="2465478" y="1906529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71585" y="4048709"/>
            <a:ext cx="6831055" cy="379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CREATE TABLE [table_name] (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column1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column2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column3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...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columnN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</a:t>
            </a:r>
            <a:r>
              <a:rPr lang="en-US" sz="2909" spc="58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(column_name)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96000" y="9067800"/>
            <a:ext cx="6496000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(Tạo bảng cùng với Primary Key)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274001"/>
            <a:ext cx="7321739" cy="5389746"/>
            <a:chOff x="0" y="0"/>
            <a:chExt cx="2589938" cy="19065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89938" cy="1906529"/>
            </a:xfrm>
            <a:custGeom>
              <a:avLst/>
              <a:gdLst/>
              <a:ahLst/>
              <a:cxnLst/>
              <a:rect r="r" b="b" t="t" l="l"/>
              <a:pathLst>
                <a:path h="1906529" w="2589938">
                  <a:moveTo>
                    <a:pt x="2465478" y="1906529"/>
                  </a:moveTo>
                  <a:lnTo>
                    <a:pt x="124460" y="1906529"/>
                  </a:lnTo>
                  <a:cubicBezTo>
                    <a:pt x="55880" y="1906529"/>
                    <a:pt x="0" y="1850649"/>
                    <a:pt x="0" y="1782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5478" y="0"/>
                  </a:lnTo>
                  <a:cubicBezTo>
                    <a:pt x="2534058" y="0"/>
                    <a:pt x="2589938" y="55880"/>
                    <a:pt x="2589938" y="124460"/>
                  </a:cubicBezTo>
                  <a:lnTo>
                    <a:pt x="2589938" y="1782069"/>
                  </a:lnTo>
                  <a:cubicBezTo>
                    <a:pt x="2589938" y="1850649"/>
                    <a:pt x="2534058" y="1906529"/>
                    <a:pt x="2465478" y="1906529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71585" y="4048709"/>
            <a:ext cx="6831055" cy="3792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CREATE TABLE [table_name] (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column1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column2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column3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...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columnN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</a:t>
            </a:r>
            <a:r>
              <a:rPr lang="en-US" sz="2909" spc="58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(column_name)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717469" y="3274001"/>
            <a:ext cx="7541831" cy="5389746"/>
            <a:chOff x="0" y="0"/>
            <a:chExt cx="2667791" cy="19065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67792" cy="1906529"/>
            </a:xfrm>
            <a:custGeom>
              <a:avLst/>
              <a:gdLst/>
              <a:ahLst/>
              <a:cxnLst/>
              <a:rect r="r" b="b" t="t" l="l"/>
              <a:pathLst>
                <a:path h="1906529" w="2667792">
                  <a:moveTo>
                    <a:pt x="2543331" y="1906529"/>
                  </a:moveTo>
                  <a:lnTo>
                    <a:pt x="124460" y="1906529"/>
                  </a:lnTo>
                  <a:cubicBezTo>
                    <a:pt x="55880" y="1906529"/>
                    <a:pt x="0" y="1850649"/>
                    <a:pt x="0" y="1782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43332" y="0"/>
                  </a:lnTo>
                  <a:cubicBezTo>
                    <a:pt x="2611912" y="0"/>
                    <a:pt x="2667792" y="55880"/>
                    <a:pt x="2667792" y="124460"/>
                  </a:cubicBezTo>
                  <a:lnTo>
                    <a:pt x="2667792" y="1782069"/>
                  </a:lnTo>
                  <a:cubicBezTo>
                    <a:pt x="2667792" y="1850649"/>
                    <a:pt x="2611912" y="1906529"/>
                    <a:pt x="2543332" y="1906529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08153" y="4048709"/>
            <a:ext cx="6831055" cy="426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CREATE TABLE [table_name] (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column1 datatype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PRIMARY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column2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column3 datatype,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...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  columnN datatype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  <a:p>
            <a:pPr algn="l">
              <a:lnSpc>
                <a:spcPts val="378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896000" y="9067800"/>
            <a:ext cx="6496000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(Tạo bảng cùng với Primary Key)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605578"/>
            <a:ext cx="15033241" cy="1869499"/>
            <a:chOff x="0" y="0"/>
            <a:chExt cx="5317747" cy="6613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71585" y="4302349"/>
            <a:ext cx="11253747" cy="45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ALTER TABLE [table_name]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-US" sz="2909" spc="58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2653" y="2971732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Thêm Primary Key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PRIMARY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605578"/>
            <a:ext cx="15033241" cy="1869499"/>
            <a:chOff x="0" y="0"/>
            <a:chExt cx="5317747" cy="6613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71585" y="4302349"/>
            <a:ext cx="11253747" cy="45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ALTER TABLE [table_name]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PRIMARY KEY</a:t>
            </a:r>
            <a:r>
              <a:rPr lang="en-US" sz="2909" spc="58">
                <a:solidFill>
                  <a:srgbClr val="FF313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342005" y="6715125"/>
            <a:ext cx="15033241" cy="1869499"/>
            <a:chOff x="0" y="0"/>
            <a:chExt cx="5317747" cy="661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971585" y="7358047"/>
            <a:ext cx="11253747" cy="45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ALTER TABLE [table_name]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DROP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PRIMARY KEY 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2653" y="2971732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Thêm Primary Key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005" y="6081279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Xóa Primary Key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87802" y="4496827"/>
            <a:ext cx="12849409" cy="153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38"/>
              </a:lnSpc>
            </a:pPr>
            <a:r>
              <a:rPr lang="en-US" b="true" sz="11672" i="true" spc="-688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FOREIGN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FOREIGN KEY</a:t>
            </a:r>
          </a:p>
        </p:txBody>
      </p:sp>
      <p:sp>
        <p:nvSpPr>
          <p:cNvPr name="AutoShape 6" id="6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7" id="7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1213243" y="3030461"/>
            <a:ext cx="15497091" cy="1866947"/>
            <a:chOff x="0" y="0"/>
            <a:chExt cx="5481826" cy="660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25438" y="3509909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Foreign Key được sử dụng để thiết lập mối quan hệ giữa hai bảng, đảm bảo tính toàn vẹn dữ liệu.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IS FOREIGN KEY?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13243" y="5146052"/>
            <a:ext cx="15497091" cy="1866947"/>
            <a:chOff x="0" y="0"/>
            <a:chExt cx="5481826" cy="660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25438" y="5607224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Foreign Key là một cột hoặc nhóm cột trong một bảng, liên kết với khóa chính (Primary Key) của một bảng khác.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13243" y="7260649"/>
            <a:ext cx="15497091" cy="1866947"/>
            <a:chOff x="0" y="0"/>
            <a:chExt cx="5481826" cy="660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481826" cy="660400"/>
            </a:xfrm>
            <a:custGeom>
              <a:avLst/>
              <a:gdLst/>
              <a:ahLst/>
              <a:cxnLst/>
              <a:rect r="r" b="b" t="t" l="l"/>
              <a:pathLst>
                <a:path h="660400" w="5481826">
                  <a:moveTo>
                    <a:pt x="535736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57366" y="0"/>
                  </a:lnTo>
                  <a:cubicBezTo>
                    <a:pt x="5425946" y="0"/>
                    <a:pt x="5481826" y="55880"/>
                    <a:pt x="5481826" y="124460"/>
                  </a:cubicBezTo>
                  <a:lnTo>
                    <a:pt x="5481826" y="535940"/>
                  </a:lnTo>
                  <a:cubicBezTo>
                    <a:pt x="5481826" y="604520"/>
                    <a:pt x="5425946" y="660400"/>
                    <a:pt x="5357366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49732" y="7708324"/>
            <a:ext cx="14424114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5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Giúp dễ dàng truy vấn và quản lý dữ liệu liên quan. Ngăn chặn việc thêm dữ liệu không hợp lệ vào bảng con.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FOREIGN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473486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Tạo bảng cha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274001"/>
            <a:ext cx="7460635" cy="5389746"/>
            <a:chOff x="0" y="0"/>
            <a:chExt cx="2639070" cy="19065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39070" cy="1906529"/>
            </a:xfrm>
            <a:custGeom>
              <a:avLst/>
              <a:gdLst/>
              <a:ahLst/>
              <a:cxnLst/>
              <a:rect r="r" b="b" t="t" l="l"/>
              <a:pathLst>
                <a:path h="1906529" w="2639070">
                  <a:moveTo>
                    <a:pt x="2514610" y="1906529"/>
                  </a:moveTo>
                  <a:lnTo>
                    <a:pt x="124460" y="1906529"/>
                  </a:lnTo>
                  <a:cubicBezTo>
                    <a:pt x="55880" y="1906529"/>
                    <a:pt x="0" y="1850649"/>
                    <a:pt x="0" y="1782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14610" y="0"/>
                  </a:lnTo>
                  <a:cubicBezTo>
                    <a:pt x="2583190" y="0"/>
                    <a:pt x="2639070" y="55880"/>
                    <a:pt x="2639070" y="124460"/>
                  </a:cubicBezTo>
                  <a:lnTo>
                    <a:pt x="2639070" y="1782069"/>
                  </a:lnTo>
                  <a:cubicBezTo>
                    <a:pt x="2639070" y="1850649"/>
                    <a:pt x="2583190" y="1906529"/>
                    <a:pt x="2514610" y="1906529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71585" y="4048709"/>
            <a:ext cx="6355199" cy="283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customers (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customer_id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 PRIMARY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name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VARCHAR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(255),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 email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VARCHAR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(255)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  <a:p>
            <a:pPr algn="l">
              <a:lnSpc>
                <a:spcPts val="3781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9717469" y="3274001"/>
            <a:ext cx="7804186" cy="5389746"/>
            <a:chOff x="0" y="0"/>
            <a:chExt cx="2760595" cy="19065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60595" cy="1906529"/>
            </a:xfrm>
            <a:custGeom>
              <a:avLst/>
              <a:gdLst/>
              <a:ahLst/>
              <a:cxnLst/>
              <a:rect r="r" b="b" t="t" l="l"/>
              <a:pathLst>
                <a:path h="1906529" w="2760595">
                  <a:moveTo>
                    <a:pt x="2636135" y="1906529"/>
                  </a:moveTo>
                  <a:lnTo>
                    <a:pt x="124460" y="1906529"/>
                  </a:lnTo>
                  <a:cubicBezTo>
                    <a:pt x="55880" y="1906529"/>
                    <a:pt x="0" y="1850649"/>
                    <a:pt x="0" y="178206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36135" y="0"/>
                  </a:lnTo>
                  <a:cubicBezTo>
                    <a:pt x="2704715" y="0"/>
                    <a:pt x="2760595" y="55880"/>
                    <a:pt x="2760595" y="124460"/>
                  </a:cubicBezTo>
                  <a:lnTo>
                    <a:pt x="2760595" y="1782069"/>
                  </a:lnTo>
                  <a:cubicBezTo>
                    <a:pt x="2760595" y="1850649"/>
                    <a:pt x="2704715" y="1906529"/>
                    <a:pt x="2636135" y="1906529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983589" y="4048709"/>
            <a:ext cx="7538065" cy="474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CREATE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orders (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order_id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 PRIMARY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customer_id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order_date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total_amount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FOREIGN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(customer_id) </a:t>
            </a: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 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customers(customer_id)</a:t>
            </a:r>
          </a:p>
          <a:p>
            <a:pPr algn="l">
              <a:lnSpc>
                <a:spcPts val="3781"/>
              </a:lnSpc>
            </a:pP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);</a:t>
            </a:r>
          </a:p>
          <a:p>
            <a:pPr algn="l">
              <a:lnSpc>
                <a:spcPts val="3781"/>
              </a:lnSpc>
            </a:pPr>
          </a:p>
          <a:p>
            <a:pPr algn="l">
              <a:lnSpc>
                <a:spcPts val="378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717469" y="2473486"/>
            <a:ext cx="6203126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Tạo bảng con với khóa ngoại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2005" y="1684509"/>
            <a:ext cx="1734245" cy="458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b="true" sz="2909" spc="5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Example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231243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0059" y="701299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-2700000">
            <a:off x="-2646503" y="-12437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6" id="6"/>
          <p:cNvSpPr/>
          <p:nvPr/>
        </p:nvSpPr>
        <p:spPr>
          <a:xfrm rot="-2700000">
            <a:off x="15641497" y="9043300"/>
            <a:ext cx="5293007" cy="2487400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807259" y="841329"/>
            <a:ext cx="10673482" cy="8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2"/>
              </a:lnSpc>
            </a:pPr>
            <a:r>
              <a:rPr lang="en-US" b="true" sz="6625" i="true" spc="-390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FOREIGN KEY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005" y="2116943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88"/>
              </a:lnSpc>
            </a:pPr>
            <a:r>
              <a:rPr lang="en-US" b="true" sz="2941" spc="58">
                <a:solidFill>
                  <a:srgbClr val="263F6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SYNTAX IN MYSQL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2005" y="3605578"/>
            <a:ext cx="15203889" cy="2491679"/>
            <a:chOff x="0" y="0"/>
            <a:chExt cx="5317747" cy="8714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7747" cy="871496"/>
            </a:xfrm>
            <a:custGeom>
              <a:avLst/>
              <a:gdLst/>
              <a:ahLst/>
              <a:cxnLst/>
              <a:rect r="r" b="b" t="t" l="l"/>
              <a:pathLst>
                <a:path h="871496" w="5317747">
                  <a:moveTo>
                    <a:pt x="5193287" y="871496"/>
                  </a:moveTo>
                  <a:lnTo>
                    <a:pt x="124460" y="871496"/>
                  </a:lnTo>
                  <a:cubicBezTo>
                    <a:pt x="55880" y="871496"/>
                    <a:pt x="0" y="815616"/>
                    <a:pt x="0" y="7470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747036"/>
                  </a:lnTo>
                  <a:cubicBezTo>
                    <a:pt x="5317747" y="815616"/>
                    <a:pt x="5261867" y="871496"/>
                    <a:pt x="5193287" y="871496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056909" y="4186603"/>
            <a:ext cx="11253747" cy="141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table1</a:t>
            </a:r>
          </a:p>
          <a:p>
            <a:pPr algn="l">
              <a:lnSpc>
                <a:spcPts val="3781"/>
              </a:lnSpc>
            </a:pPr>
            <a:r>
              <a:rPr lang="en-US" sz="2909" spc="58" b="true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ADD CONSTRAINT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fk_customer_id</a:t>
            </a:r>
          </a:p>
          <a:p>
            <a:pPr algn="l">
              <a:lnSpc>
                <a:spcPts val="3781"/>
              </a:lnSpc>
            </a:pP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FOREIGN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column1 </a:t>
            </a: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table2(column2);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27329" y="7277938"/>
            <a:ext cx="15033241" cy="1869499"/>
            <a:chOff x="0" y="0"/>
            <a:chExt cx="5317747" cy="661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17747" cy="661303"/>
            </a:xfrm>
            <a:custGeom>
              <a:avLst/>
              <a:gdLst/>
              <a:ahLst/>
              <a:cxnLst/>
              <a:rect r="r" b="b" t="t" l="l"/>
              <a:pathLst>
                <a:path h="661303" w="5317747">
                  <a:moveTo>
                    <a:pt x="5193287" y="661303"/>
                  </a:moveTo>
                  <a:lnTo>
                    <a:pt x="124460" y="661303"/>
                  </a:lnTo>
                  <a:cubicBezTo>
                    <a:pt x="55880" y="661303"/>
                    <a:pt x="0" y="605423"/>
                    <a:pt x="0" y="53684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193287" y="0"/>
                  </a:lnTo>
                  <a:cubicBezTo>
                    <a:pt x="5261867" y="0"/>
                    <a:pt x="5317747" y="55880"/>
                    <a:pt x="5317747" y="124460"/>
                  </a:cubicBezTo>
                  <a:lnTo>
                    <a:pt x="5317747" y="536843"/>
                  </a:lnTo>
                  <a:cubicBezTo>
                    <a:pt x="5317747" y="605423"/>
                    <a:pt x="5261867" y="661303"/>
                    <a:pt x="5193287" y="661303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056909" y="7735860"/>
            <a:ext cx="11253747" cy="9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1"/>
              </a:lnSpc>
            </a:pPr>
            <a:r>
              <a:rPr lang="en-US" b="true" sz="2909" spc="58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ALTER TABLE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table_name</a:t>
            </a:r>
          </a:p>
          <a:p>
            <a:pPr algn="just">
              <a:lnSpc>
                <a:spcPts val="3781"/>
              </a:lnSpc>
            </a:pPr>
            <a:r>
              <a:rPr lang="en-US" b="true" sz="2909" spc="58">
                <a:solidFill>
                  <a:srgbClr val="FF313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DROP FOREIGN KEY</a:t>
            </a:r>
            <a:r>
              <a:rPr lang="en-US" sz="2909" spc="58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 fk_customer_id;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12653" y="2971732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Thêm Foreign Key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7329" y="6644092"/>
            <a:ext cx="4930507" cy="633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8"/>
              </a:lnSpc>
            </a:pPr>
            <a:r>
              <a:rPr lang="en-US" sz="2941" spc="58">
                <a:solidFill>
                  <a:srgbClr val="263F6B"/>
                </a:solidFill>
                <a:latin typeface="Montserrat"/>
                <a:ea typeface="Montserrat"/>
                <a:cs typeface="Montserrat"/>
                <a:sym typeface="Montserrat"/>
              </a:rPr>
              <a:t>Xóa Foreign Key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grpSp>
        <p:nvGrpSpPr>
          <p:cNvPr name="Group 3" id="3"/>
          <p:cNvGrpSpPr/>
          <p:nvPr/>
        </p:nvGrpSpPr>
        <p:grpSpPr>
          <a:xfrm rot="0">
            <a:off x="7527747" y="-1825476"/>
            <a:ext cx="16230600" cy="1623060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002557" y="1028700"/>
            <a:ext cx="12008422" cy="12008374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45541" y="5006350"/>
            <a:ext cx="6724196" cy="2370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61"/>
              </a:lnSpc>
            </a:pPr>
            <a:r>
              <a:rPr lang="en-US" b="true" sz="9348" i="true" spc="-551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THỰC HÀNH MẪU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29219"/>
            <a:ext cx="612363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4"/>
              </a:lnSpc>
            </a:pPr>
            <a:r>
              <a:rPr lang="en-US" sz="2499" spc="49">
                <a:solidFill>
                  <a:srgbClr val="212423"/>
                </a:solidFill>
                <a:latin typeface="Montserrat"/>
                <a:ea typeface="Montserrat"/>
                <a:cs typeface="Montserrat"/>
                <a:sym typeface="Montserrat"/>
              </a:rPr>
              <a:t>Sử dụng MySQL Workbench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76242" y="8852422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3F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83237" y="4465219"/>
            <a:ext cx="25783492" cy="9586163"/>
          </a:xfrm>
          <a:prstGeom prst="rect">
            <a:avLst/>
          </a:prstGeom>
          <a:solidFill>
            <a:srgbClr val="000000">
              <a:alpha val="6667"/>
            </a:srgbClr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476242" y="8956802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494137" y="698454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9461" y="9578419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1028700" y="8302951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8" id="8"/>
          <p:cNvSpPr/>
          <p:nvPr/>
        </p:nvSpPr>
        <p:spPr>
          <a:xfrm rot="0">
            <a:off x="1028700" y="1814529"/>
            <a:ext cx="16230600" cy="16951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530632" y="3936729"/>
            <a:ext cx="15226735" cy="2699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47"/>
              </a:lnSpc>
            </a:pPr>
            <a:r>
              <a:rPr lang="en-US" b="true" sz="11138" spc="-657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 </a:t>
            </a:r>
          </a:p>
          <a:p>
            <a:pPr algn="ctr">
              <a:lnSpc>
                <a:spcPts val="10247"/>
              </a:lnSpc>
            </a:pPr>
            <a:r>
              <a:rPr lang="en-US" b="true" sz="11138" spc="-657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 YOUR LISTENING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10087">
            <a:off x="1028665" y="6130773"/>
            <a:ext cx="16230670" cy="0"/>
          </a:xfrm>
          <a:prstGeom prst="line">
            <a:avLst/>
          </a:prstGeom>
          <a:ln cap="rnd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3545273" y="5946520"/>
            <a:ext cx="511382" cy="51138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982425" y="5898895"/>
            <a:ext cx="511382" cy="511382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7281" y="5922707"/>
            <a:ext cx="511382" cy="511382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751356" y="5946520"/>
            <a:ext cx="511382" cy="511382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25484" y="2146609"/>
            <a:ext cx="1971199" cy="2007702"/>
          </a:xfrm>
          <a:custGeom>
            <a:avLst/>
            <a:gdLst/>
            <a:ahLst/>
            <a:cxnLst/>
            <a:rect r="r" b="b" t="t" l="l"/>
            <a:pathLst>
              <a:path h="2007702" w="1971199">
                <a:moveTo>
                  <a:pt x="0" y="0"/>
                </a:moveTo>
                <a:lnTo>
                  <a:pt x="1971199" y="0"/>
                </a:lnTo>
                <a:lnTo>
                  <a:pt x="1971199" y="2007703"/>
                </a:lnTo>
                <a:lnTo>
                  <a:pt x="0" y="200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602633" y="7538750"/>
            <a:ext cx="1579438" cy="1608687"/>
          </a:xfrm>
          <a:custGeom>
            <a:avLst/>
            <a:gdLst/>
            <a:ahLst/>
            <a:cxnLst/>
            <a:rect r="r" b="b" t="t" l="l"/>
            <a:pathLst>
              <a:path h="1608687" w="1579438">
                <a:moveTo>
                  <a:pt x="0" y="0"/>
                </a:moveTo>
                <a:lnTo>
                  <a:pt x="1579438" y="0"/>
                </a:lnTo>
                <a:lnTo>
                  <a:pt x="1579438" y="1608687"/>
                </a:lnTo>
                <a:lnTo>
                  <a:pt x="0" y="160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829526" y="1785348"/>
            <a:ext cx="646089" cy="658053"/>
          </a:xfrm>
          <a:custGeom>
            <a:avLst/>
            <a:gdLst/>
            <a:ahLst/>
            <a:cxnLst/>
            <a:rect r="r" b="b" t="t" l="l"/>
            <a:pathLst>
              <a:path h="658053" w="646089">
                <a:moveTo>
                  <a:pt x="0" y="0"/>
                </a:moveTo>
                <a:lnTo>
                  <a:pt x="646089" y="0"/>
                </a:lnTo>
                <a:lnTo>
                  <a:pt x="646089" y="658054"/>
                </a:lnTo>
                <a:lnTo>
                  <a:pt x="0" y="65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34937" y="1143000"/>
            <a:ext cx="14018125" cy="64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b="true" sz="4995" i="true" spc="-294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CÁC NỘI DUNG CHÍNH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263F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10087">
            <a:off x="1028665" y="6130773"/>
            <a:ext cx="16230670" cy="0"/>
          </a:xfrm>
          <a:prstGeom prst="line">
            <a:avLst/>
          </a:prstGeom>
          <a:ln cap="rnd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3800964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545273" y="5946520"/>
            <a:ext cx="511382" cy="51138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44409" y="7258001"/>
            <a:ext cx="4113110" cy="2050152"/>
            <a:chOff x="0" y="0"/>
            <a:chExt cx="1500474" cy="7479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82425" y="5898895"/>
            <a:ext cx="511382" cy="5113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517281" y="5922707"/>
            <a:ext cx="511382" cy="51138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751356" y="5946520"/>
            <a:ext cx="511382" cy="51138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925484" y="2146609"/>
            <a:ext cx="1971199" cy="2007702"/>
          </a:xfrm>
          <a:custGeom>
            <a:avLst/>
            <a:gdLst/>
            <a:ahLst/>
            <a:cxnLst/>
            <a:rect r="r" b="b" t="t" l="l"/>
            <a:pathLst>
              <a:path h="2007702" w="1971199">
                <a:moveTo>
                  <a:pt x="0" y="0"/>
                </a:moveTo>
                <a:lnTo>
                  <a:pt x="1971199" y="0"/>
                </a:lnTo>
                <a:lnTo>
                  <a:pt x="1971199" y="2007703"/>
                </a:lnTo>
                <a:lnTo>
                  <a:pt x="0" y="200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2633" y="7538750"/>
            <a:ext cx="1579438" cy="1608687"/>
          </a:xfrm>
          <a:custGeom>
            <a:avLst/>
            <a:gdLst/>
            <a:ahLst/>
            <a:cxnLst/>
            <a:rect r="r" b="b" t="t" l="l"/>
            <a:pathLst>
              <a:path h="1608687" w="1579438">
                <a:moveTo>
                  <a:pt x="0" y="0"/>
                </a:moveTo>
                <a:lnTo>
                  <a:pt x="1579438" y="0"/>
                </a:lnTo>
                <a:lnTo>
                  <a:pt x="1579438" y="1608687"/>
                </a:lnTo>
                <a:lnTo>
                  <a:pt x="0" y="160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29526" y="1785348"/>
            <a:ext cx="646089" cy="658053"/>
          </a:xfrm>
          <a:custGeom>
            <a:avLst/>
            <a:gdLst/>
            <a:ahLst/>
            <a:cxnLst/>
            <a:rect r="r" b="b" t="t" l="l"/>
            <a:pathLst>
              <a:path h="658053" w="646089">
                <a:moveTo>
                  <a:pt x="0" y="0"/>
                </a:moveTo>
                <a:lnTo>
                  <a:pt x="646089" y="0"/>
                </a:lnTo>
                <a:lnTo>
                  <a:pt x="646089" y="658054"/>
                </a:lnTo>
                <a:lnTo>
                  <a:pt x="0" y="65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4937" y="1143000"/>
            <a:ext cx="14018125" cy="64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b="true" sz="4995" i="true" spc="-294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CÁC NỘI DUNG CHÍNH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80403" y="7824607"/>
            <a:ext cx="324112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THAY ĐỔI CẤU TRÚC BẢNG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10087">
            <a:off x="1028665" y="6130773"/>
            <a:ext cx="16230670" cy="0"/>
          </a:xfrm>
          <a:prstGeom prst="line">
            <a:avLst/>
          </a:prstGeom>
          <a:ln cap="rnd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3800964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545273" y="5946520"/>
            <a:ext cx="511382" cy="51138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44409" y="7258001"/>
            <a:ext cx="4113110" cy="2050152"/>
            <a:chOff x="0" y="0"/>
            <a:chExt cx="1500474" cy="7479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82425" y="5898895"/>
            <a:ext cx="511382" cy="5113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517281" y="5922707"/>
            <a:ext cx="511382" cy="51138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751356" y="5946520"/>
            <a:ext cx="511382" cy="511382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925484" y="2146609"/>
            <a:ext cx="1971199" cy="2007702"/>
          </a:xfrm>
          <a:custGeom>
            <a:avLst/>
            <a:gdLst/>
            <a:ahLst/>
            <a:cxnLst/>
            <a:rect r="r" b="b" t="t" l="l"/>
            <a:pathLst>
              <a:path h="2007702" w="1971199">
                <a:moveTo>
                  <a:pt x="0" y="0"/>
                </a:moveTo>
                <a:lnTo>
                  <a:pt x="1971199" y="0"/>
                </a:lnTo>
                <a:lnTo>
                  <a:pt x="1971199" y="2007703"/>
                </a:lnTo>
                <a:lnTo>
                  <a:pt x="0" y="200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2633" y="7538750"/>
            <a:ext cx="1579438" cy="1608687"/>
          </a:xfrm>
          <a:custGeom>
            <a:avLst/>
            <a:gdLst/>
            <a:ahLst/>
            <a:cxnLst/>
            <a:rect r="r" b="b" t="t" l="l"/>
            <a:pathLst>
              <a:path h="1608687" w="1579438">
                <a:moveTo>
                  <a:pt x="0" y="0"/>
                </a:moveTo>
                <a:lnTo>
                  <a:pt x="1579438" y="0"/>
                </a:lnTo>
                <a:lnTo>
                  <a:pt x="1579438" y="1608687"/>
                </a:lnTo>
                <a:lnTo>
                  <a:pt x="0" y="160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829526" y="1785348"/>
            <a:ext cx="646089" cy="658053"/>
          </a:xfrm>
          <a:custGeom>
            <a:avLst/>
            <a:gdLst/>
            <a:ahLst/>
            <a:cxnLst/>
            <a:rect r="r" b="b" t="t" l="l"/>
            <a:pathLst>
              <a:path h="658053" w="646089">
                <a:moveTo>
                  <a:pt x="0" y="0"/>
                </a:moveTo>
                <a:lnTo>
                  <a:pt x="646089" y="0"/>
                </a:lnTo>
                <a:lnTo>
                  <a:pt x="646089" y="658054"/>
                </a:lnTo>
                <a:lnTo>
                  <a:pt x="0" y="65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134937" y="1143000"/>
            <a:ext cx="14018125" cy="64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b="true" sz="4995" i="true" spc="-294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CÁC NỘI DUNG CHÍNH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180403" y="7824607"/>
            <a:ext cx="324112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THAY ĐỔI CẤU TRÚC BẢNG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181561" y="3093348"/>
            <a:ext cx="4113110" cy="2050152"/>
            <a:chOff x="0" y="0"/>
            <a:chExt cx="1500474" cy="7479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617554" y="3924442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XÓA BẢNG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7238116" y="5143500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10087">
            <a:off x="1028665" y="6130773"/>
            <a:ext cx="16230670" cy="0"/>
          </a:xfrm>
          <a:prstGeom prst="line">
            <a:avLst/>
          </a:prstGeom>
          <a:ln cap="rnd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3800964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545273" y="5946520"/>
            <a:ext cx="511382" cy="51138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44409" y="7258001"/>
            <a:ext cx="4113110" cy="2050152"/>
            <a:chOff x="0" y="0"/>
            <a:chExt cx="1500474" cy="7479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82425" y="5898895"/>
            <a:ext cx="511382" cy="5113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517281" y="5922707"/>
            <a:ext cx="511382" cy="511382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AutoShape 13" id="13"/>
          <p:cNvSpPr/>
          <p:nvPr/>
        </p:nvSpPr>
        <p:spPr>
          <a:xfrm flipV="true">
            <a:off x="10986817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0751356" y="5946520"/>
            <a:ext cx="511382" cy="511382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925484" y="2146609"/>
            <a:ext cx="1971199" cy="2007702"/>
          </a:xfrm>
          <a:custGeom>
            <a:avLst/>
            <a:gdLst/>
            <a:ahLst/>
            <a:cxnLst/>
            <a:rect r="r" b="b" t="t" l="l"/>
            <a:pathLst>
              <a:path h="2007702" w="1971199">
                <a:moveTo>
                  <a:pt x="0" y="0"/>
                </a:moveTo>
                <a:lnTo>
                  <a:pt x="1971199" y="0"/>
                </a:lnTo>
                <a:lnTo>
                  <a:pt x="1971199" y="2007703"/>
                </a:lnTo>
                <a:lnTo>
                  <a:pt x="0" y="200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2633" y="7538750"/>
            <a:ext cx="1579438" cy="1608687"/>
          </a:xfrm>
          <a:custGeom>
            <a:avLst/>
            <a:gdLst/>
            <a:ahLst/>
            <a:cxnLst/>
            <a:rect r="r" b="b" t="t" l="l"/>
            <a:pathLst>
              <a:path h="1608687" w="1579438">
                <a:moveTo>
                  <a:pt x="0" y="0"/>
                </a:moveTo>
                <a:lnTo>
                  <a:pt x="1579438" y="0"/>
                </a:lnTo>
                <a:lnTo>
                  <a:pt x="1579438" y="1608687"/>
                </a:lnTo>
                <a:lnTo>
                  <a:pt x="0" y="160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829526" y="1785348"/>
            <a:ext cx="646089" cy="658053"/>
          </a:xfrm>
          <a:custGeom>
            <a:avLst/>
            <a:gdLst/>
            <a:ahLst/>
            <a:cxnLst/>
            <a:rect r="r" b="b" t="t" l="l"/>
            <a:pathLst>
              <a:path h="658053" w="646089">
                <a:moveTo>
                  <a:pt x="0" y="0"/>
                </a:moveTo>
                <a:lnTo>
                  <a:pt x="646089" y="0"/>
                </a:lnTo>
                <a:lnTo>
                  <a:pt x="646089" y="658054"/>
                </a:lnTo>
                <a:lnTo>
                  <a:pt x="0" y="65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134937" y="1143000"/>
            <a:ext cx="14018125" cy="64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b="true" sz="4995" i="true" spc="-294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CÁC NỘI DUNG CHÍNH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0403" y="7824607"/>
            <a:ext cx="324112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THAY ĐỔI CẤU TRÚC BẢNG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5181561" y="3093348"/>
            <a:ext cx="4113110" cy="2050152"/>
            <a:chOff x="0" y="0"/>
            <a:chExt cx="1500474" cy="7479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5617554" y="3924442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XÓA BẢNG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8950492" y="7258001"/>
            <a:ext cx="4113110" cy="2050152"/>
            <a:chOff x="0" y="0"/>
            <a:chExt cx="1500474" cy="7479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9386486" y="8049572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PRIMARY KEY</a:t>
            </a:r>
          </a:p>
        </p:txBody>
      </p:sp>
      <p:sp>
        <p:nvSpPr>
          <p:cNvPr name="AutoShape 27" id="27"/>
          <p:cNvSpPr/>
          <p:nvPr/>
        </p:nvSpPr>
        <p:spPr>
          <a:xfrm flipV="true">
            <a:off x="7238116" y="5143500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10087">
            <a:off x="1028665" y="6130773"/>
            <a:ext cx="16230670" cy="0"/>
          </a:xfrm>
          <a:prstGeom prst="line">
            <a:avLst/>
          </a:prstGeom>
          <a:ln cap="rnd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3800964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545273" y="5946520"/>
            <a:ext cx="511382" cy="511382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744409" y="7258001"/>
            <a:ext cx="4113110" cy="2050152"/>
            <a:chOff x="0" y="0"/>
            <a:chExt cx="1500474" cy="7479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82425" y="5898895"/>
            <a:ext cx="511382" cy="511382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AutoShape 11" id="11"/>
          <p:cNvSpPr/>
          <p:nvPr/>
        </p:nvSpPr>
        <p:spPr>
          <a:xfrm flipV="true">
            <a:off x="14792021" y="5167312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4517281" y="5922707"/>
            <a:ext cx="511382" cy="511382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AutoShape 14" id="14"/>
          <p:cNvSpPr/>
          <p:nvPr/>
        </p:nvSpPr>
        <p:spPr>
          <a:xfrm flipV="true">
            <a:off x="10986817" y="6246916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0751356" y="5946520"/>
            <a:ext cx="511382" cy="511382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925484" y="2146609"/>
            <a:ext cx="1971199" cy="2007702"/>
          </a:xfrm>
          <a:custGeom>
            <a:avLst/>
            <a:gdLst/>
            <a:ahLst/>
            <a:cxnLst/>
            <a:rect r="r" b="b" t="t" l="l"/>
            <a:pathLst>
              <a:path h="2007702" w="1971199">
                <a:moveTo>
                  <a:pt x="0" y="0"/>
                </a:moveTo>
                <a:lnTo>
                  <a:pt x="1971199" y="0"/>
                </a:lnTo>
                <a:lnTo>
                  <a:pt x="1971199" y="2007703"/>
                </a:lnTo>
                <a:lnTo>
                  <a:pt x="0" y="20077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02633" y="7538750"/>
            <a:ext cx="1579438" cy="1608687"/>
          </a:xfrm>
          <a:custGeom>
            <a:avLst/>
            <a:gdLst/>
            <a:ahLst/>
            <a:cxnLst/>
            <a:rect r="r" b="b" t="t" l="l"/>
            <a:pathLst>
              <a:path h="1608687" w="1579438">
                <a:moveTo>
                  <a:pt x="0" y="0"/>
                </a:moveTo>
                <a:lnTo>
                  <a:pt x="1579438" y="0"/>
                </a:lnTo>
                <a:lnTo>
                  <a:pt x="1579438" y="1608687"/>
                </a:lnTo>
                <a:lnTo>
                  <a:pt x="0" y="16086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829526" y="1785348"/>
            <a:ext cx="646089" cy="658053"/>
          </a:xfrm>
          <a:custGeom>
            <a:avLst/>
            <a:gdLst/>
            <a:ahLst/>
            <a:cxnLst/>
            <a:rect r="r" b="b" t="t" l="l"/>
            <a:pathLst>
              <a:path h="658053" w="646089">
                <a:moveTo>
                  <a:pt x="0" y="0"/>
                </a:moveTo>
                <a:lnTo>
                  <a:pt x="646089" y="0"/>
                </a:lnTo>
                <a:lnTo>
                  <a:pt x="646089" y="658054"/>
                </a:lnTo>
                <a:lnTo>
                  <a:pt x="0" y="65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134937" y="1143000"/>
            <a:ext cx="14018125" cy="642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5"/>
              </a:lnSpc>
            </a:pPr>
            <a:r>
              <a:rPr lang="en-US" b="true" sz="4995" i="true" spc="-294">
                <a:solidFill>
                  <a:srgbClr val="263F6B"/>
                </a:solidFill>
                <a:latin typeface="Montserrat Ultra-Bold Italics"/>
                <a:ea typeface="Montserrat Ultra-Bold Italics"/>
                <a:cs typeface="Montserrat Ultra-Bold Italics"/>
                <a:sym typeface="Montserrat Ultra-Bold Italics"/>
              </a:rPr>
              <a:t>CÁC NỘI DUNG CHÍNH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80403" y="7820972"/>
            <a:ext cx="3241123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THAY ĐỔI CẤU TRÚC BẢNG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181561" y="3093348"/>
            <a:ext cx="4113110" cy="2050152"/>
            <a:chOff x="0" y="0"/>
            <a:chExt cx="1500474" cy="7479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617554" y="3924442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XÓA BẢNG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8950492" y="7258001"/>
            <a:ext cx="4113110" cy="2050152"/>
            <a:chOff x="0" y="0"/>
            <a:chExt cx="1500474" cy="74790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386486" y="8049572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PRIMARY KEY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2716417" y="3093348"/>
            <a:ext cx="4113110" cy="2050152"/>
            <a:chOff x="0" y="0"/>
            <a:chExt cx="1500474" cy="74790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00474" cy="747901"/>
            </a:xfrm>
            <a:custGeom>
              <a:avLst/>
              <a:gdLst/>
              <a:ahLst/>
              <a:cxnLst/>
              <a:rect r="r" b="b" t="t" l="l"/>
              <a:pathLst>
                <a:path h="747901" w="1500474">
                  <a:moveTo>
                    <a:pt x="1376013" y="747901"/>
                  </a:moveTo>
                  <a:lnTo>
                    <a:pt x="124460" y="747901"/>
                  </a:lnTo>
                  <a:cubicBezTo>
                    <a:pt x="55880" y="747901"/>
                    <a:pt x="0" y="692021"/>
                    <a:pt x="0" y="62344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376014" y="0"/>
                  </a:lnTo>
                  <a:cubicBezTo>
                    <a:pt x="1444594" y="0"/>
                    <a:pt x="1500474" y="55880"/>
                    <a:pt x="1500474" y="124460"/>
                  </a:cubicBezTo>
                  <a:lnTo>
                    <a:pt x="1500474" y="623441"/>
                  </a:lnTo>
                  <a:cubicBezTo>
                    <a:pt x="1500474" y="692021"/>
                    <a:pt x="1444594" y="747901"/>
                    <a:pt x="1376014" y="747901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3171460" y="3884919"/>
            <a:ext cx="3241123" cy="44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b="true" sz="2799" spc="55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FOREIGN KEY</a:t>
            </a:r>
          </a:p>
        </p:txBody>
      </p:sp>
      <p:sp>
        <p:nvSpPr>
          <p:cNvPr name="AutoShape 31" id="31"/>
          <p:cNvSpPr/>
          <p:nvPr/>
        </p:nvSpPr>
        <p:spPr>
          <a:xfrm flipV="true">
            <a:off x="7238116" y="5143500"/>
            <a:ext cx="0" cy="1011085"/>
          </a:xfrm>
          <a:prstGeom prst="line">
            <a:avLst/>
          </a:prstGeom>
          <a:ln cap="flat" w="38100">
            <a:solidFill>
              <a:srgbClr val="000000"/>
            </a:solidFill>
            <a:prstDash val="sysDash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TextBox 3" id="3"/>
          <p:cNvSpPr txBox="true"/>
          <p:nvPr/>
        </p:nvSpPr>
        <p:spPr>
          <a:xfrm rot="0">
            <a:off x="1429124" y="2511663"/>
            <a:ext cx="7714876" cy="19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THAY  ĐỔI CẤU TRÚC BẢNG </a:t>
            </a:r>
          </a:p>
        </p:txBody>
      </p:sp>
      <p:sp>
        <p:nvSpPr>
          <p:cNvPr name="AutoShape 4" id="4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5" id="5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263F6B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52893" y="7316416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30039" y="1733723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429124" y="1771823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429124" y="4999128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753206">
            <a:off x="-1113304" y="4354356"/>
            <a:ext cx="25783492" cy="9586163"/>
          </a:xfrm>
          <a:prstGeom prst="rect">
            <a:avLst/>
          </a:prstGeom>
          <a:solidFill>
            <a:srgbClr val="545454">
              <a:alpha val="4706"/>
            </a:srgbClr>
          </a:solidFill>
        </p:spPr>
      </p:sp>
      <p:sp>
        <p:nvSpPr>
          <p:cNvPr name="AutoShape 3" id="3"/>
          <p:cNvSpPr/>
          <p:nvPr/>
        </p:nvSpPr>
        <p:spPr>
          <a:xfrm rot="-8231889">
            <a:off x="-10109114" y="6176620"/>
            <a:ext cx="16230600" cy="10441156"/>
          </a:xfrm>
          <a:prstGeom prst="rect">
            <a:avLst/>
          </a:prstGeom>
          <a:solidFill>
            <a:srgbClr val="213559"/>
          </a:solidFill>
        </p:spPr>
      </p:sp>
      <p:sp>
        <p:nvSpPr>
          <p:cNvPr name="AutoShape 4" id="4"/>
          <p:cNvSpPr/>
          <p:nvPr/>
        </p:nvSpPr>
        <p:spPr>
          <a:xfrm rot="-8231889">
            <a:off x="-10507643" y="6538090"/>
            <a:ext cx="16230600" cy="10441156"/>
          </a:xfrm>
          <a:prstGeom prst="rect">
            <a:avLst/>
          </a:prstGeom>
          <a:solidFill>
            <a:srgbClr val="263F6B"/>
          </a:solid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1783058" cy="295015"/>
          </a:xfrm>
          <a:custGeom>
            <a:avLst/>
            <a:gdLst/>
            <a:ahLst/>
            <a:cxnLst/>
            <a:rect r="r" b="b" t="t" l="l"/>
            <a:pathLst>
              <a:path h="295015" w="1783058">
                <a:moveTo>
                  <a:pt x="0" y="0"/>
                </a:moveTo>
                <a:lnTo>
                  <a:pt x="1783058" y="0"/>
                </a:lnTo>
                <a:lnTo>
                  <a:pt x="1783058" y="295015"/>
                </a:lnTo>
                <a:lnTo>
                  <a:pt x="0" y="2950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452893" y="7316416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6" y="0"/>
                </a:lnTo>
                <a:lnTo>
                  <a:pt x="2556816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30039" y="1733723"/>
            <a:ext cx="2556816" cy="2575547"/>
          </a:xfrm>
          <a:custGeom>
            <a:avLst/>
            <a:gdLst/>
            <a:ahLst/>
            <a:cxnLst/>
            <a:rect r="r" b="b" t="t" l="l"/>
            <a:pathLst>
              <a:path h="2575547" w="2556816">
                <a:moveTo>
                  <a:pt x="0" y="0"/>
                </a:moveTo>
                <a:lnTo>
                  <a:pt x="2556815" y="0"/>
                </a:lnTo>
                <a:lnTo>
                  <a:pt x="2556815" y="2575547"/>
                </a:lnTo>
                <a:lnTo>
                  <a:pt x="0" y="25755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>
            <a:off x="1429124" y="1771823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3612667" y="5912035"/>
            <a:ext cx="13380909" cy="1843261"/>
            <a:chOff x="0" y="0"/>
            <a:chExt cx="4794085" cy="660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94086" cy="660400"/>
            </a:xfrm>
            <a:custGeom>
              <a:avLst/>
              <a:gdLst/>
              <a:ahLst/>
              <a:cxnLst/>
              <a:rect r="r" b="b" t="t" l="l"/>
              <a:pathLst>
                <a:path h="660400" w="4794086">
                  <a:moveTo>
                    <a:pt x="466962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69625" y="0"/>
                  </a:lnTo>
                  <a:cubicBezTo>
                    <a:pt x="4738205" y="0"/>
                    <a:pt x="4794086" y="55880"/>
                    <a:pt x="4794086" y="124460"/>
                  </a:cubicBezTo>
                  <a:lnTo>
                    <a:pt x="4794086" y="535940"/>
                  </a:lnTo>
                  <a:cubicBezTo>
                    <a:pt x="4794086" y="604520"/>
                    <a:pt x="4738205" y="660400"/>
                    <a:pt x="4669625" y="660400"/>
                  </a:cubicBezTo>
                  <a:close/>
                </a:path>
              </a:pathLst>
            </a:custGeom>
            <a:solidFill>
              <a:srgbClr val="263F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509798" y="6601361"/>
            <a:ext cx="12749502" cy="50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3"/>
              </a:lnSpc>
            </a:pPr>
            <a:r>
              <a:rPr lang="en-US" sz="3141" spc="62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SYNTAX:</a:t>
            </a:r>
            <a:r>
              <a:rPr lang="en-US" b="true" sz="3141" spc="62">
                <a:solidFill>
                  <a:srgbClr val="F4F4F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ALTER TABLE </a:t>
            </a:r>
            <a:r>
              <a:rPr lang="en-US" sz="3141" spc="62">
                <a:solidFill>
                  <a:srgbClr val="F4F4F4"/>
                </a:solidFill>
                <a:latin typeface="Montserrat"/>
                <a:ea typeface="Montserrat"/>
                <a:cs typeface="Montserrat"/>
                <a:sym typeface="Montserrat"/>
              </a:rPr>
              <a:t>[table_name] tùy chọn [tùy chọn];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429124" y="4999128"/>
            <a:ext cx="1386321" cy="0"/>
          </a:xfrm>
          <a:prstGeom prst="line">
            <a:avLst/>
          </a:prstGeom>
          <a:ln cap="flat" w="76200">
            <a:solidFill>
              <a:srgbClr val="263F6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429124" y="2511663"/>
            <a:ext cx="7714876" cy="19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b="true" sz="7464" i="true" spc="-440">
                <a:solidFill>
                  <a:srgbClr val="263F6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THAY  ĐỔI CẤU TRÚC BẢNG 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DAGQhharZTM</dc:identifier>
  <dcterms:modified xsi:type="dcterms:W3CDTF">2011-08-01T06:04:30Z</dcterms:modified>
  <cp:revision>1</cp:revision>
  <dc:title>NHóm 4</dc:title>
</cp:coreProperties>
</file>