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Figtree Black"/>
      <p:bold r:id="rId37"/>
      <p:boldItalic r:id="rId38"/>
    </p:embeddedFont>
    <p:embeddedFont>
      <p:font typeface="Montserrat SemiBold"/>
      <p:regular r:id="rId39"/>
      <p:bold r:id="rId40"/>
      <p:italic r:id="rId41"/>
      <p:boldItalic r:id="rId42"/>
    </p:embeddedFont>
    <p:embeddedFont>
      <p:font typeface="Hanken Grotesk"/>
      <p:regular r:id="rId43"/>
      <p:bold r:id="rId44"/>
      <p:italic r:id="rId45"/>
      <p:boldItalic r:id="rId46"/>
    </p:embeddedFont>
    <p:embeddedFont>
      <p:font typeface="Lato"/>
      <p:regular r:id="rId47"/>
      <p:bold r:id="rId48"/>
      <p:italic r:id="rId49"/>
      <p:boldItalic r:id="rId50"/>
    </p:embeddedFont>
    <p:embeddedFont>
      <p:font typeface="Montserrat"/>
      <p:regular r:id="rId51"/>
      <p:bold r:id="rId52"/>
      <p:italic r:id="rId53"/>
      <p:boldItalic r:id="rId54"/>
    </p:embeddedFont>
    <p:embeddedFont>
      <p:font typeface="Montserrat Medium"/>
      <p:regular r:id="rId55"/>
      <p:bold r:id="rId56"/>
      <p:italic r:id="rId57"/>
      <p:boldItalic r:id="rId58"/>
    </p:embeddedFont>
    <p:embeddedFont>
      <p:font typeface="Montserrat ExtraBold"/>
      <p:bold r:id="rId59"/>
      <p:boldItalic r:id="rId60"/>
    </p:embeddedFont>
    <p:embeddedFont>
      <p:font typeface="Roboto Mon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8DE516-2233-4193-983B-7FBC5B6FFDB3}">
  <a:tblStyle styleId="{4C8DE516-2233-4193-983B-7FBC5B6FFD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fntdata"/><Relationship Id="rId42" Type="http://schemas.openxmlformats.org/officeDocument/2006/relationships/font" Target="fonts/MontserratSemiBold-boldItalic.fntdata"/><Relationship Id="rId41" Type="http://schemas.openxmlformats.org/officeDocument/2006/relationships/font" Target="fonts/MontserratSemiBold-italic.fntdata"/><Relationship Id="rId44" Type="http://schemas.openxmlformats.org/officeDocument/2006/relationships/font" Target="fonts/HankenGrotesk-bold.fntdata"/><Relationship Id="rId43" Type="http://schemas.openxmlformats.org/officeDocument/2006/relationships/font" Target="fonts/HankenGrotesk-regular.fntdata"/><Relationship Id="rId46" Type="http://schemas.openxmlformats.org/officeDocument/2006/relationships/font" Target="fonts/HankenGrotesk-boldItalic.fntdata"/><Relationship Id="rId45" Type="http://schemas.openxmlformats.org/officeDocument/2006/relationships/font" Target="fonts/HankenGrotes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FigtreeBlack-bold.fntdata"/><Relationship Id="rId36" Type="http://schemas.openxmlformats.org/officeDocument/2006/relationships/slide" Target="slides/slide30.xml"/><Relationship Id="rId39" Type="http://schemas.openxmlformats.org/officeDocument/2006/relationships/font" Target="fonts/MontserratSemiBold-regular.fntdata"/><Relationship Id="rId38" Type="http://schemas.openxmlformats.org/officeDocument/2006/relationships/font" Target="fonts/FigtreeBlack-boldItalic.fntdata"/><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4.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ExtraBol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regular.fntdata"/><Relationship Id="rId50" Type="http://schemas.openxmlformats.org/officeDocument/2006/relationships/font" Target="fonts/Lato-boldItalic.fntdata"/><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5.xml"/><Relationship Id="rId55" Type="http://schemas.openxmlformats.org/officeDocument/2006/relationships/font" Target="fonts/MontserratMedium-regular.fntdata"/><Relationship Id="rId10" Type="http://schemas.openxmlformats.org/officeDocument/2006/relationships/slide" Target="slides/slide4.xml"/><Relationship Id="rId54" Type="http://schemas.openxmlformats.org/officeDocument/2006/relationships/font" Target="fonts/Montserrat-boldItalic.fntdata"/><Relationship Id="rId13" Type="http://schemas.openxmlformats.org/officeDocument/2006/relationships/slide" Target="slides/slide7.xml"/><Relationship Id="rId57" Type="http://schemas.openxmlformats.org/officeDocument/2006/relationships/font" Target="fonts/MontserratMedium-italic.fntdata"/><Relationship Id="rId12" Type="http://schemas.openxmlformats.org/officeDocument/2006/relationships/slide" Target="slides/slide6.xml"/><Relationship Id="rId56" Type="http://schemas.openxmlformats.org/officeDocument/2006/relationships/font" Target="fonts/MontserratMedium-bold.fntdata"/><Relationship Id="rId15" Type="http://schemas.openxmlformats.org/officeDocument/2006/relationships/slide" Target="slides/slide9.xml"/><Relationship Id="rId59" Type="http://schemas.openxmlformats.org/officeDocument/2006/relationships/font" Target="fonts/MontserratExtraBold-bold.fntdata"/><Relationship Id="rId14" Type="http://schemas.openxmlformats.org/officeDocument/2006/relationships/slide" Target="slides/slide8.xml"/><Relationship Id="rId58" Type="http://schemas.openxmlformats.org/officeDocument/2006/relationships/font" Target="fonts/MontserratMedium-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f9c58fb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f9c58fb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 và double là dấu phẩy động, tức là dấu phẩy sẽ “float” (trôi nổi) còn decimal thì dấu phẩy cố định, tùy thuộc vào cách cài đặt, decimal sẽ có dấu phẩy cố định khác nhau -&gt; chính xác tuyệt đối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ff9c58fbe2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ff9c58fbe2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Nhấn mạnh decimal data types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ff9c58fbe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ff9c58fbe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f9c58fbe2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f9c58fbe2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897e72c8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897e72c8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Mặc dù điều kiện where gpa &gt; 3.13 nhưng dữ liệu nhận được vẫn có Luong Duy Q 3.13 GPA. Vấn đề nằm ở kiểu dữ liệu của GPA khi cài đặt đã sử dụng FLOAT</a:t>
            </a:r>
            <a:br>
              <a:rPr lang="en"/>
            </a:br>
            <a:r>
              <a:rPr lang="en"/>
              <a:t>Ta có thể thấy kiểu FLOAT là một số làm tròn và không chính xác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897e72c8e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897e72c8e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Quay trở lại giai đoạn tạo table student. Ta thực hiện đổi kiểu dữ liệu của GPA từ FLOAT sang DECIMAL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897e72c8e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897e72c8e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Mặc dù điều kiện where gpa &gt; 3.13 nhưng dữ liệu nhận được vẫn có Luong Duy Q 3.13 GPA. Vấn đề nằm ở kiểu dữ liệu của GPA khi cài đặt đã sử dụng FLOAT</a:t>
            </a:r>
            <a:br>
              <a:rPr lang="en"/>
            </a:br>
            <a:r>
              <a:rPr lang="en"/>
              <a:t>Ta có thể thấy kiểu FLOAT là một số làm tròn và không chính xác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897e72c8e0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897e72c8e0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897e72c8e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897e72c8e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897e72c8e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897e72c8e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3f6155f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3f6155f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002e79f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002e79f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UTC la ky nguyen Unix (thoi gian) </a:t>
            </a:r>
            <a:r>
              <a:rPr lang="en">
                <a:solidFill>
                  <a:schemeClr val="dk1"/>
                </a:solidFill>
              </a:rPr>
              <a:t>FSP = FRACTION SECONDS PRECISION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002e79f2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002e79f2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FSP = FRACTION SECONDS PRECISION kiểu đúng tuyệt đối microsecond tới 6  chữ số thập phân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8aa0beaf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8aa0beaf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897e72c8e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897e72c8e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897e72c8e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897e72c8e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Đoạn table_type: Sẽ được trình bày chi tiết sau đây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996915dca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996915dca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8996915dca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8996915dca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897e72c8e0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897e72c8e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897e72c8e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897e72c8e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Đề cập rằng constraints là cho nhóm 2, data type, default value đã được mình giải quyết xong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68bdccc6f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68bdccc6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897e72c8e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897e72c8e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960870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960870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7b871a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7b871a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Xin chào tất cả mọi người, cảm ơn các bạn đã tham gia buổi thuyết trình hôm nay. Trong buổi thuyết trình này, chúng ta sẽ khám phá ba kiểu dữ liệu quan trọng trong SQL: số, chuỗi và ngày tháng. Đây là ba kiểu dữ liệu nền tảng trong quản lý cơ sở dữ liệu quan hệ, giúp chúng ta định nghĩa loại thông tin cần lưu trữ và cách tương tác với chúng.</a:t>
            </a:r>
            <a:endParaRPr/>
          </a:p>
          <a:p>
            <a:pPr indent="0" lvl="0" marL="0" rtl="0" algn="l">
              <a:lnSpc>
                <a:spcPct val="115000"/>
              </a:lnSpc>
              <a:spcBef>
                <a:spcPts val="1200"/>
              </a:spcBef>
              <a:spcAft>
                <a:spcPts val="1200"/>
              </a:spcAft>
              <a:buNone/>
            </a:pPr>
            <a:r>
              <a:rPr lang="en"/>
              <a:t>Đến cuối buổi thuyết trình, các bạn sẽ có hiểu biết rõ ràng về cách sử dụng những biến này một cách hiệu quả khi thiết kế bảng dữ liệu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996915dca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8996915dca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97e72c8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97e72c8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Đầu tiên, chúng ta sẽ tìm hiểu về biến số. Số là thành phần cơ bản trong cơ sở dữ liệu, đặc biệt khi làm việc với dữ liệu liên quan đến các phép tính, mã định danh (ID) hoặc số lượng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896087006e_7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896087006e_7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Kiểu dữ liệu </a:t>
            </a:r>
            <a:r>
              <a:rPr b="1" lang="en">
                <a:solidFill>
                  <a:srgbClr val="188038"/>
                </a:solidFill>
                <a:latin typeface="Roboto Mono"/>
                <a:ea typeface="Roboto Mono"/>
                <a:cs typeface="Roboto Mono"/>
                <a:sym typeface="Roboto Mono"/>
              </a:rPr>
              <a:t>BOOL</a:t>
            </a:r>
            <a:r>
              <a:rPr lang="en">
                <a:solidFill>
                  <a:schemeClr val="dk1"/>
                </a:solidFill>
              </a:rPr>
              <a:t>: MySQL không có kiểu dữ liệu Boolean thực sự, thay vào đó, nó ánh xạ </a:t>
            </a:r>
            <a:r>
              <a:rPr lang="en">
                <a:solidFill>
                  <a:srgbClr val="188038"/>
                </a:solidFill>
                <a:latin typeface="Roboto Mono"/>
                <a:ea typeface="Roboto Mono"/>
                <a:cs typeface="Roboto Mono"/>
                <a:sym typeface="Roboto Mono"/>
              </a:rPr>
              <a:t>BOOL</a:t>
            </a:r>
            <a:r>
              <a:rPr lang="en">
                <a:solidFill>
                  <a:schemeClr val="dk1"/>
                </a:solidFill>
              </a:rPr>
              <a:t> hoặc </a:t>
            </a:r>
            <a:r>
              <a:rPr lang="en">
                <a:solidFill>
                  <a:srgbClr val="188038"/>
                </a:solidFill>
                <a:latin typeface="Roboto Mono"/>
                <a:ea typeface="Roboto Mono"/>
                <a:cs typeface="Roboto Mono"/>
                <a:sym typeface="Roboto Mono"/>
              </a:rPr>
              <a:t>BOOLEAN</a:t>
            </a:r>
            <a:r>
              <a:rPr lang="en">
                <a:solidFill>
                  <a:schemeClr val="dk1"/>
                </a:solidFill>
              </a:rPr>
              <a:t> thành kiểu dữ liệu </a:t>
            </a:r>
            <a:r>
              <a:rPr lang="en">
                <a:solidFill>
                  <a:srgbClr val="188038"/>
                </a:solidFill>
                <a:latin typeface="Roboto Mono"/>
                <a:ea typeface="Roboto Mono"/>
                <a:cs typeface="Roboto Mono"/>
                <a:sym typeface="Roboto Mono"/>
              </a:rPr>
              <a:t>TINYINT(1)</a:t>
            </a:r>
            <a:r>
              <a:rPr lang="en">
                <a:solidFill>
                  <a:schemeClr val="dk1"/>
                </a:solidFill>
              </a:rPr>
              <a:t>. Nghĩa là một cột được định nghĩa là </a:t>
            </a:r>
            <a:r>
              <a:rPr lang="en">
                <a:solidFill>
                  <a:srgbClr val="188038"/>
                </a:solidFill>
                <a:latin typeface="Roboto Mono"/>
                <a:ea typeface="Roboto Mono"/>
                <a:cs typeface="Roboto Mono"/>
                <a:sym typeface="Roboto Mono"/>
              </a:rPr>
              <a:t>BOOL</a:t>
            </a:r>
            <a:r>
              <a:rPr lang="en">
                <a:solidFill>
                  <a:schemeClr val="dk1"/>
                </a:solidFill>
              </a:rPr>
              <a:t> sẽ lưu trữ các giá trị 0 (false) và 1 (true).</a:t>
            </a:r>
            <a:br>
              <a:rPr lang="en">
                <a:solidFill>
                  <a:schemeClr val="dk1"/>
                </a:solidFill>
              </a:rPr>
            </a:br>
            <a:r>
              <a:rPr lang="en">
                <a:solidFill>
                  <a:schemeClr val="dk1"/>
                </a:solidFill>
              </a:rPr>
              <a:t>MySQL sẽ tự động ép kiểu dữ liệu số nguyên khi xử lý kiểu dữ liệu Bool, hiểu đơn giản đầu vào của 1 biến bool là 0 và các số khác 0 thì đầu ra của nó sẽ là 0 (false) và 1 (true)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996915dc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8996915dc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180350" y="1079988"/>
            <a:ext cx="5897400" cy="4063500"/>
          </a:xfrm>
          <a:prstGeom prst="rect">
            <a:avLst/>
          </a:prstGeom>
        </p:spPr>
        <p:txBody>
          <a:bodyPr anchorCtr="0" anchor="b" bIns="91425" lIns="91425" spcFirstLastPara="1" rIns="91425" wrap="square" tIns="91425">
            <a:spAutoFit/>
          </a:bodyPr>
          <a:lstStyle/>
          <a:p>
            <a:pPr indent="0" lvl="0" marL="0" rtl="0" algn="ctr">
              <a:lnSpc>
                <a:spcPct val="100000"/>
              </a:lnSpc>
              <a:spcBef>
                <a:spcPts val="1200"/>
              </a:spcBef>
              <a:spcAft>
                <a:spcPts val="0"/>
              </a:spcAft>
              <a:buNone/>
            </a:pPr>
            <a:r>
              <a:rPr lang="en" sz="3000">
                <a:latin typeface="Montserrat ExtraBold"/>
                <a:ea typeface="Montserrat ExtraBold"/>
                <a:cs typeface="Montserrat ExtraBold"/>
                <a:sym typeface="Montserrat ExtraBold"/>
              </a:rPr>
              <a:t>Bài thực hành Tuần 2</a:t>
            </a:r>
            <a:br>
              <a:rPr lang="en" sz="3000">
                <a:latin typeface="Montserrat ExtraBold"/>
                <a:ea typeface="Montserrat ExtraBold"/>
                <a:cs typeface="Montserrat ExtraBold"/>
                <a:sym typeface="Montserrat ExtraBold"/>
              </a:rPr>
            </a:br>
            <a:r>
              <a:rPr lang="en" sz="3000">
                <a:latin typeface="Montserrat ExtraBold"/>
                <a:ea typeface="Montserrat ExtraBold"/>
                <a:cs typeface="Montserrat ExtraBold"/>
                <a:sym typeface="Montserrat ExtraBold"/>
              </a:rPr>
              <a:t>Nhóm 1</a:t>
            </a:r>
            <a:endParaRPr sz="3000">
              <a:latin typeface="Montserrat ExtraBold"/>
              <a:ea typeface="Montserrat ExtraBold"/>
              <a:cs typeface="Montserrat ExtraBold"/>
              <a:sym typeface="Montserrat ExtraBold"/>
            </a:endParaRPr>
          </a:p>
          <a:p>
            <a:pPr indent="0" lvl="0" marL="0" rtl="0" algn="ctr">
              <a:lnSpc>
                <a:spcPct val="100000"/>
              </a:lnSpc>
              <a:spcBef>
                <a:spcPts val="1200"/>
              </a:spcBef>
              <a:spcAft>
                <a:spcPts val="0"/>
              </a:spcAft>
              <a:buNone/>
            </a:pPr>
            <a:br>
              <a:rPr lang="en" sz="3000">
                <a:latin typeface="Montserrat ExtraBold"/>
                <a:ea typeface="Montserrat ExtraBold"/>
                <a:cs typeface="Montserrat ExtraBold"/>
                <a:sym typeface="Montserrat ExtraBold"/>
              </a:rPr>
            </a:br>
            <a:r>
              <a:rPr lang="en" sz="2500">
                <a:latin typeface="Montserrat ExtraBold"/>
                <a:ea typeface="Montserrat ExtraBold"/>
                <a:cs typeface="Montserrat ExtraBold"/>
                <a:sym typeface="Montserrat ExtraBold"/>
              </a:rPr>
              <a:t>Các kiểu dữ liệu</a:t>
            </a:r>
            <a:endParaRPr sz="2500">
              <a:latin typeface="Montserrat ExtraBold"/>
              <a:ea typeface="Montserrat ExtraBold"/>
              <a:cs typeface="Montserrat ExtraBold"/>
              <a:sym typeface="Montserrat ExtraBold"/>
            </a:endParaRPr>
          </a:p>
          <a:p>
            <a:pPr indent="0" lvl="0" marL="0" rtl="0" algn="ctr">
              <a:lnSpc>
                <a:spcPct val="100000"/>
              </a:lnSpc>
              <a:spcBef>
                <a:spcPts val="1200"/>
              </a:spcBef>
              <a:spcAft>
                <a:spcPts val="0"/>
              </a:spcAft>
              <a:buNone/>
            </a:pPr>
            <a:r>
              <a:rPr lang="en" sz="2500">
                <a:latin typeface="Montserrat ExtraBold"/>
                <a:ea typeface="Montserrat ExtraBold"/>
                <a:cs typeface="Montserrat ExtraBold"/>
                <a:sym typeface="Montserrat ExtraBold"/>
              </a:rPr>
              <a:t>và tạo bảng trong MySQL</a:t>
            </a:r>
            <a:endParaRPr sz="2500">
              <a:latin typeface="Montserrat ExtraBold"/>
              <a:ea typeface="Montserrat ExtraBold"/>
              <a:cs typeface="Montserrat ExtraBold"/>
              <a:sym typeface="Montserrat ExtraBold"/>
            </a:endParaRPr>
          </a:p>
          <a:p>
            <a:pPr indent="0" lvl="0" marL="0" rtl="0" algn="l">
              <a:lnSpc>
                <a:spcPct val="140000"/>
              </a:lnSpc>
              <a:spcBef>
                <a:spcPts val="1200"/>
              </a:spcBef>
              <a:spcAft>
                <a:spcPts val="0"/>
              </a:spcAft>
              <a:buNone/>
            </a:pPr>
            <a:r>
              <a:t/>
            </a:r>
            <a:endParaRPr sz="3000">
              <a:latin typeface="Montserrat ExtraBold"/>
              <a:ea typeface="Montserrat ExtraBold"/>
              <a:cs typeface="Montserrat ExtraBold"/>
              <a:sym typeface="Montserrat ExtraBold"/>
            </a:endParaRPr>
          </a:p>
          <a:p>
            <a:pPr indent="0" lvl="0" marL="0" rtl="0" algn="l">
              <a:spcBef>
                <a:spcPts val="1200"/>
              </a:spcBef>
              <a:spcAft>
                <a:spcPts val="0"/>
              </a:spcAft>
              <a:buNone/>
            </a:pPr>
            <a:r>
              <a:t/>
            </a:r>
            <a:endParaRPr sz="3000">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APPROXIMATE </a:t>
            </a:r>
            <a:r>
              <a:rPr lang="en">
                <a:latin typeface="Montserrat ExtraBold"/>
                <a:ea typeface="Montserrat ExtraBold"/>
                <a:cs typeface="Montserrat ExtraBold"/>
                <a:sym typeface="Montserrat ExtraBold"/>
              </a:rPr>
              <a:t>NUMERIC DATA TYPES</a:t>
            </a:r>
            <a:endParaRPr>
              <a:latin typeface="Montserrat ExtraBold"/>
              <a:ea typeface="Montserrat ExtraBold"/>
              <a:cs typeface="Montserrat ExtraBold"/>
              <a:sym typeface="Montserrat ExtraBold"/>
            </a:endParaRPr>
          </a:p>
        </p:txBody>
      </p:sp>
      <p:sp>
        <p:nvSpPr>
          <p:cNvPr id="428" name="Google Shape;428;p39"/>
          <p:cNvSpPr txBox="1"/>
          <p:nvPr/>
        </p:nvSpPr>
        <p:spPr>
          <a:xfrm>
            <a:off x="703050" y="964000"/>
            <a:ext cx="77040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Hanken Grotesk"/>
                <a:ea typeface="Hanken Grotesk"/>
                <a:cs typeface="Hanken Grotesk"/>
                <a:sym typeface="Hanken Grotesk"/>
              </a:rPr>
              <a:t>MySQL hỗ trợ 1 số kiểu dữ liệu số </a:t>
            </a:r>
            <a:r>
              <a:rPr lang="en" sz="1500" u="sng">
                <a:solidFill>
                  <a:schemeClr val="dk1"/>
                </a:solidFill>
                <a:latin typeface="Hanken Grotesk"/>
                <a:ea typeface="Hanken Grotesk"/>
                <a:cs typeface="Hanken Grotesk"/>
                <a:sym typeface="Hanken Grotesk"/>
              </a:rPr>
              <a:t>tương đối</a:t>
            </a:r>
            <a:r>
              <a:rPr lang="en" sz="1500">
                <a:solidFill>
                  <a:schemeClr val="dk1"/>
                </a:solidFill>
                <a:latin typeface="Hanken Grotesk"/>
                <a:ea typeface="Hanken Grotesk"/>
                <a:cs typeface="Hanken Grotesk"/>
                <a:sym typeface="Hanken Grotesk"/>
              </a:rPr>
              <a:t> như:</a:t>
            </a:r>
            <a:endParaRPr sz="1500">
              <a:solidFill>
                <a:schemeClr val="dk1"/>
              </a:solidFill>
              <a:latin typeface="Hanken Grotesk"/>
              <a:ea typeface="Hanken Grotesk"/>
              <a:cs typeface="Hanken Grotesk"/>
              <a:sym typeface="Hanken Grotesk"/>
            </a:endParaRPr>
          </a:p>
        </p:txBody>
      </p:sp>
      <p:sp>
        <p:nvSpPr>
          <p:cNvPr id="429" name="Google Shape;429;p39"/>
          <p:cNvSpPr txBox="1"/>
          <p:nvPr>
            <p:ph idx="14" type="subTitle"/>
          </p:nvPr>
        </p:nvSpPr>
        <p:spPr>
          <a:xfrm>
            <a:off x="3240300" y="175807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DOUBLE</a:t>
            </a:r>
            <a:endParaRPr i="1"/>
          </a:p>
        </p:txBody>
      </p:sp>
      <p:sp>
        <p:nvSpPr>
          <p:cNvPr id="430" name="Google Shape;430;p39"/>
          <p:cNvSpPr txBox="1"/>
          <p:nvPr>
            <p:ph idx="3" type="subTitle"/>
          </p:nvPr>
        </p:nvSpPr>
        <p:spPr>
          <a:xfrm>
            <a:off x="796434" y="213492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1F1F"/>
                </a:solidFill>
                <a:highlight>
                  <a:srgbClr val="FFFFFF"/>
                </a:highlight>
              </a:rPr>
              <a:t>A floating-point number with a “floating” decimal point</a:t>
            </a:r>
            <a:endParaRPr/>
          </a:p>
        </p:txBody>
      </p:sp>
      <p:sp>
        <p:nvSpPr>
          <p:cNvPr id="431" name="Google Shape;431;p39"/>
          <p:cNvSpPr txBox="1"/>
          <p:nvPr>
            <p:ph idx="13" type="subTitle"/>
          </p:nvPr>
        </p:nvSpPr>
        <p:spPr>
          <a:xfrm>
            <a:off x="794634" y="175807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FLOAT</a:t>
            </a:r>
            <a:endParaRPr i="1"/>
          </a:p>
        </p:txBody>
      </p:sp>
      <p:sp>
        <p:nvSpPr>
          <p:cNvPr id="432" name="Google Shape;432;p39"/>
          <p:cNvSpPr txBox="1"/>
          <p:nvPr>
            <p:ph idx="4" type="subTitle"/>
          </p:nvPr>
        </p:nvSpPr>
        <p:spPr>
          <a:xfrm>
            <a:off x="3242100" y="2134925"/>
            <a:ext cx="2445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float, but bigger and higher precision</a:t>
            </a:r>
            <a:endParaRPr i="1"/>
          </a:p>
        </p:txBody>
      </p:sp>
      <p:sp>
        <p:nvSpPr>
          <p:cNvPr id="433" name="Google Shape;433;p39"/>
          <p:cNvSpPr txBox="1"/>
          <p:nvPr>
            <p:ph idx="6" type="subTitle"/>
          </p:nvPr>
        </p:nvSpPr>
        <p:spPr>
          <a:xfrm>
            <a:off x="5687766" y="213492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1F1F"/>
                </a:solidFill>
                <a:highlight>
                  <a:srgbClr val="FFFFFF"/>
                </a:highlight>
              </a:rPr>
              <a:t>A fixed-point number with a “fixed” decimal point</a:t>
            </a:r>
            <a:endParaRPr/>
          </a:p>
          <a:p>
            <a:pPr indent="0" lvl="0" marL="0" rtl="0" algn="l">
              <a:spcBef>
                <a:spcPts val="0"/>
              </a:spcBef>
              <a:spcAft>
                <a:spcPts val="0"/>
              </a:spcAft>
              <a:buNone/>
            </a:pPr>
            <a:r>
              <a:t/>
            </a:r>
            <a:endParaRPr/>
          </a:p>
        </p:txBody>
      </p:sp>
      <p:sp>
        <p:nvSpPr>
          <p:cNvPr id="434" name="Google Shape;434;p39"/>
          <p:cNvSpPr txBox="1"/>
          <p:nvPr>
            <p:ph idx="15" type="subTitle"/>
          </p:nvPr>
        </p:nvSpPr>
        <p:spPr>
          <a:xfrm>
            <a:off x="5685966" y="175807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DECIMAL</a:t>
            </a:r>
            <a:endParaRPr i="1"/>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APPROXIMATE NUMERIC DATA TYPES</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latin typeface="Montserrat ExtraBold"/>
              <a:ea typeface="Montserrat ExtraBold"/>
              <a:cs typeface="Montserrat ExtraBold"/>
              <a:sym typeface="Montserrat ExtraBold"/>
            </a:endParaRPr>
          </a:p>
        </p:txBody>
      </p:sp>
      <p:graphicFrame>
        <p:nvGraphicFramePr>
          <p:cNvPr id="440" name="Google Shape;440;p40"/>
          <p:cNvGraphicFramePr/>
          <p:nvPr/>
        </p:nvGraphicFramePr>
        <p:xfrm>
          <a:off x="374588" y="1103325"/>
          <a:ext cx="3000000" cy="3000000"/>
        </p:xfrm>
        <a:graphic>
          <a:graphicData uri="http://schemas.openxmlformats.org/drawingml/2006/table">
            <a:tbl>
              <a:tblPr>
                <a:noFill/>
                <a:tableStyleId>{4C8DE516-2233-4193-983B-7FBC5B6FFDB3}</a:tableStyleId>
              </a:tblPr>
              <a:tblGrid>
                <a:gridCol w="1137425"/>
                <a:gridCol w="1661875"/>
                <a:gridCol w="1190950"/>
                <a:gridCol w="2194925"/>
                <a:gridCol w="2209650"/>
              </a:tblGrid>
              <a:tr h="381000">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Data type</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Description</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Storage size</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Precision</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Usage</a:t>
                      </a:r>
                      <a:endParaRPr b="1" i="1" sz="13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FLOAT</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Approximate floating-point number</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4 bytes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~7 decimal digits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Used for small, fast floating-point numbers where precision is less critical (e.g., scientific calculations).</a:t>
                      </a:r>
                      <a:endParaRPr sz="1200">
                        <a:latin typeface="Hanken Grotesk"/>
                        <a:ea typeface="Hanken Grotesk"/>
                        <a:cs typeface="Hanken Grotesk"/>
                        <a:sym typeface="Hanken Grotesk"/>
                      </a:endParaRPr>
                    </a:p>
                  </a:txBody>
                  <a:tcPr marT="91425" marB="91425" marR="91425" marL="91425"/>
                </a:tc>
              </a:tr>
              <a:tr h="64495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DOUBLE </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Approximate double-precision floating-point number</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8 bytes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~15 decimal digits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Used when higher precision is needed than </a:t>
                      </a:r>
                      <a:r>
                        <a:rPr lang="en" sz="1200">
                          <a:solidFill>
                            <a:srgbClr val="188038"/>
                          </a:solidFill>
                          <a:latin typeface="Hanken Grotesk"/>
                          <a:ea typeface="Hanken Grotesk"/>
                          <a:cs typeface="Hanken Grotesk"/>
                          <a:sym typeface="Hanken Grotesk"/>
                        </a:rPr>
                        <a:t>FLOAT </a:t>
                      </a:r>
                      <a:r>
                        <a:rPr lang="en" sz="1200">
                          <a:latin typeface="Hanken Grotesk"/>
                          <a:ea typeface="Hanken Grotesk"/>
                          <a:cs typeface="Hanken Grotesk"/>
                          <a:sym typeface="Hanken Grotesk"/>
                        </a:rPr>
                        <a:t>but precision is still not exact (e.g., scientific data).</a:t>
                      </a:r>
                      <a:endParaRPr sz="12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DECIMAL</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Exact fixed-point number, defined precision and scale</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Varies (based on precision)</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Up to 65 digits (precision); </a:t>
                      </a:r>
                      <a:endParaRPr sz="1200">
                        <a:latin typeface="Hanken Grotesk"/>
                        <a:ea typeface="Hanken Grotesk"/>
                        <a:cs typeface="Hanken Grotesk"/>
                        <a:sym typeface="Hanken Grotesk"/>
                      </a:endParaRPr>
                    </a:p>
                    <a:p>
                      <a:pPr indent="0" lvl="0" marL="0" rtl="0" algn="l">
                        <a:spcBef>
                          <a:spcPts val="0"/>
                        </a:spcBef>
                        <a:spcAft>
                          <a:spcPts val="0"/>
                        </a:spcAft>
                        <a:buNone/>
                      </a:pPr>
                      <a:r>
                        <a:rPr lang="en" sz="1200">
                          <a:latin typeface="Hanken Grotesk"/>
                          <a:ea typeface="Hanken Grotesk"/>
                          <a:cs typeface="Hanken Grotesk"/>
                          <a:sym typeface="Hanken Grotesk"/>
                        </a:rPr>
                        <a:t>30 digits after decimal (scale)</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Used when exact precision is required, such as in financial or monetary data.</a:t>
                      </a:r>
                      <a:endParaRPr sz="12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751075" y="412125"/>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Đặc trưng của DECIMAL</a:t>
            </a:r>
            <a:endParaRPr>
              <a:latin typeface="Montserrat ExtraBold"/>
              <a:ea typeface="Montserrat ExtraBold"/>
              <a:cs typeface="Montserrat ExtraBold"/>
              <a:sym typeface="Montserrat ExtraBold"/>
            </a:endParaRPr>
          </a:p>
        </p:txBody>
      </p:sp>
      <p:sp>
        <p:nvSpPr>
          <p:cNvPr id="446" name="Google Shape;446;p41"/>
          <p:cNvSpPr txBox="1"/>
          <p:nvPr>
            <p:ph idx="4" type="subTitle"/>
          </p:nvPr>
        </p:nvSpPr>
        <p:spPr>
          <a:xfrm>
            <a:off x="1550625" y="18013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Tạo 1 DATABASE sinh viên</a:t>
            </a:r>
            <a:endParaRPr b="1">
              <a:latin typeface="Montserrat"/>
              <a:ea typeface="Montserrat"/>
              <a:cs typeface="Montserrat"/>
              <a:sym typeface="Montserrat"/>
            </a:endParaRPr>
          </a:p>
        </p:txBody>
      </p:sp>
      <p:grpSp>
        <p:nvGrpSpPr>
          <p:cNvPr id="447" name="Google Shape;447;p41"/>
          <p:cNvGrpSpPr/>
          <p:nvPr/>
        </p:nvGrpSpPr>
        <p:grpSpPr>
          <a:xfrm>
            <a:off x="958884" y="1828338"/>
            <a:ext cx="420796" cy="423033"/>
            <a:chOff x="-3852025" y="2764950"/>
            <a:chExt cx="291450" cy="293000"/>
          </a:xfrm>
        </p:grpSpPr>
        <p:sp>
          <p:nvSpPr>
            <p:cNvPr id="448" name="Google Shape;448;p41"/>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49" name="Google Shape;449;p41"/>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50" name="Google Shape;450;p41"/>
          <p:cNvGrpSpPr/>
          <p:nvPr/>
        </p:nvGrpSpPr>
        <p:grpSpPr>
          <a:xfrm>
            <a:off x="991051" y="3052005"/>
            <a:ext cx="356438" cy="353557"/>
            <a:chOff x="-31166825" y="1939525"/>
            <a:chExt cx="293800" cy="291425"/>
          </a:xfrm>
        </p:grpSpPr>
        <p:sp>
          <p:nvSpPr>
            <p:cNvPr id="451" name="Google Shape;451;p41"/>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41"/>
          <p:cNvSpPr txBox="1"/>
          <p:nvPr>
            <p:ph idx="4" type="subTitle"/>
          </p:nvPr>
        </p:nvSpPr>
        <p:spPr>
          <a:xfrm>
            <a:off x="1594250" y="29902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Tạo 1 TABLE student</a:t>
            </a:r>
            <a:endParaRPr b="1">
              <a:latin typeface="Montserrat"/>
              <a:ea typeface="Montserrat"/>
              <a:cs typeface="Montserrat"/>
              <a:sym typeface="Montserrat"/>
            </a:endParaRPr>
          </a:p>
        </p:txBody>
      </p:sp>
      <p:sp>
        <p:nvSpPr>
          <p:cNvPr id="463" name="Google Shape;463;p41"/>
          <p:cNvSpPr txBox="1"/>
          <p:nvPr/>
        </p:nvSpPr>
        <p:spPr>
          <a:xfrm>
            <a:off x="5462100" y="1797500"/>
            <a:ext cx="2961600" cy="423000"/>
          </a:xfrm>
          <a:prstGeom prst="rect">
            <a:avLst/>
          </a:prstGeom>
          <a:noFill/>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CREATE DATABASE </a:t>
            </a:r>
            <a:r>
              <a:rPr lang="en">
                <a:solidFill>
                  <a:schemeClr val="dk1"/>
                </a:solidFill>
                <a:latin typeface="Hanken Grotesk"/>
                <a:ea typeface="Hanken Grotesk"/>
                <a:cs typeface="Hanken Grotesk"/>
                <a:sym typeface="Hanken Grotesk"/>
              </a:rPr>
              <a:t>sinhvien;</a:t>
            </a:r>
            <a:endParaRPr>
              <a:solidFill>
                <a:schemeClr val="dk1"/>
              </a:solidFill>
              <a:latin typeface="Hanken Grotesk"/>
              <a:ea typeface="Hanken Grotesk"/>
              <a:cs typeface="Hanken Grotesk"/>
              <a:sym typeface="Hanken Grotesk"/>
            </a:endParaRPr>
          </a:p>
        </p:txBody>
      </p:sp>
      <p:sp>
        <p:nvSpPr>
          <p:cNvPr id="464" name="Google Shape;464;p41"/>
          <p:cNvSpPr txBox="1"/>
          <p:nvPr/>
        </p:nvSpPr>
        <p:spPr>
          <a:xfrm>
            <a:off x="5462100" y="2836500"/>
            <a:ext cx="2961600" cy="16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USE</a:t>
            </a:r>
            <a:r>
              <a:rPr lang="en">
                <a:solidFill>
                  <a:schemeClr val="dk1"/>
                </a:solidFill>
                <a:latin typeface="Hanken Grotesk"/>
                <a:ea typeface="Hanken Grotesk"/>
                <a:cs typeface="Hanken Grotesk"/>
                <a:sym typeface="Hanken Grotesk"/>
              </a:rPr>
              <a:t> sinhvien;</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CREATE TABLE</a:t>
            </a:r>
            <a:r>
              <a:rPr lang="en">
                <a:solidFill>
                  <a:schemeClr val="dk1"/>
                </a:solidFill>
                <a:latin typeface="Hanken Grotesk"/>
                <a:ea typeface="Hanken Grotesk"/>
                <a:cs typeface="Hanken Grotesk"/>
                <a:sym typeface="Hanken Grotesk"/>
              </a:rPr>
              <a:t> student(</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 	</a:t>
            </a:r>
            <a:r>
              <a:rPr lang="en">
                <a:solidFill>
                  <a:schemeClr val="dk1"/>
                </a:solidFill>
                <a:latin typeface="Hanken Grotesk"/>
                <a:ea typeface="Hanken Grotesk"/>
                <a:cs typeface="Hanken Grotesk"/>
                <a:sym typeface="Hanken Grotesk"/>
              </a:rPr>
              <a:t>id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 </a:t>
            </a:r>
            <a:r>
              <a:rPr lang="en">
                <a:solidFill>
                  <a:srgbClr val="4A86E8"/>
                </a:solidFill>
                <a:latin typeface="Hanken Grotesk"/>
                <a:ea typeface="Hanken Grotesk"/>
                <a:cs typeface="Hanken Grotesk"/>
                <a:sym typeface="Hanken Grotesk"/>
              </a:rPr>
              <a:t>primary key</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lop </a:t>
            </a:r>
            <a:r>
              <a:rPr lang="en">
                <a:solidFill>
                  <a:schemeClr val="dk1"/>
                </a:solidFill>
                <a:latin typeface="Hanken Grotesk"/>
                <a:ea typeface="Hanken Grotesk"/>
                <a:cs typeface="Hanken Grotesk"/>
                <a:sym typeface="Hanken Grotesk"/>
              </a:rPr>
              <a:t>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ten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gpa </a:t>
            </a:r>
            <a:r>
              <a:rPr lang="en">
                <a:solidFill>
                  <a:srgbClr val="4A86E8"/>
                </a:solidFill>
                <a:latin typeface="Hanken Grotesk"/>
                <a:ea typeface="Hanken Grotesk"/>
                <a:cs typeface="Hanken Grotesk"/>
                <a:sym typeface="Hanken Grotesk"/>
              </a:rPr>
              <a:t>FLOAT</a:t>
            </a:r>
            <a:endParaRPr>
              <a:solidFill>
                <a:srgbClr val="4A86E8"/>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2"/>
          <p:cNvSpPr txBox="1"/>
          <p:nvPr>
            <p:ph type="title"/>
          </p:nvPr>
        </p:nvSpPr>
        <p:spPr>
          <a:xfrm>
            <a:off x="751075" y="412125"/>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Đặc trưng của DECIMAL</a:t>
            </a:r>
            <a:endParaRPr>
              <a:latin typeface="Montserrat ExtraBold"/>
              <a:ea typeface="Montserrat ExtraBold"/>
              <a:cs typeface="Montserrat ExtraBold"/>
              <a:sym typeface="Montserrat ExtraBold"/>
            </a:endParaRPr>
          </a:p>
        </p:txBody>
      </p:sp>
      <p:sp>
        <p:nvSpPr>
          <p:cNvPr id="470" name="Google Shape;470;p42"/>
          <p:cNvSpPr txBox="1"/>
          <p:nvPr>
            <p:ph idx="4" type="subTitle"/>
          </p:nvPr>
        </p:nvSpPr>
        <p:spPr>
          <a:xfrm>
            <a:off x="1550625" y="18013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Nhập dữ liệu vào như sau</a:t>
            </a:r>
            <a:endParaRPr b="1">
              <a:latin typeface="Montserrat"/>
              <a:ea typeface="Montserrat"/>
              <a:cs typeface="Montserrat"/>
              <a:sym typeface="Montserrat"/>
            </a:endParaRPr>
          </a:p>
        </p:txBody>
      </p:sp>
      <p:sp>
        <p:nvSpPr>
          <p:cNvPr id="471" name="Google Shape;471;p42"/>
          <p:cNvSpPr txBox="1"/>
          <p:nvPr>
            <p:ph idx="4" type="subTitle"/>
          </p:nvPr>
        </p:nvSpPr>
        <p:spPr>
          <a:xfrm>
            <a:off x="1594250" y="2990275"/>
            <a:ext cx="26481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Kết quả nhận được</a:t>
            </a:r>
            <a:endParaRPr b="1">
              <a:latin typeface="Montserrat"/>
              <a:ea typeface="Montserrat"/>
              <a:cs typeface="Montserrat"/>
              <a:sym typeface="Montserrat"/>
            </a:endParaRPr>
          </a:p>
        </p:txBody>
      </p:sp>
      <p:sp>
        <p:nvSpPr>
          <p:cNvPr id="472" name="Google Shape;472;p42"/>
          <p:cNvSpPr/>
          <p:nvPr/>
        </p:nvSpPr>
        <p:spPr>
          <a:xfrm>
            <a:off x="958878" y="305200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956308" y="1861619"/>
            <a:ext cx="356438" cy="356468"/>
          </a:xfrm>
          <a:custGeom>
            <a:rect b="b" l="l" r="r" t="t"/>
            <a:pathLst>
              <a:path extrusionOk="0" h="11753" w="11752">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txBox="1"/>
          <p:nvPr/>
        </p:nvSpPr>
        <p:spPr>
          <a:xfrm>
            <a:off x="5325550" y="1107975"/>
            <a:ext cx="3132300" cy="131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86E8"/>
                </a:solidFill>
                <a:latin typeface="Hanken Grotesk"/>
                <a:ea typeface="Hanken Grotesk"/>
                <a:cs typeface="Hanken Grotesk"/>
                <a:sym typeface="Hanken Grotesk"/>
              </a:rPr>
              <a:t>INSERT INTO</a:t>
            </a:r>
            <a:r>
              <a:rPr lang="en" sz="1200">
                <a:solidFill>
                  <a:schemeClr val="dk1"/>
                </a:solidFill>
                <a:latin typeface="Hanken Grotesk"/>
                <a:ea typeface="Hanken Grotesk"/>
                <a:cs typeface="Hanken Grotesk"/>
                <a:sym typeface="Hanken Grotesk"/>
              </a:rPr>
              <a:t> Student </a:t>
            </a:r>
            <a:r>
              <a:rPr lang="en" sz="1200">
                <a:solidFill>
                  <a:srgbClr val="4A86E8"/>
                </a:solidFill>
                <a:latin typeface="Hanken Grotesk"/>
                <a:ea typeface="Hanken Grotesk"/>
                <a:cs typeface="Hanken Grotesk"/>
                <a:sym typeface="Hanken Grotesk"/>
              </a:rPr>
              <a:t>VALUES</a:t>
            </a:r>
            <a:endParaRPr sz="1200">
              <a:solidFill>
                <a:srgbClr val="4A86E8"/>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
            </a:r>
            <a:r>
              <a:rPr lang="en" sz="1200">
                <a:solidFill>
                  <a:srgbClr val="F6B26B"/>
                </a:solidFill>
                <a:latin typeface="Hanken Grotesk"/>
                <a:ea typeface="Hanken Grotesk"/>
                <a:cs typeface="Hanken Grotesk"/>
                <a:sym typeface="Hanken Grotesk"/>
              </a:rPr>
              <a:t>‘01’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’CN1’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’Pham Tuan A’</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2.69</a:t>
            </a:r>
            <a:r>
              <a:rPr lang="en" sz="1200">
                <a:solidFill>
                  <a:schemeClr val="dk1"/>
                </a:solidFill>
                <a:latin typeface="Hanken Grotesk"/>
                <a:ea typeface="Hanken Grotesk"/>
                <a:cs typeface="Hanken Grotesk"/>
                <a:sym typeface="Hanken Grotesk"/>
              </a:rPr>
              <a:t>),</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
            </a:r>
            <a:r>
              <a:rPr lang="en" sz="1200">
                <a:solidFill>
                  <a:srgbClr val="F6B26B"/>
                </a:solidFill>
                <a:latin typeface="Hanken Grotesk"/>
                <a:ea typeface="Hanken Grotesk"/>
                <a:cs typeface="Hanken Grotesk"/>
                <a:sym typeface="Hanken Grotesk"/>
              </a:rPr>
              <a:t>‘02’</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’CN1’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‘Nguyen Duc A’</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3.69</a:t>
            </a:r>
            <a:r>
              <a:rPr lang="en" sz="1200">
                <a:solidFill>
                  <a:schemeClr val="dk1"/>
                </a:solidFill>
                <a:latin typeface="Hanken Grotesk"/>
                <a:ea typeface="Hanken Grotesk"/>
                <a:cs typeface="Hanken Grotesk"/>
                <a:sym typeface="Hanken Grotesk"/>
              </a:rPr>
              <a:t>),</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
            </a:r>
            <a:r>
              <a:rPr lang="en" sz="1200">
                <a:solidFill>
                  <a:srgbClr val="F6B26B"/>
                </a:solidFill>
                <a:latin typeface="Hanken Grotesk"/>
                <a:ea typeface="Hanken Grotesk"/>
                <a:cs typeface="Hanken Grotesk"/>
                <a:sym typeface="Hanken Grotesk"/>
              </a:rPr>
              <a:t>‘03’</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‘CN1’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‘Tran Huy T’</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3.59</a:t>
            </a:r>
            <a:r>
              <a:rPr lang="en" sz="1200">
                <a:solidFill>
                  <a:schemeClr val="dk1"/>
                </a:solidFill>
                <a:latin typeface="Hanken Grotesk"/>
                <a:ea typeface="Hanken Grotesk"/>
                <a:cs typeface="Hanken Grotesk"/>
                <a:sym typeface="Hanken Grotesk"/>
              </a:rPr>
              <a:t>),</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
            </a:r>
            <a:r>
              <a:rPr lang="en" sz="1200">
                <a:solidFill>
                  <a:srgbClr val="F6B26B"/>
                </a:solidFill>
                <a:latin typeface="Hanken Grotesk"/>
                <a:ea typeface="Hanken Grotesk"/>
                <a:cs typeface="Hanken Grotesk"/>
                <a:sym typeface="Hanken Grotesk"/>
              </a:rPr>
              <a:t>‘04’</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‘CN1’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‘Luong Duy Q’</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3.13</a:t>
            </a:r>
            <a:r>
              <a:rPr lang="en" sz="1200">
                <a:solidFill>
                  <a:schemeClr val="dk1"/>
                </a:solidFill>
                <a:latin typeface="Hanken Grotesk"/>
                <a:ea typeface="Hanken Grotesk"/>
                <a:cs typeface="Hanken Grotesk"/>
                <a:sym typeface="Hanken Grotesk"/>
              </a:rPr>
              <a:t>),</a:t>
            </a:r>
            <a:endParaRPr sz="12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sz="1200">
                <a:solidFill>
                  <a:schemeClr val="dk1"/>
                </a:solidFill>
                <a:latin typeface="Hanken Grotesk"/>
                <a:ea typeface="Hanken Grotesk"/>
                <a:cs typeface="Hanken Grotesk"/>
                <a:sym typeface="Hanken Grotesk"/>
              </a:rPr>
              <a:t>(</a:t>
            </a:r>
            <a:r>
              <a:rPr lang="en" sz="1200">
                <a:solidFill>
                  <a:srgbClr val="F6B26B"/>
                </a:solidFill>
                <a:latin typeface="Hanken Grotesk"/>
                <a:ea typeface="Hanken Grotesk"/>
                <a:cs typeface="Hanken Grotesk"/>
                <a:sym typeface="Hanken Grotesk"/>
              </a:rPr>
              <a:t>‘05’</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‘CN1’</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‘Phung Hai N’</a:t>
            </a:r>
            <a:r>
              <a:rPr lang="en" sz="1200">
                <a:solidFill>
                  <a:schemeClr val="dk1"/>
                </a:solidFill>
                <a:latin typeface="Hanken Grotesk"/>
                <a:ea typeface="Hanken Grotesk"/>
                <a:cs typeface="Hanken Grotesk"/>
                <a:sym typeface="Hanken Grotesk"/>
              </a:rPr>
              <a:t>, </a:t>
            </a:r>
            <a:r>
              <a:rPr lang="en" sz="1200">
                <a:solidFill>
                  <a:srgbClr val="F6B26B"/>
                </a:solidFill>
                <a:latin typeface="Hanken Grotesk"/>
                <a:ea typeface="Hanken Grotesk"/>
                <a:cs typeface="Hanken Grotesk"/>
                <a:sym typeface="Hanken Grotesk"/>
              </a:rPr>
              <a:t>2.96</a:t>
            </a:r>
            <a:r>
              <a:rPr lang="en" sz="1200">
                <a:solidFill>
                  <a:schemeClr val="dk1"/>
                </a:solidFill>
                <a:latin typeface="Hanken Grotesk"/>
                <a:ea typeface="Hanken Grotesk"/>
                <a:cs typeface="Hanken Grotesk"/>
                <a:sym typeface="Hanken Grotesk"/>
              </a:rPr>
              <a:t>);</a:t>
            </a:r>
            <a:endParaRPr sz="1200">
              <a:solidFill>
                <a:schemeClr val="dk1"/>
              </a:solidFill>
              <a:latin typeface="Hanken Grotesk"/>
              <a:ea typeface="Hanken Grotesk"/>
              <a:cs typeface="Hanken Grotesk"/>
              <a:sym typeface="Hanken Grotesk"/>
            </a:endParaRPr>
          </a:p>
        </p:txBody>
      </p:sp>
      <p:graphicFrame>
        <p:nvGraphicFramePr>
          <p:cNvPr id="475" name="Google Shape;475;p42"/>
          <p:cNvGraphicFramePr/>
          <p:nvPr/>
        </p:nvGraphicFramePr>
        <p:xfrm>
          <a:off x="5325025" y="2507925"/>
          <a:ext cx="3000000" cy="3000000"/>
        </p:xfrm>
        <a:graphic>
          <a:graphicData uri="http://schemas.openxmlformats.org/drawingml/2006/table">
            <a:tbl>
              <a:tblPr>
                <a:noFill/>
                <a:tableStyleId>{4C8DE516-2233-4193-983B-7FBC5B6FFDB3}</a:tableStyleId>
              </a:tblPr>
              <a:tblGrid>
                <a:gridCol w="439925"/>
                <a:gridCol w="537125"/>
                <a:gridCol w="1431975"/>
                <a:gridCol w="723800"/>
              </a:tblGrid>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id</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lop</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ten</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gpa</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Pham Tuan A</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2.69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02</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Nguyen Duc A</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3.69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03</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Tran Huy T</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3.59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04</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Luong Duy Q</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3.13</a:t>
                      </a:r>
                      <a:endParaRPr sz="1200">
                        <a:latin typeface="Hanken Grotesk"/>
                        <a:ea typeface="Hanken Grotesk"/>
                        <a:cs typeface="Hanken Grotesk"/>
                        <a:sym typeface="Hanken Grotesk"/>
                      </a:endParaRPr>
                    </a:p>
                  </a:txBody>
                  <a:tcPr marT="91425" marB="91425" marR="91425" marL="91425"/>
                </a:tc>
              </a:tr>
              <a:tr h="42492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05</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Phung Hai N</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2.96</a:t>
                      </a:r>
                      <a:endParaRPr sz="12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3"/>
          <p:cNvSpPr txBox="1"/>
          <p:nvPr>
            <p:ph type="title"/>
          </p:nvPr>
        </p:nvSpPr>
        <p:spPr>
          <a:xfrm>
            <a:off x="751075" y="412125"/>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Đặc trưng của DECIMAL</a:t>
            </a:r>
            <a:endParaRPr>
              <a:latin typeface="Montserrat ExtraBold"/>
              <a:ea typeface="Montserrat ExtraBold"/>
              <a:cs typeface="Montserrat ExtraBold"/>
              <a:sym typeface="Montserrat ExtraBold"/>
            </a:endParaRPr>
          </a:p>
        </p:txBody>
      </p:sp>
      <p:sp>
        <p:nvSpPr>
          <p:cNvPr id="481" name="Google Shape;481;p43"/>
          <p:cNvSpPr txBox="1"/>
          <p:nvPr>
            <p:ph idx="4" type="subTitle"/>
          </p:nvPr>
        </p:nvSpPr>
        <p:spPr>
          <a:xfrm>
            <a:off x="1550625" y="18013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Trích xuất dữ liệu</a:t>
            </a:r>
            <a:endParaRPr b="1">
              <a:latin typeface="Montserrat"/>
              <a:ea typeface="Montserrat"/>
              <a:cs typeface="Montserrat"/>
              <a:sym typeface="Montserrat"/>
            </a:endParaRPr>
          </a:p>
        </p:txBody>
      </p:sp>
      <p:sp>
        <p:nvSpPr>
          <p:cNvPr id="482" name="Google Shape;482;p43"/>
          <p:cNvSpPr txBox="1"/>
          <p:nvPr>
            <p:ph idx="4" type="subTitle"/>
          </p:nvPr>
        </p:nvSpPr>
        <p:spPr>
          <a:xfrm>
            <a:off x="1594250" y="2990275"/>
            <a:ext cx="26481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Kết quả nhận được</a:t>
            </a:r>
            <a:endParaRPr b="1">
              <a:latin typeface="Montserrat"/>
              <a:ea typeface="Montserrat"/>
              <a:cs typeface="Montserrat"/>
              <a:sym typeface="Montserrat"/>
            </a:endParaRPr>
          </a:p>
        </p:txBody>
      </p:sp>
      <p:sp>
        <p:nvSpPr>
          <p:cNvPr id="483" name="Google Shape;483;p43"/>
          <p:cNvSpPr/>
          <p:nvPr/>
        </p:nvSpPr>
        <p:spPr>
          <a:xfrm>
            <a:off x="958878" y="305200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43"/>
          <p:cNvGrpSpPr/>
          <p:nvPr/>
        </p:nvGrpSpPr>
        <p:grpSpPr>
          <a:xfrm>
            <a:off x="960723" y="1865603"/>
            <a:ext cx="347599" cy="348513"/>
            <a:chOff x="4321150" y="1946600"/>
            <a:chExt cx="294600" cy="295375"/>
          </a:xfrm>
        </p:grpSpPr>
        <p:sp>
          <p:nvSpPr>
            <p:cNvPr id="485" name="Google Shape;485;p43"/>
            <p:cNvSpPr/>
            <p:nvPr/>
          </p:nvSpPr>
          <p:spPr>
            <a:xfrm>
              <a:off x="4321150" y="1946600"/>
              <a:ext cx="294600" cy="295375"/>
            </a:xfrm>
            <a:custGeom>
              <a:rect b="b" l="l" r="r" t="t"/>
              <a:pathLst>
                <a:path extrusionOk="0" h="11815" w="11784">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3"/>
            <p:cNvSpPr/>
            <p:nvPr/>
          </p:nvSpPr>
          <p:spPr>
            <a:xfrm>
              <a:off x="4564525" y="2031675"/>
              <a:ext cx="17350" cy="18125"/>
            </a:xfrm>
            <a:custGeom>
              <a:rect b="b" l="l" r="r" t="t"/>
              <a:pathLst>
                <a:path extrusionOk="0" h="725" w="694">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p:nvPr/>
          </p:nvSpPr>
          <p:spPr>
            <a:xfrm>
              <a:off x="4414100" y="2084450"/>
              <a:ext cx="106350" cy="122100"/>
            </a:xfrm>
            <a:custGeom>
              <a:rect b="b" l="l" r="r" t="t"/>
              <a:pathLst>
                <a:path extrusionOk="0" h="4884" w="4254">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8" name="Google Shape;488;p43"/>
          <p:cNvSpPr txBox="1"/>
          <p:nvPr/>
        </p:nvSpPr>
        <p:spPr>
          <a:xfrm>
            <a:off x="5722275" y="1469013"/>
            <a:ext cx="2648100" cy="108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SELECT</a:t>
            </a:r>
            <a:r>
              <a:rPr lang="en">
                <a:solidFill>
                  <a:schemeClr val="dk1"/>
                </a:solidFill>
                <a:latin typeface="Hanken Grotesk"/>
                <a:ea typeface="Hanken Grotesk"/>
                <a:cs typeface="Hanken Grotesk"/>
                <a:sym typeface="Hanken Grotesk"/>
              </a:rPr>
              <a:t>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FROM</a:t>
            </a:r>
            <a:r>
              <a:rPr lang="en">
                <a:solidFill>
                  <a:schemeClr val="dk1"/>
                </a:solidFill>
                <a:latin typeface="Hanken Grotesk"/>
                <a:ea typeface="Hanken Grotesk"/>
                <a:cs typeface="Hanken Grotesk"/>
                <a:sym typeface="Hanken Grotesk"/>
              </a:rPr>
              <a:t> student</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WHERE </a:t>
            </a:r>
            <a:r>
              <a:rPr lang="en">
                <a:solidFill>
                  <a:schemeClr val="dk1"/>
                </a:solidFill>
                <a:latin typeface="Hanken Grotesk"/>
                <a:ea typeface="Hanken Grotesk"/>
                <a:cs typeface="Hanken Grotesk"/>
                <a:sym typeface="Hanken Grotesk"/>
              </a:rPr>
              <a:t>gpa &gt; 3.13 ;</a:t>
            </a:r>
            <a:endParaRPr>
              <a:solidFill>
                <a:schemeClr val="dk1"/>
              </a:solidFill>
              <a:latin typeface="Hanken Grotesk"/>
              <a:ea typeface="Hanken Grotesk"/>
              <a:cs typeface="Hanken Grotesk"/>
              <a:sym typeface="Hanken Grotesk"/>
            </a:endParaRPr>
          </a:p>
        </p:txBody>
      </p:sp>
      <p:graphicFrame>
        <p:nvGraphicFramePr>
          <p:cNvPr id="489" name="Google Shape;489;p43"/>
          <p:cNvGraphicFramePr/>
          <p:nvPr/>
        </p:nvGraphicFramePr>
        <p:xfrm>
          <a:off x="5479913" y="2823000"/>
          <a:ext cx="3000000" cy="3000000"/>
        </p:xfrm>
        <a:graphic>
          <a:graphicData uri="http://schemas.openxmlformats.org/drawingml/2006/table">
            <a:tbl>
              <a:tblPr>
                <a:noFill/>
                <a:tableStyleId>{4C8DE516-2233-4193-983B-7FBC5B6FFDB3}</a:tableStyleId>
              </a:tblPr>
              <a:tblGrid>
                <a:gridCol w="439925"/>
                <a:gridCol w="537125"/>
                <a:gridCol w="1431975"/>
                <a:gridCol w="723800"/>
              </a:tblGrid>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id</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lop</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ten</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gpa</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02</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Nguyen Duc A</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3.69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03</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Tran Huy T</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3.59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04 </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Luong Duy Q</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3.13</a:t>
                      </a:r>
                      <a:endParaRPr sz="12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4"/>
          <p:cNvSpPr txBox="1"/>
          <p:nvPr>
            <p:ph type="title"/>
          </p:nvPr>
        </p:nvSpPr>
        <p:spPr>
          <a:xfrm>
            <a:off x="751075" y="412125"/>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Đặc trưng của DECIMAL</a:t>
            </a:r>
            <a:endParaRPr>
              <a:latin typeface="Montserrat ExtraBold"/>
              <a:ea typeface="Montserrat ExtraBold"/>
              <a:cs typeface="Montserrat ExtraBold"/>
              <a:sym typeface="Montserrat ExtraBold"/>
            </a:endParaRPr>
          </a:p>
        </p:txBody>
      </p:sp>
      <p:sp>
        <p:nvSpPr>
          <p:cNvPr id="495" name="Google Shape;495;p44"/>
          <p:cNvSpPr txBox="1"/>
          <p:nvPr>
            <p:ph idx="4" type="subTitle"/>
          </p:nvPr>
        </p:nvSpPr>
        <p:spPr>
          <a:xfrm>
            <a:off x="1550625" y="18013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Tạo 1 DATABASE sinh viên</a:t>
            </a:r>
            <a:endParaRPr b="1">
              <a:latin typeface="Montserrat"/>
              <a:ea typeface="Montserrat"/>
              <a:cs typeface="Montserrat"/>
              <a:sym typeface="Montserrat"/>
            </a:endParaRPr>
          </a:p>
        </p:txBody>
      </p:sp>
      <p:grpSp>
        <p:nvGrpSpPr>
          <p:cNvPr id="496" name="Google Shape;496;p44"/>
          <p:cNvGrpSpPr/>
          <p:nvPr/>
        </p:nvGrpSpPr>
        <p:grpSpPr>
          <a:xfrm>
            <a:off x="958884" y="1828338"/>
            <a:ext cx="420796" cy="423033"/>
            <a:chOff x="-3852025" y="2764950"/>
            <a:chExt cx="291450" cy="293000"/>
          </a:xfrm>
        </p:grpSpPr>
        <p:sp>
          <p:nvSpPr>
            <p:cNvPr id="497" name="Google Shape;497;p44"/>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98" name="Google Shape;498;p44"/>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499" name="Google Shape;499;p44"/>
          <p:cNvGrpSpPr/>
          <p:nvPr/>
        </p:nvGrpSpPr>
        <p:grpSpPr>
          <a:xfrm>
            <a:off x="991051" y="3052005"/>
            <a:ext cx="356438" cy="353557"/>
            <a:chOff x="-31166825" y="1939525"/>
            <a:chExt cx="293800" cy="291425"/>
          </a:xfrm>
        </p:grpSpPr>
        <p:sp>
          <p:nvSpPr>
            <p:cNvPr id="500" name="Google Shape;500;p44"/>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4"/>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4"/>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4"/>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44"/>
          <p:cNvSpPr txBox="1"/>
          <p:nvPr>
            <p:ph idx="4" type="subTitle"/>
          </p:nvPr>
        </p:nvSpPr>
        <p:spPr>
          <a:xfrm>
            <a:off x="1594250" y="29902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Tạo 1 TABLE student</a:t>
            </a:r>
            <a:endParaRPr b="1">
              <a:latin typeface="Montserrat"/>
              <a:ea typeface="Montserrat"/>
              <a:cs typeface="Montserrat"/>
              <a:sym typeface="Montserrat"/>
            </a:endParaRPr>
          </a:p>
        </p:txBody>
      </p:sp>
      <p:sp>
        <p:nvSpPr>
          <p:cNvPr id="512" name="Google Shape;512;p44"/>
          <p:cNvSpPr txBox="1"/>
          <p:nvPr/>
        </p:nvSpPr>
        <p:spPr>
          <a:xfrm>
            <a:off x="5462100" y="1797500"/>
            <a:ext cx="2961600" cy="423000"/>
          </a:xfrm>
          <a:prstGeom prst="rect">
            <a:avLst/>
          </a:prstGeom>
          <a:noFill/>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CREATE DATABASE </a:t>
            </a:r>
            <a:r>
              <a:rPr lang="en">
                <a:solidFill>
                  <a:schemeClr val="dk1"/>
                </a:solidFill>
                <a:latin typeface="Hanken Grotesk"/>
                <a:ea typeface="Hanken Grotesk"/>
                <a:cs typeface="Hanken Grotesk"/>
                <a:sym typeface="Hanken Grotesk"/>
              </a:rPr>
              <a:t>sinhvien;</a:t>
            </a:r>
            <a:endParaRPr>
              <a:solidFill>
                <a:schemeClr val="dk1"/>
              </a:solidFill>
              <a:latin typeface="Hanken Grotesk"/>
              <a:ea typeface="Hanken Grotesk"/>
              <a:cs typeface="Hanken Grotesk"/>
              <a:sym typeface="Hanken Grotesk"/>
            </a:endParaRPr>
          </a:p>
        </p:txBody>
      </p:sp>
      <p:sp>
        <p:nvSpPr>
          <p:cNvPr id="513" name="Google Shape;513;p44"/>
          <p:cNvSpPr txBox="1"/>
          <p:nvPr/>
        </p:nvSpPr>
        <p:spPr>
          <a:xfrm>
            <a:off x="5462100" y="2836500"/>
            <a:ext cx="2961600" cy="16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USE</a:t>
            </a:r>
            <a:r>
              <a:rPr lang="en">
                <a:solidFill>
                  <a:schemeClr val="dk1"/>
                </a:solidFill>
                <a:latin typeface="Hanken Grotesk"/>
                <a:ea typeface="Hanken Grotesk"/>
                <a:cs typeface="Hanken Grotesk"/>
                <a:sym typeface="Hanken Grotesk"/>
              </a:rPr>
              <a:t> sinhvien;</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CREATE TABLE</a:t>
            </a:r>
            <a:r>
              <a:rPr lang="en">
                <a:solidFill>
                  <a:schemeClr val="dk1"/>
                </a:solidFill>
                <a:latin typeface="Hanken Grotesk"/>
                <a:ea typeface="Hanken Grotesk"/>
                <a:cs typeface="Hanken Grotesk"/>
                <a:sym typeface="Hanken Grotesk"/>
              </a:rPr>
              <a:t> student(</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 	id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 </a:t>
            </a:r>
            <a:r>
              <a:rPr lang="en">
                <a:solidFill>
                  <a:srgbClr val="4A86E8"/>
                </a:solidFill>
                <a:latin typeface="Hanken Grotesk"/>
                <a:ea typeface="Hanken Grotesk"/>
                <a:cs typeface="Hanken Grotesk"/>
                <a:sym typeface="Hanken Grotesk"/>
              </a:rPr>
              <a:t>primary key</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lop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ten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gpa </a:t>
            </a:r>
            <a:r>
              <a:rPr lang="en">
                <a:solidFill>
                  <a:srgbClr val="4A86E8"/>
                </a:solidFill>
                <a:latin typeface="Hanken Grotesk"/>
                <a:ea typeface="Hanken Grotesk"/>
                <a:cs typeface="Hanken Grotesk"/>
                <a:sym typeface="Hanken Grotesk"/>
              </a:rPr>
              <a:t>FLOAT</a:t>
            </a:r>
            <a:endParaRPr>
              <a:solidFill>
                <a:srgbClr val="4A86E8"/>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p:txBody>
      </p:sp>
      <p:sp>
        <p:nvSpPr>
          <p:cNvPr id="514" name="Google Shape;514;p44"/>
          <p:cNvSpPr txBox="1"/>
          <p:nvPr/>
        </p:nvSpPr>
        <p:spPr>
          <a:xfrm>
            <a:off x="5462100" y="2836500"/>
            <a:ext cx="2961600" cy="168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USE</a:t>
            </a:r>
            <a:r>
              <a:rPr lang="en">
                <a:solidFill>
                  <a:schemeClr val="dk1"/>
                </a:solidFill>
                <a:latin typeface="Hanken Grotesk"/>
                <a:ea typeface="Hanken Grotesk"/>
                <a:cs typeface="Hanken Grotesk"/>
                <a:sym typeface="Hanken Grotesk"/>
              </a:rPr>
              <a:t> sinhvien;</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CREATE TABLE</a:t>
            </a:r>
            <a:r>
              <a:rPr lang="en">
                <a:solidFill>
                  <a:schemeClr val="dk1"/>
                </a:solidFill>
                <a:latin typeface="Hanken Grotesk"/>
                <a:ea typeface="Hanken Grotesk"/>
                <a:cs typeface="Hanken Grotesk"/>
                <a:sym typeface="Hanken Grotesk"/>
              </a:rPr>
              <a:t> student(</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 	id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 </a:t>
            </a:r>
            <a:r>
              <a:rPr lang="en">
                <a:solidFill>
                  <a:srgbClr val="4A86E8"/>
                </a:solidFill>
                <a:latin typeface="Hanken Grotesk"/>
                <a:ea typeface="Hanken Grotesk"/>
                <a:cs typeface="Hanken Grotesk"/>
                <a:sym typeface="Hanken Grotesk"/>
              </a:rPr>
              <a:t>primary key</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lop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ten  </a:t>
            </a:r>
            <a:r>
              <a:rPr lang="en">
                <a:solidFill>
                  <a:srgbClr val="4A86E8"/>
                </a:solidFill>
                <a:latin typeface="Hanken Grotesk"/>
                <a:ea typeface="Hanken Grotesk"/>
                <a:cs typeface="Hanken Grotesk"/>
                <a:sym typeface="Hanken Grotesk"/>
              </a:rPr>
              <a:t>VARCHAR</a:t>
            </a:r>
            <a:r>
              <a:rPr lang="en">
                <a:solidFill>
                  <a:schemeClr val="dk1"/>
                </a:solidFill>
                <a:latin typeface="Hanken Grotesk"/>
                <a:ea typeface="Hanken Grotesk"/>
                <a:cs typeface="Hanken Grotesk"/>
                <a:sym typeface="Hanken Grotesk"/>
              </a:rPr>
              <a:t>(</a:t>
            </a:r>
            <a:r>
              <a:rPr lang="en">
                <a:solidFill>
                  <a:srgbClr val="FF9900"/>
                </a:solidFill>
                <a:latin typeface="Hanken Grotesk"/>
                <a:ea typeface="Hanken Grotesk"/>
                <a:cs typeface="Hanken Grotesk"/>
                <a:sym typeface="Hanken Grotesk"/>
              </a:rPr>
              <a:t>20</a:t>
            </a: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a:p>
            <a:pPr indent="457200" lvl="0" marL="0" rtl="0" algn="l">
              <a:spcBef>
                <a:spcPts val="0"/>
              </a:spcBef>
              <a:spcAft>
                <a:spcPts val="0"/>
              </a:spcAft>
              <a:buNone/>
            </a:pPr>
            <a:r>
              <a:rPr lang="en">
                <a:solidFill>
                  <a:schemeClr val="dk1"/>
                </a:solidFill>
                <a:latin typeface="Hanken Grotesk"/>
                <a:ea typeface="Hanken Grotesk"/>
                <a:cs typeface="Hanken Grotesk"/>
                <a:sym typeface="Hanken Grotesk"/>
              </a:rPr>
              <a:t>gpa </a:t>
            </a:r>
            <a:r>
              <a:rPr lang="en">
                <a:solidFill>
                  <a:srgbClr val="4A86E8"/>
                </a:solidFill>
                <a:latin typeface="Hanken Grotesk"/>
                <a:ea typeface="Hanken Grotesk"/>
                <a:cs typeface="Hanken Grotesk"/>
                <a:sym typeface="Hanken Grotesk"/>
              </a:rPr>
              <a:t>DECIMAL(</a:t>
            </a:r>
            <a:r>
              <a:rPr lang="en">
                <a:solidFill>
                  <a:srgbClr val="FF9900"/>
                </a:solidFill>
                <a:latin typeface="Hanken Grotesk"/>
                <a:ea typeface="Hanken Grotesk"/>
                <a:cs typeface="Hanken Grotesk"/>
                <a:sym typeface="Hanken Grotesk"/>
              </a:rPr>
              <a:t>10,2</a:t>
            </a:r>
            <a:r>
              <a:rPr lang="en">
                <a:solidFill>
                  <a:srgbClr val="4A86E8"/>
                </a:solidFill>
                <a:latin typeface="Hanken Grotesk"/>
                <a:ea typeface="Hanken Grotesk"/>
                <a:cs typeface="Hanken Grotesk"/>
                <a:sym typeface="Hanken Grotesk"/>
              </a:rPr>
              <a:t>)</a:t>
            </a:r>
            <a:endParaRPr>
              <a:solidFill>
                <a:srgbClr val="4A86E8"/>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a:t>
            </a:r>
            <a:endParaRPr>
              <a:solidFill>
                <a:schemeClr val="dk1"/>
              </a:solidFill>
              <a:latin typeface="Hanken Grotesk"/>
              <a:ea typeface="Hanken Grotesk"/>
              <a:cs typeface="Hanken Grotesk"/>
              <a:sym typeface="Hanken Grotesk"/>
            </a:endParaRPr>
          </a:p>
        </p:txBody>
      </p:sp>
      <p:sp>
        <p:nvSpPr>
          <p:cNvPr id="515" name="Google Shape;515;p44"/>
          <p:cNvSpPr txBox="1"/>
          <p:nvPr>
            <p:ph idx="4" type="subTitle"/>
          </p:nvPr>
        </p:nvSpPr>
        <p:spPr>
          <a:xfrm>
            <a:off x="1594250" y="2836488"/>
            <a:ext cx="4876800" cy="813600"/>
          </a:xfrm>
          <a:prstGeom prst="rect">
            <a:avLst/>
          </a:prstGeom>
        </p:spPr>
        <p:txBody>
          <a:bodyPr anchorCtr="0" anchor="b" bIns="91425" lIns="91425" spcFirstLastPara="1" rIns="91425" wrap="square" tIns="91425">
            <a:spAutoFit/>
          </a:bodyPr>
          <a:lstStyle/>
          <a:p>
            <a:pPr indent="0" lvl="0" marL="0" rtl="0" algn="just">
              <a:spcBef>
                <a:spcPts val="0"/>
              </a:spcBef>
              <a:spcAft>
                <a:spcPts val="0"/>
              </a:spcAft>
              <a:buNone/>
            </a:pPr>
            <a:r>
              <a:rPr b="1" lang="en">
                <a:latin typeface="Montserrat"/>
                <a:ea typeface="Montserrat"/>
                <a:cs typeface="Montserrat"/>
                <a:sym typeface="Montserrat"/>
              </a:rPr>
              <a:t>Sử dụng decimal </a:t>
            </a:r>
            <a:br>
              <a:rPr b="1" lang="en">
                <a:latin typeface="Montserrat"/>
                <a:ea typeface="Montserrat"/>
                <a:cs typeface="Montserrat"/>
                <a:sym typeface="Montserrat"/>
              </a:rPr>
            </a:br>
            <a:r>
              <a:rPr b="1" lang="en">
                <a:latin typeface="Montserrat"/>
                <a:ea typeface="Montserrat"/>
                <a:cs typeface="Montserrat"/>
                <a:sym typeface="Montserrat"/>
              </a:rPr>
              <a:t>cho gpa</a:t>
            </a:r>
            <a:endParaRPr b="1">
              <a:latin typeface="Montserrat"/>
              <a:ea typeface="Montserrat"/>
              <a:cs typeface="Montserrat"/>
              <a:sym typeface="Montserrat"/>
            </a:endParaRPr>
          </a:p>
        </p:txBody>
      </p:sp>
    </p:spTree>
  </p:cSld>
  <p:clrMapOvr>
    <a:masterClrMapping/>
  </p:clrMapOvr>
  <p:transition spd="med">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513"/>
                                        </p:tgtEl>
                                      </p:cBhvr>
                                    </p:animEffect>
                                    <p:set>
                                      <p:cBhvr>
                                        <p:cTn dur="1" fill="hold">
                                          <p:stCondLst>
                                            <p:cond delay="1100"/>
                                          </p:stCondLst>
                                        </p:cTn>
                                        <p:tgtEl>
                                          <p:spTgt spid="5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900"/>
                                        <p:tgtEl>
                                          <p:spTgt spid="514"/>
                                        </p:tgtEl>
                                      </p:cBhvr>
                                    </p:animEffect>
                                  </p:childTnLst>
                                </p:cTn>
                              </p:par>
                              <p:par>
                                <p:cTn fill="hold" nodeType="withEffect" presetClass="exit" presetID="10" presetSubtype="0">
                                  <p:stCondLst>
                                    <p:cond delay="0"/>
                                  </p:stCondLst>
                                  <p:childTnLst>
                                    <p:animEffect filter="fade" transition="out">
                                      <p:cBhvr>
                                        <p:cTn dur="1000"/>
                                        <p:tgtEl>
                                          <p:spTgt spid="511"/>
                                        </p:tgtEl>
                                      </p:cBhvr>
                                    </p:animEffect>
                                    <p:set>
                                      <p:cBhvr>
                                        <p:cTn dur="1" fill="hold">
                                          <p:stCondLst>
                                            <p:cond delay="1000"/>
                                          </p:stCondLst>
                                        </p:cTn>
                                        <p:tgtEl>
                                          <p:spTgt spid="5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txBox="1"/>
          <p:nvPr>
            <p:ph type="title"/>
          </p:nvPr>
        </p:nvSpPr>
        <p:spPr>
          <a:xfrm>
            <a:off x="751075" y="412125"/>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Đặc trưng của DECIMAL</a:t>
            </a:r>
            <a:endParaRPr>
              <a:latin typeface="Montserrat ExtraBold"/>
              <a:ea typeface="Montserrat ExtraBold"/>
              <a:cs typeface="Montserrat ExtraBold"/>
              <a:sym typeface="Montserrat ExtraBold"/>
            </a:endParaRPr>
          </a:p>
        </p:txBody>
      </p:sp>
      <p:sp>
        <p:nvSpPr>
          <p:cNvPr id="521" name="Google Shape;521;p45"/>
          <p:cNvSpPr txBox="1"/>
          <p:nvPr>
            <p:ph idx="4" type="subTitle"/>
          </p:nvPr>
        </p:nvSpPr>
        <p:spPr>
          <a:xfrm>
            <a:off x="1550625" y="1801363"/>
            <a:ext cx="48768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Trích xuất dữ liệu</a:t>
            </a:r>
            <a:endParaRPr b="1">
              <a:latin typeface="Montserrat"/>
              <a:ea typeface="Montserrat"/>
              <a:cs typeface="Montserrat"/>
              <a:sym typeface="Montserrat"/>
            </a:endParaRPr>
          </a:p>
        </p:txBody>
      </p:sp>
      <p:sp>
        <p:nvSpPr>
          <p:cNvPr id="522" name="Google Shape;522;p45"/>
          <p:cNvSpPr txBox="1"/>
          <p:nvPr>
            <p:ph idx="4" type="subTitle"/>
          </p:nvPr>
        </p:nvSpPr>
        <p:spPr>
          <a:xfrm>
            <a:off x="1594250" y="2990275"/>
            <a:ext cx="2648100" cy="477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Kết quả nhận được</a:t>
            </a:r>
            <a:endParaRPr b="1">
              <a:latin typeface="Montserrat"/>
              <a:ea typeface="Montserrat"/>
              <a:cs typeface="Montserrat"/>
              <a:sym typeface="Montserrat"/>
            </a:endParaRPr>
          </a:p>
        </p:txBody>
      </p:sp>
      <p:sp>
        <p:nvSpPr>
          <p:cNvPr id="523" name="Google Shape;523;p45"/>
          <p:cNvSpPr/>
          <p:nvPr/>
        </p:nvSpPr>
        <p:spPr>
          <a:xfrm>
            <a:off x="958878" y="305200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45"/>
          <p:cNvGrpSpPr/>
          <p:nvPr/>
        </p:nvGrpSpPr>
        <p:grpSpPr>
          <a:xfrm>
            <a:off x="960723" y="1865603"/>
            <a:ext cx="347599" cy="348513"/>
            <a:chOff x="4321150" y="1946600"/>
            <a:chExt cx="294600" cy="295375"/>
          </a:xfrm>
        </p:grpSpPr>
        <p:sp>
          <p:nvSpPr>
            <p:cNvPr id="525" name="Google Shape;525;p45"/>
            <p:cNvSpPr/>
            <p:nvPr/>
          </p:nvSpPr>
          <p:spPr>
            <a:xfrm>
              <a:off x="4321150" y="1946600"/>
              <a:ext cx="294600" cy="295375"/>
            </a:xfrm>
            <a:custGeom>
              <a:rect b="b" l="l" r="r" t="t"/>
              <a:pathLst>
                <a:path extrusionOk="0" h="11815" w="11784">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a:off x="4564525" y="2031675"/>
              <a:ext cx="17350" cy="18125"/>
            </a:xfrm>
            <a:custGeom>
              <a:rect b="b" l="l" r="r" t="t"/>
              <a:pathLst>
                <a:path extrusionOk="0" h="725" w="694">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a:off x="4414100" y="2084450"/>
              <a:ext cx="106350" cy="122100"/>
            </a:xfrm>
            <a:custGeom>
              <a:rect b="b" l="l" r="r" t="t"/>
              <a:pathLst>
                <a:path extrusionOk="0" h="4884" w="4254">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45"/>
          <p:cNvSpPr txBox="1"/>
          <p:nvPr/>
        </p:nvSpPr>
        <p:spPr>
          <a:xfrm>
            <a:off x="5722275" y="1469013"/>
            <a:ext cx="2648100" cy="108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SELECT</a:t>
            </a:r>
            <a:r>
              <a:rPr lang="en">
                <a:solidFill>
                  <a:schemeClr val="dk1"/>
                </a:solidFill>
                <a:latin typeface="Hanken Grotesk"/>
                <a:ea typeface="Hanken Grotesk"/>
                <a:cs typeface="Hanken Grotesk"/>
                <a:sym typeface="Hanken Grotesk"/>
              </a:rPr>
              <a:t>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FROM</a:t>
            </a:r>
            <a:r>
              <a:rPr lang="en">
                <a:solidFill>
                  <a:schemeClr val="dk1"/>
                </a:solidFill>
                <a:latin typeface="Hanken Grotesk"/>
                <a:ea typeface="Hanken Grotesk"/>
                <a:cs typeface="Hanken Grotesk"/>
                <a:sym typeface="Hanken Grotesk"/>
              </a:rPr>
              <a:t> student</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rgbClr val="4A86E8"/>
                </a:solidFill>
                <a:latin typeface="Hanken Grotesk"/>
                <a:ea typeface="Hanken Grotesk"/>
                <a:cs typeface="Hanken Grotesk"/>
                <a:sym typeface="Hanken Grotesk"/>
              </a:rPr>
              <a:t>WHERE </a:t>
            </a:r>
            <a:r>
              <a:rPr lang="en">
                <a:solidFill>
                  <a:schemeClr val="dk1"/>
                </a:solidFill>
                <a:latin typeface="Hanken Grotesk"/>
                <a:ea typeface="Hanken Grotesk"/>
                <a:cs typeface="Hanken Grotesk"/>
                <a:sym typeface="Hanken Grotesk"/>
              </a:rPr>
              <a:t>gpa &gt; 3.13 ;</a:t>
            </a:r>
            <a:endParaRPr>
              <a:solidFill>
                <a:schemeClr val="dk1"/>
              </a:solidFill>
              <a:latin typeface="Hanken Grotesk"/>
              <a:ea typeface="Hanken Grotesk"/>
              <a:cs typeface="Hanken Grotesk"/>
              <a:sym typeface="Hanken Grotesk"/>
            </a:endParaRPr>
          </a:p>
        </p:txBody>
      </p:sp>
      <p:graphicFrame>
        <p:nvGraphicFramePr>
          <p:cNvPr id="529" name="Google Shape;529;p45"/>
          <p:cNvGraphicFramePr/>
          <p:nvPr/>
        </p:nvGraphicFramePr>
        <p:xfrm>
          <a:off x="5479913" y="2823000"/>
          <a:ext cx="3000000" cy="3000000"/>
        </p:xfrm>
        <a:graphic>
          <a:graphicData uri="http://schemas.openxmlformats.org/drawingml/2006/table">
            <a:tbl>
              <a:tblPr>
                <a:noFill/>
                <a:tableStyleId>{4C8DE516-2233-4193-983B-7FBC5B6FFDB3}</a:tableStyleId>
              </a:tblPr>
              <a:tblGrid>
                <a:gridCol w="439925"/>
                <a:gridCol w="537125"/>
                <a:gridCol w="1431975"/>
                <a:gridCol w="723800"/>
              </a:tblGrid>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id</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lop</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ten</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gpa</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02</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Nguyen Duc A</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3.69</a:t>
                      </a:r>
                      <a:endParaRPr sz="1200">
                        <a:latin typeface="Hanken Grotesk"/>
                        <a:ea typeface="Hanken Grotesk"/>
                        <a:cs typeface="Hanken Grotesk"/>
                        <a:sym typeface="Hanken Grotesk"/>
                      </a:endParaRPr>
                    </a:p>
                  </a:txBody>
                  <a:tcPr marT="91425" marB="91425" marR="91425" marL="91425"/>
                </a:tc>
              </a:tr>
              <a:tr h="347175">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03</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CN1</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Tran Huy T</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3.59</a:t>
                      </a:r>
                      <a:endParaRPr sz="12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STRING DATA TYPES</a:t>
            </a:r>
            <a:endParaRPr/>
          </a:p>
        </p:txBody>
      </p:sp>
      <p:sp>
        <p:nvSpPr>
          <p:cNvPr id="535" name="Google Shape;535;p46"/>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FIXED length string</a:t>
            </a:r>
            <a:endParaRPr/>
          </a:p>
        </p:txBody>
      </p:sp>
      <p:sp>
        <p:nvSpPr>
          <p:cNvPr id="536" name="Google Shape;536;p46"/>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VARIABLE length</a:t>
            </a:r>
            <a:endParaRPr/>
          </a:p>
        </p:txBody>
      </p:sp>
      <p:sp>
        <p:nvSpPr>
          <p:cNvPr id="537" name="Google Shape;537;p46"/>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BLOB</a:t>
            </a:r>
            <a:endParaRPr/>
          </a:p>
        </p:txBody>
      </p:sp>
      <p:sp>
        <p:nvSpPr>
          <p:cNvPr id="538" name="Google Shape;538;p46"/>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VARCHAR</a:t>
            </a:r>
            <a:endParaRPr i="1"/>
          </a:p>
        </p:txBody>
      </p:sp>
      <p:sp>
        <p:nvSpPr>
          <p:cNvPr id="539" name="Google Shape;539;p46"/>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CHAR</a:t>
            </a:r>
            <a:endParaRPr i="1"/>
          </a:p>
        </p:txBody>
      </p:sp>
      <p:sp>
        <p:nvSpPr>
          <p:cNvPr id="540" name="Google Shape;540;p46"/>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inary data</a:t>
            </a:r>
            <a:endParaRPr/>
          </a:p>
        </p:txBody>
      </p:sp>
      <p:sp>
        <p:nvSpPr>
          <p:cNvPr id="541" name="Google Shape;541;p46"/>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value from predefined list.</a:t>
            </a:r>
            <a:endParaRPr/>
          </a:p>
        </p:txBody>
      </p:sp>
      <p:sp>
        <p:nvSpPr>
          <p:cNvPr id="542" name="Google Shape;542;p46"/>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arge text blocks</a:t>
            </a:r>
            <a:endParaRPr/>
          </a:p>
        </p:txBody>
      </p:sp>
      <p:sp>
        <p:nvSpPr>
          <p:cNvPr id="543" name="Google Shape;543;p46"/>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values from predefined list.</a:t>
            </a:r>
            <a:endParaRPr/>
          </a:p>
        </p:txBody>
      </p:sp>
      <p:sp>
        <p:nvSpPr>
          <p:cNvPr id="544" name="Google Shape;544;p46"/>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a:t>
            </a:r>
            <a:endParaRPr/>
          </a:p>
        </p:txBody>
      </p:sp>
      <p:sp>
        <p:nvSpPr>
          <p:cNvPr id="545" name="Google Shape;545;p46"/>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ENUM</a:t>
            </a:r>
            <a:endParaRPr/>
          </a:p>
        </p:txBody>
      </p:sp>
      <p:sp>
        <p:nvSpPr>
          <p:cNvPr id="546" name="Google Shape;546;p46"/>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7"/>
          <p:cNvSpPr txBox="1"/>
          <p:nvPr>
            <p:ph type="title"/>
          </p:nvPr>
        </p:nvSpPr>
        <p:spPr>
          <a:xfrm>
            <a:off x="720013" y="186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ExtraBold"/>
                <a:ea typeface="Montserrat ExtraBold"/>
                <a:cs typeface="Montserrat ExtraBold"/>
                <a:sym typeface="Montserrat ExtraBold"/>
              </a:rPr>
              <a:t>STRING DATA TYPES</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p:txBody>
      </p:sp>
      <p:graphicFrame>
        <p:nvGraphicFramePr>
          <p:cNvPr id="552" name="Google Shape;552;p47"/>
          <p:cNvGraphicFramePr/>
          <p:nvPr/>
        </p:nvGraphicFramePr>
        <p:xfrm>
          <a:off x="374575" y="759575"/>
          <a:ext cx="3000000" cy="3000000"/>
        </p:xfrm>
        <a:graphic>
          <a:graphicData uri="http://schemas.openxmlformats.org/drawingml/2006/table">
            <a:tbl>
              <a:tblPr>
                <a:noFill/>
                <a:tableStyleId>{4C8DE516-2233-4193-983B-7FBC5B6FFDB3}</a:tableStyleId>
              </a:tblPr>
              <a:tblGrid>
                <a:gridCol w="858625"/>
                <a:gridCol w="2075275"/>
                <a:gridCol w="1354375"/>
                <a:gridCol w="1567500"/>
                <a:gridCol w="2472250"/>
              </a:tblGrid>
              <a:tr h="381000">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Data type</a:t>
                      </a:r>
                      <a:endParaRPr b="1" i="1" sz="11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Description</a:t>
                      </a:r>
                      <a:endParaRPr b="1" i="1" sz="11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Storage size</a:t>
                      </a:r>
                      <a:endParaRPr b="1" i="1" sz="11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Maximum Length</a:t>
                      </a:r>
                      <a:endParaRPr b="1" i="1" sz="11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Usage</a:t>
                      </a:r>
                      <a:endParaRPr b="1" i="1" sz="11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CHAR </a:t>
                      </a:r>
                      <a:endParaRPr b="1"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Fixed-length string, always stores exactly </a:t>
                      </a:r>
                      <a:r>
                        <a:rPr lang="en" sz="1100">
                          <a:solidFill>
                            <a:srgbClr val="188038"/>
                          </a:solidFill>
                          <a:latin typeface="Hanken Grotesk"/>
                          <a:ea typeface="Hanken Grotesk"/>
                          <a:cs typeface="Hanken Grotesk"/>
                          <a:sym typeface="Hanken Grotesk"/>
                        </a:rPr>
                        <a:t>n</a:t>
                      </a:r>
                      <a:r>
                        <a:rPr lang="en" sz="1100">
                          <a:latin typeface="Hanken Grotesk"/>
                          <a:ea typeface="Hanken Grotesk"/>
                          <a:cs typeface="Hanken Grotesk"/>
                          <a:sym typeface="Hanken Grotesk"/>
                        </a:rPr>
                        <a:t> characters.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Hanken Grotesk"/>
                          <a:ea typeface="Hanken Grotesk"/>
                          <a:cs typeface="Hanken Grotesk"/>
                          <a:sym typeface="Hanken Grotesk"/>
                        </a:rPr>
                        <a:t>n</a:t>
                      </a:r>
                      <a:r>
                        <a:rPr lang="en" sz="1100">
                          <a:latin typeface="Hanken Grotesk"/>
                          <a:ea typeface="Hanken Grotesk"/>
                          <a:cs typeface="Hanken Grotesk"/>
                          <a:sym typeface="Hanken Grotesk"/>
                        </a:rPr>
                        <a:t> bytes (fixed, regardless of actual length)</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255 characters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Fixed-length data like country codes, product codes.</a:t>
                      </a:r>
                      <a:endParaRPr sz="1100">
                        <a:latin typeface="Hanken Grotesk"/>
                        <a:ea typeface="Hanken Grotesk"/>
                        <a:cs typeface="Hanken Grotesk"/>
                        <a:sym typeface="Hanken Grotesk"/>
                      </a:endParaRPr>
                    </a:p>
                  </a:txBody>
                  <a:tcPr marT="91425" marB="91425" marR="91425" marL="91425"/>
                </a:tc>
              </a:tr>
              <a:tr h="644950">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VARCHAR</a:t>
                      </a:r>
                      <a:endParaRPr b="1" sz="1100">
                        <a:latin typeface="Hanken Grotesk"/>
                        <a:ea typeface="Hanken Grotesk"/>
                        <a:cs typeface="Hanken Grotesk"/>
                        <a:sym typeface="Hanken Grotesk"/>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Variable-length string</a:t>
                      </a:r>
                      <a:r>
                        <a:rPr lang="en" sz="1100">
                          <a:latin typeface="Hanken Grotesk"/>
                          <a:ea typeface="Hanken Grotesk"/>
                          <a:cs typeface="Hanken Grotesk"/>
                          <a:sym typeface="Hanken Grotesk"/>
                        </a:rPr>
                        <a:t>, stores actual length plus 1-2 bytes for length.</a:t>
                      </a:r>
                      <a:endParaRPr sz="1100">
                        <a:latin typeface="Hanken Grotesk"/>
                        <a:ea typeface="Hanken Grotesk"/>
                        <a:cs typeface="Hanken Grotesk"/>
                        <a:sym typeface="Hanken Grotesk"/>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Actual length + 1 or 2 bytes</a:t>
                      </a:r>
                      <a:endParaRPr sz="1100">
                        <a:latin typeface="Hanken Grotesk"/>
                        <a:ea typeface="Hanken Grotesk"/>
                        <a:cs typeface="Hanken Grotesk"/>
                        <a:sym typeface="Hanken Grotesk"/>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65,535 characters </a:t>
                      </a:r>
                      <a:endParaRPr sz="1100">
                        <a:latin typeface="Hanken Grotesk"/>
                        <a:ea typeface="Hanken Grotesk"/>
                        <a:cs typeface="Hanken Grotesk"/>
                        <a:sym typeface="Hanken Grotesk"/>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Names, email addresses, variable-length strings.</a:t>
                      </a:r>
                      <a:endParaRPr sz="1100">
                        <a:latin typeface="Hanken Grotesk"/>
                        <a:ea typeface="Hanken Grotesk"/>
                        <a:cs typeface="Hanken Grotesk"/>
                        <a:sym typeface="Hanken Grotesk"/>
                      </a:endParaRPr>
                    </a:p>
                  </a:txBody>
                  <a:tcPr marT="91425" marB="91425" marR="91425" marL="91425">
                    <a:lnB cap="flat" cmpd="sng" w="9525">
                      <a:solidFill>
                        <a:srgbClr val="9E9E9E"/>
                      </a:solidFill>
                      <a:prstDash val="solid"/>
                      <a:round/>
                      <a:headEnd len="sm" w="sm" type="none"/>
                      <a:tailEnd len="sm" w="sm" type="none"/>
                    </a:lnB>
                  </a:tcPr>
                </a:tc>
              </a:tr>
              <a:tr h="500525">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TEXT</a:t>
                      </a:r>
                      <a:endParaRPr b="1" sz="11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Long text, does not have a fixed length.</a:t>
                      </a:r>
                      <a:endParaRPr sz="11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Actual length</a:t>
                      </a:r>
                      <a:endParaRPr sz="11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65,535 characters</a:t>
                      </a:r>
                      <a:endParaRPr sz="11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Long descriptions, articles, comments.</a:t>
                      </a:r>
                      <a:endParaRPr sz="11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6100">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BLOB</a:t>
                      </a:r>
                      <a:endParaRPr b="1" sz="11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Binary large object to store binary data </a:t>
                      </a:r>
                      <a:endParaRPr sz="11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Actual length</a:t>
                      </a:r>
                      <a:endParaRPr sz="11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65,535 bytes</a:t>
                      </a:r>
                      <a:endParaRPr sz="11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Images, binary files, multimedia data.</a:t>
                      </a:r>
                      <a:endParaRPr sz="11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r>
              <a:tr h="539650">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ENUM</a:t>
                      </a:r>
                      <a:endParaRPr b="1"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Select one value from a predefined list of values.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1-2 bytes </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Up to 65,535 values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Storing statuses, gender, product types.</a:t>
                      </a:r>
                      <a:endParaRPr sz="1100">
                        <a:latin typeface="Hanken Grotesk"/>
                        <a:ea typeface="Hanken Grotesk"/>
                        <a:cs typeface="Hanken Grotesk"/>
                        <a:sym typeface="Hanken Grotesk"/>
                      </a:endParaRPr>
                    </a:p>
                  </a:txBody>
                  <a:tcPr marT="91425" marB="91425" marR="91425" marL="91425"/>
                </a:tc>
              </a:tr>
              <a:tr h="558425">
                <a:tc>
                  <a:txBody>
                    <a:bodyPr/>
                    <a:lstStyle/>
                    <a:p>
                      <a:pPr indent="0" lvl="0" marL="0" rtl="0" algn="l">
                        <a:spcBef>
                          <a:spcPts val="0"/>
                        </a:spcBef>
                        <a:spcAft>
                          <a:spcPts val="0"/>
                        </a:spcAft>
                        <a:buNone/>
                      </a:pPr>
                      <a:r>
                        <a:rPr b="1" lang="en" sz="1100">
                          <a:latin typeface="Hanken Grotesk"/>
                          <a:ea typeface="Hanken Grotesk"/>
                          <a:cs typeface="Hanken Grotesk"/>
                          <a:sym typeface="Hanken Grotesk"/>
                        </a:rPr>
                        <a:t>SET</a:t>
                      </a:r>
                      <a:endParaRPr b="1"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Select 0 or more values from a predefined list of values.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1-8 bytes </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Up to 64 values</a:t>
                      </a:r>
                      <a:endParaRPr sz="11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100">
                          <a:latin typeface="Hanken Grotesk"/>
                          <a:ea typeface="Hanken Grotesk"/>
                          <a:cs typeface="Hanken Grotesk"/>
                          <a:sym typeface="Hanken Grotesk"/>
                        </a:rPr>
                        <a:t>Storing multiple choices like interests, permissions.</a:t>
                      </a:r>
                      <a:endParaRPr sz="11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graphicFrame>
        <p:nvGraphicFramePr>
          <p:cNvPr id="557" name="Google Shape;557;p48"/>
          <p:cNvGraphicFramePr/>
          <p:nvPr/>
        </p:nvGraphicFramePr>
        <p:xfrm>
          <a:off x="663488" y="1486849"/>
          <a:ext cx="3000000" cy="3000000"/>
        </p:xfrm>
        <a:graphic>
          <a:graphicData uri="http://schemas.openxmlformats.org/drawingml/2006/table">
            <a:tbl>
              <a:tblPr>
                <a:noFill/>
                <a:tableStyleId>{4C8DE516-2233-4193-983B-7FBC5B6FFDB3}</a:tableStyleId>
              </a:tblPr>
              <a:tblGrid>
                <a:gridCol w="1009525"/>
                <a:gridCol w="1630475"/>
                <a:gridCol w="1754850"/>
                <a:gridCol w="1660550"/>
                <a:gridCol w="1761600"/>
              </a:tblGrid>
              <a:tr h="404700">
                <a:tc>
                  <a:txBody>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VALUE</a:t>
                      </a:r>
                      <a:endParaRPr b="1">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CHAR(4)</a:t>
                      </a:r>
                      <a:endParaRPr b="1">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i="1" lang="en">
                          <a:solidFill>
                            <a:schemeClr val="dk1"/>
                          </a:solidFill>
                          <a:latin typeface="Montserrat"/>
                          <a:ea typeface="Montserrat"/>
                          <a:cs typeface="Montserrat"/>
                          <a:sym typeface="Montserrat"/>
                        </a:rPr>
                        <a:t>STORAGE SIZE</a:t>
                      </a:r>
                      <a:endParaRPr b="1">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VAR</a:t>
                      </a:r>
                      <a:r>
                        <a:rPr b="1" lang="en">
                          <a:solidFill>
                            <a:schemeClr val="dk1"/>
                          </a:solidFill>
                          <a:latin typeface="Montserrat"/>
                          <a:ea typeface="Montserrat"/>
                          <a:cs typeface="Montserrat"/>
                          <a:sym typeface="Montserrat"/>
                        </a:rPr>
                        <a:t>CHAR(4)</a:t>
                      </a:r>
                      <a:endParaRPr b="1">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i="1" lang="en">
                          <a:solidFill>
                            <a:schemeClr val="dk1"/>
                          </a:solidFill>
                          <a:latin typeface="Montserrat"/>
                          <a:ea typeface="Montserrat"/>
                          <a:cs typeface="Montserrat"/>
                          <a:sym typeface="Montserrat"/>
                        </a:rPr>
                        <a:t>STORAGE SIZE</a:t>
                      </a:r>
                      <a:endParaRPr b="1">
                        <a:solidFill>
                          <a:schemeClr val="dk1"/>
                        </a:solidFill>
                        <a:latin typeface="Montserrat"/>
                        <a:ea typeface="Montserrat"/>
                        <a:cs typeface="Montserrat"/>
                        <a:sym typeface="Montserra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t>
                      </a:r>
                      <a:r>
                        <a:rPr lang="en" sz="1100">
                          <a:highlight>
                            <a:srgbClr val="F8FAFB"/>
                          </a:highlight>
                        </a:rPr>
                        <a:t></a:t>
                      </a:r>
                      <a:r>
                        <a:rPr lang="en" sz="1200">
                          <a:solidFill>
                            <a:schemeClr val="dk1"/>
                          </a:solidFill>
                          <a:latin typeface="Montserrat Medium"/>
                          <a:ea typeface="Montserrat Medium"/>
                          <a:cs typeface="Montserrat Medium"/>
                          <a:sym typeface="Montserrat Medium"/>
                        </a:rPr>
                        <a:t>‘</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4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1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a:t>
                      </a:r>
                      <a:r>
                        <a:rPr lang="en" sz="1100">
                          <a:highlight>
                            <a:srgbClr val="F8FAFB"/>
                          </a:highlight>
                        </a:rPr>
                        <a:t></a:t>
                      </a:r>
                      <a:r>
                        <a:rPr lang="en" sz="1200">
                          <a:solidFill>
                            <a:schemeClr val="dk1"/>
                          </a:solidFill>
                          <a:latin typeface="Montserrat Medium"/>
                          <a:ea typeface="Montserrat Medium"/>
                          <a:cs typeface="Montserrat Medium"/>
                          <a:sym typeface="Montserrat Medium"/>
                        </a:rPr>
                        <a:t>‘</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4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3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4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5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‘abcdefgh’</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4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‘abcd’</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chemeClr val="dk1"/>
                          </a:solidFill>
                          <a:latin typeface="Montserrat Medium"/>
                          <a:ea typeface="Montserrat Medium"/>
                          <a:cs typeface="Montserrat Medium"/>
                          <a:sym typeface="Montserrat Medium"/>
                        </a:rPr>
                        <a:t>5 byte</a:t>
                      </a:r>
                      <a:endParaRPr sz="1200">
                        <a:solidFill>
                          <a:schemeClr val="dk1"/>
                        </a:solidFill>
                        <a:latin typeface="Montserrat Medium"/>
                        <a:ea typeface="Montserrat Medium"/>
                        <a:cs typeface="Montserrat Medium"/>
                        <a:sym typeface="Montserrat Medium"/>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58" name="Google Shape;558;p48"/>
          <p:cNvSpPr txBox="1"/>
          <p:nvPr>
            <p:ph type="title"/>
          </p:nvPr>
        </p:nvSpPr>
        <p:spPr>
          <a:xfrm>
            <a:off x="712225" y="489800"/>
            <a:ext cx="7088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Sự khác biệt của CHAR và VARCHAR</a:t>
            </a:r>
            <a:endParaRPr>
              <a:latin typeface="Montserrat ExtraBold"/>
              <a:ea typeface="Montserrat ExtraBold"/>
              <a:cs typeface="Montserrat ExtraBold"/>
              <a:sym typeface="Montserrat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1"/>
          <p:cNvSpPr txBox="1"/>
          <p:nvPr>
            <p:ph type="title"/>
          </p:nvPr>
        </p:nvSpPr>
        <p:spPr>
          <a:xfrm>
            <a:off x="914225" y="4372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THÀNH VIÊN NHÓM</a:t>
            </a:r>
            <a:endParaRPr>
              <a:latin typeface="Montserrat ExtraBold"/>
              <a:ea typeface="Montserrat ExtraBold"/>
              <a:cs typeface="Montserrat ExtraBold"/>
              <a:sym typeface="Montserrat ExtraBold"/>
            </a:endParaRPr>
          </a:p>
        </p:txBody>
      </p:sp>
      <p:graphicFrame>
        <p:nvGraphicFramePr>
          <p:cNvPr id="289" name="Google Shape;289;p31"/>
          <p:cNvGraphicFramePr/>
          <p:nvPr/>
        </p:nvGraphicFramePr>
        <p:xfrm>
          <a:off x="720000" y="1608585"/>
          <a:ext cx="3000000" cy="3000000"/>
        </p:xfrm>
        <a:graphic>
          <a:graphicData uri="http://schemas.openxmlformats.org/drawingml/2006/table">
            <a:tbl>
              <a:tblPr>
                <a:noFill/>
                <a:tableStyleId>{4C8DE516-2233-4193-983B-7FBC5B6FFDB3}</a:tableStyleId>
              </a:tblPr>
              <a:tblGrid>
                <a:gridCol w="2343350"/>
                <a:gridCol w="5360650"/>
              </a:tblGrid>
              <a:tr h="384050">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Lương Duy Quân</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a:solidFill>
                            <a:schemeClr val="dk1"/>
                          </a:solidFill>
                          <a:latin typeface="Montserrat SemiBold"/>
                          <a:ea typeface="Montserrat SemiBold"/>
                          <a:cs typeface="Montserrat SemiBold"/>
                          <a:sym typeface="Montserrat SemiBold"/>
                        </a:rPr>
                        <a:t>Người thuyết trình</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Trần Huy Thịnh</a:t>
                      </a:r>
                      <a:endParaRPr u="sng">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1600"/>
                        </a:spcAft>
                        <a:buNone/>
                      </a:pPr>
                      <a:r>
                        <a:rPr lang="en">
                          <a:solidFill>
                            <a:schemeClr val="dk1"/>
                          </a:solidFill>
                          <a:latin typeface="Montserrat SemiBold"/>
                          <a:ea typeface="Montserrat SemiBold"/>
                          <a:cs typeface="Montserrat SemiBold"/>
                          <a:sym typeface="Montserrat SemiBold"/>
                        </a:rPr>
                        <a:t>Biên tập nội dung</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Nguyễn Đức Anh</a:t>
                      </a:r>
                      <a:endParaRPr u="sng">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a:solidFill>
                            <a:schemeClr val="dk1"/>
                          </a:solidFill>
                          <a:latin typeface="Montserrat SemiBold"/>
                          <a:ea typeface="Montserrat SemiBold"/>
                          <a:cs typeface="Montserrat SemiBold"/>
                          <a:sym typeface="Montserrat SemiBold"/>
                        </a:rPr>
                        <a:t>Biên tập nội dung</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10750">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Phùng Hải Nam</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a:solidFill>
                            <a:schemeClr val="dk1"/>
                          </a:solidFill>
                          <a:latin typeface="Montserrat SemiBold"/>
                          <a:ea typeface="Montserrat SemiBold"/>
                          <a:cs typeface="Montserrat SemiBold"/>
                          <a:sym typeface="Montserrat SemiBold"/>
                        </a:rPr>
                        <a:t>Thiết kế slide</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Phạm Tuấn Anh</a:t>
                      </a:r>
                      <a:endParaRPr u="sng">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solidFill>
                            <a:schemeClr val="dk1"/>
                          </a:solidFill>
                          <a:latin typeface="Montserrat SemiBold"/>
                          <a:ea typeface="Montserrat SemiBold"/>
                          <a:cs typeface="Montserrat SemiBold"/>
                          <a:sym typeface="Montserrat SemiBold"/>
                        </a:rPr>
                        <a:t>Thiết kế slide</a:t>
                      </a:r>
                      <a:endParaRPr>
                        <a:solidFill>
                          <a:schemeClr val="dk1"/>
                        </a:solidFill>
                        <a:latin typeface="Montserrat SemiBold"/>
                        <a:ea typeface="Montserrat SemiBold"/>
                        <a:cs typeface="Montserrat SemiBold"/>
                        <a:sym typeface="Montserrat SemiBol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DATE DATA TYPES</a:t>
            </a:r>
            <a:endParaRPr/>
          </a:p>
        </p:txBody>
      </p:sp>
      <p:sp>
        <p:nvSpPr>
          <p:cNvPr id="564" name="Google Shape;564;p49"/>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with format YYYY-MM-DD</a:t>
            </a:r>
            <a:endParaRPr/>
          </a:p>
        </p:txBody>
      </p:sp>
      <p:sp>
        <p:nvSpPr>
          <p:cNvPr id="565" name="Google Shape;565;p49"/>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 time in seconds from UTC. Format YYYY-MM-DD hh:mm:ss. </a:t>
            </a:r>
            <a:endParaRPr/>
          </a:p>
        </p:txBody>
      </p:sp>
      <p:sp>
        <p:nvSpPr>
          <p:cNvPr id="566" name="Google Shape;566;p49"/>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a:t>
            </a:r>
            <a:r>
              <a:rPr lang="en"/>
              <a:t>(fsp)</a:t>
            </a:r>
            <a:endParaRPr/>
          </a:p>
        </p:txBody>
      </p:sp>
      <p:sp>
        <p:nvSpPr>
          <p:cNvPr id="567" name="Google Shape;567;p49"/>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TIMESTAMP(fsp)</a:t>
            </a:r>
            <a:endParaRPr i="1"/>
          </a:p>
        </p:txBody>
      </p:sp>
      <p:sp>
        <p:nvSpPr>
          <p:cNvPr id="568" name="Google Shape;568;p49"/>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DATE</a:t>
            </a:r>
            <a:endParaRPr i="1"/>
          </a:p>
        </p:txBody>
      </p:sp>
      <p:sp>
        <p:nvSpPr>
          <p:cNvPr id="569" name="Google Shape;569;p49"/>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with format hh:mm:ss</a:t>
            </a:r>
            <a:endParaRPr/>
          </a:p>
        </p:txBody>
      </p:sp>
      <p:sp>
        <p:nvSpPr>
          <p:cNvPr id="570" name="Google Shape;570;p49"/>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with format YYYY</a:t>
            </a:r>
            <a:endParaRPr/>
          </a:p>
        </p:txBody>
      </p:sp>
      <p:sp>
        <p:nvSpPr>
          <p:cNvPr id="571" name="Google Shape;571;p49"/>
          <p:cNvSpPr txBox="1"/>
          <p:nvPr>
            <p:ph idx="5" type="subTitle"/>
          </p:nvPr>
        </p:nvSpPr>
        <p:spPr>
          <a:xfrm>
            <a:off x="5765476" y="2145975"/>
            <a:ext cx="2532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 date and time</a:t>
            </a:r>
            <a:br>
              <a:rPr lang="en"/>
            </a:br>
            <a:r>
              <a:rPr lang="en"/>
              <a:t>with format YYYY-MM-DD hh:mm:ss. </a:t>
            </a:r>
            <a:endParaRPr/>
          </a:p>
          <a:p>
            <a:pPr indent="0" lvl="0" marL="0" rtl="0" algn="l">
              <a:spcBef>
                <a:spcPts val="0"/>
              </a:spcBef>
              <a:spcAft>
                <a:spcPts val="0"/>
              </a:spcAft>
              <a:buNone/>
            </a:pPr>
            <a:r>
              <a:t/>
            </a:r>
            <a:endParaRPr/>
          </a:p>
        </p:txBody>
      </p:sp>
      <p:sp>
        <p:nvSpPr>
          <p:cNvPr id="572" name="Google Shape;572;p49"/>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DATETIME</a:t>
            </a:r>
            <a:r>
              <a:rPr lang="en"/>
              <a:t>(fsp)</a:t>
            </a:r>
            <a:endParaRPr/>
          </a:p>
        </p:txBody>
      </p:sp>
      <p:sp>
        <p:nvSpPr>
          <p:cNvPr id="573" name="Google Shape;573;p49"/>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YEAR</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0"/>
          <p:cNvSpPr txBox="1"/>
          <p:nvPr>
            <p:ph type="title"/>
          </p:nvPr>
        </p:nvSpPr>
        <p:spPr>
          <a:xfrm>
            <a:off x="720013" y="186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ExtraBold"/>
                <a:ea typeface="Montserrat ExtraBold"/>
                <a:cs typeface="Montserrat ExtraBold"/>
                <a:sym typeface="Montserrat ExtraBold"/>
              </a:rPr>
              <a:t>DATE</a:t>
            </a:r>
            <a:r>
              <a:rPr lang="en">
                <a:latin typeface="Montserrat ExtraBold"/>
                <a:ea typeface="Montserrat ExtraBold"/>
                <a:cs typeface="Montserrat ExtraBold"/>
                <a:sym typeface="Montserrat ExtraBold"/>
              </a:rPr>
              <a:t> DATA TYPES</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p:txBody>
      </p:sp>
      <p:graphicFrame>
        <p:nvGraphicFramePr>
          <p:cNvPr id="579" name="Google Shape;579;p50"/>
          <p:cNvGraphicFramePr/>
          <p:nvPr/>
        </p:nvGraphicFramePr>
        <p:xfrm>
          <a:off x="408000" y="759575"/>
          <a:ext cx="3000000" cy="3000000"/>
        </p:xfrm>
        <a:graphic>
          <a:graphicData uri="http://schemas.openxmlformats.org/drawingml/2006/table">
            <a:tbl>
              <a:tblPr>
                <a:noFill/>
                <a:tableStyleId>{4C8DE516-2233-4193-983B-7FBC5B6FFDB3}</a:tableStyleId>
              </a:tblPr>
              <a:tblGrid>
                <a:gridCol w="856125"/>
                <a:gridCol w="1063600"/>
                <a:gridCol w="1110200"/>
                <a:gridCol w="1063675"/>
                <a:gridCol w="2582900"/>
                <a:gridCol w="1651550"/>
              </a:tblGrid>
              <a:tr h="541425">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Data type</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Format</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Value range</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b="1" i="1" lang="en" sz="1100">
                          <a:latin typeface="Hanken Grotesk"/>
                          <a:ea typeface="Hanken Grotesk"/>
                          <a:cs typeface="Hanken Grotesk"/>
                          <a:sym typeface="Hanken Grotesk"/>
                        </a:rPr>
                        <a:t>Precision</a:t>
                      </a:r>
                      <a:br>
                        <a:rPr b="1" i="1" lang="en" sz="1100">
                          <a:latin typeface="Hanken Grotesk"/>
                          <a:ea typeface="Hanken Grotesk"/>
                          <a:cs typeface="Hanken Grotesk"/>
                          <a:sym typeface="Hanken Grotesk"/>
                        </a:rPr>
                      </a:br>
                      <a:r>
                        <a:rPr b="1" i="1" lang="en" sz="1100">
                          <a:latin typeface="Hanken Grotesk"/>
                          <a:ea typeface="Hanken Grotesk"/>
                          <a:cs typeface="Hanken Grotesk"/>
                          <a:sym typeface="Hanken Grotesk"/>
                        </a:rPr>
                        <a:t>(fsp)</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Default value and auto update</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i="1" lang="en" sz="1100">
                          <a:latin typeface="Hanken Grotesk"/>
                          <a:ea typeface="Hanken Grotesk"/>
                          <a:cs typeface="Hanken Grotesk"/>
                          <a:sym typeface="Hanken Grotesk"/>
                        </a:rPr>
                        <a:t>Note</a:t>
                      </a:r>
                      <a:endParaRPr b="1" i="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spcBef>
                          <a:spcPts val="0"/>
                        </a:spcBef>
                        <a:spcAft>
                          <a:spcPts val="0"/>
                        </a:spcAft>
                        <a:buNone/>
                      </a:pPr>
                      <a:r>
                        <a:rPr b="1" lang="en" sz="1100">
                          <a:latin typeface="Hanken Grotesk"/>
                          <a:ea typeface="Hanken Grotesk"/>
                          <a:cs typeface="Hanken Grotesk"/>
                          <a:sym typeface="Hanken Grotesk"/>
                        </a:rPr>
                        <a:t>DATE</a:t>
                      </a:r>
                      <a:endParaRPr b="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Hanken Grotesk"/>
                          <a:ea typeface="Hanken Grotesk"/>
                          <a:cs typeface="Hanken Grotesk"/>
                          <a:sym typeface="Hanken Grotesk"/>
                        </a:rPr>
                        <a:t>YYYY-MM-DD</a:t>
                      </a:r>
                      <a:endParaRPr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1000-01-01’ to ‘9999-12-31’</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Not applied</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No</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Only store date</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4950">
                <a:tc>
                  <a:txBody>
                    <a:bodyPr/>
                    <a:lstStyle/>
                    <a:p>
                      <a:pPr indent="0" lvl="0" marL="0" rtl="0" algn="just">
                        <a:spcBef>
                          <a:spcPts val="0"/>
                        </a:spcBef>
                        <a:spcAft>
                          <a:spcPts val="0"/>
                        </a:spcAft>
                        <a:buNone/>
                      </a:pPr>
                      <a:r>
                        <a:rPr b="1" lang="en" sz="1100">
                          <a:latin typeface="Hanken Grotesk"/>
                          <a:ea typeface="Hanken Grotesk"/>
                          <a:cs typeface="Hanken Grotesk"/>
                          <a:sym typeface="Hanken Grotesk"/>
                        </a:rPr>
                        <a:t>TIME</a:t>
                      </a:r>
                      <a:br>
                        <a:rPr b="1" lang="en" sz="1100">
                          <a:latin typeface="Hanken Grotesk"/>
                          <a:ea typeface="Hanken Grotesk"/>
                          <a:cs typeface="Hanken Grotesk"/>
                          <a:sym typeface="Hanken Grotesk"/>
                        </a:rPr>
                      </a:br>
                      <a:r>
                        <a:rPr b="1" lang="en" sz="1100">
                          <a:latin typeface="Hanken Grotesk"/>
                          <a:ea typeface="Hanken Grotesk"/>
                          <a:cs typeface="Hanken Grotesk"/>
                          <a:sym typeface="Hanken Grotesk"/>
                        </a:rPr>
                        <a:t>STAMP</a:t>
                      </a:r>
                      <a:br>
                        <a:rPr b="1" lang="en" sz="1100">
                          <a:latin typeface="Hanken Grotesk"/>
                          <a:ea typeface="Hanken Grotesk"/>
                          <a:cs typeface="Hanken Grotesk"/>
                          <a:sym typeface="Hanken Grotesk"/>
                        </a:rPr>
                      </a:br>
                      <a:r>
                        <a:rPr b="1" lang="en" sz="1100">
                          <a:latin typeface="Hanken Grotesk"/>
                          <a:ea typeface="Hanken Grotesk"/>
                          <a:cs typeface="Hanken Grotesk"/>
                          <a:sym typeface="Hanken Grotesk"/>
                        </a:rPr>
                        <a:t>(fsp)</a:t>
                      </a:r>
                      <a:endParaRPr b="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Hanken Grotesk"/>
                          <a:ea typeface="Hanken Grotesk"/>
                          <a:cs typeface="Hanken Grotesk"/>
                          <a:sym typeface="Hanken Grotesk"/>
                        </a:rPr>
                        <a:t>YYYY-MM-DD hh:mm:ss</a:t>
                      </a:r>
                      <a:endParaRPr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1970-01-01 00:00:01’ UTC to ‘2038-01-09 03:14:07’ UTC</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0-6</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DEFAULT CURRENT_TIMESTAMP;</a:t>
                      </a:r>
                      <a:br>
                        <a:rPr lang="en" sz="1100">
                          <a:solidFill>
                            <a:schemeClr val="dk1"/>
                          </a:solidFill>
                          <a:latin typeface="Hanken Grotesk"/>
                          <a:ea typeface="Hanken Grotesk"/>
                          <a:cs typeface="Hanken Grotesk"/>
                          <a:sym typeface="Hanken Grotesk"/>
                        </a:rPr>
                      </a:br>
                      <a:r>
                        <a:rPr lang="en" sz="1100">
                          <a:solidFill>
                            <a:schemeClr val="dk1"/>
                          </a:solidFill>
                          <a:latin typeface="Hanken Grotesk"/>
                          <a:ea typeface="Hanken Grotesk"/>
                          <a:cs typeface="Hanken Grotesk"/>
                          <a:sym typeface="Hanken Grotesk"/>
                        </a:rPr>
                        <a:t>ON UPDATE CURRENT_TIMESTAMP</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Based on Unix timestamp. Range is limited.</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03575">
                <a:tc>
                  <a:txBody>
                    <a:bodyPr/>
                    <a:lstStyle/>
                    <a:p>
                      <a:pPr indent="0" lvl="0" marL="0" rtl="0" algn="just">
                        <a:spcBef>
                          <a:spcPts val="0"/>
                        </a:spcBef>
                        <a:spcAft>
                          <a:spcPts val="0"/>
                        </a:spcAft>
                        <a:buNone/>
                      </a:pPr>
                      <a:r>
                        <a:rPr b="1" lang="en" sz="1100">
                          <a:latin typeface="Hanken Grotesk"/>
                          <a:ea typeface="Hanken Grotesk"/>
                          <a:cs typeface="Hanken Grotesk"/>
                          <a:sym typeface="Hanken Grotesk"/>
                        </a:rPr>
                        <a:t>DATETIME</a:t>
                      </a:r>
                      <a:br>
                        <a:rPr b="1" lang="en" sz="1100">
                          <a:latin typeface="Hanken Grotesk"/>
                          <a:ea typeface="Hanken Grotesk"/>
                          <a:cs typeface="Hanken Grotesk"/>
                          <a:sym typeface="Hanken Grotesk"/>
                        </a:rPr>
                      </a:br>
                      <a:r>
                        <a:rPr b="1" lang="en" sz="1100">
                          <a:latin typeface="Hanken Grotesk"/>
                          <a:ea typeface="Hanken Grotesk"/>
                          <a:cs typeface="Hanken Grotesk"/>
                          <a:sym typeface="Hanken Grotesk"/>
                        </a:rPr>
                        <a:t>(</a:t>
                      </a:r>
                      <a:r>
                        <a:rPr b="1" lang="en" sz="1100">
                          <a:latin typeface="Hanken Grotesk"/>
                          <a:ea typeface="Hanken Grotesk"/>
                          <a:cs typeface="Hanken Grotesk"/>
                          <a:sym typeface="Hanken Grotesk"/>
                        </a:rPr>
                        <a:t>fsp)</a:t>
                      </a:r>
                      <a:endParaRPr b="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Hanken Grotesk"/>
                          <a:ea typeface="Hanken Grotesk"/>
                          <a:cs typeface="Hanken Grotesk"/>
                          <a:sym typeface="Hanken Grotesk"/>
                        </a:rPr>
                        <a:t>YYYY-MM-DD hh:mm:ss</a:t>
                      </a:r>
                      <a:endParaRPr sz="1100">
                        <a:latin typeface="Hanken Grotesk"/>
                        <a:ea typeface="Hanken Grotesk"/>
                        <a:cs typeface="Hanken Grotesk"/>
                        <a:sym typeface="Hanken Grotesk"/>
                      </a:endParaRPr>
                    </a:p>
                    <a:p>
                      <a:pPr indent="0" lvl="0" marL="0" rtl="0" algn="just">
                        <a:spcBef>
                          <a:spcPts val="0"/>
                        </a:spcBef>
                        <a:spcAft>
                          <a:spcPts val="0"/>
                        </a:spcAft>
                        <a:buNone/>
                      </a:pPr>
                      <a:r>
                        <a:t/>
                      </a:r>
                      <a:endParaRPr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1000-01-01 00:00:00’ to ‘9999-12-31 23:59:59’ </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0-6</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DEFAULT CURRENT_TIMESTAMP;</a:t>
                      </a:r>
                      <a:br>
                        <a:rPr lang="en" sz="1100">
                          <a:solidFill>
                            <a:schemeClr val="dk1"/>
                          </a:solidFill>
                          <a:latin typeface="Hanken Grotesk"/>
                          <a:ea typeface="Hanken Grotesk"/>
                          <a:cs typeface="Hanken Grotesk"/>
                          <a:sym typeface="Hanken Grotesk"/>
                        </a:rPr>
                      </a:br>
                      <a:r>
                        <a:rPr lang="en" sz="1100">
                          <a:solidFill>
                            <a:schemeClr val="dk1"/>
                          </a:solidFill>
                          <a:latin typeface="Hanken Grotesk"/>
                          <a:ea typeface="Hanken Grotesk"/>
                          <a:cs typeface="Hanken Grotesk"/>
                          <a:sym typeface="Hanken Grotesk"/>
                        </a:rPr>
                        <a:t>ON UPDATE CURRENT_TIMESTAMP</a:t>
                      </a:r>
                      <a:endParaRPr sz="1100">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Greater range than TIMESTAMP, but no special properties.</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16100">
                <a:tc>
                  <a:txBody>
                    <a:bodyPr/>
                    <a:lstStyle/>
                    <a:p>
                      <a:pPr indent="0" lvl="0" marL="0" rtl="0" algn="just">
                        <a:spcBef>
                          <a:spcPts val="0"/>
                        </a:spcBef>
                        <a:spcAft>
                          <a:spcPts val="0"/>
                        </a:spcAft>
                        <a:buNone/>
                      </a:pPr>
                      <a:r>
                        <a:rPr b="1" lang="en" sz="1100">
                          <a:latin typeface="Hanken Grotesk"/>
                          <a:ea typeface="Hanken Grotesk"/>
                          <a:cs typeface="Hanken Grotesk"/>
                          <a:sym typeface="Hanken Grotesk"/>
                        </a:rPr>
                        <a:t>TIME</a:t>
                      </a:r>
                      <a:br>
                        <a:rPr b="1" lang="en" sz="1100">
                          <a:latin typeface="Hanken Grotesk"/>
                          <a:ea typeface="Hanken Grotesk"/>
                          <a:cs typeface="Hanken Grotesk"/>
                          <a:sym typeface="Hanken Grotesk"/>
                        </a:rPr>
                      </a:br>
                      <a:r>
                        <a:rPr b="1" lang="en" sz="1100">
                          <a:latin typeface="Hanken Grotesk"/>
                          <a:ea typeface="Hanken Grotesk"/>
                          <a:cs typeface="Hanken Grotesk"/>
                          <a:sym typeface="Hanken Grotesk"/>
                        </a:rPr>
                        <a:t>(fsp)</a:t>
                      </a:r>
                      <a:endParaRPr b="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Hanken Grotesk"/>
                          <a:ea typeface="Hanken Grotesk"/>
                          <a:cs typeface="Hanken Grotesk"/>
                          <a:sym typeface="Hanken Grotesk"/>
                        </a:rPr>
                        <a:t>hh:mm:ss</a:t>
                      </a:r>
                      <a:endParaRPr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-838:59:59’ to ‘838:59:59’</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0-6</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No</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Only store time</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539650">
                <a:tc>
                  <a:txBody>
                    <a:bodyPr/>
                    <a:lstStyle/>
                    <a:p>
                      <a:pPr indent="0" lvl="0" marL="0" rtl="0" algn="just">
                        <a:spcBef>
                          <a:spcPts val="0"/>
                        </a:spcBef>
                        <a:spcAft>
                          <a:spcPts val="0"/>
                        </a:spcAft>
                        <a:buNone/>
                      </a:pPr>
                      <a:r>
                        <a:rPr b="1" lang="en" sz="1100">
                          <a:latin typeface="Hanken Grotesk"/>
                          <a:ea typeface="Hanken Grotesk"/>
                          <a:cs typeface="Hanken Grotesk"/>
                          <a:sym typeface="Hanken Grotesk"/>
                        </a:rPr>
                        <a:t>YEAR</a:t>
                      </a:r>
                      <a:endParaRPr b="1"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spcBef>
                          <a:spcPts val="0"/>
                        </a:spcBef>
                        <a:spcAft>
                          <a:spcPts val="0"/>
                        </a:spcAft>
                        <a:buNone/>
                      </a:pPr>
                      <a:r>
                        <a:rPr lang="en" sz="1100">
                          <a:latin typeface="Hanken Grotesk"/>
                          <a:ea typeface="Hanken Grotesk"/>
                          <a:cs typeface="Hanken Grotesk"/>
                          <a:sym typeface="Hanken Grotesk"/>
                        </a:rPr>
                        <a:t>YYYY</a:t>
                      </a:r>
                      <a:endParaRPr sz="1100">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1901 to 2155 and 0000</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Not applied</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No</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Hanken Grotesk"/>
                          <a:ea typeface="Hanken Grotesk"/>
                          <a:cs typeface="Hanken Grotesk"/>
                          <a:sym typeface="Hanken Grotesk"/>
                        </a:rPr>
                        <a:t>Only store year</a:t>
                      </a:r>
                      <a:endParaRPr sz="1100">
                        <a:solidFill>
                          <a:schemeClr val="dk1"/>
                        </a:solidFill>
                        <a:latin typeface="Hanken Grotesk"/>
                        <a:ea typeface="Hanken Grotesk"/>
                        <a:cs typeface="Hanken Grotesk"/>
                        <a:sym typeface="Hanken Grotesk"/>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1"/>
          <p:cNvSpPr txBox="1"/>
          <p:nvPr>
            <p:ph type="title"/>
          </p:nvPr>
        </p:nvSpPr>
        <p:spPr>
          <a:xfrm>
            <a:off x="758850" y="303350"/>
            <a:ext cx="68322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Chi tiết default value và on update</a:t>
            </a:r>
            <a:endParaRPr>
              <a:latin typeface="Montserrat ExtraBold"/>
              <a:ea typeface="Montserrat ExtraBold"/>
              <a:cs typeface="Montserrat ExtraBold"/>
              <a:sym typeface="Montserrat ExtraBold"/>
            </a:endParaRPr>
          </a:p>
        </p:txBody>
      </p:sp>
      <p:pic>
        <p:nvPicPr>
          <p:cNvPr id="585" name="Google Shape;585;p51"/>
          <p:cNvPicPr preferRelativeResize="0"/>
          <p:nvPr/>
        </p:nvPicPr>
        <p:blipFill>
          <a:blip r:embed="rId3">
            <a:alphaModFix/>
          </a:blip>
          <a:stretch>
            <a:fillRect/>
          </a:stretch>
        </p:blipFill>
        <p:spPr>
          <a:xfrm>
            <a:off x="1640363" y="1071187"/>
            <a:ext cx="6832200" cy="1584950"/>
          </a:xfrm>
          <a:prstGeom prst="rect">
            <a:avLst/>
          </a:prstGeom>
          <a:noFill/>
          <a:ln cap="flat" cmpd="sng" w="9525">
            <a:solidFill>
              <a:schemeClr val="dk1"/>
            </a:solidFill>
            <a:prstDash val="solid"/>
            <a:round/>
            <a:headEnd len="sm" w="sm" type="none"/>
            <a:tailEnd len="sm" w="sm" type="none"/>
          </a:ln>
        </p:spPr>
      </p:pic>
      <p:pic>
        <p:nvPicPr>
          <p:cNvPr id="586" name="Google Shape;586;p51"/>
          <p:cNvPicPr preferRelativeResize="0"/>
          <p:nvPr/>
        </p:nvPicPr>
        <p:blipFill>
          <a:blip r:embed="rId4">
            <a:alphaModFix/>
          </a:blip>
          <a:stretch>
            <a:fillRect/>
          </a:stretch>
        </p:blipFill>
        <p:spPr>
          <a:xfrm>
            <a:off x="1628275" y="3090373"/>
            <a:ext cx="6856345" cy="272650"/>
          </a:xfrm>
          <a:prstGeom prst="rect">
            <a:avLst/>
          </a:prstGeom>
          <a:noFill/>
          <a:ln cap="flat" cmpd="sng" w="9525">
            <a:solidFill>
              <a:schemeClr val="dk1"/>
            </a:solidFill>
            <a:prstDash val="solid"/>
            <a:round/>
            <a:headEnd len="sm" w="sm" type="none"/>
            <a:tailEnd len="sm" w="sm" type="none"/>
          </a:ln>
        </p:spPr>
      </p:pic>
      <p:pic>
        <p:nvPicPr>
          <p:cNvPr id="587" name="Google Shape;587;p51"/>
          <p:cNvPicPr preferRelativeResize="0"/>
          <p:nvPr/>
        </p:nvPicPr>
        <p:blipFill>
          <a:blip r:embed="rId5">
            <a:alphaModFix/>
          </a:blip>
          <a:stretch>
            <a:fillRect/>
          </a:stretch>
        </p:blipFill>
        <p:spPr>
          <a:xfrm>
            <a:off x="1608950" y="3010375"/>
            <a:ext cx="6895025" cy="1276350"/>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xit" presetID="10" presetSubtype="0">
                                  <p:stCondLst>
                                    <p:cond delay="0"/>
                                  </p:stCondLst>
                                  <p:childTnLst>
                                    <p:animEffect filter="fade" transition="out">
                                      <p:cBhvr>
                                        <p:cTn dur="600"/>
                                        <p:tgtEl>
                                          <p:spTgt spid="586"/>
                                        </p:tgtEl>
                                      </p:cBhvr>
                                    </p:animEffect>
                                    <p:set>
                                      <p:cBhvr>
                                        <p:cTn dur="1" fill="hold">
                                          <p:stCondLst>
                                            <p:cond delay="600"/>
                                          </p:stCondLst>
                                        </p:cTn>
                                        <p:tgtEl>
                                          <p:spTgt spid="5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2"/>
          <p:cNvSpPr txBox="1"/>
          <p:nvPr>
            <p:ph type="title"/>
          </p:nvPr>
        </p:nvSpPr>
        <p:spPr>
          <a:xfrm>
            <a:off x="1690425" y="1984900"/>
            <a:ext cx="5067600" cy="2093400"/>
          </a:xfrm>
          <a:prstGeom prst="rect">
            <a:avLst/>
          </a:prstGeom>
        </p:spPr>
        <p:txBody>
          <a:bodyPr anchorCtr="0" anchor="b" bIns="91425" lIns="91425" spcFirstLastPara="1" rIns="91425" wrap="square" tIns="91425">
            <a:spAutoFit/>
          </a:bodyPr>
          <a:lstStyle/>
          <a:p>
            <a:pPr indent="0" lvl="0" marL="228600" rtl="0" algn="l">
              <a:lnSpc>
                <a:spcPct val="140000"/>
              </a:lnSpc>
              <a:spcBef>
                <a:spcPts val="1200"/>
              </a:spcBef>
              <a:spcAft>
                <a:spcPts val="0"/>
              </a:spcAft>
              <a:buNone/>
            </a:pPr>
            <a:r>
              <a:rPr lang="en" sz="3000">
                <a:latin typeface="Montserrat ExtraBold"/>
                <a:ea typeface="Montserrat ExtraBold"/>
                <a:cs typeface="Montserrat ExtraBold"/>
                <a:sym typeface="Montserrat ExtraBold"/>
              </a:rPr>
              <a:t>Tạo bảng cơ </a:t>
            </a:r>
            <a:br>
              <a:rPr lang="en" sz="3000">
                <a:latin typeface="Montserrat ExtraBold"/>
                <a:ea typeface="Montserrat ExtraBold"/>
                <a:cs typeface="Montserrat ExtraBold"/>
                <a:sym typeface="Montserrat ExtraBold"/>
              </a:rPr>
            </a:br>
            <a:r>
              <a:rPr lang="en" sz="3000">
                <a:latin typeface="Montserrat ExtraBold"/>
                <a:ea typeface="Montserrat ExtraBold"/>
                <a:cs typeface="Montserrat ExtraBold"/>
                <a:sym typeface="Montserrat ExtraBold"/>
              </a:rPr>
              <a:t>sở dữ liệu</a:t>
            </a:r>
            <a:endParaRPr sz="3000">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3000">
              <a:latin typeface="Montserrat ExtraBold"/>
              <a:ea typeface="Montserrat ExtraBold"/>
              <a:cs typeface="Montserrat ExtraBold"/>
              <a:sym typeface="Montserrat ExtraBold"/>
            </a:endParaRPr>
          </a:p>
        </p:txBody>
      </p:sp>
      <p:sp>
        <p:nvSpPr>
          <p:cNvPr id="593" name="Google Shape;593;p52"/>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Câu lệnh “Create table”</a:t>
            </a:r>
            <a:endParaRPr>
              <a:latin typeface="Montserrat ExtraBold"/>
              <a:ea typeface="Montserrat ExtraBold"/>
              <a:cs typeface="Montserrat ExtraBold"/>
              <a:sym typeface="Montserrat ExtraBold"/>
            </a:endParaRPr>
          </a:p>
        </p:txBody>
      </p:sp>
      <p:pic>
        <p:nvPicPr>
          <p:cNvPr id="599" name="Google Shape;599;p53"/>
          <p:cNvPicPr preferRelativeResize="0"/>
          <p:nvPr/>
        </p:nvPicPr>
        <p:blipFill>
          <a:blip r:embed="rId3">
            <a:alphaModFix/>
          </a:blip>
          <a:stretch>
            <a:fillRect/>
          </a:stretch>
        </p:blipFill>
        <p:spPr>
          <a:xfrm>
            <a:off x="940850" y="1251150"/>
            <a:ext cx="7327575" cy="3024350"/>
          </a:xfrm>
          <a:prstGeom prst="rect">
            <a:avLst/>
          </a:prstGeom>
          <a:noFill/>
          <a:ln>
            <a:noFill/>
          </a:ln>
        </p:spPr>
      </p:pic>
      <p:sp>
        <p:nvSpPr>
          <p:cNvPr id="600" name="Google Shape;600;p53"/>
          <p:cNvSpPr/>
          <p:nvPr/>
        </p:nvSpPr>
        <p:spPr>
          <a:xfrm>
            <a:off x="2772900" y="404025"/>
            <a:ext cx="3753600" cy="724800"/>
          </a:xfrm>
          <a:prstGeom prst="wedgeRoundRectCallout">
            <a:avLst>
              <a:gd fmla="val -35281" name="adj1"/>
              <a:gd fmla="val 66050" name="adj2"/>
              <a:gd fmla="val 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1200"/>
              </a:spcBef>
              <a:spcAft>
                <a:spcPts val="0"/>
              </a:spcAft>
              <a:buNone/>
            </a:pPr>
            <a:r>
              <a:rPr lang="en" sz="1200">
                <a:latin typeface="Montserrat Medium"/>
                <a:ea typeface="Montserrat Medium"/>
                <a:cs typeface="Montserrat Medium"/>
                <a:sym typeface="Montserrat Medium"/>
              </a:rPr>
              <a:t>MySQL hỗ trợ tùy chọn IF NOT EXISTS để tránh lỗi tạo bảng đã tồn tại trong CSDL </a:t>
            </a:r>
            <a:endParaRPr sz="1200">
              <a:latin typeface="Montserrat Medium"/>
              <a:ea typeface="Montserrat Medium"/>
              <a:cs typeface="Montserrat Medium"/>
              <a:sym typeface="Montserrat Medium"/>
            </a:endParaRPr>
          </a:p>
          <a:p>
            <a:pPr indent="0" lvl="0" marL="0" rtl="0" algn="ctr">
              <a:spcBef>
                <a:spcPts val="1200"/>
              </a:spcBef>
              <a:spcAft>
                <a:spcPts val="0"/>
              </a:spcAft>
              <a:buNone/>
            </a:pPr>
            <a:r>
              <a:t/>
            </a:r>
            <a:endParaRPr sz="1200">
              <a:latin typeface="Montserrat Medium"/>
              <a:ea typeface="Montserrat Medium"/>
              <a:cs typeface="Montserrat Medium"/>
              <a:sym typeface="Montserrat Medium"/>
            </a:endParaRPr>
          </a:p>
        </p:txBody>
      </p:sp>
      <p:cxnSp>
        <p:nvCxnSpPr>
          <p:cNvPr id="601" name="Google Shape;601;p53"/>
          <p:cNvCxnSpPr/>
          <p:nvPr/>
        </p:nvCxnSpPr>
        <p:spPr>
          <a:xfrm>
            <a:off x="4040200" y="1967875"/>
            <a:ext cx="1748100" cy="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3"/>
          <p:cNvCxnSpPr/>
          <p:nvPr/>
        </p:nvCxnSpPr>
        <p:spPr>
          <a:xfrm>
            <a:off x="3936200" y="2609750"/>
            <a:ext cx="1748100" cy="0"/>
          </a:xfrm>
          <a:prstGeom prst="straightConnector1">
            <a:avLst/>
          </a:prstGeom>
          <a:noFill/>
          <a:ln cap="flat" cmpd="sng" w="19050">
            <a:solidFill>
              <a:schemeClr val="dk1"/>
            </a:solidFill>
            <a:prstDash val="solid"/>
            <a:round/>
            <a:headEnd len="med" w="med" type="none"/>
            <a:tailEnd len="med" w="med" type="none"/>
          </a:ln>
        </p:spPr>
      </p:cxnSp>
      <p:sp>
        <p:nvSpPr>
          <p:cNvPr id="603" name="Google Shape;603;p53"/>
          <p:cNvSpPr/>
          <p:nvPr/>
        </p:nvSpPr>
        <p:spPr>
          <a:xfrm>
            <a:off x="4669400" y="2876750"/>
            <a:ext cx="3599100" cy="1126800"/>
          </a:xfrm>
          <a:prstGeom prst="wedgeRoundRectCallout">
            <a:avLst>
              <a:gd fmla="val -43508" name="adj1"/>
              <a:gd fmla="val -66648" name="adj2"/>
              <a:gd fmla="val 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Medium"/>
                <a:ea typeface="Montserrat Medium"/>
                <a:cs typeface="Montserrat Medium"/>
                <a:sym typeface="Montserrat Medium"/>
              </a:rPr>
              <a:t>MySQL cho phép gán giá trị ngầm định cho một cột. Nếu giá trị của cột đó không được xác định khi thêm dữ liệu vào bảng, giá trị cột sẽ được gán giá trị </a:t>
            </a:r>
            <a:r>
              <a:rPr i="1" lang="en" sz="1200">
                <a:latin typeface="Montserrat Medium"/>
                <a:ea typeface="Montserrat Medium"/>
                <a:cs typeface="Montserrat Medium"/>
                <a:sym typeface="Montserrat Medium"/>
              </a:rPr>
              <a:t>value</a:t>
            </a:r>
            <a:r>
              <a:rPr lang="en" sz="1200">
                <a:latin typeface="Montserrat Medium"/>
                <a:ea typeface="Montserrat Medium"/>
                <a:cs typeface="Montserrat Medium"/>
                <a:sym typeface="Montserrat Medium"/>
              </a:rPr>
              <a:t>. Giá trị ngầm định của một cột là NULL. </a:t>
            </a:r>
            <a:endParaRPr sz="1200">
              <a:latin typeface="Montserrat Medium"/>
              <a:ea typeface="Montserrat Medium"/>
              <a:cs typeface="Montserrat Medium"/>
              <a:sym typeface="Montserrat Medium"/>
            </a:endParaRPr>
          </a:p>
        </p:txBody>
      </p:sp>
      <p:sp>
        <p:nvSpPr>
          <p:cNvPr id="604" name="Google Shape;604;p53"/>
          <p:cNvSpPr/>
          <p:nvPr/>
        </p:nvSpPr>
        <p:spPr>
          <a:xfrm>
            <a:off x="3643975" y="3744975"/>
            <a:ext cx="2991300" cy="691500"/>
          </a:xfrm>
          <a:prstGeom prst="wedgeRoundRectCallout">
            <a:avLst>
              <a:gd fmla="val -67143" name="adj1"/>
              <a:gd fmla="val 6179" name="adj2"/>
              <a:gd fmla="val 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Medium"/>
                <a:ea typeface="Montserrat Medium"/>
                <a:cs typeface="Montserrat Medium"/>
                <a:sym typeface="Montserrat Medium"/>
              </a:rPr>
              <a:t>Xác định kiểu của bảng dữ liệu khi lưu trữ (chú ý thuộc tính này là đặc điểm riêng của MySQL). </a:t>
            </a:r>
            <a:endParaRPr sz="1200">
              <a:latin typeface="Montserrat Medium"/>
              <a:ea typeface="Montserrat Medium"/>
              <a:cs typeface="Montserrat Medium"/>
              <a:sym typeface="Montserrat Medium"/>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98"/>
                                        </p:tgtEl>
                                      </p:cBhvr>
                                    </p:animEffect>
                                    <p:set>
                                      <p:cBhvr>
                                        <p:cTn dur="1" fill="hold">
                                          <p:stCondLst>
                                            <p:cond delay="500"/>
                                          </p:stCondLst>
                                        </p:cTn>
                                        <p:tgtEl>
                                          <p:spTgt spid="5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xit" presetID="10" presetSubtype="0">
                                  <p:stCondLst>
                                    <p:cond delay="0"/>
                                  </p:stCondLst>
                                  <p:childTnLst>
                                    <p:animEffect filter="fade" transition="out">
                                      <p:cBhvr>
                                        <p:cTn dur="1000"/>
                                        <p:tgtEl>
                                          <p:spTgt spid="600"/>
                                        </p:tgtEl>
                                      </p:cBhvr>
                                    </p:animEffect>
                                    <p:set>
                                      <p:cBhvr>
                                        <p:cTn dur="1" fill="hold">
                                          <p:stCondLst>
                                            <p:cond delay="1000"/>
                                          </p:stCondLst>
                                        </p:cTn>
                                        <p:tgtEl>
                                          <p:spTgt spid="6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xit" presetID="10" presetSubtype="0">
                                  <p:stCondLst>
                                    <p:cond delay="0"/>
                                  </p:stCondLst>
                                  <p:childTnLst>
                                    <p:animEffect filter="fade" transition="out">
                                      <p:cBhvr>
                                        <p:cTn dur="1000"/>
                                        <p:tgtEl>
                                          <p:spTgt spid="603"/>
                                        </p:tgtEl>
                                      </p:cBhvr>
                                    </p:animEffect>
                                    <p:set>
                                      <p:cBhvr>
                                        <p:cTn dur="1" fill="hold">
                                          <p:stCondLst>
                                            <p:cond delay="1000"/>
                                          </p:stCondLst>
                                        </p:cTn>
                                        <p:tgtEl>
                                          <p:spTgt spid="6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4"/>
          <p:cNvSpPr txBox="1"/>
          <p:nvPr>
            <p:ph type="title"/>
          </p:nvPr>
        </p:nvSpPr>
        <p:spPr>
          <a:xfrm>
            <a:off x="758850" y="303350"/>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Chi tiết &lt;default value&gt;</a:t>
            </a:r>
            <a:endParaRPr>
              <a:latin typeface="Montserrat ExtraBold"/>
              <a:ea typeface="Montserrat ExtraBold"/>
              <a:cs typeface="Montserrat ExtraBold"/>
              <a:sym typeface="Montserrat ExtraBold"/>
            </a:endParaRPr>
          </a:p>
        </p:txBody>
      </p:sp>
      <p:sp>
        <p:nvSpPr>
          <p:cNvPr id="610" name="Google Shape;610;p54"/>
          <p:cNvSpPr txBox="1"/>
          <p:nvPr>
            <p:ph idx="4" type="subTitle"/>
          </p:nvPr>
        </p:nvSpPr>
        <p:spPr>
          <a:xfrm>
            <a:off x="1713800" y="1789100"/>
            <a:ext cx="2271900" cy="431100"/>
          </a:xfrm>
          <a:prstGeom prst="rect">
            <a:avLst/>
          </a:prstGeom>
        </p:spPr>
        <p:txBody>
          <a:bodyPr anchorCtr="0" anchor="b" bIns="91425" lIns="91425" spcFirstLastPara="1" rIns="91425" wrap="square" tIns="91425">
            <a:spAutoFit/>
          </a:bodyPr>
          <a:lstStyle/>
          <a:p>
            <a:pPr indent="0" lvl="0" marL="0" rtl="0" algn="just">
              <a:lnSpc>
                <a:spcPct val="115000"/>
              </a:lnSpc>
              <a:spcBef>
                <a:spcPts val="0"/>
              </a:spcBef>
              <a:spcAft>
                <a:spcPts val="0"/>
              </a:spcAft>
              <a:buNone/>
            </a:pPr>
            <a:r>
              <a:rPr b="1" lang="en" sz="1600">
                <a:latin typeface="Montserrat"/>
                <a:ea typeface="Montserrat"/>
                <a:cs typeface="Montserrat"/>
                <a:sym typeface="Montserrat"/>
              </a:rPr>
              <a:t>Tạo 1 table sinhvien</a:t>
            </a:r>
            <a:endParaRPr b="1" sz="1600">
              <a:latin typeface="Montserrat"/>
              <a:ea typeface="Montserrat"/>
              <a:cs typeface="Montserrat"/>
              <a:sym typeface="Montserrat"/>
            </a:endParaRPr>
          </a:p>
        </p:txBody>
      </p:sp>
      <p:sp>
        <p:nvSpPr>
          <p:cNvPr id="611" name="Google Shape;611;p54"/>
          <p:cNvSpPr txBox="1"/>
          <p:nvPr>
            <p:ph idx="4" type="subTitle"/>
          </p:nvPr>
        </p:nvSpPr>
        <p:spPr>
          <a:xfrm>
            <a:off x="1713800" y="3026600"/>
            <a:ext cx="2574900" cy="400200"/>
          </a:xfrm>
          <a:prstGeom prst="rect">
            <a:avLst/>
          </a:prstGeom>
        </p:spPr>
        <p:txBody>
          <a:bodyPr anchorCtr="0" anchor="b" bIns="91425" lIns="91425" spcFirstLastPara="1" rIns="91425" wrap="square" tIns="91425">
            <a:spAutoFit/>
          </a:bodyPr>
          <a:lstStyle/>
          <a:p>
            <a:pPr indent="0" lvl="0" marL="0" rtl="0" algn="just">
              <a:lnSpc>
                <a:spcPct val="115000"/>
              </a:lnSpc>
              <a:spcBef>
                <a:spcPts val="0"/>
              </a:spcBef>
              <a:spcAft>
                <a:spcPts val="0"/>
              </a:spcAft>
              <a:buNone/>
            </a:pPr>
            <a:r>
              <a:rPr b="1" lang="en" sz="1400">
                <a:latin typeface="Montserrat"/>
                <a:ea typeface="Montserrat"/>
                <a:cs typeface="Montserrat"/>
                <a:sym typeface="Montserrat"/>
              </a:rPr>
              <a:t>Nhập vào dữ liệu như sau</a:t>
            </a:r>
            <a:endParaRPr b="1" sz="1400">
              <a:latin typeface="Montserrat"/>
              <a:ea typeface="Montserrat"/>
              <a:cs typeface="Montserrat"/>
              <a:sym typeface="Montserrat"/>
            </a:endParaRPr>
          </a:p>
        </p:txBody>
      </p:sp>
      <p:pic>
        <p:nvPicPr>
          <p:cNvPr id="612" name="Google Shape;612;p54"/>
          <p:cNvPicPr preferRelativeResize="0"/>
          <p:nvPr/>
        </p:nvPicPr>
        <p:blipFill>
          <a:blip r:embed="rId3">
            <a:alphaModFix/>
          </a:blip>
          <a:stretch>
            <a:fillRect/>
          </a:stretch>
        </p:blipFill>
        <p:spPr>
          <a:xfrm>
            <a:off x="5229675" y="1121087"/>
            <a:ext cx="2828975" cy="1530675"/>
          </a:xfrm>
          <a:prstGeom prst="rect">
            <a:avLst/>
          </a:prstGeom>
          <a:noFill/>
          <a:ln cap="flat" cmpd="sng" w="19050">
            <a:solidFill>
              <a:schemeClr val="dk1"/>
            </a:solidFill>
            <a:prstDash val="solid"/>
            <a:round/>
            <a:headEnd len="sm" w="sm" type="none"/>
            <a:tailEnd len="sm" w="sm" type="none"/>
          </a:ln>
        </p:spPr>
      </p:pic>
      <p:pic>
        <p:nvPicPr>
          <p:cNvPr id="613" name="Google Shape;613;p54"/>
          <p:cNvPicPr preferRelativeResize="0"/>
          <p:nvPr/>
        </p:nvPicPr>
        <p:blipFill>
          <a:blip r:embed="rId4">
            <a:alphaModFix/>
          </a:blip>
          <a:stretch>
            <a:fillRect/>
          </a:stretch>
        </p:blipFill>
        <p:spPr>
          <a:xfrm>
            <a:off x="5229675" y="2853900"/>
            <a:ext cx="2828975" cy="1642250"/>
          </a:xfrm>
          <a:prstGeom prst="rect">
            <a:avLst/>
          </a:prstGeom>
          <a:noFill/>
          <a:ln cap="flat" cmpd="sng" w="19050">
            <a:solidFill>
              <a:schemeClr val="dk1"/>
            </a:solidFill>
            <a:prstDash val="solid"/>
            <a:round/>
            <a:headEnd len="sm" w="sm" type="none"/>
            <a:tailEnd len="sm" w="sm" type="none"/>
          </a:ln>
        </p:spPr>
      </p:pic>
      <p:grpSp>
        <p:nvGrpSpPr>
          <p:cNvPr id="614" name="Google Shape;614;p54"/>
          <p:cNvGrpSpPr/>
          <p:nvPr/>
        </p:nvGrpSpPr>
        <p:grpSpPr>
          <a:xfrm>
            <a:off x="1021268" y="1845163"/>
            <a:ext cx="420796" cy="420796"/>
            <a:chOff x="-2419325" y="2408150"/>
            <a:chExt cx="291450" cy="291450"/>
          </a:xfrm>
        </p:grpSpPr>
        <p:sp>
          <p:nvSpPr>
            <p:cNvPr id="615" name="Google Shape;615;p54"/>
            <p:cNvSpPr/>
            <p:nvPr/>
          </p:nvSpPr>
          <p:spPr>
            <a:xfrm>
              <a:off x="-2419325" y="2408150"/>
              <a:ext cx="291450" cy="291450"/>
            </a:xfrm>
            <a:custGeom>
              <a:rect b="b" l="l" r="r" t="t"/>
              <a:pathLst>
                <a:path extrusionOk="0" h="11658" w="11658">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
            <p:cNvSpPr/>
            <p:nvPr/>
          </p:nvSpPr>
          <p:spPr>
            <a:xfrm>
              <a:off x="-2385475" y="2444375"/>
              <a:ext cx="173325" cy="86675"/>
            </a:xfrm>
            <a:custGeom>
              <a:rect b="b" l="l" r="r" t="t"/>
              <a:pathLst>
                <a:path extrusionOk="0" h="3467" w="6933">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p:nvPr/>
          </p:nvSpPr>
          <p:spPr>
            <a:xfrm>
              <a:off x="-2385475" y="2545975"/>
              <a:ext cx="86675" cy="86675"/>
            </a:xfrm>
            <a:custGeom>
              <a:rect b="b" l="l" r="r" t="t"/>
              <a:pathLst>
                <a:path extrusionOk="0" h="3467" w="3467">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p:nvPr/>
          </p:nvSpPr>
          <p:spPr>
            <a:xfrm>
              <a:off x="-2281500" y="2546775"/>
              <a:ext cx="69350" cy="18125"/>
            </a:xfrm>
            <a:custGeom>
              <a:rect b="b" l="l" r="r" t="t"/>
              <a:pathLst>
                <a:path extrusionOk="0" h="725" w="2774">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4"/>
            <p:cNvSpPr/>
            <p:nvPr/>
          </p:nvSpPr>
          <p:spPr>
            <a:xfrm>
              <a:off x="-2281500" y="2581425"/>
              <a:ext cx="69350" cy="18150"/>
            </a:xfrm>
            <a:custGeom>
              <a:rect b="b" l="l" r="r" t="t"/>
              <a:pathLst>
                <a:path extrusionOk="0" h="726" w="2774">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4"/>
            <p:cNvSpPr/>
            <p:nvPr/>
          </p:nvSpPr>
          <p:spPr>
            <a:xfrm>
              <a:off x="-2281500" y="2616075"/>
              <a:ext cx="69350" cy="17350"/>
            </a:xfrm>
            <a:custGeom>
              <a:rect b="b" l="l" r="r" t="t"/>
              <a:pathLst>
                <a:path extrusionOk="0" h="694" w="2774">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4"/>
            <p:cNvSpPr/>
            <p:nvPr/>
          </p:nvSpPr>
          <p:spPr>
            <a:xfrm>
              <a:off x="-2385475" y="2649150"/>
              <a:ext cx="173325" cy="18150"/>
            </a:xfrm>
            <a:custGeom>
              <a:rect b="b" l="l" r="r" t="t"/>
              <a:pathLst>
                <a:path extrusionOk="0" h="726" w="6933">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54"/>
          <p:cNvGrpSpPr/>
          <p:nvPr/>
        </p:nvGrpSpPr>
        <p:grpSpPr>
          <a:xfrm>
            <a:off x="1018442" y="3016312"/>
            <a:ext cx="426462" cy="420796"/>
            <a:chOff x="-6713450" y="2397900"/>
            <a:chExt cx="295375" cy="291450"/>
          </a:xfrm>
        </p:grpSpPr>
        <p:sp>
          <p:nvSpPr>
            <p:cNvPr id="623" name="Google Shape;623;p54"/>
            <p:cNvSpPr/>
            <p:nvPr/>
          </p:nvSpPr>
          <p:spPr>
            <a:xfrm>
              <a:off x="-6628400" y="2465650"/>
              <a:ext cx="69350" cy="17350"/>
            </a:xfrm>
            <a:custGeom>
              <a:rect b="b" l="l" r="r" t="t"/>
              <a:pathLst>
                <a:path extrusionOk="0" h="694" w="2774">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4"/>
            <p:cNvSpPr/>
            <p:nvPr/>
          </p:nvSpPr>
          <p:spPr>
            <a:xfrm>
              <a:off x="-6713450" y="2397900"/>
              <a:ext cx="295375" cy="291450"/>
            </a:xfrm>
            <a:custGeom>
              <a:rect b="b" l="l" r="r" t="t"/>
              <a:pathLst>
                <a:path extrusionOk="0" h="11658" w="11815">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758850" y="303350"/>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Chi tiết &lt;default value&gt;</a:t>
            </a:r>
            <a:endParaRPr>
              <a:latin typeface="Montserrat ExtraBold"/>
              <a:ea typeface="Montserrat ExtraBold"/>
              <a:cs typeface="Montserrat ExtraBold"/>
              <a:sym typeface="Montserrat ExtraBold"/>
            </a:endParaRPr>
          </a:p>
        </p:txBody>
      </p:sp>
      <p:sp>
        <p:nvSpPr>
          <p:cNvPr id="630" name="Google Shape;630;p55"/>
          <p:cNvSpPr txBox="1"/>
          <p:nvPr>
            <p:ph idx="4" type="subTitle"/>
          </p:nvPr>
        </p:nvSpPr>
        <p:spPr>
          <a:xfrm>
            <a:off x="1713800" y="1789100"/>
            <a:ext cx="1122000" cy="868200"/>
          </a:xfrm>
          <a:prstGeom prst="rect">
            <a:avLst/>
          </a:prstGeom>
        </p:spPr>
        <p:txBody>
          <a:bodyPr anchorCtr="0" anchor="b" bIns="91425" lIns="91425" spcFirstLastPara="1" rIns="91425" wrap="square" tIns="91425">
            <a:spAutoFit/>
          </a:bodyPr>
          <a:lstStyle/>
          <a:p>
            <a:pPr indent="0" lvl="0" marL="0" rtl="0" algn="l">
              <a:spcBef>
                <a:spcPts val="1200"/>
              </a:spcBef>
              <a:spcAft>
                <a:spcPts val="0"/>
              </a:spcAft>
              <a:buNone/>
            </a:pPr>
            <a:r>
              <a:rPr b="1" lang="en" sz="1600">
                <a:latin typeface="Montserrat"/>
                <a:ea typeface="Montserrat"/>
                <a:cs typeface="Montserrat"/>
                <a:sym typeface="Montserrat"/>
              </a:rPr>
              <a:t>Kết quả </a:t>
            </a:r>
            <a:endParaRPr b="1" sz="1600">
              <a:latin typeface="Montserrat"/>
              <a:ea typeface="Montserrat"/>
              <a:cs typeface="Montserrat"/>
              <a:sym typeface="Montserrat"/>
            </a:endParaRPr>
          </a:p>
          <a:p>
            <a:pPr indent="0" lvl="0" marL="0" rtl="0" algn="just">
              <a:lnSpc>
                <a:spcPct val="115000"/>
              </a:lnSpc>
              <a:spcBef>
                <a:spcPts val="1200"/>
              </a:spcBef>
              <a:spcAft>
                <a:spcPts val="0"/>
              </a:spcAft>
              <a:buNone/>
            </a:pPr>
            <a:r>
              <a:t/>
            </a:r>
            <a:endParaRPr b="1" sz="1600">
              <a:latin typeface="Montserrat"/>
              <a:ea typeface="Montserrat"/>
              <a:cs typeface="Montserrat"/>
              <a:sym typeface="Montserrat"/>
            </a:endParaRPr>
          </a:p>
        </p:txBody>
      </p:sp>
      <p:sp>
        <p:nvSpPr>
          <p:cNvPr id="631" name="Google Shape;631;p55"/>
          <p:cNvSpPr txBox="1"/>
          <p:nvPr>
            <p:ph idx="4" type="subTitle"/>
          </p:nvPr>
        </p:nvSpPr>
        <p:spPr>
          <a:xfrm>
            <a:off x="1713800" y="3051475"/>
            <a:ext cx="6902700" cy="431100"/>
          </a:xfrm>
          <a:prstGeom prst="rect">
            <a:avLst/>
          </a:prstGeom>
        </p:spPr>
        <p:txBody>
          <a:bodyPr anchorCtr="0" anchor="b" bIns="91425" lIns="91425" spcFirstLastPara="1" rIns="91425" wrap="square" tIns="91425">
            <a:spAutoFit/>
          </a:bodyPr>
          <a:lstStyle/>
          <a:p>
            <a:pPr indent="0" lvl="0" marL="0" rtl="0" algn="just">
              <a:lnSpc>
                <a:spcPct val="115000"/>
              </a:lnSpc>
              <a:spcBef>
                <a:spcPts val="0"/>
              </a:spcBef>
              <a:spcAft>
                <a:spcPts val="0"/>
              </a:spcAft>
              <a:buNone/>
            </a:pPr>
            <a:r>
              <a:rPr b="1" lang="en" sz="1600">
                <a:latin typeface="Montserrat"/>
                <a:ea typeface="Montserrat"/>
                <a:cs typeface="Montserrat"/>
                <a:sym typeface="Montserrat"/>
              </a:rPr>
              <a:t>Cột gpa tự động được nhập 3.19 mặc dù không được cấp giá trị</a:t>
            </a:r>
            <a:endParaRPr b="1" sz="1600">
              <a:latin typeface="Montserrat"/>
              <a:ea typeface="Montserrat"/>
              <a:cs typeface="Montserrat"/>
              <a:sym typeface="Montserrat"/>
            </a:endParaRPr>
          </a:p>
        </p:txBody>
      </p:sp>
      <p:pic>
        <p:nvPicPr>
          <p:cNvPr id="632" name="Google Shape;632;p55"/>
          <p:cNvPicPr preferRelativeResize="0"/>
          <p:nvPr/>
        </p:nvPicPr>
        <p:blipFill>
          <a:blip r:embed="rId3">
            <a:alphaModFix/>
          </a:blip>
          <a:stretch>
            <a:fillRect/>
          </a:stretch>
        </p:blipFill>
        <p:spPr>
          <a:xfrm>
            <a:off x="5166050" y="1199800"/>
            <a:ext cx="3048000" cy="1609725"/>
          </a:xfrm>
          <a:prstGeom prst="rect">
            <a:avLst/>
          </a:prstGeom>
          <a:noFill/>
          <a:ln cap="flat" cmpd="sng" w="19050">
            <a:solidFill>
              <a:schemeClr val="dk1"/>
            </a:solidFill>
            <a:prstDash val="solid"/>
            <a:round/>
            <a:headEnd len="sm" w="sm" type="none"/>
            <a:tailEnd len="sm" w="sm" type="none"/>
          </a:ln>
        </p:spPr>
      </p:pic>
      <p:sp>
        <p:nvSpPr>
          <p:cNvPr id="633" name="Google Shape;633;p55"/>
          <p:cNvSpPr/>
          <p:nvPr/>
        </p:nvSpPr>
        <p:spPr>
          <a:xfrm>
            <a:off x="7319000" y="1289750"/>
            <a:ext cx="450600" cy="15198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634" name="Google Shape;634;p55"/>
          <p:cNvGrpSpPr/>
          <p:nvPr/>
        </p:nvGrpSpPr>
        <p:grpSpPr>
          <a:xfrm>
            <a:off x="1052566" y="1839256"/>
            <a:ext cx="423069" cy="420796"/>
            <a:chOff x="-3854375" y="2046625"/>
            <a:chExt cx="293025" cy="291450"/>
          </a:xfrm>
        </p:grpSpPr>
        <p:sp>
          <p:nvSpPr>
            <p:cNvPr id="635" name="Google Shape;635;p55"/>
            <p:cNvSpPr/>
            <p:nvPr/>
          </p:nvSpPr>
          <p:spPr>
            <a:xfrm>
              <a:off x="-3854375" y="2046625"/>
              <a:ext cx="293025" cy="291450"/>
            </a:xfrm>
            <a:custGeom>
              <a:rect b="b" l="l" r="r" t="t"/>
              <a:pathLst>
                <a:path extrusionOk="0" h="11658" w="11721">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5"/>
            <p:cNvSpPr/>
            <p:nvPr/>
          </p:nvSpPr>
          <p:spPr>
            <a:xfrm>
              <a:off x="-3714975" y="2080500"/>
              <a:ext cx="103200" cy="119750"/>
            </a:xfrm>
            <a:custGeom>
              <a:rect b="b" l="l" r="r" t="t"/>
              <a:pathLst>
                <a:path extrusionOk="0" h="4790" w="4128">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5"/>
          <p:cNvSpPr/>
          <p:nvPr/>
        </p:nvSpPr>
        <p:spPr>
          <a:xfrm>
            <a:off x="1053138" y="3107253"/>
            <a:ext cx="421914" cy="319549"/>
          </a:xfrm>
          <a:custGeom>
            <a:rect b="b" l="l" r="r" t="t"/>
            <a:pathLst>
              <a:path extrusionOk="0" h="8853" w="11689">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6"/>
          <p:cNvSpPr txBox="1"/>
          <p:nvPr>
            <p:ph type="title"/>
          </p:nvPr>
        </p:nvSpPr>
        <p:spPr>
          <a:xfrm>
            <a:off x="758850" y="303350"/>
            <a:ext cx="5052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Chi tiết Table_type</a:t>
            </a:r>
            <a:endParaRPr>
              <a:latin typeface="Montserrat ExtraBold"/>
              <a:ea typeface="Montserrat ExtraBold"/>
              <a:cs typeface="Montserrat ExtraBold"/>
              <a:sym typeface="Montserrat ExtraBold"/>
            </a:endParaRPr>
          </a:p>
        </p:txBody>
      </p:sp>
      <p:sp>
        <p:nvSpPr>
          <p:cNvPr id="643" name="Google Shape;643;p56"/>
          <p:cNvSpPr txBox="1"/>
          <p:nvPr>
            <p:ph idx="4" type="subTitle"/>
          </p:nvPr>
        </p:nvSpPr>
        <p:spPr>
          <a:xfrm>
            <a:off x="1892500" y="1731425"/>
            <a:ext cx="6327900" cy="714300"/>
          </a:xfrm>
          <a:prstGeom prst="rect">
            <a:avLst/>
          </a:prstGeom>
        </p:spPr>
        <p:txBody>
          <a:bodyPr anchorCtr="0" anchor="b" bIns="91425" lIns="91425" spcFirstLastPara="1" rIns="91425" wrap="square" tIns="91425">
            <a:spAutoFit/>
          </a:bodyPr>
          <a:lstStyle/>
          <a:p>
            <a:pPr indent="0" lvl="0" marL="0" rtl="0" algn="just">
              <a:lnSpc>
                <a:spcPct val="115000"/>
              </a:lnSpc>
              <a:spcBef>
                <a:spcPts val="0"/>
              </a:spcBef>
              <a:spcAft>
                <a:spcPts val="0"/>
              </a:spcAft>
              <a:buNone/>
            </a:pPr>
            <a:r>
              <a:rPr b="1" lang="en" sz="1600">
                <a:latin typeface="Montserrat"/>
                <a:ea typeface="Montserrat"/>
                <a:cs typeface="Montserrat"/>
                <a:sym typeface="Montserrat"/>
              </a:rPr>
              <a:t>Nếu table_type không được xác định, MySQL sẽ sử dụng kiểu bảng ngầm định.</a:t>
            </a:r>
            <a:endParaRPr b="1" sz="1600">
              <a:latin typeface="Montserrat"/>
              <a:ea typeface="Montserrat"/>
              <a:cs typeface="Montserrat"/>
              <a:sym typeface="Montserrat"/>
            </a:endParaRPr>
          </a:p>
        </p:txBody>
      </p:sp>
      <p:sp>
        <p:nvSpPr>
          <p:cNvPr id="644" name="Google Shape;644;p56"/>
          <p:cNvSpPr txBox="1"/>
          <p:nvPr>
            <p:ph idx="4" type="subTitle"/>
          </p:nvPr>
        </p:nvSpPr>
        <p:spPr>
          <a:xfrm>
            <a:off x="1759000" y="2780500"/>
            <a:ext cx="6594900" cy="1143600"/>
          </a:xfrm>
          <a:prstGeom prst="rect">
            <a:avLst/>
          </a:prstGeom>
        </p:spPr>
        <p:txBody>
          <a:bodyPr anchorCtr="0" anchor="b" bIns="91425" lIns="91425" spcFirstLastPara="1" rIns="91425" wrap="square" tIns="91425">
            <a:spAutoFit/>
          </a:bodyPr>
          <a:lstStyle/>
          <a:p>
            <a:pPr indent="0" lvl="0" marL="0" rtl="0" algn="just">
              <a:lnSpc>
                <a:spcPct val="115000"/>
              </a:lnSpc>
              <a:spcBef>
                <a:spcPts val="0"/>
              </a:spcBef>
              <a:spcAft>
                <a:spcPts val="0"/>
              </a:spcAft>
              <a:buNone/>
            </a:pPr>
            <a:r>
              <a:rPr b="1" lang="en" sz="1400">
                <a:latin typeface="Montserrat"/>
                <a:ea typeface="Montserrat"/>
                <a:cs typeface="Montserrat"/>
                <a:sym typeface="Montserrat"/>
              </a:rPr>
              <a:t>MySQL hỗ trợ các kiểu bảng lưu trữ khác nhau, cho phép tối ưu CSDL theo mục đích sử dụng. Một số kiểu bảng trong MySQL như MyISAM, InnoDB, BerkeleyDB (BDB), MERGE, HEAP…</a:t>
            </a:r>
            <a:endParaRPr b="1" sz="1400">
              <a:latin typeface="Montserrat"/>
              <a:ea typeface="Montserrat"/>
              <a:cs typeface="Montserrat"/>
              <a:sym typeface="Montserrat"/>
            </a:endParaRPr>
          </a:p>
          <a:p>
            <a:pPr indent="0" lvl="0" marL="0" rtl="0" algn="just">
              <a:lnSpc>
                <a:spcPct val="115000"/>
              </a:lnSpc>
              <a:spcBef>
                <a:spcPts val="0"/>
              </a:spcBef>
              <a:spcAft>
                <a:spcPts val="0"/>
              </a:spcAft>
              <a:buNone/>
            </a:pPr>
            <a:r>
              <a:t/>
            </a:r>
            <a:endParaRPr b="1" sz="1400">
              <a:latin typeface="Montserrat"/>
              <a:ea typeface="Montserrat"/>
              <a:cs typeface="Montserrat"/>
              <a:sym typeface="Montserrat"/>
            </a:endParaRPr>
          </a:p>
        </p:txBody>
      </p:sp>
      <p:grpSp>
        <p:nvGrpSpPr>
          <p:cNvPr id="645" name="Google Shape;645;p56"/>
          <p:cNvGrpSpPr/>
          <p:nvPr/>
        </p:nvGrpSpPr>
        <p:grpSpPr>
          <a:xfrm>
            <a:off x="1052091" y="1909861"/>
            <a:ext cx="359154" cy="357424"/>
            <a:chOff x="-49786250" y="2316650"/>
            <a:chExt cx="300900" cy="299450"/>
          </a:xfrm>
        </p:grpSpPr>
        <p:sp>
          <p:nvSpPr>
            <p:cNvPr id="646" name="Google Shape;646;p56"/>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6"/>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6"/>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6"/>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6"/>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6"/>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6"/>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56"/>
          <p:cNvGrpSpPr/>
          <p:nvPr/>
        </p:nvGrpSpPr>
        <p:grpSpPr>
          <a:xfrm>
            <a:off x="1052575" y="3090367"/>
            <a:ext cx="358199" cy="272648"/>
            <a:chOff x="-47527350" y="2747625"/>
            <a:chExt cx="300100" cy="228425"/>
          </a:xfrm>
        </p:grpSpPr>
        <p:sp>
          <p:nvSpPr>
            <p:cNvPr id="654" name="Google Shape;654;p56"/>
            <p:cNvSpPr/>
            <p:nvPr/>
          </p:nvSpPr>
          <p:spPr>
            <a:xfrm>
              <a:off x="-47475350" y="2782275"/>
              <a:ext cx="124450" cy="124475"/>
            </a:xfrm>
            <a:custGeom>
              <a:rect b="b" l="l" r="r" t="t"/>
              <a:pathLst>
                <a:path extrusionOk="0" h="4979" w="4978">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6"/>
            <p:cNvSpPr/>
            <p:nvPr/>
          </p:nvSpPr>
          <p:spPr>
            <a:xfrm>
              <a:off x="-47333600" y="278227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p:nvPr/>
          </p:nvSpPr>
          <p:spPr>
            <a:xfrm>
              <a:off x="-47333600" y="281772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6"/>
            <p:cNvSpPr/>
            <p:nvPr/>
          </p:nvSpPr>
          <p:spPr>
            <a:xfrm>
              <a:off x="-47333600" y="2852375"/>
              <a:ext cx="53600" cy="17350"/>
            </a:xfrm>
            <a:custGeom>
              <a:rect b="b" l="l" r="r" t="t"/>
              <a:pathLst>
                <a:path extrusionOk="0" h="694" w="2144">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6"/>
            <p:cNvSpPr/>
            <p:nvPr/>
          </p:nvSpPr>
          <p:spPr>
            <a:xfrm>
              <a:off x="-47333600" y="2887800"/>
              <a:ext cx="53600" cy="17375"/>
            </a:xfrm>
            <a:custGeom>
              <a:rect b="b" l="l" r="r" t="t"/>
              <a:pathLst>
                <a:path extrusionOk="0" h="695" w="2144">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
            <p:cNvSpPr/>
            <p:nvPr/>
          </p:nvSpPr>
          <p:spPr>
            <a:xfrm>
              <a:off x="-47527350" y="2747625"/>
              <a:ext cx="300100" cy="228425"/>
            </a:xfrm>
            <a:custGeom>
              <a:rect b="b" l="l" r="r" t="t"/>
              <a:pathLst>
                <a:path extrusionOk="0" h="9137" w="12004">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7"/>
          <p:cNvSpPr/>
          <p:nvPr/>
        </p:nvSpPr>
        <p:spPr>
          <a:xfrm>
            <a:off x="4613825" y="1324363"/>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7"/>
          <p:cNvSpPr/>
          <p:nvPr/>
        </p:nvSpPr>
        <p:spPr>
          <a:xfrm>
            <a:off x="1237775" y="1324363"/>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2 table_type phổ biến</a:t>
            </a:r>
            <a:endParaRPr>
              <a:latin typeface="Montserrat ExtraBold"/>
              <a:ea typeface="Montserrat ExtraBold"/>
              <a:cs typeface="Montserrat ExtraBold"/>
              <a:sym typeface="Montserrat ExtraBold"/>
            </a:endParaRPr>
          </a:p>
        </p:txBody>
      </p:sp>
      <p:sp>
        <p:nvSpPr>
          <p:cNvPr id="667" name="Google Shape;667;p57"/>
          <p:cNvSpPr txBox="1"/>
          <p:nvPr>
            <p:ph idx="1" type="subTitle"/>
          </p:nvPr>
        </p:nvSpPr>
        <p:spPr>
          <a:xfrm>
            <a:off x="1762571" y="1752725"/>
            <a:ext cx="2687400" cy="2515200"/>
          </a:xfrm>
          <a:prstGeom prst="rect">
            <a:avLst/>
          </a:prstGeom>
        </p:spPr>
        <p:txBody>
          <a:bodyPr anchorCtr="0" anchor="t" bIns="91425" lIns="91425" spcFirstLastPara="1" rIns="91425" wrap="square" tIns="91425">
            <a:spAutoFit/>
          </a:bodyPr>
          <a:lstStyle/>
          <a:p>
            <a:pPr indent="0" lvl="0" marL="0" rtl="0" algn="just">
              <a:lnSpc>
                <a:spcPct val="140000"/>
              </a:lnSpc>
              <a:spcBef>
                <a:spcPts val="1200"/>
              </a:spcBef>
              <a:spcAft>
                <a:spcPts val="0"/>
              </a:spcAft>
              <a:buNone/>
            </a:pPr>
            <a:r>
              <a:rPr lang="en" sz="1300">
                <a:latin typeface="Montserrat SemiBold"/>
                <a:ea typeface="Montserrat SemiBold"/>
                <a:cs typeface="Montserrat SemiBold"/>
                <a:sym typeface="Montserrat SemiBold"/>
              </a:rPr>
              <a:t>Các bảng MyISAM làm việc rất nhanh, nhưng không hỗ trợ giao dịch. Thường được sử dụng trong các ứng dụng Web, là kiểu bảng ngầm định trong các phiên bản MySQL trước 5.5</a:t>
            </a:r>
            <a:endParaRPr sz="13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a:latin typeface="Montserrat SemiBold"/>
              <a:ea typeface="Montserrat SemiBold"/>
              <a:cs typeface="Montserrat SemiBold"/>
              <a:sym typeface="Montserrat SemiBold"/>
            </a:endParaRPr>
          </a:p>
        </p:txBody>
      </p:sp>
      <p:sp>
        <p:nvSpPr>
          <p:cNvPr id="668" name="Google Shape;668;p57"/>
          <p:cNvSpPr txBox="1"/>
          <p:nvPr>
            <p:ph idx="2" type="subTitle"/>
          </p:nvPr>
        </p:nvSpPr>
        <p:spPr>
          <a:xfrm>
            <a:off x="5132675" y="1752725"/>
            <a:ext cx="2781600" cy="1954800"/>
          </a:xfrm>
          <a:prstGeom prst="rect">
            <a:avLst/>
          </a:prstGeom>
        </p:spPr>
        <p:txBody>
          <a:bodyPr anchorCtr="0" anchor="t" bIns="91425" lIns="91425" spcFirstLastPara="1" rIns="91425" wrap="square" tIns="91425">
            <a:spAutoFit/>
          </a:bodyPr>
          <a:lstStyle/>
          <a:p>
            <a:pPr indent="0" lvl="0" marL="0" rtl="0" algn="just">
              <a:lnSpc>
                <a:spcPct val="140000"/>
              </a:lnSpc>
              <a:spcBef>
                <a:spcPts val="1200"/>
              </a:spcBef>
              <a:spcAft>
                <a:spcPts val="0"/>
              </a:spcAft>
              <a:buNone/>
            </a:pPr>
            <a:r>
              <a:rPr lang="en" sz="1300">
                <a:latin typeface="Montserrat SemiBold"/>
                <a:ea typeface="Montserrat SemiBold"/>
                <a:cs typeface="Montserrat SemiBold"/>
                <a:sym typeface="Montserrat SemiBold"/>
              </a:rPr>
              <a:t>Các bảng InnoDB hỗ trợ giao dịch an toàn, hỗ trợ khóa ngoài. InnoDB là kiểu lưu trữ ngầm định từ phiên bản MySQL 5.5.</a:t>
            </a:r>
            <a:endParaRPr sz="13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a:latin typeface="Montserrat SemiBold"/>
              <a:ea typeface="Montserrat SemiBold"/>
              <a:cs typeface="Montserrat SemiBold"/>
              <a:sym typeface="Montserrat SemiBold"/>
            </a:endParaRPr>
          </a:p>
        </p:txBody>
      </p:sp>
      <p:sp>
        <p:nvSpPr>
          <p:cNvPr id="669" name="Google Shape;669;p57"/>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1600">
                <a:latin typeface="Montserrat"/>
                <a:ea typeface="Montserrat"/>
                <a:cs typeface="Montserrat"/>
                <a:sym typeface="Montserrat"/>
              </a:rPr>
              <a:t>MyISAM</a:t>
            </a:r>
            <a:endParaRPr b="1" sz="1600">
              <a:latin typeface="Montserrat"/>
              <a:ea typeface="Montserrat"/>
              <a:cs typeface="Montserrat"/>
              <a:sym typeface="Montserrat"/>
            </a:endParaRPr>
          </a:p>
        </p:txBody>
      </p:sp>
      <p:sp>
        <p:nvSpPr>
          <p:cNvPr id="670" name="Google Shape;670;p57"/>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1600">
                <a:latin typeface="Montserrat"/>
                <a:ea typeface="Montserrat"/>
                <a:cs typeface="Montserrat"/>
                <a:sym typeface="Montserrat"/>
              </a:rPr>
              <a:t>InnoDB</a:t>
            </a:r>
            <a:endParaRPr b="1" sz="1600">
              <a:latin typeface="Montserrat"/>
              <a:ea typeface="Montserrat"/>
              <a:cs typeface="Montserrat"/>
              <a:sym typeface="Montserrat"/>
            </a:endParaRPr>
          </a:p>
        </p:txBody>
      </p:sp>
      <p:grpSp>
        <p:nvGrpSpPr>
          <p:cNvPr id="671" name="Google Shape;671;p57"/>
          <p:cNvGrpSpPr/>
          <p:nvPr/>
        </p:nvGrpSpPr>
        <p:grpSpPr>
          <a:xfrm>
            <a:off x="1323933" y="1410450"/>
            <a:ext cx="343975" cy="344100"/>
            <a:chOff x="1003188" y="1986175"/>
            <a:chExt cx="343975" cy="344100"/>
          </a:xfrm>
        </p:grpSpPr>
        <p:sp>
          <p:nvSpPr>
            <p:cNvPr id="672" name="Google Shape;672;p57"/>
            <p:cNvSpPr/>
            <p:nvPr/>
          </p:nvSpPr>
          <p:spPr>
            <a:xfrm>
              <a:off x="1090863" y="1986175"/>
              <a:ext cx="168650" cy="173150"/>
            </a:xfrm>
            <a:custGeom>
              <a:rect b="b" l="l" r="r" t="t"/>
              <a:pathLst>
                <a:path extrusionOk="0" h="6926" w="6746">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1003188" y="2144500"/>
              <a:ext cx="343975" cy="185775"/>
            </a:xfrm>
            <a:custGeom>
              <a:rect b="b" l="l" r="r" t="t"/>
              <a:pathLst>
                <a:path extrusionOk="0" h="7431" w="13759">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57"/>
          <p:cNvGrpSpPr/>
          <p:nvPr/>
        </p:nvGrpSpPr>
        <p:grpSpPr>
          <a:xfrm>
            <a:off x="4711150" y="1410638"/>
            <a:ext cx="321650" cy="343725"/>
            <a:chOff x="4017663" y="1976825"/>
            <a:chExt cx="321650" cy="343725"/>
          </a:xfrm>
        </p:grpSpPr>
        <p:sp>
          <p:nvSpPr>
            <p:cNvPr id="675" name="Google Shape;675;p57"/>
            <p:cNvSpPr/>
            <p:nvPr/>
          </p:nvSpPr>
          <p:spPr>
            <a:xfrm>
              <a:off x="4224988" y="1984275"/>
              <a:ext cx="78950" cy="78950"/>
            </a:xfrm>
            <a:custGeom>
              <a:rect b="b" l="l" r="r" t="t"/>
              <a:pathLst>
                <a:path extrusionOk="0" h="3158" w="3158">
                  <a:moveTo>
                    <a:pt x="0" y="0"/>
                  </a:moveTo>
                  <a:lnTo>
                    <a:pt x="0" y="1538"/>
                  </a:lnTo>
                  <a:cubicBezTo>
                    <a:pt x="0" y="1702"/>
                    <a:pt x="164" y="1835"/>
                    <a:pt x="298" y="1835"/>
                  </a:cubicBezTo>
                  <a:lnTo>
                    <a:pt x="1323" y="1835"/>
                  </a:lnTo>
                  <a:lnTo>
                    <a:pt x="1323" y="2860"/>
                  </a:lnTo>
                  <a:cubicBezTo>
                    <a:pt x="1323" y="3035"/>
                    <a:pt x="1446" y="3158"/>
                    <a:pt x="1620" y="3158"/>
                  </a:cubicBezTo>
                  <a:lnTo>
                    <a:pt x="3158" y="3158"/>
                  </a:lnTo>
                  <a:lnTo>
                    <a:pt x="3158" y="2563"/>
                  </a:lnTo>
                  <a:lnTo>
                    <a:pt x="1917" y="2563"/>
                  </a:lnTo>
                  <a:lnTo>
                    <a:pt x="1917" y="1538"/>
                  </a:lnTo>
                  <a:cubicBezTo>
                    <a:pt x="1917" y="1405"/>
                    <a:pt x="1794" y="1282"/>
                    <a:pt x="1620" y="1282"/>
                  </a:cubicBezTo>
                  <a:lnTo>
                    <a:pt x="595" y="1282"/>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7"/>
            <p:cNvSpPr/>
            <p:nvPr/>
          </p:nvSpPr>
          <p:spPr>
            <a:xfrm>
              <a:off x="4224988" y="2234150"/>
              <a:ext cx="78950" cy="78950"/>
            </a:xfrm>
            <a:custGeom>
              <a:rect b="b" l="l" r="r" t="t"/>
              <a:pathLst>
                <a:path extrusionOk="0" h="3158" w="3158">
                  <a:moveTo>
                    <a:pt x="1620" y="0"/>
                  </a:moveTo>
                  <a:cubicBezTo>
                    <a:pt x="1446" y="0"/>
                    <a:pt x="1323" y="123"/>
                    <a:pt x="1323" y="298"/>
                  </a:cubicBezTo>
                  <a:lnTo>
                    <a:pt x="1323" y="1323"/>
                  </a:lnTo>
                  <a:lnTo>
                    <a:pt x="298" y="1323"/>
                  </a:lnTo>
                  <a:cubicBezTo>
                    <a:pt x="164" y="1323"/>
                    <a:pt x="0" y="1446"/>
                    <a:pt x="0" y="1620"/>
                  </a:cubicBezTo>
                  <a:lnTo>
                    <a:pt x="0" y="3158"/>
                  </a:lnTo>
                  <a:lnTo>
                    <a:pt x="595" y="3158"/>
                  </a:lnTo>
                  <a:lnTo>
                    <a:pt x="595" y="1917"/>
                  </a:lnTo>
                  <a:lnTo>
                    <a:pt x="1620" y="1917"/>
                  </a:lnTo>
                  <a:cubicBezTo>
                    <a:pt x="1794" y="1917"/>
                    <a:pt x="1917" y="1794"/>
                    <a:pt x="1917" y="1620"/>
                  </a:cubicBezTo>
                  <a:lnTo>
                    <a:pt x="1917" y="595"/>
                  </a:lnTo>
                  <a:lnTo>
                    <a:pt x="3158" y="595"/>
                  </a:lnTo>
                  <a:lnTo>
                    <a:pt x="3158"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7"/>
            <p:cNvSpPr/>
            <p:nvPr/>
          </p:nvSpPr>
          <p:spPr>
            <a:xfrm>
              <a:off x="4267538" y="2141125"/>
              <a:ext cx="18225" cy="15125"/>
            </a:xfrm>
            <a:custGeom>
              <a:rect b="b" l="l" r="r" t="t"/>
              <a:pathLst>
                <a:path extrusionOk="0" h="605" w="729">
                  <a:moveTo>
                    <a:pt x="349" y="0"/>
                  </a:moveTo>
                  <a:cubicBezTo>
                    <a:pt x="257" y="0"/>
                    <a:pt x="174" y="41"/>
                    <a:pt x="92" y="133"/>
                  </a:cubicBezTo>
                  <a:cubicBezTo>
                    <a:pt x="0" y="390"/>
                    <a:pt x="133" y="605"/>
                    <a:pt x="349" y="605"/>
                  </a:cubicBezTo>
                  <a:cubicBezTo>
                    <a:pt x="564" y="605"/>
                    <a:pt x="728" y="390"/>
                    <a:pt x="646" y="174"/>
                  </a:cubicBezTo>
                  <a:cubicBezTo>
                    <a:pt x="605" y="92"/>
                    <a:pt x="472" y="0"/>
                    <a:pt x="39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7"/>
            <p:cNvSpPr/>
            <p:nvPr/>
          </p:nvSpPr>
          <p:spPr>
            <a:xfrm>
              <a:off x="4017663" y="1976825"/>
              <a:ext cx="321650" cy="343725"/>
            </a:xfrm>
            <a:custGeom>
              <a:rect b="b" l="l" r="r" t="t"/>
              <a:pathLst>
                <a:path extrusionOk="0" h="13749" w="12866">
                  <a:moveTo>
                    <a:pt x="2399" y="595"/>
                  </a:moveTo>
                  <a:lnTo>
                    <a:pt x="2399" y="2471"/>
                  </a:lnTo>
                  <a:cubicBezTo>
                    <a:pt x="2184" y="2307"/>
                    <a:pt x="1886" y="2215"/>
                    <a:pt x="1589" y="2215"/>
                  </a:cubicBezTo>
                  <a:lnTo>
                    <a:pt x="1240" y="2215"/>
                  </a:lnTo>
                  <a:lnTo>
                    <a:pt x="1240" y="595"/>
                  </a:lnTo>
                  <a:close/>
                  <a:moveTo>
                    <a:pt x="1589" y="2820"/>
                  </a:moveTo>
                  <a:cubicBezTo>
                    <a:pt x="2009" y="2820"/>
                    <a:pt x="2399" y="3117"/>
                    <a:pt x="2399" y="3589"/>
                  </a:cubicBezTo>
                  <a:cubicBezTo>
                    <a:pt x="2399" y="4009"/>
                    <a:pt x="2050" y="4399"/>
                    <a:pt x="1589" y="4399"/>
                  </a:cubicBezTo>
                  <a:lnTo>
                    <a:pt x="605" y="4399"/>
                  </a:lnTo>
                  <a:lnTo>
                    <a:pt x="605" y="2820"/>
                  </a:lnTo>
                  <a:close/>
                  <a:moveTo>
                    <a:pt x="11707" y="5424"/>
                  </a:moveTo>
                  <a:cubicBezTo>
                    <a:pt x="12005" y="5424"/>
                    <a:pt x="12220" y="5680"/>
                    <a:pt x="12220" y="5936"/>
                  </a:cubicBezTo>
                  <a:lnTo>
                    <a:pt x="12220" y="7812"/>
                  </a:lnTo>
                  <a:cubicBezTo>
                    <a:pt x="12220" y="8110"/>
                    <a:pt x="12005" y="8325"/>
                    <a:pt x="11707" y="8325"/>
                  </a:cubicBezTo>
                  <a:lnTo>
                    <a:pt x="10385" y="8325"/>
                  </a:lnTo>
                  <a:cubicBezTo>
                    <a:pt x="9534" y="8325"/>
                    <a:pt x="8847" y="7638"/>
                    <a:pt x="8888" y="6787"/>
                  </a:cubicBezTo>
                  <a:cubicBezTo>
                    <a:pt x="8929" y="6018"/>
                    <a:pt x="9575" y="5424"/>
                    <a:pt x="10344" y="5424"/>
                  </a:cubicBezTo>
                  <a:close/>
                  <a:moveTo>
                    <a:pt x="2399" y="4737"/>
                  </a:moveTo>
                  <a:lnTo>
                    <a:pt x="2399" y="9012"/>
                  </a:lnTo>
                  <a:cubicBezTo>
                    <a:pt x="2184" y="8838"/>
                    <a:pt x="1886" y="8756"/>
                    <a:pt x="1589" y="8756"/>
                  </a:cubicBezTo>
                  <a:lnTo>
                    <a:pt x="1240" y="8756"/>
                  </a:lnTo>
                  <a:lnTo>
                    <a:pt x="1240" y="4993"/>
                  </a:lnTo>
                  <a:lnTo>
                    <a:pt x="1589" y="4993"/>
                  </a:lnTo>
                  <a:cubicBezTo>
                    <a:pt x="1886" y="4993"/>
                    <a:pt x="2184" y="4870"/>
                    <a:pt x="2399" y="4737"/>
                  </a:cubicBezTo>
                  <a:close/>
                  <a:moveTo>
                    <a:pt x="1589" y="9350"/>
                  </a:moveTo>
                  <a:cubicBezTo>
                    <a:pt x="2009" y="9350"/>
                    <a:pt x="2399" y="9688"/>
                    <a:pt x="2399" y="10119"/>
                  </a:cubicBezTo>
                  <a:cubicBezTo>
                    <a:pt x="2399" y="10591"/>
                    <a:pt x="2050" y="10929"/>
                    <a:pt x="1589" y="10929"/>
                  </a:cubicBezTo>
                  <a:lnTo>
                    <a:pt x="605" y="10929"/>
                  </a:lnTo>
                  <a:lnTo>
                    <a:pt x="605" y="9350"/>
                  </a:lnTo>
                  <a:close/>
                  <a:moveTo>
                    <a:pt x="2399" y="11277"/>
                  </a:moveTo>
                  <a:lnTo>
                    <a:pt x="2399" y="13153"/>
                  </a:lnTo>
                  <a:lnTo>
                    <a:pt x="1240" y="13153"/>
                  </a:lnTo>
                  <a:lnTo>
                    <a:pt x="1240" y="11534"/>
                  </a:lnTo>
                  <a:lnTo>
                    <a:pt x="1589" y="11534"/>
                  </a:lnTo>
                  <a:cubicBezTo>
                    <a:pt x="1886" y="11534"/>
                    <a:pt x="2184" y="11441"/>
                    <a:pt x="2399" y="11277"/>
                  </a:cubicBezTo>
                  <a:close/>
                  <a:moveTo>
                    <a:pt x="11154" y="595"/>
                  </a:moveTo>
                  <a:lnTo>
                    <a:pt x="11154" y="4819"/>
                  </a:lnTo>
                  <a:lnTo>
                    <a:pt x="10385" y="4819"/>
                  </a:lnTo>
                  <a:cubicBezTo>
                    <a:pt x="9226" y="4819"/>
                    <a:pt x="8293" y="5762"/>
                    <a:pt x="8334" y="6921"/>
                  </a:cubicBezTo>
                  <a:cubicBezTo>
                    <a:pt x="8334" y="8028"/>
                    <a:pt x="9226" y="8920"/>
                    <a:pt x="10385" y="8920"/>
                  </a:cubicBezTo>
                  <a:lnTo>
                    <a:pt x="11154" y="8920"/>
                  </a:lnTo>
                  <a:lnTo>
                    <a:pt x="11154" y="13194"/>
                  </a:lnTo>
                  <a:lnTo>
                    <a:pt x="2993" y="13194"/>
                  </a:lnTo>
                  <a:lnTo>
                    <a:pt x="2993" y="595"/>
                  </a:lnTo>
                  <a:close/>
                  <a:moveTo>
                    <a:pt x="943" y="1"/>
                  </a:moveTo>
                  <a:cubicBezTo>
                    <a:pt x="769" y="1"/>
                    <a:pt x="646" y="124"/>
                    <a:pt x="646" y="298"/>
                  </a:cubicBezTo>
                  <a:lnTo>
                    <a:pt x="646" y="2215"/>
                  </a:lnTo>
                  <a:lnTo>
                    <a:pt x="308" y="2215"/>
                  </a:lnTo>
                  <a:cubicBezTo>
                    <a:pt x="133" y="2215"/>
                    <a:pt x="0" y="2348"/>
                    <a:pt x="0" y="2512"/>
                  </a:cubicBezTo>
                  <a:lnTo>
                    <a:pt x="0" y="4696"/>
                  </a:lnTo>
                  <a:cubicBezTo>
                    <a:pt x="0" y="4819"/>
                    <a:pt x="133" y="4993"/>
                    <a:pt x="308" y="4993"/>
                  </a:cubicBezTo>
                  <a:lnTo>
                    <a:pt x="646" y="4993"/>
                  </a:lnTo>
                  <a:lnTo>
                    <a:pt x="646" y="8756"/>
                  </a:lnTo>
                  <a:lnTo>
                    <a:pt x="308" y="8756"/>
                  </a:lnTo>
                  <a:cubicBezTo>
                    <a:pt x="133" y="8756"/>
                    <a:pt x="0" y="8879"/>
                    <a:pt x="0" y="9053"/>
                  </a:cubicBezTo>
                  <a:lnTo>
                    <a:pt x="0" y="11226"/>
                  </a:lnTo>
                  <a:cubicBezTo>
                    <a:pt x="0" y="11400"/>
                    <a:pt x="133" y="11534"/>
                    <a:pt x="308" y="11534"/>
                  </a:cubicBezTo>
                  <a:lnTo>
                    <a:pt x="646" y="11534"/>
                  </a:lnTo>
                  <a:lnTo>
                    <a:pt x="646" y="13451"/>
                  </a:lnTo>
                  <a:cubicBezTo>
                    <a:pt x="646" y="13625"/>
                    <a:pt x="769" y="13748"/>
                    <a:pt x="943" y="13748"/>
                  </a:cubicBezTo>
                  <a:lnTo>
                    <a:pt x="11451" y="13748"/>
                  </a:lnTo>
                  <a:cubicBezTo>
                    <a:pt x="11625" y="13748"/>
                    <a:pt x="11748" y="13625"/>
                    <a:pt x="11748" y="13451"/>
                  </a:cubicBezTo>
                  <a:lnTo>
                    <a:pt x="11748" y="8879"/>
                  </a:lnTo>
                  <a:cubicBezTo>
                    <a:pt x="12353" y="8879"/>
                    <a:pt x="12866" y="8407"/>
                    <a:pt x="12866" y="7771"/>
                  </a:cubicBezTo>
                  <a:lnTo>
                    <a:pt x="12866" y="5936"/>
                  </a:lnTo>
                  <a:cubicBezTo>
                    <a:pt x="12866" y="5332"/>
                    <a:pt x="12353" y="4870"/>
                    <a:pt x="11748" y="4819"/>
                  </a:cubicBezTo>
                  <a:lnTo>
                    <a:pt x="11748" y="298"/>
                  </a:lnTo>
                  <a:cubicBezTo>
                    <a:pt x="11748" y="124"/>
                    <a:pt x="11625" y="1"/>
                    <a:pt x="1145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7"/>
            <p:cNvSpPr/>
            <p:nvPr/>
          </p:nvSpPr>
          <p:spPr>
            <a:xfrm>
              <a:off x="4126563" y="2048350"/>
              <a:ext cx="92050" cy="14875"/>
            </a:xfrm>
            <a:custGeom>
              <a:rect b="b" l="l" r="r" t="t"/>
              <a:pathLst>
                <a:path extrusionOk="0" h="595" w="3682">
                  <a:moveTo>
                    <a:pt x="308" y="0"/>
                  </a:moveTo>
                  <a:cubicBezTo>
                    <a:pt x="134" y="0"/>
                    <a:pt x="1" y="123"/>
                    <a:pt x="1" y="338"/>
                  </a:cubicBezTo>
                  <a:cubicBezTo>
                    <a:pt x="52" y="472"/>
                    <a:pt x="175" y="595"/>
                    <a:pt x="308" y="595"/>
                  </a:cubicBezTo>
                  <a:lnTo>
                    <a:pt x="3384" y="595"/>
                  </a:lnTo>
                  <a:cubicBezTo>
                    <a:pt x="3548" y="595"/>
                    <a:pt x="3681" y="420"/>
                    <a:pt x="3681" y="256"/>
                  </a:cubicBezTo>
                  <a:cubicBezTo>
                    <a:pt x="3640" y="82"/>
                    <a:pt x="3507" y="0"/>
                    <a:pt x="338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7"/>
            <p:cNvSpPr/>
            <p:nvPr/>
          </p:nvSpPr>
          <p:spPr>
            <a:xfrm>
              <a:off x="4137338" y="2092175"/>
              <a:ext cx="70500" cy="14875"/>
            </a:xfrm>
            <a:custGeom>
              <a:rect b="b" l="l" r="r" t="t"/>
              <a:pathLst>
                <a:path extrusionOk="0" h="595" w="2820">
                  <a:moveTo>
                    <a:pt x="298" y="0"/>
                  </a:moveTo>
                  <a:cubicBezTo>
                    <a:pt x="134" y="0"/>
                    <a:pt x="0" y="123"/>
                    <a:pt x="41" y="338"/>
                  </a:cubicBezTo>
                  <a:cubicBezTo>
                    <a:pt x="41" y="461"/>
                    <a:pt x="175" y="595"/>
                    <a:pt x="339" y="595"/>
                  </a:cubicBezTo>
                  <a:lnTo>
                    <a:pt x="2522" y="595"/>
                  </a:lnTo>
                  <a:cubicBezTo>
                    <a:pt x="2697" y="595"/>
                    <a:pt x="2820" y="420"/>
                    <a:pt x="2820" y="205"/>
                  </a:cubicBezTo>
                  <a:cubicBezTo>
                    <a:pt x="2779" y="82"/>
                    <a:pt x="2645" y="0"/>
                    <a:pt x="2481"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81" name="Google Shape;681;p57"/>
          <p:cNvCxnSpPr>
            <a:stCxn id="665" idx="2"/>
          </p:cNvCxnSpPr>
          <p:nvPr/>
        </p:nvCxnSpPr>
        <p:spPr>
          <a:xfrm>
            <a:off x="1495925" y="1840663"/>
            <a:ext cx="0" cy="2269500"/>
          </a:xfrm>
          <a:prstGeom prst="straightConnector1">
            <a:avLst/>
          </a:prstGeom>
          <a:noFill/>
          <a:ln cap="flat" cmpd="sng" w="19050">
            <a:solidFill>
              <a:schemeClr val="dk1"/>
            </a:solidFill>
            <a:prstDash val="solid"/>
            <a:round/>
            <a:headEnd len="med" w="med" type="none"/>
            <a:tailEnd len="med" w="med" type="none"/>
          </a:ln>
        </p:spPr>
      </p:cxnSp>
      <p:cxnSp>
        <p:nvCxnSpPr>
          <p:cNvPr id="682" name="Google Shape;682;p57"/>
          <p:cNvCxnSpPr/>
          <p:nvPr/>
        </p:nvCxnSpPr>
        <p:spPr>
          <a:xfrm>
            <a:off x="4871975" y="1879088"/>
            <a:ext cx="0" cy="22695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8"/>
          <p:cNvSpPr/>
          <p:nvPr/>
        </p:nvSpPr>
        <p:spPr>
          <a:xfrm>
            <a:off x="6285625" y="2532900"/>
            <a:ext cx="1499700" cy="1499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Hanken Grotesk"/>
              <a:ea typeface="Hanken Grotesk"/>
              <a:cs typeface="Hanken Grotesk"/>
              <a:sym typeface="Hanken Grotesk"/>
            </a:endParaRPr>
          </a:p>
        </p:txBody>
      </p:sp>
      <p:sp>
        <p:nvSpPr>
          <p:cNvPr id="688" name="Google Shape;688;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Định nghĩa tập các cột</a:t>
            </a:r>
            <a:endParaRPr>
              <a:latin typeface="Montserrat ExtraBold"/>
              <a:ea typeface="Montserrat ExtraBold"/>
              <a:cs typeface="Montserrat ExtraBold"/>
              <a:sym typeface="Montserrat ExtraBold"/>
            </a:endParaRPr>
          </a:p>
        </p:txBody>
      </p:sp>
      <p:sp>
        <p:nvSpPr>
          <p:cNvPr id="689" name="Google Shape;689;p58"/>
          <p:cNvSpPr txBox="1"/>
          <p:nvPr>
            <p:ph idx="4" type="subTitle"/>
          </p:nvPr>
        </p:nvSpPr>
        <p:spPr>
          <a:xfrm>
            <a:off x="977801" y="3412200"/>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latin typeface="Montserrat SemiBold"/>
                <a:ea typeface="Montserrat SemiBold"/>
                <a:cs typeface="Montserrat SemiBold"/>
                <a:sym typeface="Montserrat SemiBold"/>
              </a:rPr>
              <a:t>Data type</a:t>
            </a:r>
            <a:endParaRPr sz="1600">
              <a:latin typeface="Montserrat SemiBold"/>
              <a:ea typeface="Montserrat SemiBold"/>
              <a:cs typeface="Montserrat SemiBold"/>
              <a:sym typeface="Montserrat SemiBold"/>
            </a:endParaRPr>
          </a:p>
        </p:txBody>
      </p:sp>
      <p:sp>
        <p:nvSpPr>
          <p:cNvPr id="690" name="Google Shape;690;p58"/>
          <p:cNvSpPr txBox="1"/>
          <p:nvPr>
            <p:ph idx="5" type="subTitle"/>
          </p:nvPr>
        </p:nvSpPr>
        <p:spPr>
          <a:xfrm>
            <a:off x="3450748" y="3412200"/>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latin typeface="Montserrat SemiBold"/>
                <a:ea typeface="Montserrat SemiBold"/>
                <a:cs typeface="Montserrat SemiBold"/>
                <a:sym typeface="Montserrat SemiBold"/>
              </a:rPr>
              <a:t>Default_value</a:t>
            </a:r>
            <a:endParaRPr sz="1600">
              <a:latin typeface="Montserrat SemiBold"/>
              <a:ea typeface="Montserrat SemiBold"/>
              <a:cs typeface="Montserrat SemiBold"/>
              <a:sym typeface="Montserrat SemiBold"/>
            </a:endParaRPr>
          </a:p>
        </p:txBody>
      </p:sp>
      <p:sp>
        <p:nvSpPr>
          <p:cNvPr id="691" name="Google Shape;691;p58"/>
          <p:cNvSpPr txBox="1"/>
          <p:nvPr>
            <p:ph idx="6" type="subTitle"/>
          </p:nvPr>
        </p:nvSpPr>
        <p:spPr>
          <a:xfrm>
            <a:off x="5923697" y="3412200"/>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latin typeface="Montserrat SemiBold"/>
                <a:ea typeface="Montserrat SemiBold"/>
                <a:cs typeface="Montserrat SemiBold"/>
                <a:sym typeface="Montserrat SemiBold"/>
              </a:rPr>
              <a:t>Constraints</a:t>
            </a:r>
            <a:endParaRPr sz="1600">
              <a:latin typeface="Montserrat SemiBold"/>
              <a:ea typeface="Montserrat SemiBold"/>
              <a:cs typeface="Montserrat SemiBold"/>
              <a:sym typeface="Montserrat SemiBold"/>
            </a:endParaRPr>
          </a:p>
        </p:txBody>
      </p:sp>
      <p:grpSp>
        <p:nvGrpSpPr>
          <p:cNvPr id="692" name="Google Shape;692;p58"/>
          <p:cNvGrpSpPr/>
          <p:nvPr/>
        </p:nvGrpSpPr>
        <p:grpSpPr>
          <a:xfrm>
            <a:off x="1987939" y="2872625"/>
            <a:ext cx="222225" cy="345000"/>
            <a:chOff x="1063938" y="3093725"/>
            <a:chExt cx="222225" cy="345000"/>
          </a:xfrm>
        </p:grpSpPr>
        <p:sp>
          <p:nvSpPr>
            <p:cNvPr id="693" name="Google Shape;693;p58"/>
            <p:cNvSpPr/>
            <p:nvPr/>
          </p:nvSpPr>
          <p:spPr>
            <a:xfrm>
              <a:off x="1063938" y="3093725"/>
              <a:ext cx="222225" cy="345000"/>
            </a:xfrm>
            <a:custGeom>
              <a:rect b="b" l="l" r="r" t="t"/>
              <a:pathLst>
                <a:path extrusionOk="0" h="13800" w="8889">
                  <a:moveTo>
                    <a:pt x="6326" y="595"/>
                  </a:moveTo>
                  <a:lnTo>
                    <a:pt x="6326" y="1282"/>
                  </a:lnTo>
                  <a:cubicBezTo>
                    <a:pt x="6326" y="1538"/>
                    <a:pt x="6110" y="1795"/>
                    <a:pt x="5813" y="1795"/>
                  </a:cubicBezTo>
                  <a:lnTo>
                    <a:pt x="3076" y="1795"/>
                  </a:lnTo>
                  <a:cubicBezTo>
                    <a:pt x="2779" y="1795"/>
                    <a:pt x="2563" y="1538"/>
                    <a:pt x="2563" y="1282"/>
                  </a:cubicBezTo>
                  <a:lnTo>
                    <a:pt x="2563" y="595"/>
                  </a:lnTo>
                  <a:close/>
                  <a:moveTo>
                    <a:pt x="7607" y="595"/>
                  </a:moveTo>
                  <a:cubicBezTo>
                    <a:pt x="7997" y="595"/>
                    <a:pt x="8294" y="893"/>
                    <a:pt x="8294" y="1282"/>
                  </a:cubicBezTo>
                  <a:lnTo>
                    <a:pt x="8294" y="11872"/>
                  </a:lnTo>
                  <a:cubicBezTo>
                    <a:pt x="8294" y="12600"/>
                    <a:pt x="7740" y="13194"/>
                    <a:pt x="7013" y="13194"/>
                  </a:cubicBezTo>
                  <a:lnTo>
                    <a:pt x="1928" y="13194"/>
                  </a:lnTo>
                  <a:cubicBezTo>
                    <a:pt x="1159" y="13194"/>
                    <a:pt x="605" y="12600"/>
                    <a:pt x="605" y="11872"/>
                  </a:cubicBezTo>
                  <a:lnTo>
                    <a:pt x="605" y="1661"/>
                  </a:lnTo>
                  <a:cubicBezTo>
                    <a:pt x="605" y="1067"/>
                    <a:pt x="1077" y="595"/>
                    <a:pt x="1631" y="595"/>
                  </a:cubicBezTo>
                  <a:lnTo>
                    <a:pt x="1969" y="595"/>
                  </a:lnTo>
                  <a:lnTo>
                    <a:pt x="1969" y="1497"/>
                  </a:lnTo>
                  <a:cubicBezTo>
                    <a:pt x="1969" y="1969"/>
                    <a:pt x="2358" y="2389"/>
                    <a:pt x="2871" y="2389"/>
                  </a:cubicBezTo>
                  <a:lnTo>
                    <a:pt x="6367" y="2389"/>
                  </a:lnTo>
                  <a:cubicBezTo>
                    <a:pt x="6664" y="2389"/>
                    <a:pt x="6920" y="2133"/>
                    <a:pt x="6920" y="1795"/>
                  </a:cubicBezTo>
                  <a:lnTo>
                    <a:pt x="6920" y="595"/>
                  </a:lnTo>
                  <a:close/>
                  <a:moveTo>
                    <a:pt x="1928" y="1"/>
                  </a:moveTo>
                  <a:cubicBezTo>
                    <a:pt x="862" y="1"/>
                    <a:pt x="1" y="852"/>
                    <a:pt x="1" y="1918"/>
                  </a:cubicBezTo>
                  <a:lnTo>
                    <a:pt x="1" y="11872"/>
                  </a:lnTo>
                  <a:cubicBezTo>
                    <a:pt x="1" y="12938"/>
                    <a:pt x="862" y="13799"/>
                    <a:pt x="1928" y="13799"/>
                  </a:cubicBezTo>
                  <a:lnTo>
                    <a:pt x="7013" y="13799"/>
                  </a:lnTo>
                  <a:cubicBezTo>
                    <a:pt x="8038" y="13799"/>
                    <a:pt x="8889" y="12938"/>
                    <a:pt x="8889" y="11872"/>
                  </a:cubicBezTo>
                  <a:lnTo>
                    <a:pt x="8889" y="1918"/>
                  </a:lnTo>
                  <a:cubicBezTo>
                    <a:pt x="8889" y="852"/>
                    <a:pt x="8038" y="1"/>
                    <a:pt x="701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
            <p:cNvSpPr/>
            <p:nvPr/>
          </p:nvSpPr>
          <p:spPr>
            <a:xfrm>
              <a:off x="1106738" y="3182400"/>
              <a:ext cx="59750" cy="58725"/>
            </a:xfrm>
            <a:custGeom>
              <a:rect b="b" l="l" r="r" t="t"/>
              <a:pathLst>
                <a:path extrusionOk="0" h="2349" w="2390">
                  <a:moveTo>
                    <a:pt x="339" y="1"/>
                  </a:moveTo>
                  <a:cubicBezTo>
                    <a:pt x="175" y="1"/>
                    <a:pt x="42" y="83"/>
                    <a:pt x="1" y="257"/>
                  </a:cubicBezTo>
                  <a:cubicBezTo>
                    <a:pt x="1" y="421"/>
                    <a:pt x="134" y="595"/>
                    <a:pt x="298" y="595"/>
                  </a:cubicBezTo>
                  <a:lnTo>
                    <a:pt x="903" y="595"/>
                  </a:lnTo>
                  <a:lnTo>
                    <a:pt x="903" y="2051"/>
                  </a:lnTo>
                  <a:cubicBezTo>
                    <a:pt x="903" y="2174"/>
                    <a:pt x="985" y="2307"/>
                    <a:pt x="1159" y="2348"/>
                  </a:cubicBezTo>
                  <a:cubicBezTo>
                    <a:pt x="1323" y="2348"/>
                    <a:pt x="1497" y="2215"/>
                    <a:pt x="1497" y="2051"/>
                  </a:cubicBezTo>
                  <a:lnTo>
                    <a:pt x="1497" y="595"/>
                  </a:lnTo>
                  <a:lnTo>
                    <a:pt x="2051" y="595"/>
                  </a:lnTo>
                  <a:cubicBezTo>
                    <a:pt x="2225" y="595"/>
                    <a:pt x="2348" y="472"/>
                    <a:pt x="2348" y="339"/>
                  </a:cubicBezTo>
                  <a:cubicBezTo>
                    <a:pt x="2389" y="165"/>
                    <a:pt x="2225" y="1"/>
                    <a:pt x="2051"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8"/>
            <p:cNvSpPr/>
            <p:nvPr/>
          </p:nvSpPr>
          <p:spPr>
            <a:xfrm>
              <a:off x="1194388" y="3182400"/>
              <a:ext cx="48975" cy="14900"/>
            </a:xfrm>
            <a:custGeom>
              <a:rect b="b" l="l" r="r" t="t"/>
              <a:pathLst>
                <a:path extrusionOk="0" h="596" w="1959">
                  <a:moveTo>
                    <a:pt x="339" y="1"/>
                  </a:moveTo>
                  <a:cubicBezTo>
                    <a:pt x="124" y="1"/>
                    <a:pt x="1" y="165"/>
                    <a:pt x="42" y="339"/>
                  </a:cubicBezTo>
                  <a:cubicBezTo>
                    <a:pt x="42" y="472"/>
                    <a:pt x="165" y="595"/>
                    <a:pt x="339" y="595"/>
                  </a:cubicBezTo>
                  <a:lnTo>
                    <a:pt x="1620" y="595"/>
                  </a:lnTo>
                  <a:cubicBezTo>
                    <a:pt x="1795" y="595"/>
                    <a:pt x="1959" y="421"/>
                    <a:pt x="1918" y="257"/>
                  </a:cubicBezTo>
                  <a:cubicBezTo>
                    <a:pt x="1918" y="83"/>
                    <a:pt x="1754"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8"/>
            <p:cNvSpPr/>
            <p:nvPr/>
          </p:nvSpPr>
          <p:spPr>
            <a:xfrm>
              <a:off x="1194388" y="3226225"/>
              <a:ext cx="48975" cy="14900"/>
            </a:xfrm>
            <a:custGeom>
              <a:rect b="b" l="l" r="r" t="t"/>
              <a:pathLst>
                <a:path extrusionOk="0" h="596" w="1959">
                  <a:moveTo>
                    <a:pt x="339" y="1"/>
                  </a:moveTo>
                  <a:cubicBezTo>
                    <a:pt x="124" y="1"/>
                    <a:pt x="1" y="165"/>
                    <a:pt x="42" y="339"/>
                  </a:cubicBezTo>
                  <a:cubicBezTo>
                    <a:pt x="42" y="513"/>
                    <a:pt x="165" y="595"/>
                    <a:pt x="339" y="595"/>
                  </a:cubicBezTo>
                  <a:lnTo>
                    <a:pt x="1620" y="595"/>
                  </a:lnTo>
                  <a:cubicBezTo>
                    <a:pt x="1795" y="595"/>
                    <a:pt x="1959" y="462"/>
                    <a:pt x="1918" y="257"/>
                  </a:cubicBezTo>
                  <a:cubicBezTo>
                    <a:pt x="1918" y="124"/>
                    <a:pt x="1754" y="1"/>
                    <a:pt x="162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8"/>
            <p:cNvSpPr/>
            <p:nvPr/>
          </p:nvSpPr>
          <p:spPr>
            <a:xfrm>
              <a:off x="1106738" y="3269800"/>
              <a:ext cx="136625" cy="15150"/>
            </a:xfrm>
            <a:custGeom>
              <a:rect b="b" l="l" r="r" t="t"/>
              <a:pathLst>
                <a:path extrusionOk="0" h="606" w="5465">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8"/>
            <p:cNvSpPr/>
            <p:nvPr/>
          </p:nvSpPr>
          <p:spPr>
            <a:xfrm>
              <a:off x="1106738" y="3313625"/>
              <a:ext cx="136625" cy="15150"/>
            </a:xfrm>
            <a:custGeom>
              <a:rect b="b" l="l" r="r" t="t"/>
              <a:pathLst>
                <a:path extrusionOk="0" h="606" w="5465">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1106738" y="3357450"/>
              <a:ext cx="136625" cy="14875"/>
            </a:xfrm>
            <a:custGeom>
              <a:rect b="b" l="l" r="r" t="t"/>
              <a:pathLst>
                <a:path extrusionOk="0" h="595" w="5465">
                  <a:moveTo>
                    <a:pt x="339" y="0"/>
                  </a:moveTo>
                  <a:cubicBezTo>
                    <a:pt x="134" y="0"/>
                    <a:pt x="1" y="175"/>
                    <a:pt x="42" y="339"/>
                  </a:cubicBezTo>
                  <a:cubicBezTo>
                    <a:pt x="42" y="513"/>
                    <a:pt x="175" y="595"/>
                    <a:pt x="339" y="595"/>
                  </a:cubicBezTo>
                  <a:lnTo>
                    <a:pt x="5126" y="595"/>
                  </a:lnTo>
                  <a:cubicBezTo>
                    <a:pt x="5301" y="595"/>
                    <a:pt x="5465" y="431"/>
                    <a:pt x="5424" y="257"/>
                  </a:cubicBezTo>
                  <a:cubicBezTo>
                    <a:pt x="5424" y="134"/>
                    <a:pt x="5260" y="0"/>
                    <a:pt x="512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58"/>
          <p:cNvGrpSpPr/>
          <p:nvPr/>
        </p:nvGrpSpPr>
        <p:grpSpPr>
          <a:xfrm>
            <a:off x="4399498" y="2873138"/>
            <a:ext cx="345000" cy="343975"/>
            <a:chOff x="1799738" y="3074500"/>
            <a:chExt cx="345000" cy="343975"/>
          </a:xfrm>
        </p:grpSpPr>
        <p:sp>
          <p:nvSpPr>
            <p:cNvPr id="701" name="Google Shape;701;p58"/>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58"/>
          <p:cNvGrpSpPr/>
          <p:nvPr/>
        </p:nvGrpSpPr>
        <p:grpSpPr>
          <a:xfrm>
            <a:off x="6872438" y="2872613"/>
            <a:ext cx="345000" cy="345050"/>
            <a:chOff x="6980063" y="2520150"/>
            <a:chExt cx="345000" cy="345050"/>
          </a:xfrm>
        </p:grpSpPr>
        <p:sp>
          <p:nvSpPr>
            <p:cNvPr id="710" name="Google Shape;710;p58"/>
            <p:cNvSpPr/>
            <p:nvPr/>
          </p:nvSpPr>
          <p:spPr>
            <a:xfrm>
              <a:off x="7043113" y="2565000"/>
              <a:ext cx="218900" cy="36625"/>
            </a:xfrm>
            <a:custGeom>
              <a:rect b="b" l="l" r="r" t="t"/>
              <a:pathLst>
                <a:path extrusionOk="0" h="1465" w="8756">
                  <a:moveTo>
                    <a:pt x="1" y="1"/>
                  </a:moveTo>
                  <a:lnTo>
                    <a:pt x="1" y="606"/>
                  </a:lnTo>
                  <a:lnTo>
                    <a:pt x="1918" y="606"/>
                  </a:lnTo>
                  <a:lnTo>
                    <a:pt x="1918" y="1159"/>
                  </a:lnTo>
                  <a:cubicBezTo>
                    <a:pt x="1918" y="1334"/>
                    <a:pt x="2000" y="1457"/>
                    <a:pt x="2133" y="1457"/>
                  </a:cubicBezTo>
                  <a:cubicBezTo>
                    <a:pt x="2161" y="1462"/>
                    <a:pt x="2187" y="1464"/>
                    <a:pt x="2212" y="1464"/>
                  </a:cubicBezTo>
                  <a:cubicBezTo>
                    <a:pt x="2378" y="1464"/>
                    <a:pt x="2471" y="1347"/>
                    <a:pt x="2471" y="1159"/>
                  </a:cubicBezTo>
                  <a:lnTo>
                    <a:pt x="2471" y="606"/>
                  </a:lnTo>
                  <a:lnTo>
                    <a:pt x="8756" y="606"/>
                  </a:lnTo>
                  <a:lnTo>
                    <a:pt x="8756"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8"/>
            <p:cNvSpPr/>
            <p:nvPr/>
          </p:nvSpPr>
          <p:spPr>
            <a:xfrm>
              <a:off x="7043113" y="2696325"/>
              <a:ext cx="217875" cy="36575"/>
            </a:xfrm>
            <a:custGeom>
              <a:rect b="b" l="l" r="r" t="t"/>
              <a:pathLst>
                <a:path extrusionOk="0" h="1463" w="8715">
                  <a:moveTo>
                    <a:pt x="2194" y="1"/>
                  </a:moveTo>
                  <a:cubicBezTo>
                    <a:pt x="2025" y="1"/>
                    <a:pt x="1918" y="148"/>
                    <a:pt x="1918" y="304"/>
                  </a:cubicBezTo>
                  <a:lnTo>
                    <a:pt x="1918" y="858"/>
                  </a:lnTo>
                  <a:lnTo>
                    <a:pt x="1" y="858"/>
                  </a:lnTo>
                  <a:lnTo>
                    <a:pt x="1" y="1463"/>
                  </a:lnTo>
                  <a:lnTo>
                    <a:pt x="8715" y="1463"/>
                  </a:lnTo>
                  <a:lnTo>
                    <a:pt x="8715" y="858"/>
                  </a:lnTo>
                  <a:lnTo>
                    <a:pt x="2471" y="858"/>
                  </a:lnTo>
                  <a:lnTo>
                    <a:pt x="2471" y="304"/>
                  </a:lnTo>
                  <a:cubicBezTo>
                    <a:pt x="2471" y="181"/>
                    <a:pt x="2389" y="48"/>
                    <a:pt x="2256" y="7"/>
                  </a:cubicBezTo>
                  <a:cubicBezTo>
                    <a:pt x="2235" y="3"/>
                    <a:pt x="2214" y="1"/>
                    <a:pt x="219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8"/>
            <p:cNvSpPr/>
            <p:nvPr/>
          </p:nvSpPr>
          <p:spPr>
            <a:xfrm>
              <a:off x="6980063" y="2520150"/>
              <a:ext cx="345000" cy="345050"/>
            </a:xfrm>
            <a:custGeom>
              <a:rect b="b" l="l" r="r" t="t"/>
              <a:pathLst>
                <a:path extrusionOk="0" h="13802" w="13800">
                  <a:moveTo>
                    <a:pt x="6623" y="606"/>
                  </a:moveTo>
                  <a:lnTo>
                    <a:pt x="6623" y="9658"/>
                  </a:lnTo>
                  <a:lnTo>
                    <a:pt x="2820" y="9658"/>
                  </a:lnTo>
                  <a:lnTo>
                    <a:pt x="2820" y="606"/>
                  </a:lnTo>
                  <a:close/>
                  <a:moveTo>
                    <a:pt x="10980" y="606"/>
                  </a:moveTo>
                  <a:lnTo>
                    <a:pt x="10980" y="9658"/>
                  </a:lnTo>
                  <a:lnTo>
                    <a:pt x="7177" y="9658"/>
                  </a:lnTo>
                  <a:lnTo>
                    <a:pt x="7177" y="606"/>
                  </a:lnTo>
                  <a:close/>
                  <a:moveTo>
                    <a:pt x="13195" y="10252"/>
                  </a:moveTo>
                  <a:lnTo>
                    <a:pt x="13195" y="11411"/>
                  </a:lnTo>
                  <a:lnTo>
                    <a:pt x="596" y="11411"/>
                  </a:lnTo>
                  <a:lnTo>
                    <a:pt x="596" y="10252"/>
                  </a:lnTo>
                  <a:close/>
                  <a:moveTo>
                    <a:pt x="3117" y="12005"/>
                  </a:moveTo>
                  <a:lnTo>
                    <a:pt x="3117" y="12610"/>
                  </a:lnTo>
                  <a:cubicBezTo>
                    <a:pt x="3117" y="12927"/>
                    <a:pt x="2856" y="13209"/>
                    <a:pt x="2536" y="13209"/>
                  </a:cubicBezTo>
                  <a:cubicBezTo>
                    <a:pt x="2515" y="13209"/>
                    <a:pt x="2493" y="13207"/>
                    <a:pt x="2472" y="13205"/>
                  </a:cubicBezTo>
                  <a:cubicBezTo>
                    <a:pt x="2174" y="13164"/>
                    <a:pt x="1959" y="12907"/>
                    <a:pt x="1959" y="12610"/>
                  </a:cubicBezTo>
                  <a:lnTo>
                    <a:pt x="1959" y="12005"/>
                  </a:lnTo>
                  <a:close/>
                  <a:moveTo>
                    <a:pt x="11831" y="12005"/>
                  </a:moveTo>
                  <a:lnTo>
                    <a:pt x="11831" y="12610"/>
                  </a:lnTo>
                  <a:cubicBezTo>
                    <a:pt x="11831" y="12927"/>
                    <a:pt x="11606" y="13209"/>
                    <a:pt x="11299" y="13209"/>
                  </a:cubicBezTo>
                  <a:cubicBezTo>
                    <a:pt x="11278" y="13209"/>
                    <a:pt x="11258" y="13207"/>
                    <a:pt x="11237" y="13205"/>
                  </a:cubicBezTo>
                  <a:cubicBezTo>
                    <a:pt x="10888" y="13164"/>
                    <a:pt x="10673" y="12907"/>
                    <a:pt x="10673" y="12610"/>
                  </a:cubicBezTo>
                  <a:lnTo>
                    <a:pt x="10673" y="12005"/>
                  </a:lnTo>
                  <a:close/>
                  <a:moveTo>
                    <a:pt x="2523" y="1"/>
                  </a:moveTo>
                  <a:cubicBezTo>
                    <a:pt x="2390" y="1"/>
                    <a:pt x="2267" y="134"/>
                    <a:pt x="2267" y="308"/>
                  </a:cubicBezTo>
                  <a:lnTo>
                    <a:pt x="2267" y="9658"/>
                  </a:lnTo>
                  <a:lnTo>
                    <a:pt x="298" y="9658"/>
                  </a:lnTo>
                  <a:cubicBezTo>
                    <a:pt x="124" y="9658"/>
                    <a:pt x="1" y="9832"/>
                    <a:pt x="1" y="9955"/>
                  </a:cubicBezTo>
                  <a:lnTo>
                    <a:pt x="1" y="11708"/>
                  </a:lnTo>
                  <a:cubicBezTo>
                    <a:pt x="1" y="11882"/>
                    <a:pt x="124" y="12005"/>
                    <a:pt x="298" y="12005"/>
                  </a:cubicBezTo>
                  <a:lnTo>
                    <a:pt x="1364" y="12005"/>
                  </a:lnTo>
                  <a:lnTo>
                    <a:pt x="1364" y="12610"/>
                  </a:lnTo>
                  <a:cubicBezTo>
                    <a:pt x="1364" y="13263"/>
                    <a:pt x="1880" y="13802"/>
                    <a:pt x="2533" y="13802"/>
                  </a:cubicBezTo>
                  <a:cubicBezTo>
                    <a:pt x="2557" y="13802"/>
                    <a:pt x="2581" y="13801"/>
                    <a:pt x="2605" y="13799"/>
                  </a:cubicBezTo>
                  <a:cubicBezTo>
                    <a:pt x="3199" y="13758"/>
                    <a:pt x="3712" y="13246"/>
                    <a:pt x="3712" y="12610"/>
                  </a:cubicBezTo>
                  <a:lnTo>
                    <a:pt x="3712" y="12005"/>
                  </a:lnTo>
                  <a:lnTo>
                    <a:pt x="10078" y="12005"/>
                  </a:lnTo>
                  <a:lnTo>
                    <a:pt x="10078" y="12610"/>
                  </a:lnTo>
                  <a:cubicBezTo>
                    <a:pt x="10078" y="13263"/>
                    <a:pt x="10594" y="13802"/>
                    <a:pt x="11247" y="13802"/>
                  </a:cubicBezTo>
                  <a:cubicBezTo>
                    <a:pt x="11271" y="13802"/>
                    <a:pt x="11295" y="13801"/>
                    <a:pt x="11319" y="13799"/>
                  </a:cubicBezTo>
                  <a:cubicBezTo>
                    <a:pt x="11954" y="13758"/>
                    <a:pt x="12426" y="13246"/>
                    <a:pt x="12426" y="12610"/>
                  </a:cubicBezTo>
                  <a:lnTo>
                    <a:pt x="12426" y="12005"/>
                  </a:lnTo>
                  <a:lnTo>
                    <a:pt x="13492" y="12005"/>
                  </a:lnTo>
                  <a:cubicBezTo>
                    <a:pt x="13666" y="12005"/>
                    <a:pt x="13799" y="11882"/>
                    <a:pt x="13799" y="11708"/>
                  </a:cubicBezTo>
                  <a:lnTo>
                    <a:pt x="13799" y="9955"/>
                  </a:lnTo>
                  <a:cubicBezTo>
                    <a:pt x="13799" y="9832"/>
                    <a:pt x="13666" y="9658"/>
                    <a:pt x="13492" y="9658"/>
                  </a:cubicBezTo>
                  <a:lnTo>
                    <a:pt x="11575" y="9658"/>
                  </a:lnTo>
                  <a:lnTo>
                    <a:pt x="11575" y="308"/>
                  </a:lnTo>
                  <a:cubicBezTo>
                    <a:pt x="11575" y="134"/>
                    <a:pt x="11442" y="1"/>
                    <a:pt x="1127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8"/>
            <p:cNvSpPr/>
            <p:nvPr/>
          </p:nvSpPr>
          <p:spPr>
            <a:xfrm>
              <a:off x="7078238" y="2641900"/>
              <a:ext cx="38475" cy="15150"/>
            </a:xfrm>
            <a:custGeom>
              <a:rect b="b" l="l" r="r" t="t"/>
              <a:pathLst>
                <a:path extrusionOk="0" h="606" w="1539">
                  <a:moveTo>
                    <a:pt x="339" y="0"/>
                  </a:moveTo>
                  <a:cubicBezTo>
                    <a:pt x="175" y="0"/>
                    <a:pt x="0" y="134"/>
                    <a:pt x="41" y="349"/>
                  </a:cubicBezTo>
                  <a:cubicBezTo>
                    <a:pt x="82" y="472"/>
                    <a:pt x="216" y="605"/>
                    <a:pt x="339" y="605"/>
                  </a:cubicBezTo>
                  <a:lnTo>
                    <a:pt x="1200" y="605"/>
                  </a:lnTo>
                  <a:cubicBezTo>
                    <a:pt x="1415" y="605"/>
                    <a:pt x="1538" y="431"/>
                    <a:pt x="1497" y="216"/>
                  </a:cubicBezTo>
                  <a:cubicBezTo>
                    <a:pt x="1497" y="9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8"/>
            <p:cNvSpPr/>
            <p:nvPr/>
          </p:nvSpPr>
          <p:spPr>
            <a:xfrm>
              <a:off x="7188188" y="2663425"/>
              <a:ext cx="37425" cy="14900"/>
            </a:xfrm>
            <a:custGeom>
              <a:rect b="b" l="l" r="r" t="t"/>
              <a:pathLst>
                <a:path extrusionOk="0" h="596" w="1497">
                  <a:moveTo>
                    <a:pt x="297" y="0"/>
                  </a:moveTo>
                  <a:cubicBezTo>
                    <a:pt x="133" y="0"/>
                    <a:pt x="0" y="165"/>
                    <a:pt x="41" y="380"/>
                  </a:cubicBezTo>
                  <a:cubicBezTo>
                    <a:pt x="41" y="513"/>
                    <a:pt x="174" y="595"/>
                    <a:pt x="349" y="595"/>
                  </a:cubicBezTo>
                  <a:lnTo>
                    <a:pt x="1200" y="595"/>
                  </a:lnTo>
                  <a:cubicBezTo>
                    <a:pt x="1374" y="595"/>
                    <a:pt x="1497" y="472"/>
                    <a:pt x="1497" y="257"/>
                  </a:cubicBezTo>
                  <a:cubicBezTo>
                    <a:pt x="1456"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8"/>
            <p:cNvSpPr/>
            <p:nvPr/>
          </p:nvSpPr>
          <p:spPr>
            <a:xfrm>
              <a:off x="7188188" y="2620625"/>
              <a:ext cx="37425" cy="13875"/>
            </a:xfrm>
            <a:custGeom>
              <a:rect b="b" l="l" r="r" t="t"/>
              <a:pathLst>
                <a:path extrusionOk="0" h="555" w="1497">
                  <a:moveTo>
                    <a:pt x="297" y="0"/>
                  </a:moveTo>
                  <a:cubicBezTo>
                    <a:pt x="133" y="0"/>
                    <a:pt x="0" y="134"/>
                    <a:pt x="41" y="339"/>
                  </a:cubicBezTo>
                  <a:cubicBezTo>
                    <a:pt x="41" y="472"/>
                    <a:pt x="174" y="554"/>
                    <a:pt x="349" y="554"/>
                  </a:cubicBezTo>
                  <a:lnTo>
                    <a:pt x="1200" y="554"/>
                  </a:lnTo>
                  <a:cubicBezTo>
                    <a:pt x="1374" y="554"/>
                    <a:pt x="1497" y="431"/>
                    <a:pt x="1497" y="216"/>
                  </a:cubicBezTo>
                  <a:cubicBezTo>
                    <a:pt x="1456" y="8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6" name="Google Shape;716;p58"/>
          <p:cNvCxnSpPr/>
          <p:nvPr/>
        </p:nvCxnSpPr>
        <p:spPr>
          <a:xfrm>
            <a:off x="7044950" y="4083950"/>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717" name="Google Shape;717;p58"/>
          <p:cNvCxnSpPr>
            <a:stCxn id="718" idx="2"/>
          </p:cNvCxnSpPr>
          <p:nvPr/>
        </p:nvCxnSpPr>
        <p:spPr>
          <a:xfrm>
            <a:off x="4571998" y="4083950"/>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719" name="Google Shape;719;p58"/>
          <p:cNvCxnSpPr>
            <a:stCxn id="720" idx="2"/>
          </p:cNvCxnSpPr>
          <p:nvPr/>
        </p:nvCxnSpPr>
        <p:spPr>
          <a:xfrm>
            <a:off x="2099051" y="4083950"/>
            <a:ext cx="0" cy="1694400"/>
          </a:xfrm>
          <a:prstGeom prst="straightConnector1">
            <a:avLst/>
          </a:prstGeom>
          <a:noFill/>
          <a:ln cap="flat" cmpd="sng" w="19050">
            <a:solidFill>
              <a:schemeClr val="dk1"/>
            </a:solidFill>
            <a:prstDash val="solid"/>
            <a:round/>
            <a:headEnd len="med" w="med" type="none"/>
            <a:tailEnd len="med" w="med" type="none"/>
          </a:ln>
        </p:spPr>
      </p:cxnSp>
      <p:sp>
        <p:nvSpPr>
          <p:cNvPr id="721" name="Google Shape;721;p58"/>
          <p:cNvSpPr txBox="1"/>
          <p:nvPr>
            <p:ph type="title"/>
          </p:nvPr>
        </p:nvSpPr>
        <p:spPr>
          <a:xfrm>
            <a:off x="1877100" y="1823425"/>
            <a:ext cx="53898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Montserrat"/>
                <a:ea typeface="Montserrat"/>
                <a:cs typeface="Montserrat"/>
                <a:sym typeface="Montserrat"/>
              </a:rPr>
              <a:t>Các cột được liệt kê với các thuộc tính </a:t>
            </a:r>
            <a:endParaRPr b="1" sz="2400">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7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300"/>
                                        <p:tgtEl>
                                          <p:spTgt spid="6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cxnSp>
        <p:nvCxnSpPr>
          <p:cNvPr id="294" name="Google Shape;294;p32"/>
          <p:cNvCxnSpPr>
            <a:endCxn id="295" idx="0"/>
          </p:cNvCxnSpPr>
          <p:nvPr/>
        </p:nvCxnSpPr>
        <p:spPr>
          <a:xfrm>
            <a:off x="1550875" y="1813650"/>
            <a:ext cx="0" cy="1754400"/>
          </a:xfrm>
          <a:prstGeom prst="straightConnector1">
            <a:avLst/>
          </a:prstGeom>
          <a:noFill/>
          <a:ln cap="flat" cmpd="sng" w="19050">
            <a:solidFill>
              <a:schemeClr val="dk1"/>
            </a:solidFill>
            <a:prstDash val="solid"/>
            <a:round/>
            <a:headEnd len="med" w="med" type="none"/>
            <a:tailEnd len="med" w="med" type="none"/>
          </a:ln>
        </p:spPr>
      </p:cxnSp>
      <p:sp>
        <p:nvSpPr>
          <p:cNvPr id="296" name="Google Shape;296;p32"/>
          <p:cNvSpPr txBox="1"/>
          <p:nvPr>
            <p:ph type="title"/>
          </p:nvPr>
        </p:nvSpPr>
        <p:spPr>
          <a:xfrm>
            <a:off x="663200" y="491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CÁC NỘI DUNG CHÍNH</a:t>
            </a:r>
            <a:endParaRPr>
              <a:latin typeface="Montserrat ExtraBold"/>
              <a:ea typeface="Montserrat ExtraBold"/>
              <a:cs typeface="Montserrat ExtraBold"/>
              <a:sym typeface="Montserrat ExtraBold"/>
            </a:endParaRPr>
          </a:p>
        </p:txBody>
      </p:sp>
      <p:sp>
        <p:nvSpPr>
          <p:cNvPr id="297" name="Google Shape;297;p32"/>
          <p:cNvSpPr txBox="1"/>
          <p:nvPr>
            <p:ph idx="5" type="title"/>
          </p:nvPr>
        </p:nvSpPr>
        <p:spPr>
          <a:xfrm>
            <a:off x="1368025" y="162302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5" name="Google Shape;295;p32"/>
          <p:cNvSpPr txBox="1"/>
          <p:nvPr>
            <p:ph idx="15" type="title"/>
          </p:nvPr>
        </p:nvSpPr>
        <p:spPr>
          <a:xfrm>
            <a:off x="1368025" y="35680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8" name="Google Shape;298;p32"/>
          <p:cNvSpPr txBox="1"/>
          <p:nvPr>
            <p:ph idx="21" type="subTitle"/>
          </p:nvPr>
        </p:nvSpPr>
        <p:spPr>
          <a:xfrm>
            <a:off x="2004350" y="3474800"/>
            <a:ext cx="3059400" cy="1003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spAutoFit/>
          </a:bodyPr>
          <a:lstStyle/>
          <a:p>
            <a:pPr indent="0" lvl="0" marL="0" rtl="0" algn="l">
              <a:lnSpc>
                <a:spcPct val="140000"/>
              </a:lnSpc>
              <a:spcBef>
                <a:spcPts val="1200"/>
              </a:spcBef>
              <a:spcAft>
                <a:spcPts val="0"/>
              </a:spcAft>
              <a:buNone/>
            </a:pPr>
            <a:r>
              <a:rPr b="1" lang="en">
                <a:latin typeface="Montserrat"/>
                <a:ea typeface="Montserrat"/>
                <a:cs typeface="Montserrat"/>
                <a:sym typeface="Montserrat"/>
              </a:rPr>
              <a:t>Tạo bảng cơ sở dữ liệu</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p:txBody>
      </p:sp>
      <p:sp>
        <p:nvSpPr>
          <p:cNvPr id="299" name="Google Shape;299;p32"/>
          <p:cNvSpPr txBox="1"/>
          <p:nvPr>
            <p:ph idx="19" type="subTitle"/>
          </p:nvPr>
        </p:nvSpPr>
        <p:spPr>
          <a:xfrm>
            <a:off x="1733725" y="1537575"/>
            <a:ext cx="4296600" cy="10035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spAutoFit/>
          </a:bodyPr>
          <a:lstStyle/>
          <a:p>
            <a:pPr indent="0" lvl="0" marL="228600" rtl="0" algn="l">
              <a:lnSpc>
                <a:spcPct val="140000"/>
              </a:lnSpc>
              <a:spcBef>
                <a:spcPts val="1200"/>
              </a:spcBef>
              <a:spcAft>
                <a:spcPts val="0"/>
              </a:spcAft>
              <a:buNone/>
            </a:pPr>
            <a:r>
              <a:rPr b="1" lang="en">
                <a:latin typeface="Montserrat"/>
                <a:ea typeface="Montserrat"/>
                <a:cs typeface="Montserrat"/>
                <a:sym typeface="Montserrat"/>
              </a:rPr>
              <a:t>Các kiểu dữ liệu của MySQL</a:t>
            </a:r>
            <a:endParaRPr b="1">
              <a:latin typeface="Montserrat"/>
              <a:ea typeface="Montserrat"/>
              <a:cs typeface="Montserrat"/>
              <a:sym typeface="Montserrat"/>
            </a:endParaRPr>
          </a:p>
          <a:p>
            <a:pPr indent="0" lvl="0" marL="0" rtl="0" algn="l">
              <a:spcBef>
                <a:spcPts val="1200"/>
              </a:spcBef>
              <a:spcAft>
                <a:spcPts val="0"/>
              </a:spcAft>
              <a:buNone/>
            </a:pPr>
            <a:r>
              <a:t/>
            </a:r>
            <a:endParaRPr b="1">
              <a:latin typeface="Montserrat"/>
              <a:ea typeface="Montserrat"/>
              <a:cs typeface="Montserrat"/>
              <a:sym typeface="Montserrat"/>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2319750" y="1737450"/>
            <a:ext cx="2404200" cy="1668600"/>
          </a:xfrm>
          <a:prstGeom prst="rect">
            <a:avLst/>
          </a:prstGeom>
        </p:spPr>
        <p:txBody>
          <a:bodyPr anchorCtr="0" anchor="b" bIns="91425" lIns="91425" spcFirstLastPara="1" rIns="91425" wrap="square" tIns="91425">
            <a:spAutoFit/>
          </a:bodyPr>
          <a:lstStyle/>
          <a:p>
            <a:pPr indent="0" lvl="0" marL="228600" rtl="0" algn="l">
              <a:lnSpc>
                <a:spcPct val="140000"/>
              </a:lnSpc>
              <a:spcBef>
                <a:spcPts val="1200"/>
              </a:spcBef>
              <a:spcAft>
                <a:spcPts val="0"/>
              </a:spcAft>
              <a:buNone/>
            </a:pPr>
            <a:r>
              <a:rPr lang="en" sz="3600">
                <a:latin typeface="Montserrat ExtraBold"/>
                <a:ea typeface="Montserrat ExtraBold"/>
                <a:cs typeface="Montserrat ExtraBold"/>
                <a:sym typeface="Montserrat ExtraBold"/>
              </a:rPr>
              <a:t>Thenks</a:t>
            </a:r>
            <a:r>
              <a:rPr lang="en" sz="3600">
                <a:latin typeface="Montserrat ExtraBold"/>
                <a:ea typeface="Montserrat ExtraBold"/>
                <a:cs typeface="Montserrat ExtraBold"/>
                <a:sym typeface="Montserrat ExtraBold"/>
              </a:rPr>
              <a:t>!</a:t>
            </a:r>
            <a:endParaRPr sz="3600">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3600">
              <a:latin typeface="Montserrat ExtraBold"/>
              <a:ea typeface="Montserrat ExtraBold"/>
              <a:cs typeface="Montserrat ExtraBold"/>
              <a:sym typeface="Montserrat ExtraBold"/>
            </a:endParaRPr>
          </a:p>
        </p:txBody>
      </p:sp>
      <p:pic>
        <p:nvPicPr>
          <p:cNvPr id="727" name="Google Shape;727;p59"/>
          <p:cNvPicPr preferRelativeResize="0"/>
          <p:nvPr/>
        </p:nvPicPr>
        <p:blipFill>
          <a:blip r:embed="rId3">
            <a:alphaModFix/>
          </a:blip>
          <a:stretch>
            <a:fillRect/>
          </a:stretch>
        </p:blipFill>
        <p:spPr>
          <a:xfrm>
            <a:off x="-38475" y="0"/>
            <a:ext cx="9182474" cy="534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1216475" y="1977150"/>
            <a:ext cx="5067600" cy="2093400"/>
          </a:xfrm>
          <a:prstGeom prst="rect">
            <a:avLst/>
          </a:prstGeom>
        </p:spPr>
        <p:txBody>
          <a:bodyPr anchorCtr="0" anchor="b" bIns="91425" lIns="91425" spcFirstLastPara="1" rIns="91425" wrap="square" tIns="91425">
            <a:spAutoFit/>
          </a:bodyPr>
          <a:lstStyle/>
          <a:p>
            <a:pPr indent="0" lvl="0" marL="228600" rtl="0" algn="l">
              <a:lnSpc>
                <a:spcPct val="140000"/>
              </a:lnSpc>
              <a:spcBef>
                <a:spcPts val="1200"/>
              </a:spcBef>
              <a:spcAft>
                <a:spcPts val="0"/>
              </a:spcAft>
              <a:buNone/>
            </a:pPr>
            <a:r>
              <a:rPr lang="en" sz="3000">
                <a:latin typeface="Montserrat ExtraBold"/>
                <a:ea typeface="Montserrat ExtraBold"/>
                <a:cs typeface="Montserrat ExtraBold"/>
                <a:sym typeface="Montserrat ExtraBold"/>
              </a:rPr>
              <a:t>Các kiểu dữ liệu của MySQL</a:t>
            </a:r>
            <a:endParaRPr sz="3000">
              <a:latin typeface="Montserrat ExtraBold"/>
              <a:ea typeface="Montserrat ExtraBold"/>
              <a:cs typeface="Montserrat ExtraBold"/>
              <a:sym typeface="Montserrat ExtraBold"/>
            </a:endParaRPr>
          </a:p>
          <a:p>
            <a:pPr indent="0" lvl="0" marL="0" rtl="0" algn="l">
              <a:lnSpc>
                <a:spcPct val="115000"/>
              </a:lnSpc>
              <a:spcBef>
                <a:spcPts val="1200"/>
              </a:spcBef>
              <a:spcAft>
                <a:spcPts val="0"/>
              </a:spcAft>
              <a:buNone/>
            </a:pPr>
            <a:r>
              <a:t/>
            </a:r>
            <a:endParaRPr sz="3000">
              <a:latin typeface="Montserrat ExtraBold"/>
              <a:ea typeface="Montserrat ExtraBold"/>
              <a:cs typeface="Montserrat ExtraBold"/>
              <a:sym typeface="Montserrat ExtraBold"/>
            </a:endParaRPr>
          </a:p>
        </p:txBody>
      </p:sp>
      <p:sp>
        <p:nvSpPr>
          <p:cNvPr id="305" name="Google Shape;305;p33"/>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cxnSp>
        <p:nvCxnSpPr>
          <p:cNvPr id="310" name="Google Shape;310;p34"/>
          <p:cNvCxnSpPr>
            <a:stCxn id="311" idx="3"/>
            <a:endCxn id="312" idx="1"/>
          </p:cNvCxnSpPr>
          <p:nvPr/>
        </p:nvCxnSpPr>
        <p:spPr>
          <a:xfrm>
            <a:off x="4208912" y="2129725"/>
            <a:ext cx="3080700" cy="0"/>
          </a:xfrm>
          <a:prstGeom prst="straightConnector1">
            <a:avLst/>
          </a:prstGeom>
          <a:noFill/>
          <a:ln cap="flat" cmpd="sng" w="19050">
            <a:solidFill>
              <a:schemeClr val="dk1"/>
            </a:solidFill>
            <a:prstDash val="solid"/>
            <a:round/>
            <a:headEnd len="med" w="med" type="none"/>
            <a:tailEnd len="med" w="med" type="none"/>
          </a:ln>
        </p:spPr>
      </p:cxnSp>
      <p:sp>
        <p:nvSpPr>
          <p:cNvPr id="313" name="Google Shape;313;p3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Các kiểu dữ liệu của MySQL</a:t>
            </a:r>
            <a:endParaRPr>
              <a:latin typeface="Montserrat ExtraBold"/>
              <a:ea typeface="Montserrat ExtraBold"/>
              <a:cs typeface="Montserrat ExtraBold"/>
              <a:sym typeface="Montserrat ExtraBold"/>
            </a:endParaRPr>
          </a:p>
        </p:txBody>
      </p:sp>
      <p:sp>
        <p:nvSpPr>
          <p:cNvPr id="314" name="Google Shape;314;p34"/>
          <p:cNvSpPr txBox="1"/>
          <p:nvPr/>
        </p:nvSpPr>
        <p:spPr>
          <a:xfrm>
            <a:off x="309575" y="1793925"/>
            <a:ext cx="31341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b="1" lang="en" sz="1900">
                <a:solidFill>
                  <a:schemeClr val="dk1"/>
                </a:solidFill>
                <a:latin typeface="Montserrat"/>
                <a:ea typeface="Montserrat"/>
                <a:cs typeface="Montserrat"/>
                <a:sym typeface="Montserrat"/>
              </a:rPr>
              <a:t>Ba kiểu dữ liệu </a:t>
            </a:r>
            <a:endParaRPr b="1" sz="19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b="1" lang="en" sz="1900">
                <a:solidFill>
                  <a:schemeClr val="dk1"/>
                </a:solidFill>
                <a:latin typeface="Montserrat"/>
                <a:ea typeface="Montserrat"/>
                <a:cs typeface="Montserrat"/>
                <a:sym typeface="Montserrat"/>
              </a:rPr>
              <a:t>quan trọng của MySQL</a:t>
            </a:r>
            <a:endParaRPr b="1" sz="1900">
              <a:solidFill>
                <a:schemeClr val="dk1"/>
              </a:solidFill>
              <a:latin typeface="Montserrat"/>
              <a:ea typeface="Montserrat"/>
              <a:cs typeface="Montserrat"/>
              <a:sym typeface="Montserrat"/>
            </a:endParaRPr>
          </a:p>
        </p:txBody>
      </p:sp>
      <p:sp>
        <p:nvSpPr>
          <p:cNvPr id="315" name="Google Shape;315;p34"/>
          <p:cNvSpPr txBox="1"/>
          <p:nvPr/>
        </p:nvSpPr>
        <p:spPr>
          <a:xfrm>
            <a:off x="439325" y="2129725"/>
            <a:ext cx="2874600" cy="9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Đây là ba kiểu dữ liệu nền tảng trong quản lý cơ sở dữ liệu quan hệ, giúp chúng ta định nghĩa loại thông tin cần lưu trữ và cách tương tác với chúng.</a:t>
            </a:r>
            <a:endParaRPr sz="1200">
              <a:solidFill>
                <a:schemeClr val="dk1"/>
              </a:solidFill>
              <a:latin typeface="Hanken Grotesk"/>
              <a:ea typeface="Hanken Grotesk"/>
              <a:cs typeface="Hanken Grotesk"/>
              <a:sym typeface="Hanken Grotesk"/>
            </a:endParaRPr>
          </a:p>
        </p:txBody>
      </p:sp>
      <p:sp>
        <p:nvSpPr>
          <p:cNvPr id="316" name="Google Shape;316;p34"/>
          <p:cNvSpPr txBox="1"/>
          <p:nvPr/>
        </p:nvSpPr>
        <p:spPr>
          <a:xfrm>
            <a:off x="3249812"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Figtree Black"/>
                <a:ea typeface="Figtree Black"/>
                <a:cs typeface="Figtree Black"/>
                <a:sym typeface="Figtree Black"/>
              </a:rPr>
              <a:t>Number</a:t>
            </a:r>
            <a:endParaRPr sz="1800">
              <a:solidFill>
                <a:schemeClr val="dk1"/>
              </a:solidFill>
              <a:latin typeface="Figtree Black"/>
              <a:ea typeface="Figtree Black"/>
              <a:cs typeface="Figtree Black"/>
              <a:sym typeface="Figtree Black"/>
            </a:endParaRPr>
          </a:p>
        </p:txBody>
      </p:sp>
      <p:sp>
        <p:nvSpPr>
          <p:cNvPr id="317" name="Google Shape;317;p34"/>
          <p:cNvSpPr txBox="1"/>
          <p:nvPr/>
        </p:nvSpPr>
        <p:spPr>
          <a:xfrm>
            <a:off x="3249824"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Numeric data types are used for </a:t>
            </a:r>
            <a:endParaRPr sz="1100">
              <a:solidFill>
                <a:schemeClr val="dk1"/>
              </a:solidFill>
              <a:latin typeface="Hanken Grotesk"/>
              <a:ea typeface="Hanken Grotesk"/>
              <a:cs typeface="Hanken Grotesk"/>
              <a:sym typeface="Hanken Grotesk"/>
            </a:endParaRPr>
          </a:p>
          <a:p>
            <a:pPr indent="0" lvl="0" marL="0" rtl="0" algn="ctr">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storing numbers.</a:t>
            </a:r>
            <a:endParaRPr sz="1100">
              <a:solidFill>
                <a:schemeClr val="dk1"/>
              </a:solidFill>
              <a:latin typeface="Hanken Grotesk"/>
              <a:ea typeface="Hanken Grotesk"/>
              <a:cs typeface="Hanken Grotesk"/>
              <a:sym typeface="Hanken Grotesk"/>
            </a:endParaRPr>
          </a:p>
        </p:txBody>
      </p:sp>
      <p:sp>
        <p:nvSpPr>
          <p:cNvPr id="318" name="Google Shape;318;p34"/>
          <p:cNvSpPr txBox="1"/>
          <p:nvPr/>
        </p:nvSpPr>
        <p:spPr>
          <a:xfrm>
            <a:off x="4962590"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Figtree Black"/>
                <a:ea typeface="Figtree Black"/>
                <a:cs typeface="Figtree Black"/>
                <a:sym typeface="Figtree Black"/>
              </a:rPr>
              <a:t>String </a:t>
            </a:r>
            <a:endParaRPr sz="1800">
              <a:solidFill>
                <a:schemeClr val="dk1"/>
              </a:solidFill>
              <a:latin typeface="Figtree Black"/>
              <a:ea typeface="Figtree Black"/>
              <a:cs typeface="Figtree Black"/>
              <a:sym typeface="Figtree Black"/>
            </a:endParaRPr>
          </a:p>
        </p:txBody>
      </p:sp>
      <p:sp>
        <p:nvSpPr>
          <p:cNvPr id="319" name="Google Shape;319;p34"/>
          <p:cNvSpPr txBox="1"/>
          <p:nvPr/>
        </p:nvSpPr>
        <p:spPr>
          <a:xfrm>
            <a:off x="4962597"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String(text) data types are used for storing text.</a:t>
            </a:r>
            <a:endParaRPr sz="1100">
              <a:solidFill>
                <a:schemeClr val="dk1"/>
              </a:solidFill>
              <a:latin typeface="Hanken Grotesk"/>
              <a:ea typeface="Hanken Grotesk"/>
              <a:cs typeface="Hanken Grotesk"/>
              <a:sym typeface="Hanken Grotesk"/>
            </a:endParaRPr>
          </a:p>
        </p:txBody>
      </p:sp>
      <p:sp>
        <p:nvSpPr>
          <p:cNvPr id="320" name="Google Shape;320;p34"/>
          <p:cNvSpPr txBox="1"/>
          <p:nvPr/>
        </p:nvSpPr>
        <p:spPr>
          <a:xfrm>
            <a:off x="6696325"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Figtree Black"/>
                <a:ea typeface="Figtree Black"/>
                <a:cs typeface="Figtree Black"/>
                <a:sym typeface="Figtree Black"/>
              </a:rPr>
              <a:t>Date </a:t>
            </a:r>
            <a:endParaRPr sz="1800">
              <a:solidFill>
                <a:schemeClr val="dk1"/>
              </a:solidFill>
              <a:latin typeface="Figtree Black"/>
              <a:ea typeface="Figtree Black"/>
              <a:cs typeface="Figtree Black"/>
              <a:sym typeface="Figtree Black"/>
            </a:endParaRPr>
          </a:p>
        </p:txBody>
      </p:sp>
      <p:sp>
        <p:nvSpPr>
          <p:cNvPr id="321" name="Google Shape;321;p34"/>
          <p:cNvSpPr txBox="1"/>
          <p:nvPr/>
        </p:nvSpPr>
        <p:spPr>
          <a:xfrm>
            <a:off x="6696326"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anken Grotesk"/>
                <a:ea typeface="Hanken Grotesk"/>
                <a:cs typeface="Hanken Grotesk"/>
                <a:sym typeface="Hanken Grotesk"/>
              </a:rPr>
              <a:t>Date and time data types are used for storing date and time.</a:t>
            </a:r>
            <a:endParaRPr sz="1100">
              <a:solidFill>
                <a:schemeClr val="dk1"/>
              </a:solidFill>
              <a:latin typeface="Hanken Grotesk"/>
              <a:ea typeface="Hanken Grotesk"/>
              <a:cs typeface="Hanken Grotesk"/>
              <a:sym typeface="Hanken Grotesk"/>
            </a:endParaRPr>
          </a:p>
        </p:txBody>
      </p:sp>
      <p:sp>
        <p:nvSpPr>
          <p:cNvPr id="322" name="Google Shape;322;p34"/>
          <p:cNvSpPr txBox="1"/>
          <p:nvPr/>
        </p:nvSpPr>
        <p:spPr>
          <a:xfrm>
            <a:off x="4977449" y="4094852"/>
            <a:ext cx="1522800" cy="4767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900">
                <a:solidFill>
                  <a:schemeClr val="dk1"/>
                </a:solidFill>
                <a:latin typeface="Montserrat ExtraBold"/>
                <a:ea typeface="Montserrat ExtraBold"/>
                <a:cs typeface="Montserrat ExtraBold"/>
                <a:sym typeface="Montserrat ExtraBold"/>
              </a:rPr>
              <a:t>Types</a:t>
            </a:r>
            <a:endParaRPr sz="1900">
              <a:solidFill>
                <a:schemeClr val="dk1"/>
              </a:solidFill>
              <a:latin typeface="Montserrat ExtraBold"/>
              <a:ea typeface="Montserrat ExtraBold"/>
              <a:cs typeface="Montserrat ExtraBold"/>
              <a:sym typeface="Montserrat ExtraBold"/>
            </a:endParaRPr>
          </a:p>
        </p:txBody>
      </p:sp>
      <p:sp>
        <p:nvSpPr>
          <p:cNvPr id="311" name="Google Shape;311;p34"/>
          <p:cNvSpPr txBox="1"/>
          <p:nvPr/>
        </p:nvSpPr>
        <p:spPr>
          <a:xfrm>
            <a:off x="3843212" y="1946875"/>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23" name="Google Shape;323;p34"/>
          <p:cNvSpPr txBox="1"/>
          <p:nvPr/>
        </p:nvSpPr>
        <p:spPr>
          <a:xfrm>
            <a:off x="5555990" y="1946875"/>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12" name="Google Shape;312;p34"/>
          <p:cNvSpPr txBox="1"/>
          <p:nvPr/>
        </p:nvSpPr>
        <p:spPr>
          <a:xfrm>
            <a:off x="7289725" y="1946875"/>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03</a:t>
            </a:r>
            <a:endParaRPr sz="1100">
              <a:solidFill>
                <a:schemeClr val="lt1"/>
              </a:solidFill>
              <a:latin typeface="Figtree Black"/>
              <a:ea typeface="Figtree Black"/>
              <a:cs typeface="Figtree Black"/>
              <a:sym typeface="Figtree Black"/>
            </a:endParaRPr>
          </a:p>
        </p:txBody>
      </p:sp>
      <p:grpSp>
        <p:nvGrpSpPr>
          <p:cNvPr id="324" name="Google Shape;324;p34"/>
          <p:cNvGrpSpPr/>
          <p:nvPr/>
        </p:nvGrpSpPr>
        <p:grpSpPr>
          <a:xfrm>
            <a:off x="5552503" y="1449563"/>
            <a:ext cx="372675" cy="345000"/>
            <a:chOff x="3221113" y="2520150"/>
            <a:chExt cx="372675" cy="345000"/>
          </a:xfrm>
        </p:grpSpPr>
        <p:sp>
          <p:nvSpPr>
            <p:cNvPr id="325" name="Google Shape;325;p34"/>
            <p:cNvSpPr/>
            <p:nvPr/>
          </p:nvSpPr>
          <p:spPr>
            <a:xfrm>
              <a:off x="3554288" y="2774400"/>
              <a:ext cx="14875" cy="43850"/>
            </a:xfrm>
            <a:custGeom>
              <a:rect b="b" l="l" r="r" t="t"/>
              <a:pathLst>
                <a:path extrusionOk="0" h="1754" w="595">
                  <a:moveTo>
                    <a:pt x="0" y="0"/>
                  </a:moveTo>
                  <a:lnTo>
                    <a:pt x="0" y="1753"/>
                  </a:lnTo>
                  <a:lnTo>
                    <a:pt x="595" y="17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4"/>
            <p:cNvSpPr/>
            <p:nvPr/>
          </p:nvSpPr>
          <p:spPr>
            <a:xfrm>
              <a:off x="3295938" y="2550150"/>
              <a:ext cx="87425" cy="151750"/>
            </a:xfrm>
            <a:custGeom>
              <a:rect b="b" l="l" r="r" t="t"/>
              <a:pathLst>
                <a:path extrusionOk="0" h="6070" w="3497">
                  <a:moveTo>
                    <a:pt x="2174" y="0"/>
                  </a:moveTo>
                  <a:lnTo>
                    <a:pt x="1662" y="298"/>
                  </a:lnTo>
                  <a:lnTo>
                    <a:pt x="2266" y="1282"/>
                  </a:lnTo>
                  <a:cubicBezTo>
                    <a:pt x="2389" y="1456"/>
                    <a:pt x="2389" y="1671"/>
                    <a:pt x="2266" y="1835"/>
                  </a:cubicBezTo>
                  <a:lnTo>
                    <a:pt x="2266" y="1876"/>
                  </a:lnTo>
                  <a:cubicBezTo>
                    <a:pt x="1959" y="2348"/>
                    <a:pt x="2092" y="2953"/>
                    <a:pt x="2523" y="3332"/>
                  </a:cubicBezTo>
                  <a:lnTo>
                    <a:pt x="2646" y="3414"/>
                  </a:lnTo>
                  <a:cubicBezTo>
                    <a:pt x="2820" y="3547"/>
                    <a:pt x="2902" y="3763"/>
                    <a:pt x="2861" y="3927"/>
                  </a:cubicBezTo>
                  <a:lnTo>
                    <a:pt x="2820" y="4101"/>
                  </a:lnTo>
                  <a:cubicBezTo>
                    <a:pt x="2779" y="4357"/>
                    <a:pt x="2564" y="4531"/>
                    <a:pt x="2307" y="4531"/>
                  </a:cubicBezTo>
                  <a:lnTo>
                    <a:pt x="1580" y="4531"/>
                  </a:lnTo>
                  <a:cubicBezTo>
                    <a:pt x="1282" y="4531"/>
                    <a:pt x="1026" y="4654"/>
                    <a:pt x="811" y="4870"/>
                  </a:cubicBezTo>
                  <a:lnTo>
                    <a:pt x="1" y="5639"/>
                  </a:lnTo>
                  <a:lnTo>
                    <a:pt x="421" y="6069"/>
                  </a:lnTo>
                  <a:lnTo>
                    <a:pt x="1241" y="5259"/>
                  </a:lnTo>
                  <a:cubicBezTo>
                    <a:pt x="1323" y="5167"/>
                    <a:pt x="1446" y="5126"/>
                    <a:pt x="1580" y="5126"/>
                  </a:cubicBezTo>
                  <a:lnTo>
                    <a:pt x="2307" y="5126"/>
                  </a:lnTo>
                  <a:cubicBezTo>
                    <a:pt x="2861" y="5126"/>
                    <a:pt x="3333" y="4747"/>
                    <a:pt x="3415" y="4183"/>
                  </a:cubicBezTo>
                  <a:lnTo>
                    <a:pt x="3456" y="4019"/>
                  </a:lnTo>
                  <a:cubicBezTo>
                    <a:pt x="3497" y="3629"/>
                    <a:pt x="3333" y="3250"/>
                    <a:pt x="3035" y="2994"/>
                  </a:cubicBezTo>
                  <a:lnTo>
                    <a:pt x="2861" y="2860"/>
                  </a:lnTo>
                  <a:cubicBezTo>
                    <a:pt x="2687" y="2696"/>
                    <a:pt x="2605" y="2389"/>
                    <a:pt x="2779" y="2184"/>
                  </a:cubicBezTo>
                  <a:lnTo>
                    <a:pt x="2779" y="2133"/>
                  </a:lnTo>
                  <a:cubicBezTo>
                    <a:pt x="2984" y="1753"/>
                    <a:pt x="2984" y="1323"/>
                    <a:pt x="2779" y="943"/>
                  </a:cubicBezTo>
                  <a:lnTo>
                    <a:pt x="217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4"/>
            <p:cNvSpPr/>
            <p:nvPr/>
          </p:nvSpPr>
          <p:spPr>
            <a:xfrm>
              <a:off x="3420763" y="2565000"/>
              <a:ext cx="88700" cy="178400"/>
            </a:xfrm>
            <a:custGeom>
              <a:rect b="b" l="l" r="r" t="t"/>
              <a:pathLst>
                <a:path extrusionOk="0" h="7136" w="3548">
                  <a:moveTo>
                    <a:pt x="0" y="1"/>
                  </a:moveTo>
                  <a:lnTo>
                    <a:pt x="0" y="606"/>
                  </a:lnTo>
                  <a:cubicBezTo>
                    <a:pt x="1630" y="606"/>
                    <a:pt x="2953" y="1928"/>
                    <a:pt x="2953" y="3589"/>
                  </a:cubicBezTo>
                  <a:cubicBezTo>
                    <a:pt x="2953" y="5219"/>
                    <a:pt x="1630" y="6582"/>
                    <a:pt x="0" y="6582"/>
                  </a:cubicBezTo>
                  <a:lnTo>
                    <a:pt x="0" y="7136"/>
                  </a:lnTo>
                  <a:cubicBezTo>
                    <a:pt x="1969" y="7136"/>
                    <a:pt x="3547" y="5557"/>
                    <a:pt x="3547" y="3589"/>
                  </a:cubicBezTo>
                  <a:cubicBezTo>
                    <a:pt x="3547" y="1631"/>
                    <a:pt x="1969" y="1"/>
                    <a:pt x="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
            <p:cNvSpPr/>
            <p:nvPr/>
          </p:nvSpPr>
          <p:spPr>
            <a:xfrm>
              <a:off x="3221113" y="2520150"/>
              <a:ext cx="372675" cy="345000"/>
            </a:xfrm>
            <a:custGeom>
              <a:rect b="b" l="l" r="r" t="t"/>
              <a:pathLst>
                <a:path extrusionOk="0" h="13800" w="14907">
                  <a:moveTo>
                    <a:pt x="8243" y="4194"/>
                  </a:moveTo>
                  <a:cubicBezTo>
                    <a:pt x="8796" y="4317"/>
                    <a:pt x="9186" y="4788"/>
                    <a:pt x="9186" y="5383"/>
                  </a:cubicBezTo>
                  <a:cubicBezTo>
                    <a:pt x="9186" y="5947"/>
                    <a:pt x="8796" y="6459"/>
                    <a:pt x="8243" y="6582"/>
                  </a:cubicBezTo>
                  <a:lnTo>
                    <a:pt x="8243" y="4194"/>
                  </a:lnTo>
                  <a:close/>
                  <a:moveTo>
                    <a:pt x="7689" y="606"/>
                  </a:moveTo>
                  <a:lnTo>
                    <a:pt x="7689" y="8376"/>
                  </a:lnTo>
                  <a:lnTo>
                    <a:pt x="4275" y="8376"/>
                  </a:lnTo>
                  <a:cubicBezTo>
                    <a:pt x="3588" y="7525"/>
                    <a:pt x="3209" y="6459"/>
                    <a:pt x="3209" y="5383"/>
                  </a:cubicBezTo>
                  <a:cubicBezTo>
                    <a:pt x="3209" y="2871"/>
                    <a:pt x="5167" y="770"/>
                    <a:pt x="7689" y="606"/>
                  </a:cubicBezTo>
                  <a:close/>
                  <a:moveTo>
                    <a:pt x="8243" y="606"/>
                  </a:moveTo>
                  <a:cubicBezTo>
                    <a:pt x="10764" y="770"/>
                    <a:pt x="12733" y="2871"/>
                    <a:pt x="12733" y="5383"/>
                  </a:cubicBezTo>
                  <a:cubicBezTo>
                    <a:pt x="12733" y="6459"/>
                    <a:pt x="12343" y="7525"/>
                    <a:pt x="11667" y="8376"/>
                  </a:cubicBezTo>
                  <a:lnTo>
                    <a:pt x="8243" y="8376"/>
                  </a:lnTo>
                  <a:lnTo>
                    <a:pt x="8243" y="7177"/>
                  </a:lnTo>
                  <a:cubicBezTo>
                    <a:pt x="9145" y="7054"/>
                    <a:pt x="9780" y="6285"/>
                    <a:pt x="9780" y="5383"/>
                  </a:cubicBezTo>
                  <a:cubicBezTo>
                    <a:pt x="9780" y="4491"/>
                    <a:pt x="9145" y="3722"/>
                    <a:pt x="8243" y="3589"/>
                  </a:cubicBezTo>
                  <a:lnTo>
                    <a:pt x="8243" y="606"/>
                  </a:lnTo>
                  <a:close/>
                  <a:moveTo>
                    <a:pt x="13799" y="8930"/>
                  </a:moveTo>
                  <a:cubicBezTo>
                    <a:pt x="14014" y="8930"/>
                    <a:pt x="14229" y="9145"/>
                    <a:pt x="14270" y="9360"/>
                  </a:cubicBezTo>
                  <a:cubicBezTo>
                    <a:pt x="14311" y="9658"/>
                    <a:pt x="14055" y="9914"/>
                    <a:pt x="13799" y="9914"/>
                  </a:cubicBezTo>
                  <a:lnTo>
                    <a:pt x="3845" y="9914"/>
                  </a:lnTo>
                  <a:cubicBezTo>
                    <a:pt x="3158" y="9914"/>
                    <a:pt x="2604" y="10468"/>
                    <a:pt x="2645" y="11113"/>
                  </a:cubicBezTo>
                  <a:cubicBezTo>
                    <a:pt x="2697" y="11749"/>
                    <a:pt x="3209" y="12221"/>
                    <a:pt x="3804" y="12221"/>
                  </a:cubicBezTo>
                  <a:lnTo>
                    <a:pt x="13799" y="12221"/>
                  </a:lnTo>
                  <a:cubicBezTo>
                    <a:pt x="14055" y="12221"/>
                    <a:pt x="14270" y="12436"/>
                    <a:pt x="14270" y="12692"/>
                  </a:cubicBezTo>
                  <a:lnTo>
                    <a:pt x="14270" y="13072"/>
                  </a:lnTo>
                  <a:cubicBezTo>
                    <a:pt x="14270" y="13164"/>
                    <a:pt x="14229" y="13205"/>
                    <a:pt x="14137" y="13205"/>
                  </a:cubicBezTo>
                  <a:lnTo>
                    <a:pt x="2994" y="13205"/>
                  </a:lnTo>
                  <a:cubicBezTo>
                    <a:pt x="2861" y="13205"/>
                    <a:pt x="2738" y="13164"/>
                    <a:pt x="2645" y="13072"/>
                  </a:cubicBezTo>
                  <a:cubicBezTo>
                    <a:pt x="687" y="11237"/>
                    <a:pt x="1969" y="8930"/>
                    <a:pt x="3804" y="8930"/>
                  </a:cubicBezTo>
                  <a:close/>
                  <a:moveTo>
                    <a:pt x="7945" y="1"/>
                  </a:moveTo>
                  <a:cubicBezTo>
                    <a:pt x="5003" y="1"/>
                    <a:pt x="2604" y="2441"/>
                    <a:pt x="2604" y="5383"/>
                  </a:cubicBezTo>
                  <a:cubicBezTo>
                    <a:pt x="2604" y="6459"/>
                    <a:pt x="2953" y="7484"/>
                    <a:pt x="3547" y="8376"/>
                  </a:cubicBezTo>
                  <a:cubicBezTo>
                    <a:pt x="1415" y="8592"/>
                    <a:pt x="0" y="11237"/>
                    <a:pt x="2133" y="13461"/>
                  </a:cubicBezTo>
                  <a:cubicBezTo>
                    <a:pt x="2307" y="13635"/>
                    <a:pt x="2697" y="13799"/>
                    <a:pt x="2953" y="13799"/>
                  </a:cubicBezTo>
                  <a:lnTo>
                    <a:pt x="14434" y="13799"/>
                  </a:lnTo>
                  <a:cubicBezTo>
                    <a:pt x="14650" y="13799"/>
                    <a:pt x="14865" y="13584"/>
                    <a:pt x="14865" y="13379"/>
                  </a:cubicBezTo>
                  <a:lnTo>
                    <a:pt x="14865" y="12221"/>
                  </a:lnTo>
                  <a:cubicBezTo>
                    <a:pt x="14865" y="11923"/>
                    <a:pt x="14568" y="11626"/>
                    <a:pt x="14270" y="11626"/>
                  </a:cubicBezTo>
                  <a:lnTo>
                    <a:pt x="3670" y="11626"/>
                  </a:lnTo>
                  <a:cubicBezTo>
                    <a:pt x="3588" y="11626"/>
                    <a:pt x="3506" y="11626"/>
                    <a:pt x="3465" y="11534"/>
                  </a:cubicBezTo>
                  <a:cubicBezTo>
                    <a:pt x="3035" y="11072"/>
                    <a:pt x="3373" y="10468"/>
                    <a:pt x="3845" y="10468"/>
                  </a:cubicBezTo>
                  <a:lnTo>
                    <a:pt x="13758" y="10468"/>
                  </a:lnTo>
                  <a:cubicBezTo>
                    <a:pt x="14311" y="10468"/>
                    <a:pt x="14783" y="10088"/>
                    <a:pt x="14865" y="9535"/>
                  </a:cubicBezTo>
                  <a:cubicBezTo>
                    <a:pt x="14906" y="8889"/>
                    <a:pt x="14393" y="8376"/>
                    <a:pt x="13799" y="8376"/>
                  </a:cubicBezTo>
                  <a:lnTo>
                    <a:pt x="12435" y="8376"/>
                  </a:lnTo>
                  <a:cubicBezTo>
                    <a:pt x="12989" y="7484"/>
                    <a:pt x="13327" y="6459"/>
                    <a:pt x="13327" y="5383"/>
                  </a:cubicBezTo>
                  <a:cubicBezTo>
                    <a:pt x="13327" y="2441"/>
                    <a:pt x="10939" y="1"/>
                    <a:pt x="794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4"/>
          <p:cNvGrpSpPr/>
          <p:nvPr/>
        </p:nvGrpSpPr>
        <p:grpSpPr>
          <a:xfrm>
            <a:off x="3854074" y="1450200"/>
            <a:ext cx="343975" cy="343725"/>
            <a:chOff x="4744988" y="1976825"/>
            <a:chExt cx="343975" cy="343725"/>
          </a:xfrm>
        </p:grpSpPr>
        <p:sp>
          <p:nvSpPr>
            <p:cNvPr id="330" name="Google Shape;330;p34"/>
            <p:cNvSpPr/>
            <p:nvPr/>
          </p:nvSpPr>
          <p:spPr>
            <a:xfrm>
              <a:off x="4788813" y="2020400"/>
              <a:ext cx="47950" cy="59125"/>
            </a:xfrm>
            <a:custGeom>
              <a:rect b="b" l="l" r="r" t="t"/>
              <a:pathLst>
                <a:path extrusionOk="0" h="2365" w="1918">
                  <a:moveTo>
                    <a:pt x="298" y="1"/>
                  </a:moveTo>
                  <a:cubicBezTo>
                    <a:pt x="165" y="1"/>
                    <a:pt x="42" y="134"/>
                    <a:pt x="1" y="257"/>
                  </a:cubicBezTo>
                  <a:cubicBezTo>
                    <a:pt x="1" y="431"/>
                    <a:pt x="124" y="605"/>
                    <a:pt x="298" y="605"/>
                  </a:cubicBezTo>
                  <a:lnTo>
                    <a:pt x="677" y="605"/>
                  </a:lnTo>
                  <a:lnTo>
                    <a:pt x="677" y="2051"/>
                  </a:lnTo>
                  <a:cubicBezTo>
                    <a:pt x="677" y="2184"/>
                    <a:pt x="770" y="2307"/>
                    <a:pt x="893" y="2358"/>
                  </a:cubicBezTo>
                  <a:cubicBezTo>
                    <a:pt x="914" y="2363"/>
                    <a:pt x="935" y="2365"/>
                    <a:pt x="955" y="2365"/>
                  </a:cubicBezTo>
                  <a:cubicBezTo>
                    <a:pt x="1133" y="2365"/>
                    <a:pt x="1241" y="2208"/>
                    <a:pt x="1241" y="2051"/>
                  </a:cubicBezTo>
                  <a:lnTo>
                    <a:pt x="1241" y="605"/>
                  </a:lnTo>
                  <a:lnTo>
                    <a:pt x="1620" y="605"/>
                  </a:lnTo>
                  <a:cubicBezTo>
                    <a:pt x="1754" y="605"/>
                    <a:pt x="1877" y="513"/>
                    <a:pt x="1918" y="349"/>
                  </a:cubicBezTo>
                  <a:cubicBezTo>
                    <a:pt x="1918" y="175"/>
                    <a:pt x="1795" y="1"/>
                    <a:pt x="162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a:off x="4744988" y="1976825"/>
              <a:ext cx="343975" cy="343725"/>
            </a:xfrm>
            <a:custGeom>
              <a:rect b="b" l="l" r="r" t="t"/>
              <a:pathLst>
                <a:path extrusionOk="0" h="13749" w="13759">
                  <a:moveTo>
                    <a:pt x="6582" y="595"/>
                  </a:moveTo>
                  <a:lnTo>
                    <a:pt x="6582" y="8756"/>
                  </a:lnTo>
                  <a:lnTo>
                    <a:pt x="595" y="8756"/>
                  </a:lnTo>
                  <a:lnTo>
                    <a:pt x="595" y="1108"/>
                  </a:lnTo>
                  <a:cubicBezTo>
                    <a:pt x="595" y="811"/>
                    <a:pt x="811" y="595"/>
                    <a:pt x="1108" y="595"/>
                  </a:cubicBezTo>
                  <a:close/>
                  <a:moveTo>
                    <a:pt x="12641" y="595"/>
                  </a:moveTo>
                  <a:cubicBezTo>
                    <a:pt x="12938" y="595"/>
                    <a:pt x="13153" y="811"/>
                    <a:pt x="13153" y="1108"/>
                  </a:cubicBezTo>
                  <a:lnTo>
                    <a:pt x="13153" y="8756"/>
                  </a:lnTo>
                  <a:lnTo>
                    <a:pt x="7177" y="8756"/>
                  </a:lnTo>
                  <a:lnTo>
                    <a:pt x="7177" y="595"/>
                  </a:lnTo>
                  <a:close/>
                  <a:moveTo>
                    <a:pt x="13153" y="9350"/>
                  </a:moveTo>
                  <a:lnTo>
                    <a:pt x="13153" y="10201"/>
                  </a:lnTo>
                  <a:cubicBezTo>
                    <a:pt x="13153" y="10509"/>
                    <a:pt x="12938" y="10714"/>
                    <a:pt x="12641" y="10714"/>
                  </a:cubicBezTo>
                  <a:lnTo>
                    <a:pt x="1108" y="10714"/>
                  </a:lnTo>
                  <a:cubicBezTo>
                    <a:pt x="811" y="10714"/>
                    <a:pt x="595" y="10509"/>
                    <a:pt x="595" y="10201"/>
                  </a:cubicBezTo>
                  <a:lnTo>
                    <a:pt x="595" y="9350"/>
                  </a:lnTo>
                  <a:close/>
                  <a:moveTo>
                    <a:pt x="8120" y="11318"/>
                  </a:moveTo>
                  <a:cubicBezTo>
                    <a:pt x="8161" y="11954"/>
                    <a:pt x="8325" y="12600"/>
                    <a:pt x="8581" y="13194"/>
                  </a:cubicBezTo>
                  <a:lnTo>
                    <a:pt x="5167" y="13194"/>
                  </a:lnTo>
                  <a:cubicBezTo>
                    <a:pt x="5424" y="12600"/>
                    <a:pt x="5598" y="11954"/>
                    <a:pt x="5639" y="11318"/>
                  </a:cubicBezTo>
                  <a:close/>
                  <a:moveTo>
                    <a:pt x="1108" y="1"/>
                  </a:moveTo>
                  <a:cubicBezTo>
                    <a:pt x="472" y="1"/>
                    <a:pt x="1" y="462"/>
                    <a:pt x="1" y="1108"/>
                  </a:cubicBezTo>
                  <a:lnTo>
                    <a:pt x="1" y="10252"/>
                  </a:lnTo>
                  <a:cubicBezTo>
                    <a:pt x="1" y="10847"/>
                    <a:pt x="472" y="11318"/>
                    <a:pt x="1108" y="11318"/>
                  </a:cubicBezTo>
                  <a:lnTo>
                    <a:pt x="4993" y="11318"/>
                  </a:lnTo>
                  <a:cubicBezTo>
                    <a:pt x="4952" y="11954"/>
                    <a:pt x="4788" y="12600"/>
                    <a:pt x="4481" y="13153"/>
                  </a:cubicBezTo>
                  <a:lnTo>
                    <a:pt x="3589" y="13153"/>
                  </a:lnTo>
                  <a:cubicBezTo>
                    <a:pt x="3455" y="13153"/>
                    <a:pt x="3332" y="13276"/>
                    <a:pt x="3291" y="13410"/>
                  </a:cubicBezTo>
                  <a:cubicBezTo>
                    <a:pt x="3291" y="13584"/>
                    <a:pt x="3414" y="13748"/>
                    <a:pt x="3589" y="13748"/>
                  </a:cubicBezTo>
                  <a:lnTo>
                    <a:pt x="10170" y="13748"/>
                  </a:lnTo>
                  <a:cubicBezTo>
                    <a:pt x="10293" y="13748"/>
                    <a:pt x="10427" y="13666"/>
                    <a:pt x="10468" y="13492"/>
                  </a:cubicBezTo>
                  <a:cubicBezTo>
                    <a:pt x="10468" y="13328"/>
                    <a:pt x="10334" y="13153"/>
                    <a:pt x="10170" y="13153"/>
                  </a:cubicBezTo>
                  <a:lnTo>
                    <a:pt x="9227" y="13153"/>
                  </a:lnTo>
                  <a:cubicBezTo>
                    <a:pt x="8930" y="12600"/>
                    <a:pt x="8756" y="11954"/>
                    <a:pt x="8715" y="11318"/>
                  </a:cubicBezTo>
                  <a:lnTo>
                    <a:pt x="12641" y="11318"/>
                  </a:lnTo>
                  <a:cubicBezTo>
                    <a:pt x="13287" y="11318"/>
                    <a:pt x="13758" y="10847"/>
                    <a:pt x="13758" y="10252"/>
                  </a:cubicBezTo>
                  <a:lnTo>
                    <a:pt x="13758" y="1108"/>
                  </a:lnTo>
                  <a:cubicBezTo>
                    <a:pt x="13758" y="462"/>
                    <a:pt x="13287" y="1"/>
                    <a:pt x="1264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a:off x="4843163" y="2064225"/>
              <a:ext cx="38450" cy="15150"/>
            </a:xfrm>
            <a:custGeom>
              <a:rect b="b" l="l" r="r" t="t"/>
              <a:pathLst>
                <a:path extrusionOk="0" h="606" w="1538">
                  <a:moveTo>
                    <a:pt x="349" y="1"/>
                  </a:moveTo>
                  <a:cubicBezTo>
                    <a:pt x="133" y="1"/>
                    <a:pt x="0" y="175"/>
                    <a:pt x="41" y="349"/>
                  </a:cubicBezTo>
                  <a:cubicBezTo>
                    <a:pt x="41" y="513"/>
                    <a:pt x="174" y="605"/>
                    <a:pt x="349" y="605"/>
                  </a:cubicBezTo>
                  <a:lnTo>
                    <a:pt x="1199" y="605"/>
                  </a:lnTo>
                  <a:cubicBezTo>
                    <a:pt x="1374" y="605"/>
                    <a:pt x="1538" y="431"/>
                    <a:pt x="1497" y="257"/>
                  </a:cubicBezTo>
                  <a:cubicBezTo>
                    <a:pt x="1456" y="134"/>
                    <a:pt x="1323" y="1"/>
                    <a:pt x="119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p:nvPr/>
          </p:nvSpPr>
          <p:spPr>
            <a:xfrm>
              <a:off x="4788813" y="2108050"/>
              <a:ext cx="92800" cy="14900"/>
            </a:xfrm>
            <a:custGeom>
              <a:rect b="b" l="l" r="r" t="t"/>
              <a:pathLst>
                <a:path extrusionOk="0" h="596" w="3712">
                  <a:moveTo>
                    <a:pt x="298" y="1"/>
                  </a:moveTo>
                  <a:cubicBezTo>
                    <a:pt x="124" y="1"/>
                    <a:pt x="1" y="175"/>
                    <a:pt x="42" y="339"/>
                  </a:cubicBezTo>
                  <a:cubicBezTo>
                    <a:pt x="42" y="513"/>
                    <a:pt x="165" y="595"/>
                    <a:pt x="339" y="595"/>
                  </a:cubicBezTo>
                  <a:lnTo>
                    <a:pt x="3373" y="595"/>
                  </a:lnTo>
                  <a:cubicBezTo>
                    <a:pt x="3548" y="595"/>
                    <a:pt x="3712" y="431"/>
                    <a:pt x="3671" y="257"/>
                  </a:cubicBezTo>
                  <a:cubicBezTo>
                    <a:pt x="3630" y="134"/>
                    <a:pt x="3497"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4788813" y="2151875"/>
              <a:ext cx="92800" cy="14900"/>
            </a:xfrm>
            <a:custGeom>
              <a:rect b="b" l="l" r="r" t="t"/>
              <a:pathLst>
                <a:path extrusionOk="0" h="596" w="3712">
                  <a:moveTo>
                    <a:pt x="298" y="1"/>
                  </a:moveTo>
                  <a:cubicBezTo>
                    <a:pt x="124" y="1"/>
                    <a:pt x="1" y="175"/>
                    <a:pt x="42" y="339"/>
                  </a:cubicBezTo>
                  <a:cubicBezTo>
                    <a:pt x="42" y="472"/>
                    <a:pt x="165" y="595"/>
                    <a:pt x="339" y="595"/>
                  </a:cubicBezTo>
                  <a:lnTo>
                    <a:pt x="3373" y="595"/>
                  </a:lnTo>
                  <a:cubicBezTo>
                    <a:pt x="3548" y="595"/>
                    <a:pt x="3712" y="431"/>
                    <a:pt x="3671" y="257"/>
                  </a:cubicBezTo>
                  <a:cubicBezTo>
                    <a:pt x="3630" y="83"/>
                    <a:pt x="349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4953088" y="2108050"/>
              <a:ext cx="92050" cy="14900"/>
            </a:xfrm>
            <a:custGeom>
              <a:rect b="b" l="l" r="r" t="t"/>
              <a:pathLst>
                <a:path extrusionOk="0" h="596" w="3682">
                  <a:moveTo>
                    <a:pt x="308" y="1"/>
                  </a:moveTo>
                  <a:cubicBezTo>
                    <a:pt x="134" y="1"/>
                    <a:pt x="1" y="175"/>
                    <a:pt x="1" y="339"/>
                  </a:cubicBezTo>
                  <a:cubicBezTo>
                    <a:pt x="52" y="513"/>
                    <a:pt x="175" y="595"/>
                    <a:pt x="308" y="595"/>
                  </a:cubicBezTo>
                  <a:lnTo>
                    <a:pt x="3384" y="595"/>
                  </a:lnTo>
                  <a:cubicBezTo>
                    <a:pt x="3548" y="595"/>
                    <a:pt x="3681" y="431"/>
                    <a:pt x="3681" y="257"/>
                  </a:cubicBezTo>
                  <a:cubicBezTo>
                    <a:pt x="3640" y="134"/>
                    <a:pt x="3507" y="1"/>
                    <a:pt x="338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4953088" y="2064225"/>
              <a:ext cx="92050" cy="15150"/>
            </a:xfrm>
            <a:custGeom>
              <a:rect b="b" l="l" r="r" t="t"/>
              <a:pathLst>
                <a:path extrusionOk="0" h="606" w="3682">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4953088" y="2020400"/>
              <a:ext cx="92050" cy="15150"/>
            </a:xfrm>
            <a:custGeom>
              <a:rect b="b" l="l" r="r" t="t"/>
              <a:pathLst>
                <a:path extrusionOk="0" h="606" w="3682">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4953088" y="2151875"/>
              <a:ext cx="70525" cy="14900"/>
            </a:xfrm>
            <a:custGeom>
              <a:rect b="b" l="l" r="r" t="t"/>
              <a:pathLst>
                <a:path extrusionOk="0" h="596" w="2821">
                  <a:moveTo>
                    <a:pt x="308" y="1"/>
                  </a:moveTo>
                  <a:cubicBezTo>
                    <a:pt x="134" y="1"/>
                    <a:pt x="1" y="175"/>
                    <a:pt x="1" y="339"/>
                  </a:cubicBezTo>
                  <a:cubicBezTo>
                    <a:pt x="52" y="472"/>
                    <a:pt x="175" y="595"/>
                    <a:pt x="308" y="595"/>
                  </a:cubicBezTo>
                  <a:lnTo>
                    <a:pt x="2482" y="595"/>
                  </a:lnTo>
                  <a:cubicBezTo>
                    <a:pt x="2656" y="595"/>
                    <a:pt x="2820" y="431"/>
                    <a:pt x="2779" y="257"/>
                  </a:cubicBezTo>
                  <a:cubicBezTo>
                    <a:pt x="2779" y="83"/>
                    <a:pt x="2656" y="1"/>
                    <a:pt x="248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34"/>
          <p:cNvGrpSpPr/>
          <p:nvPr/>
        </p:nvGrpSpPr>
        <p:grpSpPr>
          <a:xfrm>
            <a:off x="7299562" y="1450200"/>
            <a:ext cx="346000" cy="343725"/>
            <a:chOff x="7008788" y="1976825"/>
            <a:chExt cx="346000" cy="343725"/>
          </a:xfrm>
        </p:grpSpPr>
        <p:sp>
          <p:nvSpPr>
            <p:cNvPr id="340" name="Google Shape;340;p34"/>
            <p:cNvSpPr/>
            <p:nvPr/>
          </p:nvSpPr>
          <p:spPr>
            <a:xfrm>
              <a:off x="7076188" y="1976825"/>
              <a:ext cx="232725" cy="293475"/>
            </a:xfrm>
            <a:custGeom>
              <a:rect b="b" l="l" r="r" t="t"/>
              <a:pathLst>
                <a:path extrusionOk="0" h="11739" w="9309">
                  <a:moveTo>
                    <a:pt x="1282" y="1"/>
                  </a:moveTo>
                  <a:cubicBezTo>
                    <a:pt x="554" y="1"/>
                    <a:pt x="0" y="554"/>
                    <a:pt x="0" y="1282"/>
                  </a:cubicBezTo>
                  <a:lnTo>
                    <a:pt x="0" y="6962"/>
                  </a:lnTo>
                  <a:lnTo>
                    <a:pt x="0" y="9863"/>
                  </a:lnTo>
                  <a:lnTo>
                    <a:pt x="0" y="10293"/>
                  </a:lnTo>
                  <a:lnTo>
                    <a:pt x="0" y="10375"/>
                  </a:lnTo>
                  <a:lnTo>
                    <a:pt x="0" y="10457"/>
                  </a:lnTo>
                  <a:cubicBezTo>
                    <a:pt x="0" y="11185"/>
                    <a:pt x="554" y="11739"/>
                    <a:pt x="1241" y="11739"/>
                  </a:cubicBezTo>
                  <a:lnTo>
                    <a:pt x="6233" y="11739"/>
                  </a:lnTo>
                  <a:lnTo>
                    <a:pt x="6233" y="11144"/>
                  </a:lnTo>
                  <a:lnTo>
                    <a:pt x="1282" y="11144"/>
                  </a:lnTo>
                  <a:cubicBezTo>
                    <a:pt x="892" y="11144"/>
                    <a:pt x="595" y="10847"/>
                    <a:pt x="595" y="10457"/>
                  </a:cubicBezTo>
                  <a:cubicBezTo>
                    <a:pt x="595" y="10078"/>
                    <a:pt x="892" y="9781"/>
                    <a:pt x="1282" y="9781"/>
                  </a:cubicBezTo>
                  <a:lnTo>
                    <a:pt x="6059" y="9781"/>
                  </a:lnTo>
                  <a:lnTo>
                    <a:pt x="6059" y="9176"/>
                  </a:lnTo>
                  <a:lnTo>
                    <a:pt x="1241" y="9176"/>
                  </a:lnTo>
                  <a:cubicBezTo>
                    <a:pt x="984" y="9176"/>
                    <a:pt x="728" y="9268"/>
                    <a:pt x="554" y="9391"/>
                  </a:cubicBezTo>
                  <a:lnTo>
                    <a:pt x="554" y="6962"/>
                  </a:lnTo>
                  <a:lnTo>
                    <a:pt x="554" y="1231"/>
                  </a:lnTo>
                  <a:cubicBezTo>
                    <a:pt x="554" y="852"/>
                    <a:pt x="851" y="554"/>
                    <a:pt x="1241" y="554"/>
                  </a:cubicBezTo>
                  <a:lnTo>
                    <a:pt x="8755" y="554"/>
                  </a:lnTo>
                  <a:lnTo>
                    <a:pt x="8755" y="8920"/>
                  </a:lnTo>
                  <a:lnTo>
                    <a:pt x="9309" y="8920"/>
                  </a:lnTo>
                  <a:lnTo>
                    <a:pt x="9309" y="298"/>
                  </a:lnTo>
                  <a:cubicBezTo>
                    <a:pt x="9309" y="124"/>
                    <a:pt x="9186" y="1"/>
                    <a:pt x="90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7218163" y="2184525"/>
              <a:ext cx="136625" cy="136025"/>
            </a:xfrm>
            <a:custGeom>
              <a:rect b="b" l="l" r="r" t="t"/>
              <a:pathLst>
                <a:path extrusionOk="0" h="5441" w="5465">
                  <a:moveTo>
                    <a:pt x="595" y="612"/>
                  </a:moveTo>
                  <a:lnTo>
                    <a:pt x="4019" y="960"/>
                  </a:lnTo>
                  <a:lnTo>
                    <a:pt x="3373" y="1596"/>
                  </a:lnTo>
                  <a:cubicBezTo>
                    <a:pt x="3332" y="1637"/>
                    <a:pt x="3332" y="1688"/>
                    <a:pt x="3291" y="1688"/>
                  </a:cubicBezTo>
                  <a:cubicBezTo>
                    <a:pt x="3250" y="1811"/>
                    <a:pt x="3291" y="1944"/>
                    <a:pt x="3373" y="2026"/>
                  </a:cubicBezTo>
                  <a:lnTo>
                    <a:pt x="4696" y="3349"/>
                  </a:lnTo>
                  <a:lnTo>
                    <a:pt x="3332" y="4712"/>
                  </a:lnTo>
                  <a:lnTo>
                    <a:pt x="2051" y="3349"/>
                  </a:lnTo>
                  <a:cubicBezTo>
                    <a:pt x="1969" y="3308"/>
                    <a:pt x="1877" y="3267"/>
                    <a:pt x="1836" y="3267"/>
                  </a:cubicBezTo>
                  <a:cubicBezTo>
                    <a:pt x="1754" y="3267"/>
                    <a:pt x="1661" y="3308"/>
                    <a:pt x="1620" y="3349"/>
                  </a:cubicBezTo>
                  <a:lnTo>
                    <a:pt x="944" y="4036"/>
                  </a:lnTo>
                  <a:lnTo>
                    <a:pt x="595" y="612"/>
                  </a:lnTo>
                  <a:close/>
                  <a:moveTo>
                    <a:pt x="231" y="1"/>
                  </a:moveTo>
                  <a:cubicBezTo>
                    <a:pt x="170" y="1"/>
                    <a:pt x="113" y="39"/>
                    <a:pt x="83" y="99"/>
                  </a:cubicBezTo>
                  <a:cubicBezTo>
                    <a:pt x="1" y="150"/>
                    <a:pt x="1" y="232"/>
                    <a:pt x="1" y="314"/>
                  </a:cubicBezTo>
                  <a:lnTo>
                    <a:pt x="431" y="4712"/>
                  </a:lnTo>
                  <a:cubicBezTo>
                    <a:pt x="431" y="4845"/>
                    <a:pt x="554" y="4968"/>
                    <a:pt x="728" y="4968"/>
                  </a:cubicBezTo>
                  <a:cubicBezTo>
                    <a:pt x="810" y="4968"/>
                    <a:pt x="892" y="4927"/>
                    <a:pt x="944" y="4886"/>
                  </a:cubicBezTo>
                  <a:lnTo>
                    <a:pt x="1836" y="3995"/>
                  </a:lnTo>
                  <a:lnTo>
                    <a:pt x="3117" y="5358"/>
                  </a:lnTo>
                  <a:cubicBezTo>
                    <a:pt x="3199" y="5399"/>
                    <a:pt x="3291" y="5440"/>
                    <a:pt x="3332" y="5440"/>
                  </a:cubicBezTo>
                  <a:cubicBezTo>
                    <a:pt x="3414" y="5440"/>
                    <a:pt x="3507" y="5399"/>
                    <a:pt x="3548" y="5358"/>
                  </a:cubicBezTo>
                  <a:lnTo>
                    <a:pt x="5342" y="3564"/>
                  </a:lnTo>
                  <a:cubicBezTo>
                    <a:pt x="5342" y="3564"/>
                    <a:pt x="5383" y="3523"/>
                    <a:pt x="5383" y="3482"/>
                  </a:cubicBezTo>
                  <a:cubicBezTo>
                    <a:pt x="5465" y="3349"/>
                    <a:pt x="5424" y="3226"/>
                    <a:pt x="5342" y="3133"/>
                  </a:cubicBezTo>
                  <a:lnTo>
                    <a:pt x="3968" y="1811"/>
                  </a:lnTo>
                  <a:lnTo>
                    <a:pt x="4870" y="960"/>
                  </a:lnTo>
                  <a:cubicBezTo>
                    <a:pt x="4911" y="868"/>
                    <a:pt x="4952" y="827"/>
                    <a:pt x="4952" y="745"/>
                  </a:cubicBezTo>
                  <a:cubicBezTo>
                    <a:pt x="4952" y="571"/>
                    <a:pt x="4829" y="448"/>
                    <a:pt x="4696" y="448"/>
                  </a:cubicBezTo>
                  <a:lnTo>
                    <a:pt x="298" y="17"/>
                  </a:lnTo>
                  <a:cubicBezTo>
                    <a:pt x="276" y="6"/>
                    <a:pt x="253" y="1"/>
                    <a:pt x="231"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7135888" y="2021675"/>
              <a:ext cx="118700" cy="68200"/>
            </a:xfrm>
            <a:custGeom>
              <a:rect b="b" l="l" r="r" t="t"/>
              <a:pathLst>
                <a:path extrusionOk="0" h="2728" w="4748">
                  <a:moveTo>
                    <a:pt x="4183" y="554"/>
                  </a:moveTo>
                  <a:lnTo>
                    <a:pt x="4183" y="2174"/>
                  </a:lnTo>
                  <a:lnTo>
                    <a:pt x="595" y="2174"/>
                  </a:lnTo>
                  <a:lnTo>
                    <a:pt x="595" y="554"/>
                  </a:lnTo>
                  <a:close/>
                  <a:moveTo>
                    <a:pt x="298" y="1"/>
                  </a:moveTo>
                  <a:cubicBezTo>
                    <a:pt x="134" y="1"/>
                    <a:pt x="1" y="124"/>
                    <a:pt x="1" y="298"/>
                  </a:cubicBezTo>
                  <a:lnTo>
                    <a:pt x="1" y="2471"/>
                  </a:lnTo>
                  <a:cubicBezTo>
                    <a:pt x="1" y="2605"/>
                    <a:pt x="134" y="2728"/>
                    <a:pt x="298" y="2728"/>
                  </a:cubicBezTo>
                  <a:lnTo>
                    <a:pt x="4440" y="2728"/>
                  </a:lnTo>
                  <a:cubicBezTo>
                    <a:pt x="4614" y="2728"/>
                    <a:pt x="4747" y="2605"/>
                    <a:pt x="4747" y="2471"/>
                  </a:cubicBezTo>
                  <a:lnTo>
                    <a:pt x="4747" y="298"/>
                  </a:lnTo>
                  <a:cubicBezTo>
                    <a:pt x="4747" y="124"/>
                    <a:pt x="4614" y="1"/>
                    <a:pt x="444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7008788" y="2102675"/>
              <a:ext cx="38450" cy="15150"/>
            </a:xfrm>
            <a:custGeom>
              <a:rect b="b" l="l" r="r" t="t"/>
              <a:pathLst>
                <a:path extrusionOk="0" h="606" w="1538">
                  <a:moveTo>
                    <a:pt x="297" y="0"/>
                  </a:moveTo>
                  <a:cubicBezTo>
                    <a:pt x="133" y="0"/>
                    <a:pt x="0" y="175"/>
                    <a:pt x="41" y="349"/>
                  </a:cubicBezTo>
                  <a:cubicBezTo>
                    <a:pt x="41" y="472"/>
                    <a:pt x="174" y="605"/>
                    <a:pt x="349" y="605"/>
                  </a:cubicBezTo>
                  <a:lnTo>
                    <a:pt x="1241" y="605"/>
                  </a:lnTo>
                  <a:cubicBezTo>
                    <a:pt x="1415" y="605"/>
                    <a:pt x="1538" y="431"/>
                    <a:pt x="1497" y="257"/>
                  </a:cubicBezTo>
                  <a:cubicBezTo>
                    <a:pt x="1497" y="93"/>
                    <a:pt x="137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7008788" y="2052775"/>
              <a:ext cx="39475" cy="26600"/>
            </a:xfrm>
            <a:custGeom>
              <a:rect b="b" l="l" r="r" t="t"/>
              <a:pathLst>
                <a:path extrusionOk="0" h="1064" w="1579">
                  <a:moveTo>
                    <a:pt x="327" y="1"/>
                  </a:moveTo>
                  <a:cubicBezTo>
                    <a:pt x="210" y="1"/>
                    <a:pt x="107" y="73"/>
                    <a:pt x="41" y="161"/>
                  </a:cubicBezTo>
                  <a:cubicBezTo>
                    <a:pt x="0" y="295"/>
                    <a:pt x="41" y="500"/>
                    <a:pt x="174" y="551"/>
                  </a:cubicBezTo>
                  <a:lnTo>
                    <a:pt x="1066" y="1012"/>
                  </a:lnTo>
                  <a:cubicBezTo>
                    <a:pt x="1118" y="1063"/>
                    <a:pt x="1200" y="1063"/>
                    <a:pt x="1241" y="1063"/>
                  </a:cubicBezTo>
                  <a:cubicBezTo>
                    <a:pt x="1323" y="1063"/>
                    <a:pt x="1456" y="1012"/>
                    <a:pt x="1497" y="889"/>
                  </a:cubicBezTo>
                  <a:cubicBezTo>
                    <a:pt x="1579" y="756"/>
                    <a:pt x="1497" y="592"/>
                    <a:pt x="1374" y="500"/>
                  </a:cubicBezTo>
                  <a:lnTo>
                    <a:pt x="472" y="38"/>
                  </a:lnTo>
                  <a:cubicBezTo>
                    <a:pt x="422" y="12"/>
                    <a:pt x="374" y="1"/>
                    <a:pt x="32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7008788" y="2141125"/>
              <a:ext cx="39475" cy="26675"/>
            </a:xfrm>
            <a:custGeom>
              <a:rect b="b" l="l" r="r" t="t"/>
              <a:pathLst>
                <a:path extrusionOk="0" h="1067" w="1579">
                  <a:moveTo>
                    <a:pt x="1235" y="0"/>
                  </a:moveTo>
                  <a:cubicBezTo>
                    <a:pt x="1181" y="0"/>
                    <a:pt x="1124" y="14"/>
                    <a:pt x="1066" y="41"/>
                  </a:cubicBezTo>
                  <a:lnTo>
                    <a:pt x="174" y="513"/>
                  </a:lnTo>
                  <a:cubicBezTo>
                    <a:pt x="41" y="554"/>
                    <a:pt x="0" y="728"/>
                    <a:pt x="41" y="902"/>
                  </a:cubicBezTo>
                  <a:cubicBezTo>
                    <a:pt x="133" y="984"/>
                    <a:pt x="215" y="1066"/>
                    <a:pt x="349" y="1066"/>
                  </a:cubicBezTo>
                  <a:cubicBezTo>
                    <a:pt x="390" y="1066"/>
                    <a:pt x="431" y="1025"/>
                    <a:pt x="472" y="1025"/>
                  </a:cubicBezTo>
                  <a:lnTo>
                    <a:pt x="1374" y="554"/>
                  </a:lnTo>
                  <a:cubicBezTo>
                    <a:pt x="1497" y="472"/>
                    <a:pt x="1579" y="297"/>
                    <a:pt x="1497" y="174"/>
                  </a:cubicBezTo>
                  <a:cubicBezTo>
                    <a:pt x="1442" y="57"/>
                    <a:pt x="1345" y="0"/>
                    <a:pt x="123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46" name="Google Shape;346;p34"/>
          <p:cNvCxnSpPr>
            <a:stCxn id="317" idx="2"/>
            <a:endCxn id="322" idx="0"/>
          </p:cNvCxnSpPr>
          <p:nvPr/>
        </p:nvCxnSpPr>
        <p:spPr>
          <a:xfrm flipH="1" rot="-5400000">
            <a:off x="4677224" y="3033275"/>
            <a:ext cx="410400" cy="17127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347" name="Google Shape;347;p34"/>
          <p:cNvCxnSpPr>
            <a:stCxn id="319" idx="2"/>
            <a:endCxn id="322" idx="0"/>
          </p:cNvCxnSpPr>
          <p:nvPr/>
        </p:nvCxnSpPr>
        <p:spPr>
          <a:xfrm flipH="1" rot="-5400000">
            <a:off x="5533947" y="3889325"/>
            <a:ext cx="410400" cy="6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348" name="Google Shape;348;p34"/>
          <p:cNvCxnSpPr>
            <a:stCxn id="321" idx="2"/>
            <a:endCxn id="322" idx="0"/>
          </p:cNvCxnSpPr>
          <p:nvPr/>
        </p:nvCxnSpPr>
        <p:spPr>
          <a:xfrm rot="5400000">
            <a:off x="6400526" y="3022775"/>
            <a:ext cx="410400" cy="1733700"/>
          </a:xfrm>
          <a:prstGeom prst="bentConnector3">
            <a:avLst>
              <a:gd fmla="val 50003" name="adj1"/>
            </a:avLst>
          </a:prstGeom>
          <a:noFill/>
          <a:ln cap="flat" cmpd="sng" w="19050">
            <a:solidFill>
              <a:schemeClr val="dk1"/>
            </a:solidFill>
            <a:prstDash val="solid"/>
            <a:round/>
            <a:headEnd len="med" w="med" type="none"/>
            <a:tailEnd len="med" w="med" type="none"/>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7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7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7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ExtraBold"/>
                <a:ea typeface="Montserrat ExtraBold"/>
                <a:cs typeface="Montserrat ExtraBold"/>
                <a:sym typeface="Montserrat ExtraBold"/>
              </a:rPr>
              <a:t>1. Number</a:t>
            </a:r>
            <a:endParaRPr>
              <a:latin typeface="Montserrat ExtraBold"/>
              <a:ea typeface="Montserrat ExtraBold"/>
              <a:cs typeface="Montserrat ExtraBold"/>
              <a:sym typeface="Montserrat ExtraBold"/>
            </a:endParaRPr>
          </a:p>
        </p:txBody>
      </p:sp>
      <p:sp>
        <p:nvSpPr>
          <p:cNvPr id="354" name="Google Shape;354;p35"/>
          <p:cNvSpPr txBox="1"/>
          <p:nvPr>
            <p:ph idx="4" type="subTitle"/>
          </p:nvPr>
        </p:nvSpPr>
        <p:spPr>
          <a:xfrm>
            <a:off x="1840711" y="1699700"/>
            <a:ext cx="8426700" cy="461700"/>
          </a:xfrm>
          <a:prstGeom prst="rect">
            <a:avLst/>
          </a:prstGeom>
        </p:spPr>
        <p:txBody>
          <a:bodyPr anchorCtr="0" anchor="b" bIns="91425" lIns="91425" spcFirstLastPara="1" rIns="91425" wrap="square" tIns="91425">
            <a:spAutoFit/>
          </a:bodyPr>
          <a:lstStyle/>
          <a:p>
            <a:pPr indent="0" lvl="0" marL="0" rtl="0" algn="l">
              <a:lnSpc>
                <a:spcPct val="100000"/>
              </a:lnSpc>
              <a:spcBef>
                <a:spcPts val="0"/>
              </a:spcBef>
              <a:spcAft>
                <a:spcPts val="0"/>
              </a:spcAft>
              <a:buNone/>
            </a:pPr>
            <a:r>
              <a:rPr b="1" lang="en" sz="1800">
                <a:latin typeface="Montserrat"/>
                <a:ea typeface="Montserrat"/>
                <a:cs typeface="Montserrat"/>
                <a:sym typeface="Montserrat"/>
              </a:rPr>
              <a:t>EXACT NUMERIC DATA TYPES</a:t>
            </a:r>
            <a:endParaRPr b="1" sz="1800">
              <a:latin typeface="Montserrat"/>
              <a:ea typeface="Montserrat"/>
              <a:cs typeface="Montserrat"/>
              <a:sym typeface="Montserrat"/>
            </a:endParaRPr>
          </a:p>
        </p:txBody>
      </p:sp>
      <p:sp>
        <p:nvSpPr>
          <p:cNvPr id="355" name="Google Shape;355;p35"/>
          <p:cNvSpPr txBox="1"/>
          <p:nvPr>
            <p:ph idx="5" type="subTitle"/>
          </p:nvPr>
        </p:nvSpPr>
        <p:spPr>
          <a:xfrm>
            <a:off x="1840711" y="2950488"/>
            <a:ext cx="8426700" cy="754200"/>
          </a:xfrm>
          <a:prstGeom prst="rect">
            <a:avLst/>
          </a:prstGeom>
        </p:spPr>
        <p:txBody>
          <a:bodyPr anchorCtr="0" anchor="b" bIns="91425" lIns="91425" spcFirstLastPara="1" rIns="91425" wrap="square" tIns="91425">
            <a:spAutoFit/>
          </a:bodyPr>
          <a:lstStyle/>
          <a:p>
            <a:pPr indent="0" lvl="0" marL="0" rtl="0" algn="l">
              <a:lnSpc>
                <a:spcPct val="100000"/>
              </a:lnSpc>
              <a:spcBef>
                <a:spcPts val="0"/>
              </a:spcBef>
              <a:spcAft>
                <a:spcPts val="0"/>
              </a:spcAft>
              <a:buNone/>
            </a:pPr>
            <a:r>
              <a:rPr b="1" lang="en" sz="1800">
                <a:latin typeface="Montserrat"/>
                <a:ea typeface="Montserrat"/>
                <a:cs typeface="Montserrat"/>
                <a:sym typeface="Montserrat"/>
              </a:rPr>
              <a:t>APPROXIMATE NUMERIC DATA TYPES</a:t>
            </a:r>
            <a:endParaRPr b="1" sz="1800">
              <a:latin typeface="Montserrat"/>
              <a:ea typeface="Montserrat"/>
              <a:cs typeface="Montserrat"/>
              <a:sym typeface="Montserrat"/>
            </a:endParaRPr>
          </a:p>
          <a:p>
            <a:pPr indent="0" lvl="0" marL="0" rtl="0" algn="l">
              <a:spcBef>
                <a:spcPts val="0"/>
              </a:spcBef>
              <a:spcAft>
                <a:spcPts val="0"/>
              </a:spcAft>
              <a:buNone/>
            </a:pPr>
            <a:r>
              <a:t/>
            </a:r>
            <a:endParaRPr/>
          </a:p>
        </p:txBody>
      </p:sp>
      <p:grpSp>
        <p:nvGrpSpPr>
          <p:cNvPr id="356" name="Google Shape;356;p35"/>
          <p:cNvGrpSpPr/>
          <p:nvPr/>
        </p:nvGrpSpPr>
        <p:grpSpPr>
          <a:xfrm>
            <a:off x="1074068" y="2950502"/>
            <a:ext cx="374296" cy="439599"/>
            <a:chOff x="5596113" y="2520150"/>
            <a:chExt cx="293750" cy="345000"/>
          </a:xfrm>
        </p:grpSpPr>
        <p:sp>
          <p:nvSpPr>
            <p:cNvPr id="357" name="Google Shape;357;p35"/>
            <p:cNvSpPr/>
            <p:nvPr/>
          </p:nvSpPr>
          <p:spPr>
            <a:xfrm>
              <a:off x="5768088" y="2747750"/>
              <a:ext cx="70500" cy="70500"/>
            </a:xfrm>
            <a:custGeom>
              <a:rect b="b" l="l" r="r" t="t"/>
              <a:pathLst>
                <a:path extrusionOk="0" h="2820" w="2820">
                  <a:moveTo>
                    <a:pt x="2389" y="0"/>
                  </a:moveTo>
                  <a:lnTo>
                    <a:pt x="1" y="2389"/>
                  </a:lnTo>
                  <a:lnTo>
                    <a:pt x="421" y="2819"/>
                  </a:lnTo>
                  <a:lnTo>
                    <a:pt x="2820" y="431"/>
                  </a:lnTo>
                  <a:lnTo>
                    <a:pt x="2389"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5"/>
            <p:cNvSpPr/>
            <p:nvPr/>
          </p:nvSpPr>
          <p:spPr>
            <a:xfrm>
              <a:off x="5596113" y="2565000"/>
              <a:ext cx="244525" cy="300150"/>
            </a:xfrm>
            <a:custGeom>
              <a:rect b="b" l="l" r="r" t="t"/>
              <a:pathLst>
                <a:path extrusionOk="0" h="12006" w="9781">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5"/>
            <p:cNvSpPr/>
            <p:nvPr/>
          </p:nvSpPr>
          <p:spPr>
            <a:xfrm>
              <a:off x="5661213" y="2619600"/>
              <a:ext cx="100500" cy="14900"/>
            </a:xfrm>
            <a:custGeom>
              <a:rect b="b" l="l" r="r" t="t"/>
              <a:pathLst>
                <a:path extrusionOk="0" h="596" w="402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p:nvPr/>
          </p:nvSpPr>
          <p:spPr>
            <a:xfrm>
              <a:off x="5688888" y="2663425"/>
              <a:ext cx="60000" cy="14900"/>
            </a:xfrm>
            <a:custGeom>
              <a:rect b="b" l="l" r="r" t="t"/>
              <a:pathLst>
                <a:path extrusionOk="0" h="596" w="240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5"/>
            <p:cNvSpPr/>
            <p:nvPr/>
          </p:nvSpPr>
          <p:spPr>
            <a:xfrm>
              <a:off x="5732713" y="2520150"/>
              <a:ext cx="157150" cy="158175"/>
            </a:xfrm>
            <a:custGeom>
              <a:rect b="b" l="l" r="r" t="t"/>
              <a:pathLst>
                <a:path extrusionOk="0" h="6327" w="6286">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5787313" y="2575525"/>
              <a:ext cx="48975" cy="48450"/>
            </a:xfrm>
            <a:custGeom>
              <a:rect b="b" l="l" r="r" t="t"/>
              <a:pathLst>
                <a:path extrusionOk="0" h="1938" w="1959">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5780913" y="2570400"/>
              <a:ext cx="17950" cy="15150"/>
            </a:xfrm>
            <a:custGeom>
              <a:rect b="b" l="l" r="r" t="t"/>
              <a:pathLst>
                <a:path extrusionOk="0" h="606" w="718">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5824488" y="2614225"/>
              <a:ext cx="18200" cy="14875"/>
            </a:xfrm>
            <a:custGeom>
              <a:rect b="b" l="l" r="r" t="t"/>
              <a:pathLst>
                <a:path extrusionOk="0" h="595" w="728">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5"/>
          <p:cNvGrpSpPr/>
          <p:nvPr/>
        </p:nvGrpSpPr>
        <p:grpSpPr>
          <a:xfrm>
            <a:off x="1042248" y="1818546"/>
            <a:ext cx="437943" cy="437974"/>
            <a:chOff x="5493613" y="1976825"/>
            <a:chExt cx="343700" cy="343725"/>
          </a:xfrm>
        </p:grpSpPr>
        <p:sp>
          <p:nvSpPr>
            <p:cNvPr id="366" name="Google Shape;366;p35"/>
            <p:cNvSpPr/>
            <p:nvPr/>
          </p:nvSpPr>
          <p:spPr>
            <a:xfrm>
              <a:off x="5493613" y="1976825"/>
              <a:ext cx="343700" cy="255050"/>
            </a:xfrm>
            <a:custGeom>
              <a:rect b="b" l="l" r="r" t="t"/>
              <a:pathLst>
                <a:path extrusionOk="0" h="10202" w="13748">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5701713" y="2026800"/>
              <a:ext cx="92025" cy="15150"/>
            </a:xfrm>
            <a:custGeom>
              <a:rect b="b" l="l" r="r" t="t"/>
              <a:pathLst>
                <a:path extrusionOk="0" h="606" w="3681">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5537438" y="2026800"/>
              <a:ext cx="92800" cy="15150"/>
            </a:xfrm>
            <a:custGeom>
              <a:rect b="b" l="l" r="r" t="t"/>
              <a:pathLst>
                <a:path extrusionOk="0" h="606" w="3712">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
            <p:cNvSpPr/>
            <p:nvPr/>
          </p:nvSpPr>
          <p:spPr>
            <a:xfrm>
              <a:off x="5537438" y="2076025"/>
              <a:ext cx="92800" cy="14875"/>
            </a:xfrm>
            <a:custGeom>
              <a:rect b="b" l="l" r="r" t="t"/>
              <a:pathLst>
                <a:path extrusionOk="0" h="595" w="3712">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5537438" y="2125225"/>
              <a:ext cx="48975" cy="14900"/>
            </a:xfrm>
            <a:custGeom>
              <a:rect b="b" l="l" r="r" t="t"/>
              <a:pathLst>
                <a:path extrusionOk="0" h="596" w="1959">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5701713" y="2076025"/>
              <a:ext cx="92025" cy="14875"/>
            </a:xfrm>
            <a:custGeom>
              <a:rect b="b" l="l" r="r" t="t"/>
              <a:pathLst>
                <a:path extrusionOk="0" h="595" w="3681">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5745538" y="2125225"/>
              <a:ext cx="48200" cy="14900"/>
            </a:xfrm>
            <a:custGeom>
              <a:rect b="b" l="l" r="r" t="t"/>
              <a:pathLst>
                <a:path extrusionOk="0" h="596" w="1928">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5592788" y="2141125"/>
              <a:ext cx="180450" cy="179425"/>
            </a:xfrm>
            <a:custGeom>
              <a:rect b="b" l="l" r="r" t="t"/>
              <a:pathLst>
                <a:path extrusionOk="0" h="7177" w="7218">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EXACT NUMERIC DATA TYPES</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p:txBody>
      </p:sp>
      <p:sp>
        <p:nvSpPr>
          <p:cNvPr id="379" name="Google Shape;379;p36"/>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boolean type being synonym for TINYINT(1)</a:t>
            </a:r>
            <a:endParaRPr/>
          </a:p>
          <a:p>
            <a:pPr indent="0" lvl="0" marL="0" rtl="0" algn="ctr">
              <a:spcBef>
                <a:spcPts val="0"/>
              </a:spcBef>
              <a:spcAft>
                <a:spcPts val="0"/>
              </a:spcAft>
              <a:buNone/>
            </a:pPr>
            <a:r>
              <a:t/>
            </a:r>
            <a:endParaRPr/>
          </a:p>
        </p:txBody>
      </p:sp>
      <p:sp>
        <p:nvSpPr>
          <p:cNvPr id="380" name="Google Shape;380;p36"/>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very small integer</a:t>
            </a:r>
            <a:endParaRPr/>
          </a:p>
        </p:txBody>
      </p:sp>
      <p:sp>
        <p:nvSpPr>
          <p:cNvPr id="381" name="Google Shape;381;p36"/>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MEDIUMINT</a:t>
            </a:r>
            <a:endParaRPr/>
          </a:p>
        </p:txBody>
      </p:sp>
      <p:sp>
        <p:nvSpPr>
          <p:cNvPr id="382" name="Google Shape;382;p36"/>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TINYINT</a:t>
            </a:r>
            <a:endParaRPr/>
          </a:p>
        </p:txBody>
      </p:sp>
      <p:sp>
        <p:nvSpPr>
          <p:cNvPr id="383" name="Google Shape;383;p36"/>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BOOL</a:t>
            </a:r>
            <a:endParaRPr/>
          </a:p>
        </p:txBody>
      </p:sp>
      <p:sp>
        <p:nvSpPr>
          <p:cNvPr id="384" name="Google Shape;384;p36"/>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medium integer</a:t>
            </a:r>
            <a:endParaRPr/>
          </a:p>
          <a:p>
            <a:pPr indent="0" lvl="0" marL="0" rtl="0" algn="ctr">
              <a:spcBef>
                <a:spcPts val="0"/>
              </a:spcBef>
              <a:spcAft>
                <a:spcPts val="0"/>
              </a:spcAft>
              <a:buNone/>
            </a:pPr>
            <a:r>
              <a:t/>
            </a:r>
            <a:endParaRPr/>
          </a:p>
        </p:txBody>
      </p:sp>
      <p:sp>
        <p:nvSpPr>
          <p:cNvPr id="385" name="Google Shape;385;p36"/>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small integer</a:t>
            </a:r>
            <a:endParaRPr/>
          </a:p>
          <a:p>
            <a:pPr indent="0" lvl="0" marL="0" rtl="0" algn="ctr">
              <a:spcBef>
                <a:spcPts val="0"/>
              </a:spcBef>
              <a:spcAft>
                <a:spcPts val="0"/>
              </a:spcAft>
              <a:buNone/>
            </a:pPr>
            <a:r>
              <a:t/>
            </a:r>
            <a:endParaRPr/>
          </a:p>
        </p:txBody>
      </p:sp>
      <p:sp>
        <p:nvSpPr>
          <p:cNvPr id="386" name="Google Shape;386;p36"/>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SMALLINT</a:t>
            </a:r>
            <a:endParaRPr/>
          </a:p>
        </p:txBody>
      </p:sp>
      <p:sp>
        <p:nvSpPr>
          <p:cNvPr id="387" name="Google Shape;387;p36"/>
          <p:cNvSpPr txBox="1"/>
          <p:nvPr>
            <p:ph idx="4" type="subTitle"/>
          </p:nvPr>
        </p:nvSpPr>
        <p:spPr>
          <a:xfrm>
            <a:off x="3034875" y="3635775"/>
            <a:ext cx="21996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standard integer</a:t>
            </a:r>
            <a:endParaRPr/>
          </a:p>
        </p:txBody>
      </p:sp>
      <p:sp>
        <p:nvSpPr>
          <p:cNvPr id="388" name="Google Shape;388;p36"/>
          <p:cNvSpPr txBox="1"/>
          <p:nvPr>
            <p:ph idx="14" type="subTitle"/>
          </p:nvPr>
        </p:nvSpPr>
        <p:spPr>
          <a:xfrm>
            <a:off x="3317100"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a:t>
            </a:r>
            <a:endParaRPr/>
          </a:p>
        </p:txBody>
      </p:sp>
      <p:sp>
        <p:nvSpPr>
          <p:cNvPr id="389" name="Google Shape;389;p36"/>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 integer</a:t>
            </a:r>
            <a:endParaRPr/>
          </a:p>
          <a:p>
            <a:pPr indent="0" lvl="0" marL="0" rtl="0" algn="ctr">
              <a:spcBef>
                <a:spcPts val="0"/>
              </a:spcBef>
              <a:spcAft>
                <a:spcPts val="0"/>
              </a:spcAft>
              <a:buNone/>
            </a:pPr>
            <a:r>
              <a:t/>
            </a:r>
            <a:endParaRPr/>
          </a:p>
        </p:txBody>
      </p:sp>
      <p:sp>
        <p:nvSpPr>
          <p:cNvPr id="390" name="Google Shape;390;p36"/>
          <p:cNvSpPr txBox="1"/>
          <p:nvPr/>
        </p:nvSpPr>
        <p:spPr>
          <a:xfrm>
            <a:off x="703050" y="964000"/>
            <a:ext cx="77040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Hanken Grotesk"/>
                <a:ea typeface="Hanken Grotesk"/>
                <a:cs typeface="Hanken Grotesk"/>
                <a:sym typeface="Hanken Grotesk"/>
              </a:rPr>
              <a:t>MySQL hỗ trợ 1 số kiểu dữ liệu số </a:t>
            </a:r>
            <a:r>
              <a:rPr lang="en" sz="1500" u="sng">
                <a:solidFill>
                  <a:schemeClr val="dk1"/>
                </a:solidFill>
                <a:latin typeface="Hanken Grotesk"/>
                <a:ea typeface="Hanken Grotesk"/>
                <a:cs typeface="Hanken Grotesk"/>
                <a:sym typeface="Hanken Grotesk"/>
              </a:rPr>
              <a:t>chính xác</a:t>
            </a:r>
            <a:r>
              <a:rPr lang="en" sz="1500">
                <a:solidFill>
                  <a:schemeClr val="dk1"/>
                </a:solidFill>
                <a:latin typeface="Hanken Grotesk"/>
                <a:ea typeface="Hanken Grotesk"/>
                <a:cs typeface="Hanken Grotesk"/>
                <a:sym typeface="Hanken Grotesk"/>
              </a:rPr>
              <a:t> như:</a:t>
            </a:r>
            <a:endParaRPr sz="1500">
              <a:solidFill>
                <a:schemeClr val="dk1"/>
              </a:solidFill>
              <a:latin typeface="Hanken Grotesk"/>
              <a:ea typeface="Hanken Grotesk"/>
              <a:cs typeface="Hanken Grotesk"/>
              <a:sym typeface="Hanken Grotesk"/>
            </a:endParaRPr>
          </a:p>
        </p:txBody>
      </p:sp>
      <p:sp>
        <p:nvSpPr>
          <p:cNvPr id="391" name="Google Shape;391;p36"/>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BIGINT</a:t>
            </a:r>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ExtraBold"/>
                <a:ea typeface="Montserrat ExtraBold"/>
                <a:cs typeface="Montserrat ExtraBold"/>
                <a:sym typeface="Montserrat ExtraBold"/>
              </a:rPr>
              <a:t>EXACT NUMERIC DATA TYPES</a:t>
            </a:r>
            <a:endParaRPr>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p>
        </p:txBody>
      </p:sp>
      <p:graphicFrame>
        <p:nvGraphicFramePr>
          <p:cNvPr id="397" name="Google Shape;397;p37"/>
          <p:cNvGraphicFramePr/>
          <p:nvPr/>
        </p:nvGraphicFramePr>
        <p:xfrm>
          <a:off x="374588" y="1103325"/>
          <a:ext cx="3000000" cy="3000000"/>
        </p:xfrm>
        <a:graphic>
          <a:graphicData uri="http://schemas.openxmlformats.org/drawingml/2006/table">
            <a:tbl>
              <a:tblPr>
                <a:noFill/>
                <a:tableStyleId>{4C8DE516-2233-4193-983B-7FBC5B6FFDB3}</a:tableStyleId>
              </a:tblPr>
              <a:tblGrid>
                <a:gridCol w="1137425"/>
                <a:gridCol w="1661875"/>
                <a:gridCol w="1190950"/>
                <a:gridCol w="2271850"/>
                <a:gridCol w="2132725"/>
              </a:tblGrid>
              <a:tr h="381000">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Data type</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Description</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Storage size</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Range(signed)</a:t>
                      </a:r>
                      <a:endParaRPr b="1" i="1" sz="1300">
                        <a:latin typeface="Hanken Grotesk"/>
                        <a:ea typeface="Hanken Grotesk"/>
                        <a:cs typeface="Hanken Grotesk"/>
                        <a:sym typeface="Hanken Grotesk"/>
                      </a:endParaRPr>
                    </a:p>
                  </a:txBody>
                  <a:tcPr marT="91425" marB="91425" marR="91425" marL="91425"/>
                </a:tc>
                <a:tc>
                  <a:txBody>
                    <a:bodyPr/>
                    <a:lstStyle/>
                    <a:p>
                      <a:pPr indent="0" lvl="0" marL="0" rtl="0" algn="ctr">
                        <a:spcBef>
                          <a:spcPts val="0"/>
                        </a:spcBef>
                        <a:spcAft>
                          <a:spcPts val="0"/>
                        </a:spcAft>
                        <a:buNone/>
                      </a:pPr>
                      <a:r>
                        <a:rPr b="1" i="1" lang="en" sz="1300">
                          <a:latin typeface="Hanken Grotesk"/>
                          <a:ea typeface="Hanken Grotesk"/>
                          <a:cs typeface="Hanken Grotesk"/>
                          <a:sym typeface="Hanken Grotesk"/>
                        </a:rPr>
                        <a:t>Range(unsigned)</a:t>
                      </a:r>
                      <a:endParaRPr b="1" i="1" sz="13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BOOL</a:t>
                      </a:r>
                      <a:endParaRPr sz="1900">
                        <a:solidFill>
                          <a:schemeClr val="dk1"/>
                        </a:solidFill>
                        <a:latin typeface="Figtree Black"/>
                        <a:ea typeface="Figtree Black"/>
                        <a:cs typeface="Figtree Black"/>
                        <a:sym typeface="Figtree Black"/>
                      </a:endParaRPr>
                    </a:p>
                    <a:p>
                      <a:pPr indent="0" lvl="0" marL="0" rtl="0" algn="l">
                        <a:spcBef>
                          <a:spcPts val="0"/>
                        </a:spcBef>
                        <a:spcAft>
                          <a:spcPts val="0"/>
                        </a:spcAft>
                        <a:buNone/>
                      </a:pPr>
                      <a:r>
                        <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is false, non-zero values are true</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1 byte</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-128 to 127</a:t>
                      </a:r>
                      <a:endParaRPr sz="1200">
                        <a:latin typeface="Hanken Grotesk"/>
                        <a:ea typeface="Hanken Grotesk"/>
                        <a:cs typeface="Hanken Grotesk"/>
                        <a:sym typeface="Hanken Grotesk"/>
                      </a:endParaRPr>
                    </a:p>
                    <a:p>
                      <a:pPr indent="0" lvl="0" marL="0" rtl="0" algn="l">
                        <a:spcBef>
                          <a:spcPts val="0"/>
                        </a:spcBef>
                        <a:spcAft>
                          <a:spcPts val="0"/>
                        </a:spcAft>
                        <a:buNone/>
                      </a:pPr>
                      <a:r>
                        <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255</a:t>
                      </a:r>
                      <a:endParaRPr sz="12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TINYINT</a:t>
                      </a:r>
                      <a:endParaRPr b="1" sz="12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Small integer</a:t>
                      </a:r>
                      <a:endParaRPr sz="12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1 byte</a:t>
                      </a:r>
                      <a:endParaRPr sz="12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-128 to 127</a:t>
                      </a:r>
                      <a:endParaRPr sz="12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255</a:t>
                      </a:r>
                      <a:endParaRPr sz="1200">
                        <a:latin typeface="Hanken Grotesk"/>
                        <a:ea typeface="Hanken Grotesk"/>
                        <a:cs typeface="Hanken Grotesk"/>
                        <a:sym typeface="Hanken Grotesk"/>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SMALLINT</a:t>
                      </a:r>
                      <a:endParaRPr b="1" sz="12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Small integer</a:t>
                      </a:r>
                      <a:endParaRPr sz="12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2 bytes</a:t>
                      </a:r>
                      <a:endParaRPr sz="12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-32,768 to 32,767</a:t>
                      </a:r>
                      <a:endParaRPr sz="12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65,535</a:t>
                      </a:r>
                      <a:endParaRPr sz="1200">
                        <a:latin typeface="Hanken Grotesk"/>
                        <a:ea typeface="Hanken Grotesk"/>
                        <a:cs typeface="Hanken Grotesk"/>
                        <a:sym typeface="Hanken Grotesk"/>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MEDIUMINT</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Medium integer</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3 bytes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-8,388,608 to 8,388,607</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16,777,215</a:t>
                      </a:r>
                      <a:endParaRPr sz="1200">
                        <a:latin typeface="Hanken Grotesk"/>
                        <a:ea typeface="Hanken Grotesk"/>
                        <a:cs typeface="Hanken Grotesk"/>
                        <a:sym typeface="Hanken Grotesk"/>
                      </a:endParaRPr>
                    </a:p>
                  </a:txBody>
                  <a:tcPr marT="91425" marB="91425" marR="91425" marL="91425"/>
                </a:tc>
              </a:tr>
              <a:tr h="430875">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INT</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Standard integer</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4 bytes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-2,147,483,648 to 2,147,483,647</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4,294,967,295</a:t>
                      </a:r>
                      <a:endParaRPr sz="1200">
                        <a:latin typeface="Hanken Grotesk"/>
                        <a:ea typeface="Hanken Grotesk"/>
                        <a:cs typeface="Hanken Grotesk"/>
                        <a:sym typeface="Hanken Grotesk"/>
                      </a:endParaRPr>
                    </a:p>
                  </a:txBody>
                  <a:tcPr marT="91425" marB="91425" marR="91425" marL="91425"/>
                </a:tc>
              </a:tr>
              <a:tr h="381000">
                <a:tc>
                  <a:txBody>
                    <a:bodyPr/>
                    <a:lstStyle/>
                    <a:p>
                      <a:pPr indent="0" lvl="0" marL="0" rtl="0" algn="l">
                        <a:spcBef>
                          <a:spcPts val="0"/>
                        </a:spcBef>
                        <a:spcAft>
                          <a:spcPts val="0"/>
                        </a:spcAft>
                        <a:buNone/>
                      </a:pPr>
                      <a:r>
                        <a:rPr b="1" lang="en" sz="1200">
                          <a:latin typeface="Hanken Grotesk"/>
                          <a:ea typeface="Hanken Grotesk"/>
                          <a:cs typeface="Hanken Grotesk"/>
                          <a:sym typeface="Hanken Grotesk"/>
                        </a:rPr>
                        <a:t>BIGINT</a:t>
                      </a:r>
                      <a:endParaRPr b="1"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Large integer</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8 bytes</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-9,223,372,036,854,775,808 to 9,223,372,036,854,775,807</a:t>
                      </a:r>
                      <a:endParaRPr sz="1200">
                        <a:latin typeface="Hanken Grotesk"/>
                        <a:ea typeface="Hanken Grotesk"/>
                        <a:cs typeface="Hanken Grotesk"/>
                        <a:sym typeface="Hanken Grotesk"/>
                      </a:endParaRPr>
                    </a:p>
                  </a:txBody>
                  <a:tcPr marT="91425" marB="91425" marR="91425" marL="91425"/>
                </a:tc>
                <a:tc>
                  <a:txBody>
                    <a:bodyPr/>
                    <a:lstStyle/>
                    <a:p>
                      <a:pPr indent="0" lvl="0" marL="0" rtl="0" algn="l">
                        <a:spcBef>
                          <a:spcPts val="0"/>
                        </a:spcBef>
                        <a:spcAft>
                          <a:spcPts val="0"/>
                        </a:spcAft>
                        <a:buNone/>
                      </a:pPr>
                      <a:r>
                        <a:rPr lang="en" sz="1200">
                          <a:latin typeface="Hanken Grotesk"/>
                          <a:ea typeface="Hanken Grotesk"/>
                          <a:cs typeface="Hanken Grotesk"/>
                          <a:sym typeface="Hanken Grotesk"/>
                        </a:rPr>
                        <a:t>0 to 18,446,744,073,709,551,615</a:t>
                      </a:r>
                      <a:endParaRPr sz="1200">
                        <a:latin typeface="Hanken Grotesk"/>
                        <a:ea typeface="Hanken Grotesk"/>
                        <a:cs typeface="Hanken Grotesk"/>
                        <a:sym typeface="Hanken Grotesk"/>
                      </a:endParaRPr>
                    </a:p>
                  </a:txBody>
                  <a:tcPr marT="91425" marB="91425" marR="91425" marL="91425"/>
                </a:tc>
              </a:tr>
            </a:tbl>
          </a:graphicData>
        </a:graphic>
      </p:graphicFrame>
    </p:spTree>
  </p:cSld>
  <p:clrMapOvr>
    <a:masterClrMapping/>
  </p:clrMapOvr>
  <mc:AlternateContent>
    <mc:Choice Requires="p14">
      <p:transition spd="med">
        <p14:gallery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ExtraBold"/>
                <a:ea typeface="Montserrat ExtraBold"/>
                <a:cs typeface="Montserrat ExtraBold"/>
                <a:sym typeface="Montserrat ExtraBold"/>
              </a:rPr>
              <a:t>1. Number</a:t>
            </a:r>
            <a:endParaRPr>
              <a:latin typeface="Montserrat ExtraBold"/>
              <a:ea typeface="Montserrat ExtraBold"/>
              <a:cs typeface="Montserrat ExtraBold"/>
              <a:sym typeface="Montserrat ExtraBold"/>
            </a:endParaRPr>
          </a:p>
        </p:txBody>
      </p:sp>
      <p:sp>
        <p:nvSpPr>
          <p:cNvPr id="403" name="Google Shape;403;p38"/>
          <p:cNvSpPr txBox="1"/>
          <p:nvPr>
            <p:ph idx="4" type="subTitle"/>
          </p:nvPr>
        </p:nvSpPr>
        <p:spPr>
          <a:xfrm>
            <a:off x="1840711" y="1699700"/>
            <a:ext cx="8426700" cy="461700"/>
          </a:xfrm>
          <a:prstGeom prst="rect">
            <a:avLst/>
          </a:prstGeom>
        </p:spPr>
        <p:txBody>
          <a:bodyPr anchorCtr="0" anchor="b" bIns="91425" lIns="91425" spcFirstLastPara="1" rIns="91425" wrap="square" tIns="91425">
            <a:spAutoFit/>
          </a:bodyPr>
          <a:lstStyle/>
          <a:p>
            <a:pPr indent="0" lvl="0" marL="0" rtl="0" algn="l">
              <a:lnSpc>
                <a:spcPct val="100000"/>
              </a:lnSpc>
              <a:spcBef>
                <a:spcPts val="0"/>
              </a:spcBef>
              <a:spcAft>
                <a:spcPts val="0"/>
              </a:spcAft>
              <a:buNone/>
            </a:pPr>
            <a:r>
              <a:rPr b="1" lang="en" sz="1800">
                <a:latin typeface="Montserrat"/>
                <a:ea typeface="Montserrat"/>
                <a:cs typeface="Montserrat"/>
                <a:sym typeface="Montserrat"/>
              </a:rPr>
              <a:t>EXACT NUMERIC DATA TYPES</a:t>
            </a:r>
            <a:endParaRPr b="1" sz="1800">
              <a:latin typeface="Montserrat"/>
              <a:ea typeface="Montserrat"/>
              <a:cs typeface="Montserrat"/>
              <a:sym typeface="Montserrat"/>
            </a:endParaRPr>
          </a:p>
        </p:txBody>
      </p:sp>
      <p:sp>
        <p:nvSpPr>
          <p:cNvPr id="404" name="Google Shape;404;p38"/>
          <p:cNvSpPr txBox="1"/>
          <p:nvPr>
            <p:ph idx="5" type="subTitle"/>
          </p:nvPr>
        </p:nvSpPr>
        <p:spPr>
          <a:xfrm>
            <a:off x="1840711" y="2950488"/>
            <a:ext cx="8426700" cy="754200"/>
          </a:xfrm>
          <a:prstGeom prst="rect">
            <a:avLst/>
          </a:prstGeom>
        </p:spPr>
        <p:txBody>
          <a:bodyPr anchorCtr="0" anchor="b" bIns="91425" lIns="91425" spcFirstLastPara="1" rIns="91425" wrap="square" tIns="91425">
            <a:spAutoFit/>
          </a:bodyPr>
          <a:lstStyle/>
          <a:p>
            <a:pPr indent="0" lvl="0" marL="0" rtl="0" algn="l">
              <a:lnSpc>
                <a:spcPct val="100000"/>
              </a:lnSpc>
              <a:spcBef>
                <a:spcPts val="0"/>
              </a:spcBef>
              <a:spcAft>
                <a:spcPts val="0"/>
              </a:spcAft>
              <a:buNone/>
            </a:pPr>
            <a:r>
              <a:rPr b="1" lang="en" sz="1800">
                <a:latin typeface="Montserrat"/>
                <a:ea typeface="Montserrat"/>
                <a:cs typeface="Montserrat"/>
                <a:sym typeface="Montserrat"/>
              </a:rPr>
              <a:t>APPROXIMATE NUMERIC DATA TYPES</a:t>
            </a:r>
            <a:endParaRPr b="1" sz="1800">
              <a:latin typeface="Montserrat"/>
              <a:ea typeface="Montserrat"/>
              <a:cs typeface="Montserrat"/>
              <a:sym typeface="Montserrat"/>
            </a:endParaRPr>
          </a:p>
          <a:p>
            <a:pPr indent="0" lvl="0" marL="0" rtl="0" algn="l">
              <a:spcBef>
                <a:spcPts val="0"/>
              </a:spcBef>
              <a:spcAft>
                <a:spcPts val="0"/>
              </a:spcAft>
              <a:buNone/>
            </a:pPr>
            <a:r>
              <a:t/>
            </a:r>
            <a:endParaRPr/>
          </a:p>
        </p:txBody>
      </p:sp>
      <p:grpSp>
        <p:nvGrpSpPr>
          <p:cNvPr id="405" name="Google Shape;405;p38"/>
          <p:cNvGrpSpPr/>
          <p:nvPr/>
        </p:nvGrpSpPr>
        <p:grpSpPr>
          <a:xfrm>
            <a:off x="1074068" y="2950502"/>
            <a:ext cx="374296" cy="439599"/>
            <a:chOff x="5596113" y="2520150"/>
            <a:chExt cx="293750" cy="345000"/>
          </a:xfrm>
        </p:grpSpPr>
        <p:sp>
          <p:nvSpPr>
            <p:cNvPr id="406" name="Google Shape;406;p38"/>
            <p:cNvSpPr/>
            <p:nvPr/>
          </p:nvSpPr>
          <p:spPr>
            <a:xfrm>
              <a:off x="5768088" y="2747750"/>
              <a:ext cx="70500" cy="70500"/>
            </a:xfrm>
            <a:custGeom>
              <a:rect b="b" l="l" r="r" t="t"/>
              <a:pathLst>
                <a:path extrusionOk="0" h="2820" w="2820">
                  <a:moveTo>
                    <a:pt x="2389" y="0"/>
                  </a:moveTo>
                  <a:lnTo>
                    <a:pt x="1" y="2389"/>
                  </a:lnTo>
                  <a:lnTo>
                    <a:pt x="421" y="2819"/>
                  </a:lnTo>
                  <a:lnTo>
                    <a:pt x="2820" y="431"/>
                  </a:lnTo>
                  <a:lnTo>
                    <a:pt x="2389"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5596113" y="2565000"/>
              <a:ext cx="244525" cy="300150"/>
            </a:xfrm>
            <a:custGeom>
              <a:rect b="b" l="l" r="r" t="t"/>
              <a:pathLst>
                <a:path extrusionOk="0" h="12006" w="9781">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5661213" y="2619600"/>
              <a:ext cx="100500" cy="14900"/>
            </a:xfrm>
            <a:custGeom>
              <a:rect b="b" l="l" r="r" t="t"/>
              <a:pathLst>
                <a:path extrusionOk="0" h="596" w="402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5688888" y="2663425"/>
              <a:ext cx="60000" cy="14900"/>
            </a:xfrm>
            <a:custGeom>
              <a:rect b="b" l="l" r="r" t="t"/>
              <a:pathLst>
                <a:path extrusionOk="0" h="596" w="240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5732713" y="2520150"/>
              <a:ext cx="157150" cy="158175"/>
            </a:xfrm>
            <a:custGeom>
              <a:rect b="b" l="l" r="r" t="t"/>
              <a:pathLst>
                <a:path extrusionOk="0" h="6327" w="6286">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5787313" y="2575525"/>
              <a:ext cx="48975" cy="48450"/>
            </a:xfrm>
            <a:custGeom>
              <a:rect b="b" l="l" r="r" t="t"/>
              <a:pathLst>
                <a:path extrusionOk="0" h="1938" w="1959">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5780913" y="2570400"/>
              <a:ext cx="17950" cy="15150"/>
            </a:xfrm>
            <a:custGeom>
              <a:rect b="b" l="l" r="r" t="t"/>
              <a:pathLst>
                <a:path extrusionOk="0" h="606" w="718">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5824488" y="2614225"/>
              <a:ext cx="18200" cy="14875"/>
            </a:xfrm>
            <a:custGeom>
              <a:rect b="b" l="l" r="r" t="t"/>
              <a:pathLst>
                <a:path extrusionOk="0" h="595" w="728">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8"/>
          <p:cNvGrpSpPr/>
          <p:nvPr/>
        </p:nvGrpSpPr>
        <p:grpSpPr>
          <a:xfrm>
            <a:off x="1042248" y="1818546"/>
            <a:ext cx="437943" cy="437974"/>
            <a:chOff x="5493613" y="1976825"/>
            <a:chExt cx="343700" cy="343725"/>
          </a:xfrm>
        </p:grpSpPr>
        <p:sp>
          <p:nvSpPr>
            <p:cNvPr id="415" name="Google Shape;415;p38"/>
            <p:cNvSpPr/>
            <p:nvPr/>
          </p:nvSpPr>
          <p:spPr>
            <a:xfrm>
              <a:off x="5493613" y="1976825"/>
              <a:ext cx="343700" cy="255050"/>
            </a:xfrm>
            <a:custGeom>
              <a:rect b="b" l="l" r="r" t="t"/>
              <a:pathLst>
                <a:path extrusionOk="0" h="10202" w="13748">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5701713" y="2026800"/>
              <a:ext cx="92025" cy="15150"/>
            </a:xfrm>
            <a:custGeom>
              <a:rect b="b" l="l" r="r" t="t"/>
              <a:pathLst>
                <a:path extrusionOk="0" h="606" w="3681">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5537438" y="2026800"/>
              <a:ext cx="92800" cy="15150"/>
            </a:xfrm>
            <a:custGeom>
              <a:rect b="b" l="l" r="r" t="t"/>
              <a:pathLst>
                <a:path extrusionOk="0" h="606" w="3712">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5537438" y="2076025"/>
              <a:ext cx="92800" cy="14875"/>
            </a:xfrm>
            <a:custGeom>
              <a:rect b="b" l="l" r="r" t="t"/>
              <a:pathLst>
                <a:path extrusionOk="0" h="595" w="3712">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5537438" y="2125225"/>
              <a:ext cx="48975" cy="14900"/>
            </a:xfrm>
            <a:custGeom>
              <a:rect b="b" l="l" r="r" t="t"/>
              <a:pathLst>
                <a:path extrusionOk="0" h="596" w="1959">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
            <p:cNvSpPr/>
            <p:nvPr/>
          </p:nvSpPr>
          <p:spPr>
            <a:xfrm>
              <a:off x="5701713" y="2076025"/>
              <a:ext cx="92025" cy="14875"/>
            </a:xfrm>
            <a:custGeom>
              <a:rect b="b" l="l" r="r" t="t"/>
              <a:pathLst>
                <a:path extrusionOk="0" h="595" w="3681">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5745538" y="2125225"/>
              <a:ext cx="48200" cy="14900"/>
            </a:xfrm>
            <a:custGeom>
              <a:rect b="b" l="l" r="r" t="t"/>
              <a:pathLst>
                <a:path extrusionOk="0" h="596" w="1928">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
            <p:cNvSpPr/>
            <p:nvPr/>
          </p:nvSpPr>
          <p:spPr>
            <a:xfrm>
              <a:off x="5592788" y="2141125"/>
              <a:ext cx="180450" cy="179425"/>
            </a:xfrm>
            <a:custGeom>
              <a:rect b="b" l="l" r="r" t="t"/>
              <a:pathLst>
                <a:path extrusionOk="0" h="7177" w="7218">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med">
        <p14:flip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