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2"/>
    <p:restoredTop sz="93134"/>
  </p:normalViewPr>
  <p:slideViewPr>
    <p:cSldViewPr snapToGrid="0">
      <p:cViewPr varScale="1">
        <p:scale>
          <a:sx n="135" d="100"/>
          <a:sy n="135" d="100"/>
        </p:scale>
        <p:origin x="63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14292-CF8F-3542-A515-DB899EBD856C}" type="datetimeFigureOut">
              <a:t>7/8/24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BED65-43C1-CF4C-8A8A-63F5EB59E58D}" type="slidenum">
              <a:t>‹#›</a:t>
            </a:fld>
            <a:endParaRPr lang="en-VN"/>
          </a:p>
        </p:txBody>
      </p:sp>
    </p:spTree>
    <p:extLst>
      <p:ext uri="{BB962C8B-B14F-4D97-AF65-F5344CB8AC3E}">
        <p14:creationId xmlns:p14="http://schemas.microsoft.com/office/powerpoint/2010/main" val="1285423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B58BED65-43C1-CF4C-8A8A-63F5EB59E58D}" type="slidenum">
              <a:t>8</a:t>
            </a:fld>
            <a:endParaRPr lang="en-VN"/>
          </a:p>
        </p:txBody>
      </p:sp>
    </p:spTree>
    <p:extLst>
      <p:ext uri="{BB962C8B-B14F-4D97-AF65-F5344CB8AC3E}">
        <p14:creationId xmlns:p14="http://schemas.microsoft.com/office/powerpoint/2010/main" val="379384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B58BED65-43C1-CF4C-8A8A-63F5EB59E58D}" type="slidenum">
              <a:t>9</a:t>
            </a:fld>
            <a:endParaRPr lang="en-VN"/>
          </a:p>
        </p:txBody>
      </p:sp>
    </p:spTree>
    <p:extLst>
      <p:ext uri="{BB962C8B-B14F-4D97-AF65-F5344CB8AC3E}">
        <p14:creationId xmlns:p14="http://schemas.microsoft.com/office/powerpoint/2010/main" val="24806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AF74-4AFA-4C94-BB4C-B7206A623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7396056B-0CFC-B5AB-12EE-938A784CA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49C9D2C5-E1A7-4D5D-4BDD-483FBAE9F97C}"/>
              </a:ext>
            </a:extLst>
          </p:cNvPr>
          <p:cNvSpPr>
            <a:spLocks noGrp="1"/>
          </p:cNvSpPr>
          <p:nvPr>
            <p:ph type="dt" sz="half" idx="10"/>
          </p:nvPr>
        </p:nvSpPr>
        <p:spPr/>
        <p:txBody>
          <a:bodyPr/>
          <a:lstStyle/>
          <a:p>
            <a:fld id="{C742C10A-16F4-DB4B-ACFB-8EF5948C81C1}" type="datetimeFigureOut">
              <a:t>7/8/24</a:t>
            </a:fld>
            <a:endParaRPr lang="en-VN"/>
          </a:p>
        </p:txBody>
      </p:sp>
      <p:sp>
        <p:nvSpPr>
          <p:cNvPr id="5" name="Footer Placeholder 4">
            <a:extLst>
              <a:ext uri="{FF2B5EF4-FFF2-40B4-BE49-F238E27FC236}">
                <a16:creationId xmlns:a16="http://schemas.microsoft.com/office/drawing/2014/main" id="{646F6CC9-60D9-11A8-35C9-E1CE1AFB05F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2068F0C-2C76-87B9-C2B5-63C7C1D2AACE}"/>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190416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9BDE-D5E4-9025-88C2-59ECC2090CD0}"/>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31AB9204-D61E-BE84-BC5A-A64893DB5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2DFB73C9-44F9-AC28-7F6E-17896CD8E313}"/>
              </a:ext>
            </a:extLst>
          </p:cNvPr>
          <p:cNvSpPr>
            <a:spLocks noGrp="1"/>
          </p:cNvSpPr>
          <p:nvPr>
            <p:ph type="dt" sz="half" idx="10"/>
          </p:nvPr>
        </p:nvSpPr>
        <p:spPr/>
        <p:txBody>
          <a:bodyPr/>
          <a:lstStyle/>
          <a:p>
            <a:fld id="{C742C10A-16F4-DB4B-ACFB-8EF5948C81C1}" type="datetimeFigureOut">
              <a:t>7/8/24</a:t>
            </a:fld>
            <a:endParaRPr lang="en-VN"/>
          </a:p>
        </p:txBody>
      </p:sp>
      <p:sp>
        <p:nvSpPr>
          <p:cNvPr id="5" name="Footer Placeholder 4">
            <a:extLst>
              <a:ext uri="{FF2B5EF4-FFF2-40B4-BE49-F238E27FC236}">
                <a16:creationId xmlns:a16="http://schemas.microsoft.com/office/drawing/2014/main" id="{313851ED-B6B7-8FE5-F24A-D72F363026F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8C3A08E-4405-CF2D-B659-F1D14E929580}"/>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201276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9F8C1-42EA-8209-FD44-E0B62B17EC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940AF750-9F0F-1802-E872-3E056602CA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16A5424-CD79-5402-D17F-E99E60ED64DA}"/>
              </a:ext>
            </a:extLst>
          </p:cNvPr>
          <p:cNvSpPr>
            <a:spLocks noGrp="1"/>
          </p:cNvSpPr>
          <p:nvPr>
            <p:ph type="dt" sz="half" idx="10"/>
          </p:nvPr>
        </p:nvSpPr>
        <p:spPr/>
        <p:txBody>
          <a:bodyPr/>
          <a:lstStyle/>
          <a:p>
            <a:fld id="{C742C10A-16F4-DB4B-ACFB-8EF5948C81C1}" type="datetimeFigureOut">
              <a:t>7/8/24</a:t>
            </a:fld>
            <a:endParaRPr lang="en-VN"/>
          </a:p>
        </p:txBody>
      </p:sp>
      <p:sp>
        <p:nvSpPr>
          <p:cNvPr id="5" name="Footer Placeholder 4">
            <a:extLst>
              <a:ext uri="{FF2B5EF4-FFF2-40B4-BE49-F238E27FC236}">
                <a16:creationId xmlns:a16="http://schemas.microsoft.com/office/drawing/2014/main" id="{C66FA320-432C-1A4F-5621-73B45F124E6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1BD3D4D-71A3-1143-8D98-95A29539EB57}"/>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160064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4EC5-9E2B-CF59-E7D0-51E6522CA898}"/>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98D2F18-401B-AC84-4E4D-489F75658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E7FCC39-EEB3-9385-F5E4-EA11E0F03AE2}"/>
              </a:ext>
            </a:extLst>
          </p:cNvPr>
          <p:cNvSpPr>
            <a:spLocks noGrp="1"/>
          </p:cNvSpPr>
          <p:nvPr>
            <p:ph type="dt" sz="half" idx="10"/>
          </p:nvPr>
        </p:nvSpPr>
        <p:spPr/>
        <p:txBody>
          <a:bodyPr/>
          <a:lstStyle/>
          <a:p>
            <a:fld id="{C742C10A-16F4-DB4B-ACFB-8EF5948C81C1}" type="datetimeFigureOut">
              <a:t>7/8/24</a:t>
            </a:fld>
            <a:endParaRPr lang="en-VN"/>
          </a:p>
        </p:txBody>
      </p:sp>
      <p:sp>
        <p:nvSpPr>
          <p:cNvPr id="5" name="Footer Placeholder 4">
            <a:extLst>
              <a:ext uri="{FF2B5EF4-FFF2-40B4-BE49-F238E27FC236}">
                <a16:creationId xmlns:a16="http://schemas.microsoft.com/office/drawing/2014/main" id="{3B7F5AE8-D3CC-771B-E26B-33F49F1E013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F8206A2-B91A-896A-54F2-D83F9C85EF7E}"/>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184926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D2F8-6BF8-1833-3905-C5A7769C3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2CCD537E-BEE6-CD17-11B9-756E42117D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977A9-0551-B607-0A9A-AC52D243BD0F}"/>
              </a:ext>
            </a:extLst>
          </p:cNvPr>
          <p:cNvSpPr>
            <a:spLocks noGrp="1"/>
          </p:cNvSpPr>
          <p:nvPr>
            <p:ph type="dt" sz="half" idx="10"/>
          </p:nvPr>
        </p:nvSpPr>
        <p:spPr/>
        <p:txBody>
          <a:bodyPr/>
          <a:lstStyle/>
          <a:p>
            <a:fld id="{C742C10A-16F4-DB4B-ACFB-8EF5948C81C1}" type="datetimeFigureOut">
              <a:t>7/8/24</a:t>
            </a:fld>
            <a:endParaRPr lang="en-VN"/>
          </a:p>
        </p:txBody>
      </p:sp>
      <p:sp>
        <p:nvSpPr>
          <p:cNvPr id="5" name="Footer Placeholder 4">
            <a:extLst>
              <a:ext uri="{FF2B5EF4-FFF2-40B4-BE49-F238E27FC236}">
                <a16:creationId xmlns:a16="http://schemas.microsoft.com/office/drawing/2014/main" id="{F1A1D297-AD1F-0854-C48E-EAF1D866262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DE7C5E9-826B-E8B6-250B-7E287952911B}"/>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2960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C841-017C-4847-0E07-2ED883A4DF5E}"/>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0FB18A9-2275-F64A-B4D0-910CD7A34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37ECAAA8-92AC-91A8-8B86-37D308A230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D11D725C-78D9-A5EC-C3F5-604FAF37353D}"/>
              </a:ext>
            </a:extLst>
          </p:cNvPr>
          <p:cNvSpPr>
            <a:spLocks noGrp="1"/>
          </p:cNvSpPr>
          <p:nvPr>
            <p:ph type="dt" sz="half" idx="10"/>
          </p:nvPr>
        </p:nvSpPr>
        <p:spPr/>
        <p:txBody>
          <a:bodyPr/>
          <a:lstStyle/>
          <a:p>
            <a:fld id="{C742C10A-16F4-DB4B-ACFB-8EF5948C81C1}" type="datetimeFigureOut">
              <a:t>7/8/24</a:t>
            </a:fld>
            <a:endParaRPr lang="en-VN"/>
          </a:p>
        </p:txBody>
      </p:sp>
      <p:sp>
        <p:nvSpPr>
          <p:cNvPr id="6" name="Footer Placeholder 5">
            <a:extLst>
              <a:ext uri="{FF2B5EF4-FFF2-40B4-BE49-F238E27FC236}">
                <a16:creationId xmlns:a16="http://schemas.microsoft.com/office/drawing/2014/main" id="{F3531683-0DB6-7855-BC36-B200FC577CA1}"/>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908CDD4-9634-8C4A-5E96-3CB99627C097}"/>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337599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AE16-B593-F1D9-6F5F-032CDE2B8BB2}"/>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243BA83-0406-3401-AF59-4E72B8440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EFFB5-894B-AAE2-A011-A2F20E873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26B5EF67-4E2B-5291-4BD0-1AE5E3733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523034-C106-499D-F9EC-C3571FB2D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759E88AB-D39A-C739-4C2A-CBEDD0840D71}"/>
              </a:ext>
            </a:extLst>
          </p:cNvPr>
          <p:cNvSpPr>
            <a:spLocks noGrp="1"/>
          </p:cNvSpPr>
          <p:nvPr>
            <p:ph type="dt" sz="half" idx="10"/>
          </p:nvPr>
        </p:nvSpPr>
        <p:spPr/>
        <p:txBody>
          <a:bodyPr/>
          <a:lstStyle/>
          <a:p>
            <a:fld id="{C742C10A-16F4-DB4B-ACFB-8EF5948C81C1}" type="datetimeFigureOut">
              <a:t>7/8/24</a:t>
            </a:fld>
            <a:endParaRPr lang="en-VN"/>
          </a:p>
        </p:txBody>
      </p:sp>
      <p:sp>
        <p:nvSpPr>
          <p:cNvPr id="8" name="Footer Placeholder 7">
            <a:extLst>
              <a:ext uri="{FF2B5EF4-FFF2-40B4-BE49-F238E27FC236}">
                <a16:creationId xmlns:a16="http://schemas.microsoft.com/office/drawing/2014/main" id="{65002250-6261-3837-081B-596E4F62CA45}"/>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A9287B3D-9639-2566-8C7F-FF4D444CDF63}"/>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148726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516C-2662-5DB5-BB5C-7C5CDC8FE1E4}"/>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6B72D6E-456A-2D30-5F28-343C613A8290}"/>
              </a:ext>
            </a:extLst>
          </p:cNvPr>
          <p:cNvSpPr>
            <a:spLocks noGrp="1"/>
          </p:cNvSpPr>
          <p:nvPr>
            <p:ph type="dt" sz="half" idx="10"/>
          </p:nvPr>
        </p:nvSpPr>
        <p:spPr/>
        <p:txBody>
          <a:bodyPr/>
          <a:lstStyle/>
          <a:p>
            <a:fld id="{C742C10A-16F4-DB4B-ACFB-8EF5948C81C1}" type="datetimeFigureOut">
              <a:t>7/8/24</a:t>
            </a:fld>
            <a:endParaRPr lang="en-VN"/>
          </a:p>
        </p:txBody>
      </p:sp>
      <p:sp>
        <p:nvSpPr>
          <p:cNvPr id="4" name="Footer Placeholder 3">
            <a:extLst>
              <a:ext uri="{FF2B5EF4-FFF2-40B4-BE49-F238E27FC236}">
                <a16:creationId xmlns:a16="http://schemas.microsoft.com/office/drawing/2014/main" id="{B1F80EEB-241F-F46E-5C6F-B39A22CAF37C}"/>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F176D974-B3C8-2740-CA66-EB0BCF5ABD2F}"/>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88917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67EFD-845E-39B3-7E42-74C057D9071D}"/>
              </a:ext>
            </a:extLst>
          </p:cNvPr>
          <p:cNvSpPr>
            <a:spLocks noGrp="1"/>
          </p:cNvSpPr>
          <p:nvPr>
            <p:ph type="dt" sz="half" idx="10"/>
          </p:nvPr>
        </p:nvSpPr>
        <p:spPr/>
        <p:txBody>
          <a:bodyPr/>
          <a:lstStyle/>
          <a:p>
            <a:fld id="{C742C10A-16F4-DB4B-ACFB-8EF5948C81C1}" type="datetimeFigureOut">
              <a:t>7/8/24</a:t>
            </a:fld>
            <a:endParaRPr lang="en-VN"/>
          </a:p>
        </p:txBody>
      </p:sp>
      <p:sp>
        <p:nvSpPr>
          <p:cNvPr id="3" name="Footer Placeholder 2">
            <a:extLst>
              <a:ext uri="{FF2B5EF4-FFF2-40B4-BE49-F238E27FC236}">
                <a16:creationId xmlns:a16="http://schemas.microsoft.com/office/drawing/2014/main" id="{09FBA9BF-3853-A7C5-4784-3207307B3FA9}"/>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4C5D5593-96D5-50AF-CD89-C1334B777A74}"/>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80259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8BA4-B1BB-53F9-B400-E80353216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CDD4B401-2C0C-4A32-AD00-4E5E9E908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FB140BFB-3DC9-5ADE-A77C-105DE90EC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6B8E2-8F72-146E-9F01-2D1EE9999EC4}"/>
              </a:ext>
            </a:extLst>
          </p:cNvPr>
          <p:cNvSpPr>
            <a:spLocks noGrp="1"/>
          </p:cNvSpPr>
          <p:nvPr>
            <p:ph type="dt" sz="half" idx="10"/>
          </p:nvPr>
        </p:nvSpPr>
        <p:spPr/>
        <p:txBody>
          <a:bodyPr/>
          <a:lstStyle/>
          <a:p>
            <a:fld id="{C742C10A-16F4-DB4B-ACFB-8EF5948C81C1}" type="datetimeFigureOut">
              <a:t>7/8/24</a:t>
            </a:fld>
            <a:endParaRPr lang="en-VN"/>
          </a:p>
        </p:txBody>
      </p:sp>
      <p:sp>
        <p:nvSpPr>
          <p:cNvPr id="6" name="Footer Placeholder 5">
            <a:extLst>
              <a:ext uri="{FF2B5EF4-FFF2-40B4-BE49-F238E27FC236}">
                <a16:creationId xmlns:a16="http://schemas.microsoft.com/office/drawing/2014/main" id="{960A760A-03B3-9141-A189-24596081ADE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F63B0BE-1D31-1718-B7F5-56E1C3B9E63A}"/>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235641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8FB5-3DCD-D9D7-D93E-E2B7C4F2B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986F6044-0322-A8C7-A98A-A3FB2C1EE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5CF53FB5-3AFC-089D-323F-B1BC58F75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374F3-E1BA-B138-2B0B-96E5BFBDE60C}"/>
              </a:ext>
            </a:extLst>
          </p:cNvPr>
          <p:cNvSpPr>
            <a:spLocks noGrp="1"/>
          </p:cNvSpPr>
          <p:nvPr>
            <p:ph type="dt" sz="half" idx="10"/>
          </p:nvPr>
        </p:nvSpPr>
        <p:spPr/>
        <p:txBody>
          <a:bodyPr/>
          <a:lstStyle/>
          <a:p>
            <a:fld id="{C742C10A-16F4-DB4B-ACFB-8EF5948C81C1}" type="datetimeFigureOut">
              <a:t>7/8/24</a:t>
            </a:fld>
            <a:endParaRPr lang="en-VN"/>
          </a:p>
        </p:txBody>
      </p:sp>
      <p:sp>
        <p:nvSpPr>
          <p:cNvPr id="6" name="Footer Placeholder 5">
            <a:extLst>
              <a:ext uri="{FF2B5EF4-FFF2-40B4-BE49-F238E27FC236}">
                <a16:creationId xmlns:a16="http://schemas.microsoft.com/office/drawing/2014/main" id="{3D39622A-8552-798F-3E3E-30E39468A621}"/>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0DFAF5C-CD42-87D7-C1AB-9824E6327406}"/>
              </a:ext>
            </a:extLst>
          </p:cNvPr>
          <p:cNvSpPr>
            <a:spLocks noGrp="1"/>
          </p:cNvSpPr>
          <p:nvPr>
            <p:ph type="sldNum" sz="quarter" idx="12"/>
          </p:nvPr>
        </p:nvSpPr>
        <p:spPr/>
        <p:txBody>
          <a:bodyPr/>
          <a:lstStyle/>
          <a:p>
            <a:fld id="{715FFE4D-E7F2-AD4B-9881-B0FB76BAEBFE}" type="slidenum">
              <a:t>‹#›</a:t>
            </a:fld>
            <a:endParaRPr lang="en-VN"/>
          </a:p>
        </p:txBody>
      </p:sp>
    </p:spTree>
    <p:extLst>
      <p:ext uri="{BB962C8B-B14F-4D97-AF65-F5344CB8AC3E}">
        <p14:creationId xmlns:p14="http://schemas.microsoft.com/office/powerpoint/2010/main" val="427598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33235-D5FE-7E48-9C56-0562121B4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6971CD8C-416C-D43A-A77A-F091A3722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AE037BE-E57A-2D30-CC62-69D239C5C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42C10A-16F4-DB4B-ACFB-8EF5948C81C1}" type="datetimeFigureOut">
              <a:t>7/8/24</a:t>
            </a:fld>
            <a:endParaRPr lang="en-VN"/>
          </a:p>
        </p:txBody>
      </p:sp>
      <p:sp>
        <p:nvSpPr>
          <p:cNvPr id="5" name="Footer Placeholder 4">
            <a:extLst>
              <a:ext uri="{FF2B5EF4-FFF2-40B4-BE49-F238E27FC236}">
                <a16:creationId xmlns:a16="http://schemas.microsoft.com/office/drawing/2014/main" id="{C8AD5253-437E-C48B-FBC8-B377FCB90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VN"/>
          </a:p>
        </p:txBody>
      </p:sp>
      <p:sp>
        <p:nvSpPr>
          <p:cNvPr id="6" name="Slide Number Placeholder 5">
            <a:extLst>
              <a:ext uri="{FF2B5EF4-FFF2-40B4-BE49-F238E27FC236}">
                <a16:creationId xmlns:a16="http://schemas.microsoft.com/office/drawing/2014/main" id="{2034A10E-3556-C5A1-CEAA-14A0AD67D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5FFE4D-E7F2-AD4B-9881-B0FB76BAEBFE}" type="slidenum">
              <a:t>‹#›</a:t>
            </a:fld>
            <a:endParaRPr lang="en-VN"/>
          </a:p>
        </p:txBody>
      </p:sp>
    </p:spTree>
    <p:extLst>
      <p:ext uri="{BB962C8B-B14F-4D97-AF65-F5344CB8AC3E}">
        <p14:creationId xmlns:p14="http://schemas.microsoft.com/office/powerpoint/2010/main" val="1813981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A0AA-C093-933D-B844-748E75231BB8}"/>
              </a:ext>
            </a:extLst>
          </p:cNvPr>
          <p:cNvSpPr>
            <a:spLocks noGrp="1"/>
          </p:cNvSpPr>
          <p:nvPr>
            <p:ph type="ctrTitle"/>
          </p:nvPr>
        </p:nvSpPr>
        <p:spPr/>
        <p:txBody>
          <a:bodyPr/>
          <a:lstStyle/>
          <a:p>
            <a:endParaRPr lang="en-VN"/>
          </a:p>
        </p:txBody>
      </p:sp>
      <p:sp>
        <p:nvSpPr>
          <p:cNvPr id="3" name="Subtitle 2">
            <a:extLst>
              <a:ext uri="{FF2B5EF4-FFF2-40B4-BE49-F238E27FC236}">
                <a16:creationId xmlns:a16="http://schemas.microsoft.com/office/drawing/2014/main" id="{50B8349E-58AE-CB7F-34B5-657A2AE8CCCF}"/>
              </a:ext>
            </a:extLst>
          </p:cNvPr>
          <p:cNvSpPr>
            <a:spLocks noGrp="1"/>
          </p:cNvSpPr>
          <p:nvPr>
            <p:ph type="subTitle" idx="1"/>
          </p:nvPr>
        </p:nvSpPr>
        <p:spPr>
          <a:xfrm>
            <a:off x="1016000" y="5148196"/>
            <a:ext cx="10160000" cy="1431796"/>
          </a:xfrm>
        </p:spPr>
        <p:txBody>
          <a:bodyPr>
            <a:noAutofit/>
          </a:bodyPr>
          <a:lstStyle/>
          <a:p>
            <a:r>
              <a:rPr lang="en-VN" sz="4800" b="1"/>
              <a:t>5 SOLID Principles of Object-oriented Design</a:t>
            </a:r>
          </a:p>
        </p:txBody>
      </p:sp>
      <p:pic>
        <p:nvPicPr>
          <p:cNvPr id="1026" name="Picture 2" descr="solid">
            <a:extLst>
              <a:ext uri="{FF2B5EF4-FFF2-40B4-BE49-F238E27FC236}">
                <a16:creationId xmlns:a16="http://schemas.microsoft.com/office/drawing/2014/main" id="{EBB97D53-8DB1-F141-49EF-892DC4FBA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278008"/>
            <a:ext cx="10160000"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64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ECA-3C30-9A68-6243-06565AAF6E42}"/>
              </a:ext>
            </a:extLst>
          </p:cNvPr>
          <p:cNvSpPr>
            <a:spLocks noGrp="1"/>
          </p:cNvSpPr>
          <p:nvPr>
            <p:ph type="title"/>
          </p:nvPr>
        </p:nvSpPr>
        <p:spPr/>
        <p:txBody>
          <a:bodyPr/>
          <a:lstStyle/>
          <a:p>
            <a:r>
              <a:rPr lang="en-US" b="0" i="0" u="none" strike="noStrike">
                <a:solidFill>
                  <a:srgbClr val="5E5E5E"/>
                </a:solidFill>
                <a:effectLst/>
                <a:latin typeface="Work Sans" panose="020F0502020204030204" pitchFamily="34" charset="0"/>
              </a:rPr>
              <a:t>S (Single-responsiblity principle)</a:t>
            </a:r>
            <a:br>
              <a:rPr lang="en-US" b="0" i="0" u="none" strike="noStrike">
                <a:solidFill>
                  <a:srgbClr val="5E5E5E"/>
                </a:solidFill>
                <a:effectLst/>
                <a:latin typeface="Work Sans" panose="020F0502020204030204" pitchFamily="34" charset="0"/>
              </a:rPr>
            </a:br>
            <a:r>
              <a:rPr lang="en-US" sz="2800" b="0" i="1" u="none" strike="noStrike">
                <a:solidFill>
                  <a:srgbClr val="5E5E5E"/>
                </a:solidFill>
                <a:effectLst/>
                <a:latin typeface="Work Sans" panose="020F0502020204030204" pitchFamily="34" charset="0"/>
              </a:rPr>
              <a:t>One class should have one and only one responsibiligy</a:t>
            </a:r>
            <a:endParaRPr lang="en-VN" sz="2800"/>
          </a:p>
        </p:txBody>
      </p:sp>
      <p:sp>
        <p:nvSpPr>
          <p:cNvPr id="3" name="Content Placeholder 2">
            <a:extLst>
              <a:ext uri="{FF2B5EF4-FFF2-40B4-BE49-F238E27FC236}">
                <a16:creationId xmlns:a16="http://schemas.microsoft.com/office/drawing/2014/main" id="{B14A19F8-EF22-FE6C-ECD5-767C2CA10F55}"/>
              </a:ext>
            </a:extLst>
          </p:cNvPr>
          <p:cNvSpPr>
            <a:spLocks noGrp="1"/>
          </p:cNvSpPr>
          <p:nvPr>
            <p:ph idx="1"/>
          </p:nvPr>
        </p:nvSpPr>
        <p:spPr/>
        <p:txBody>
          <a:bodyPr>
            <a:normAutofit/>
          </a:bodyPr>
          <a:lstStyle/>
          <a:p>
            <a:pPr marL="0" indent="0" algn="just">
              <a:buNone/>
            </a:pPr>
            <a:r>
              <a:rPr lang="en-US" sz="2600" u="none" strike="noStrike">
                <a:solidFill>
                  <a:srgbClr val="323232"/>
                </a:solidFill>
                <a:effectLst/>
                <a:highlight>
                  <a:srgbClr val="FFFFFF"/>
                </a:highlight>
                <a:latin typeface="Helvetica Light" panose="020B0403020202020204" pitchFamily="34" charset="0"/>
              </a:rPr>
              <a:t>The single responsibility principle is a computer programming principle that states that every module or class should have responsibility over a single part of the functionality provided by the software, and that responsibility should be entirely encapsulated by the class. All its services should be narrowly aligned with that responsibility.</a:t>
            </a:r>
            <a:endParaRPr lang="en-VN" sz="2600">
              <a:latin typeface="Helvetica Light" panose="020B0403020202020204" pitchFamily="34" charset="0"/>
            </a:endParaRPr>
          </a:p>
        </p:txBody>
      </p:sp>
    </p:spTree>
    <p:extLst>
      <p:ext uri="{BB962C8B-B14F-4D97-AF65-F5344CB8AC3E}">
        <p14:creationId xmlns:p14="http://schemas.microsoft.com/office/powerpoint/2010/main" val="364344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ECA-3C30-9A68-6243-06565AAF6E42}"/>
              </a:ext>
            </a:extLst>
          </p:cNvPr>
          <p:cNvSpPr>
            <a:spLocks noGrp="1"/>
          </p:cNvSpPr>
          <p:nvPr>
            <p:ph type="title"/>
          </p:nvPr>
        </p:nvSpPr>
        <p:spPr/>
        <p:txBody>
          <a:bodyPr/>
          <a:lstStyle/>
          <a:p>
            <a:r>
              <a:rPr lang="en-US" b="0" i="0" u="none" strike="noStrike">
                <a:solidFill>
                  <a:srgbClr val="5E5E5E"/>
                </a:solidFill>
                <a:effectLst/>
                <a:latin typeface="Work Sans" panose="020F0502020204030204" pitchFamily="34" charset="0"/>
              </a:rPr>
              <a:t>S (Single-responsiblity principle)</a:t>
            </a:r>
            <a:br>
              <a:rPr lang="en-US" b="0" i="0" u="none" strike="noStrike">
                <a:solidFill>
                  <a:srgbClr val="5E5E5E"/>
                </a:solidFill>
                <a:effectLst/>
                <a:latin typeface="Work Sans" panose="020F0502020204030204" pitchFamily="34" charset="0"/>
              </a:rPr>
            </a:br>
            <a:r>
              <a:rPr lang="en-US" sz="2800" b="0" i="1" u="none" strike="noStrike">
                <a:solidFill>
                  <a:srgbClr val="5E5E5E"/>
                </a:solidFill>
                <a:effectLst/>
                <a:latin typeface="Work Sans" panose="020F0502020204030204" pitchFamily="34" charset="0"/>
              </a:rPr>
              <a:t>One class should have one and only one responsibiligy</a:t>
            </a:r>
            <a:endParaRPr lang="en-VN" sz="2800"/>
          </a:p>
        </p:txBody>
      </p:sp>
      <p:pic>
        <p:nvPicPr>
          <p:cNvPr id="4" name="Picture 2" descr="Hộp đèn">
            <a:extLst>
              <a:ext uri="{FF2B5EF4-FFF2-40B4-BE49-F238E27FC236}">
                <a16:creationId xmlns:a16="http://schemas.microsoft.com/office/drawing/2014/main" id="{EAE17DE5-9C42-8686-C45F-E62EA3377E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3138" y="1962550"/>
            <a:ext cx="4792296" cy="427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59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ECA-3C30-9A68-6243-06565AAF6E42}"/>
              </a:ext>
            </a:extLst>
          </p:cNvPr>
          <p:cNvSpPr>
            <a:spLocks noGrp="1"/>
          </p:cNvSpPr>
          <p:nvPr>
            <p:ph type="title"/>
          </p:nvPr>
        </p:nvSpPr>
        <p:spPr/>
        <p:txBody>
          <a:bodyPr/>
          <a:lstStyle/>
          <a:p>
            <a:r>
              <a:rPr lang="en-US" b="0" i="0" u="none" strike="noStrike">
                <a:solidFill>
                  <a:srgbClr val="5E5E5E"/>
                </a:solidFill>
                <a:effectLst/>
                <a:latin typeface="Work Sans" panose="020F0502020204030204" pitchFamily="34" charset="0"/>
              </a:rPr>
              <a:t>S (Single-responsiblity principle)</a:t>
            </a:r>
            <a:br>
              <a:rPr lang="en-US" b="0" i="0" u="none" strike="noStrike">
                <a:solidFill>
                  <a:srgbClr val="5E5E5E"/>
                </a:solidFill>
                <a:effectLst/>
                <a:latin typeface="Work Sans" panose="020F0502020204030204" pitchFamily="34" charset="0"/>
              </a:rPr>
            </a:br>
            <a:r>
              <a:rPr lang="en-US" sz="2800" b="0" i="1" u="none" strike="noStrike">
                <a:solidFill>
                  <a:srgbClr val="5E5E5E"/>
                </a:solidFill>
                <a:effectLst/>
                <a:latin typeface="Work Sans" panose="020F0502020204030204" pitchFamily="34" charset="0"/>
              </a:rPr>
              <a:t>One class should have one and only one responsibiligy</a:t>
            </a:r>
            <a:endParaRPr lang="en-VN" sz="2800"/>
          </a:p>
        </p:txBody>
      </p:sp>
      <p:pic>
        <p:nvPicPr>
          <p:cNvPr id="4" name="Picture 2">
            <a:extLst>
              <a:ext uri="{FF2B5EF4-FFF2-40B4-BE49-F238E27FC236}">
                <a16:creationId xmlns:a16="http://schemas.microsoft.com/office/drawing/2014/main" id="{213D2D46-4C87-D6C4-98AE-2B58E0F2B4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8634" y="2091442"/>
            <a:ext cx="8854731" cy="365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7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ECA-3C30-9A68-6243-06565AAF6E42}"/>
              </a:ext>
            </a:extLst>
          </p:cNvPr>
          <p:cNvSpPr>
            <a:spLocks noGrp="1"/>
          </p:cNvSpPr>
          <p:nvPr>
            <p:ph type="title"/>
          </p:nvPr>
        </p:nvSpPr>
        <p:spPr/>
        <p:txBody>
          <a:bodyPr/>
          <a:lstStyle/>
          <a:p>
            <a:r>
              <a:rPr lang="en-US" b="0" i="0" u="none" strike="noStrike">
                <a:solidFill>
                  <a:srgbClr val="5E5E5E"/>
                </a:solidFill>
                <a:effectLst/>
                <a:latin typeface="Work Sans" panose="020F0502020204030204" pitchFamily="34" charset="0"/>
              </a:rPr>
              <a:t>S (Single-responsiblity principle)</a:t>
            </a:r>
            <a:br>
              <a:rPr lang="en-US" b="0" i="0" u="none" strike="noStrike">
                <a:solidFill>
                  <a:srgbClr val="5E5E5E"/>
                </a:solidFill>
                <a:effectLst/>
                <a:latin typeface="Work Sans" panose="020F0502020204030204" pitchFamily="34" charset="0"/>
              </a:rPr>
            </a:br>
            <a:r>
              <a:rPr lang="en-US" sz="2800" b="0" i="1" u="none" strike="noStrike">
                <a:solidFill>
                  <a:srgbClr val="5E5E5E"/>
                </a:solidFill>
                <a:effectLst/>
                <a:latin typeface="Work Sans" panose="020F0502020204030204" pitchFamily="34" charset="0"/>
              </a:rPr>
              <a:t>One class should have one and only one responsibiligy</a:t>
            </a:r>
            <a:endParaRPr lang="en-VN" sz="2800"/>
          </a:p>
        </p:txBody>
      </p:sp>
      <p:pic>
        <p:nvPicPr>
          <p:cNvPr id="4098" name="Picture 2" descr="Hộp đèn">
            <a:extLst>
              <a:ext uri="{FF2B5EF4-FFF2-40B4-BE49-F238E27FC236}">
                <a16:creationId xmlns:a16="http://schemas.microsoft.com/office/drawing/2014/main" id="{62D16F47-0C6F-6328-F1F2-C6613342BA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35627"/>
            <a:ext cx="10258895" cy="184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61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ECA-3C30-9A68-6243-06565AAF6E42}"/>
              </a:ext>
            </a:extLst>
          </p:cNvPr>
          <p:cNvSpPr>
            <a:spLocks noGrp="1"/>
          </p:cNvSpPr>
          <p:nvPr>
            <p:ph type="title"/>
          </p:nvPr>
        </p:nvSpPr>
        <p:spPr/>
        <p:txBody>
          <a:bodyPr>
            <a:normAutofit fontScale="90000"/>
          </a:bodyPr>
          <a:lstStyle/>
          <a:p>
            <a:r>
              <a:rPr lang="en-US" b="0" i="0" u="none" strike="noStrike">
                <a:solidFill>
                  <a:srgbClr val="5E5E5E"/>
                </a:solidFill>
                <a:effectLst/>
                <a:latin typeface="Work Sans" panose="020F0502020204030204" pitchFamily="34" charset="0"/>
              </a:rPr>
              <a:t>O (Open-closed principle)</a:t>
            </a:r>
            <a:br>
              <a:rPr lang="en-US" b="0" i="0" u="none" strike="noStrike">
                <a:solidFill>
                  <a:srgbClr val="5E5E5E"/>
                </a:solidFill>
                <a:effectLst/>
                <a:latin typeface="Work Sans" panose="020F0502020204030204" pitchFamily="34" charset="0"/>
              </a:rPr>
            </a:br>
            <a:r>
              <a:rPr lang="en-US" sz="2300" b="0" i="1" u="none" strike="noStrike">
                <a:solidFill>
                  <a:srgbClr val="5E5E5E"/>
                </a:solidFill>
                <a:effectLst/>
                <a:latin typeface="Work Sans" panose="020F0502020204030204" pitchFamily="34" charset="0"/>
              </a:rPr>
              <a:t>Objects or entities should be open for extension, but closed for modification</a:t>
            </a:r>
            <a:endParaRPr lang="en-VN" sz="2300"/>
          </a:p>
        </p:txBody>
      </p:sp>
      <p:sp>
        <p:nvSpPr>
          <p:cNvPr id="3" name="Content Placeholder 2">
            <a:extLst>
              <a:ext uri="{FF2B5EF4-FFF2-40B4-BE49-F238E27FC236}">
                <a16:creationId xmlns:a16="http://schemas.microsoft.com/office/drawing/2014/main" id="{B14A19F8-EF22-FE6C-ECD5-767C2CA10F55}"/>
              </a:ext>
            </a:extLst>
          </p:cNvPr>
          <p:cNvSpPr>
            <a:spLocks noGrp="1"/>
          </p:cNvSpPr>
          <p:nvPr>
            <p:ph idx="1"/>
          </p:nvPr>
        </p:nvSpPr>
        <p:spPr/>
        <p:txBody>
          <a:bodyPr>
            <a:normAutofit/>
          </a:bodyPr>
          <a:lstStyle/>
          <a:p>
            <a:pPr marL="0" indent="0" algn="just">
              <a:buNone/>
            </a:pPr>
            <a:r>
              <a:rPr lang="en-VN" sz="2600">
                <a:latin typeface="Helvetica Light" panose="020B0403020202020204" pitchFamily="34" charset="0"/>
              </a:rPr>
              <a:t>The principle of OCP suggest that software entities must be:</a:t>
            </a:r>
          </a:p>
          <a:p>
            <a:pPr algn="just"/>
            <a:r>
              <a:rPr lang="en-VN" sz="2600">
                <a:latin typeface="Helvetica Light" panose="020B0403020202020204" pitchFamily="34" charset="0"/>
              </a:rPr>
              <a:t>Should be open for extension: this means, that module can be extended. When application requirements change, we are able to expand the module.</a:t>
            </a:r>
          </a:p>
          <a:p>
            <a:pPr marL="225425" indent="0" algn="just">
              <a:buNone/>
            </a:pPr>
            <a:r>
              <a:rPr lang="en-VN" sz="2600">
                <a:latin typeface="Helvetica Light" panose="020B0403020202020204" pitchFamily="34" charset="0"/>
              </a:rPr>
              <a:t>In other words, we have the ability to extend classes, making them more functional. At the same time, the behavior of the old method does not change, and class itself is not changing to.</a:t>
            </a:r>
          </a:p>
          <a:p>
            <a:pPr algn="just"/>
            <a:r>
              <a:rPr lang="en-VN" sz="2600">
                <a:latin typeface="Helvetica Light" panose="020B0403020202020204" pitchFamily="34" charset="0"/>
              </a:rPr>
              <a:t>Closed for modification: After the expansion of the entity behavior, no changes should be made to the code that uses these entities.</a:t>
            </a:r>
          </a:p>
        </p:txBody>
      </p:sp>
    </p:spTree>
    <p:extLst>
      <p:ext uri="{BB962C8B-B14F-4D97-AF65-F5344CB8AC3E}">
        <p14:creationId xmlns:p14="http://schemas.microsoft.com/office/powerpoint/2010/main" val="63052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ECA-3C30-9A68-6243-06565AAF6E42}"/>
              </a:ext>
            </a:extLst>
          </p:cNvPr>
          <p:cNvSpPr>
            <a:spLocks noGrp="1"/>
          </p:cNvSpPr>
          <p:nvPr>
            <p:ph type="title"/>
          </p:nvPr>
        </p:nvSpPr>
        <p:spPr/>
        <p:txBody>
          <a:bodyPr>
            <a:normAutofit/>
          </a:bodyPr>
          <a:lstStyle/>
          <a:p>
            <a:r>
              <a:rPr lang="en-US" b="0" i="0" u="none" strike="noStrike">
                <a:solidFill>
                  <a:srgbClr val="5E5E5E"/>
                </a:solidFill>
                <a:effectLst/>
                <a:latin typeface="Work Sans" panose="020F0502020204030204" pitchFamily="34" charset="0"/>
              </a:rPr>
              <a:t>L (Liskov substitution principle)</a:t>
            </a:r>
            <a:br>
              <a:rPr lang="en-US" b="0" i="0" u="none" strike="noStrike">
                <a:solidFill>
                  <a:srgbClr val="5E5E5E"/>
                </a:solidFill>
                <a:effectLst/>
                <a:latin typeface="Work Sans" panose="020F0502020204030204" pitchFamily="34" charset="0"/>
              </a:rPr>
            </a:br>
            <a:r>
              <a:rPr lang="en-US" sz="2300" b="0" i="1" u="none" strike="noStrike">
                <a:solidFill>
                  <a:srgbClr val="5E5E5E"/>
                </a:solidFill>
                <a:effectLst/>
                <a:latin typeface="Work Sans" panose="020F0502020204030204" pitchFamily="34" charset="0"/>
              </a:rPr>
              <a:t>Derived types must be copletely substitutable for their base types.</a:t>
            </a:r>
            <a:endParaRPr lang="en-VN" sz="2300"/>
          </a:p>
        </p:txBody>
      </p:sp>
      <p:sp>
        <p:nvSpPr>
          <p:cNvPr id="3" name="Content Placeholder 2">
            <a:extLst>
              <a:ext uri="{FF2B5EF4-FFF2-40B4-BE49-F238E27FC236}">
                <a16:creationId xmlns:a16="http://schemas.microsoft.com/office/drawing/2014/main" id="{B14A19F8-EF22-FE6C-ECD5-767C2CA10F55}"/>
              </a:ext>
            </a:extLst>
          </p:cNvPr>
          <p:cNvSpPr>
            <a:spLocks noGrp="1"/>
          </p:cNvSpPr>
          <p:nvPr>
            <p:ph idx="1"/>
          </p:nvPr>
        </p:nvSpPr>
        <p:spPr/>
        <p:txBody>
          <a:bodyPr>
            <a:normAutofit/>
          </a:bodyPr>
          <a:lstStyle/>
          <a:p>
            <a:pPr marL="0" indent="0" algn="just">
              <a:buNone/>
            </a:pPr>
            <a:r>
              <a:rPr lang="en-US" sz="2600">
                <a:latin typeface="Helvetica Light" panose="020B0403020202020204" pitchFamily="34" charset="0"/>
              </a:rPr>
              <a:t>Liskov’s notion of a behavioural subtype defines a notion of substitutability for objects; that is, if S is a subtype of T, then objects of type T in a program may be replaced with objects of type S without altering any of the desirable properties of that program (e.g. correctness).</a:t>
            </a:r>
            <a:endParaRPr lang="en-VN" sz="2600">
              <a:latin typeface="Helvetica Light" panose="020B0403020202020204" pitchFamily="34" charset="0"/>
            </a:endParaRPr>
          </a:p>
        </p:txBody>
      </p:sp>
    </p:spTree>
    <p:extLst>
      <p:ext uri="{BB962C8B-B14F-4D97-AF65-F5344CB8AC3E}">
        <p14:creationId xmlns:p14="http://schemas.microsoft.com/office/powerpoint/2010/main" val="312760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ECA-3C30-9A68-6243-06565AAF6E42}"/>
              </a:ext>
            </a:extLst>
          </p:cNvPr>
          <p:cNvSpPr>
            <a:spLocks noGrp="1"/>
          </p:cNvSpPr>
          <p:nvPr>
            <p:ph type="title"/>
          </p:nvPr>
        </p:nvSpPr>
        <p:spPr/>
        <p:txBody>
          <a:bodyPr>
            <a:normAutofit/>
          </a:bodyPr>
          <a:lstStyle/>
          <a:p>
            <a:r>
              <a:rPr lang="en-US" b="0" i="0" u="none" strike="noStrike">
                <a:solidFill>
                  <a:srgbClr val="5E5E5E"/>
                </a:solidFill>
                <a:effectLst/>
                <a:latin typeface="Work Sans" panose="020F0502020204030204" pitchFamily="34" charset="0"/>
              </a:rPr>
              <a:t>I (Interface segregation principle)</a:t>
            </a:r>
            <a:br>
              <a:rPr lang="en-US" b="0" i="0" u="none" strike="noStrike">
                <a:solidFill>
                  <a:srgbClr val="5E5E5E"/>
                </a:solidFill>
                <a:effectLst/>
                <a:latin typeface="Work Sans" panose="020F0502020204030204" pitchFamily="34" charset="0"/>
              </a:rPr>
            </a:br>
            <a:r>
              <a:rPr lang="en-US" sz="2300" b="0" i="1" u="none" strike="noStrike">
                <a:solidFill>
                  <a:srgbClr val="5E5E5E"/>
                </a:solidFill>
                <a:effectLst/>
                <a:latin typeface="Work Sans" panose="020F0502020204030204" pitchFamily="34" charset="0"/>
              </a:rPr>
              <a:t>Objects or entities should be open </a:t>
            </a:r>
            <a:endParaRPr lang="en-VN" sz="2300"/>
          </a:p>
        </p:txBody>
      </p:sp>
      <p:sp>
        <p:nvSpPr>
          <p:cNvPr id="3" name="Content Placeholder 2">
            <a:extLst>
              <a:ext uri="{FF2B5EF4-FFF2-40B4-BE49-F238E27FC236}">
                <a16:creationId xmlns:a16="http://schemas.microsoft.com/office/drawing/2014/main" id="{B14A19F8-EF22-FE6C-ECD5-767C2CA10F55}"/>
              </a:ext>
            </a:extLst>
          </p:cNvPr>
          <p:cNvSpPr>
            <a:spLocks noGrp="1"/>
          </p:cNvSpPr>
          <p:nvPr>
            <p:ph idx="1"/>
          </p:nvPr>
        </p:nvSpPr>
        <p:spPr/>
        <p:txBody>
          <a:bodyPr>
            <a:normAutofit/>
          </a:bodyPr>
          <a:lstStyle/>
          <a:p>
            <a:pPr marL="0" indent="0" algn="just">
              <a:buNone/>
            </a:pPr>
            <a:r>
              <a:rPr lang="en-US" sz="2600">
                <a:latin typeface="Helvetica Light" panose="020B0403020202020204" pitchFamily="34" charset="0"/>
              </a:rPr>
              <a:t>Liskov’s notion of a behavioural subtype defines a notion of substitutability for objects; that is, if S is a subtype of T, then objects of type T in a program may be replaced with objects of type S without altering any of the desirable properties of that program (e.g. correctness).</a:t>
            </a:r>
            <a:endParaRPr lang="en-VN" sz="2600">
              <a:latin typeface="Helvetica Light" panose="020B0403020202020204" pitchFamily="34" charset="0"/>
            </a:endParaRPr>
          </a:p>
        </p:txBody>
      </p:sp>
    </p:spTree>
    <p:extLst>
      <p:ext uri="{BB962C8B-B14F-4D97-AF65-F5344CB8AC3E}">
        <p14:creationId xmlns:p14="http://schemas.microsoft.com/office/powerpoint/2010/main" val="384326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ECA-3C30-9A68-6243-06565AAF6E42}"/>
              </a:ext>
            </a:extLst>
          </p:cNvPr>
          <p:cNvSpPr>
            <a:spLocks noGrp="1"/>
          </p:cNvSpPr>
          <p:nvPr>
            <p:ph type="title"/>
          </p:nvPr>
        </p:nvSpPr>
        <p:spPr/>
        <p:txBody>
          <a:bodyPr>
            <a:normAutofit/>
          </a:bodyPr>
          <a:lstStyle/>
          <a:p>
            <a:r>
              <a:rPr lang="en-US" b="0" i="0" u="none" strike="noStrike">
                <a:solidFill>
                  <a:srgbClr val="5E5E5E"/>
                </a:solidFill>
                <a:effectLst/>
                <a:latin typeface="Work Sans" panose="020F0502020204030204" pitchFamily="34" charset="0"/>
              </a:rPr>
              <a:t>D (Dependency Inversion principle)</a:t>
            </a:r>
            <a:br>
              <a:rPr lang="en-US" b="0" i="0" u="none" strike="noStrike">
                <a:solidFill>
                  <a:srgbClr val="5E5E5E"/>
                </a:solidFill>
                <a:effectLst/>
                <a:latin typeface="Work Sans" panose="020F0502020204030204" pitchFamily="34" charset="0"/>
              </a:rPr>
            </a:br>
            <a:r>
              <a:rPr lang="en-US" sz="2300" b="0" i="1" u="none" strike="noStrike">
                <a:solidFill>
                  <a:srgbClr val="5E5E5E"/>
                </a:solidFill>
                <a:effectLst/>
                <a:latin typeface="Work Sans" panose="020F0502020204030204" pitchFamily="34" charset="0"/>
              </a:rPr>
              <a:t>Entities must depend on abstractions not on concretions</a:t>
            </a:r>
            <a:endParaRPr lang="en-VN" sz="2300"/>
          </a:p>
        </p:txBody>
      </p:sp>
      <p:sp>
        <p:nvSpPr>
          <p:cNvPr id="3" name="Content Placeholder 2">
            <a:extLst>
              <a:ext uri="{FF2B5EF4-FFF2-40B4-BE49-F238E27FC236}">
                <a16:creationId xmlns:a16="http://schemas.microsoft.com/office/drawing/2014/main" id="{B14A19F8-EF22-FE6C-ECD5-767C2CA10F55}"/>
              </a:ext>
            </a:extLst>
          </p:cNvPr>
          <p:cNvSpPr>
            <a:spLocks noGrp="1"/>
          </p:cNvSpPr>
          <p:nvPr>
            <p:ph idx="1"/>
          </p:nvPr>
        </p:nvSpPr>
        <p:spPr/>
        <p:txBody>
          <a:bodyPr>
            <a:normAutofit/>
          </a:bodyPr>
          <a:lstStyle/>
          <a:p>
            <a:pPr marL="0" indent="0">
              <a:buNone/>
            </a:pPr>
            <a:r>
              <a:rPr lang="en-US" sz="2600">
                <a:solidFill>
                  <a:srgbClr val="323232"/>
                </a:solidFill>
                <a:highlight>
                  <a:srgbClr val="FFFFFF"/>
                </a:highlight>
                <a:latin typeface="Helvetica Light" panose="020B0403020202020204" pitchFamily="34" charset="0"/>
              </a:rPr>
              <a:t>Dependency inversion talks about the coupling between the different classes or modules.</a:t>
            </a:r>
          </a:p>
          <a:p>
            <a:pPr marL="0" indent="0">
              <a:buNone/>
            </a:pPr>
            <a:r>
              <a:rPr lang="en-US" sz="2600">
                <a:solidFill>
                  <a:srgbClr val="323232"/>
                </a:solidFill>
                <a:highlight>
                  <a:srgbClr val="FFFFFF"/>
                </a:highlight>
                <a:latin typeface="Helvetica Light" panose="020B0403020202020204" pitchFamily="34" charset="0"/>
              </a:rPr>
              <a:t>The main motto of the dependency inversion is Any higher classes should always depend upon the abstraction of the class rather than the detail.</a:t>
            </a:r>
          </a:p>
          <a:p>
            <a:pPr marL="0" indent="0">
              <a:buNone/>
            </a:pPr>
            <a:r>
              <a:rPr lang="en-US" sz="2600">
                <a:solidFill>
                  <a:srgbClr val="323232"/>
                </a:solidFill>
                <a:highlight>
                  <a:srgbClr val="FFFFFF"/>
                </a:highlight>
                <a:latin typeface="Helvetica Light" panose="020B0403020202020204" pitchFamily="34" charset="0"/>
              </a:rPr>
              <a:t>This aims to reduce the coupling between the classes is achieved by introducing abstraction between the layer, thus doesn’t care about the real implementation.</a:t>
            </a:r>
          </a:p>
        </p:txBody>
      </p:sp>
    </p:spTree>
    <p:extLst>
      <p:ext uri="{BB962C8B-B14F-4D97-AF65-F5344CB8AC3E}">
        <p14:creationId xmlns:p14="http://schemas.microsoft.com/office/powerpoint/2010/main" val="2065025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375</TotalTime>
  <Words>470</Words>
  <Application>Microsoft Macintosh PowerPoint</Application>
  <PresentationFormat>Widescreen</PresentationFormat>
  <Paragraphs>21</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HELVETICA LIGHT</vt:lpstr>
      <vt:lpstr>HELVETICA LIGHT</vt:lpstr>
      <vt:lpstr>Work Sans</vt:lpstr>
      <vt:lpstr>Office Theme</vt:lpstr>
      <vt:lpstr>PowerPoint Presentation</vt:lpstr>
      <vt:lpstr>S (Single-responsiblity principle) One class should have one and only one responsibiligy</vt:lpstr>
      <vt:lpstr>S (Single-responsiblity principle) One class should have one and only one responsibiligy</vt:lpstr>
      <vt:lpstr>S (Single-responsiblity principle) One class should have one and only one responsibiligy</vt:lpstr>
      <vt:lpstr>S (Single-responsiblity principle) One class should have one and only one responsibiligy</vt:lpstr>
      <vt:lpstr>O (Open-closed principle) Objects or entities should be open for extension, but closed for modification</vt:lpstr>
      <vt:lpstr>L (Liskov substitution principle) Derived types must be copletely substitutable for their base types.</vt:lpstr>
      <vt:lpstr>I (Interface segregation principle) Objects or entities should be open </vt:lpstr>
      <vt:lpstr>D (Dependency Inversion principle) Entities must depend on abstractions not on concretions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Khanh Tran Xuan</dc:creator>
  <cp:lastModifiedBy>Khanh Tran Xuan</cp:lastModifiedBy>
  <cp:revision>8</cp:revision>
  <dcterms:created xsi:type="dcterms:W3CDTF">2024-08-06T23:22:31Z</dcterms:created>
  <dcterms:modified xsi:type="dcterms:W3CDTF">2024-08-07T05:37:48Z</dcterms:modified>
</cp:coreProperties>
</file>