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257" r:id="rId3"/>
    <p:sldId id="258" r:id="rId4"/>
    <p:sldId id="259" r:id="rId5"/>
    <p:sldId id="260" r:id="rId6"/>
    <p:sldId id="261" r:id="rId7"/>
    <p:sldId id="262" r:id="rId8"/>
    <p:sldId id="263" r:id="rId9"/>
    <p:sldId id="267" r:id="rId10"/>
    <p:sldId id="268" r:id="rId11"/>
    <p:sldId id="269" r:id="rId12"/>
    <p:sldId id="264" r:id="rId13"/>
    <p:sldId id="265"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425"/>
  </p:normalViewPr>
  <p:slideViewPr>
    <p:cSldViewPr snapToGrid="0">
      <p:cViewPr varScale="1">
        <p:scale>
          <a:sx n="88" d="100"/>
          <a:sy n="88"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5" name="Footer Placeholder 4">
            <a:extLst>
              <a:ext uri="{FF2B5EF4-FFF2-40B4-BE49-F238E27FC236}">
                <a16:creationId xmlns=""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1555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5" name="Footer Placeholder 4">
            <a:extLst>
              <a:ext uri="{FF2B5EF4-FFF2-40B4-BE49-F238E27FC236}">
                <a16:creationId xmlns=""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2574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5" name="Footer Placeholder 4">
            <a:extLst>
              <a:ext uri="{FF2B5EF4-FFF2-40B4-BE49-F238E27FC236}">
                <a16:creationId xmlns=""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1133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5" name="Footer Placeholder 4">
            <a:extLst>
              <a:ext uri="{FF2B5EF4-FFF2-40B4-BE49-F238E27FC236}">
                <a16:creationId xmlns=""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5838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5" name="Footer Placeholder 4">
            <a:extLst>
              <a:ext uri="{FF2B5EF4-FFF2-40B4-BE49-F238E27FC236}">
                <a16:creationId xmlns=""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4824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6" name="Footer Placeholder 5">
            <a:extLst>
              <a:ext uri="{FF2B5EF4-FFF2-40B4-BE49-F238E27FC236}">
                <a16:creationId xmlns=""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1926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8" name="Footer Placeholder 7">
            <a:extLst>
              <a:ext uri="{FF2B5EF4-FFF2-40B4-BE49-F238E27FC236}">
                <a16:creationId xmlns=""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0069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4" name="Footer Placeholder 3">
            <a:extLst>
              <a:ext uri="{FF2B5EF4-FFF2-40B4-BE49-F238E27FC236}">
                <a16:creationId xmlns=""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56165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3" name="Footer Placeholder 2">
            <a:extLst>
              <a:ext uri="{FF2B5EF4-FFF2-40B4-BE49-F238E27FC236}">
                <a16:creationId xmlns=""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3616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6" name="Footer Placeholder 5">
            <a:extLst>
              <a:ext uri="{FF2B5EF4-FFF2-40B4-BE49-F238E27FC236}">
                <a16:creationId xmlns=""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432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3/17/2025</a:t>
            </a:fld>
            <a:endParaRPr lang="en-US"/>
          </a:p>
        </p:txBody>
      </p:sp>
      <p:sp>
        <p:nvSpPr>
          <p:cNvPr id="6" name="Footer Placeholder 5">
            <a:extLst>
              <a:ext uri="{FF2B5EF4-FFF2-40B4-BE49-F238E27FC236}">
                <a16:creationId xmlns=""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2517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3/17/2025</a:t>
            </a:fld>
            <a:endParaRPr lang="en-US" dirty="0"/>
          </a:p>
        </p:txBody>
      </p:sp>
      <p:sp>
        <p:nvSpPr>
          <p:cNvPr id="5" name="Footer Placeholder 4">
            <a:extLst>
              <a:ext uri="{FF2B5EF4-FFF2-40B4-BE49-F238E27FC236}">
                <a16:creationId xmlns=""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58063620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20" r:id="rId6"/>
    <p:sldLayoutId id="2147483715" r:id="rId7"/>
    <p:sldLayoutId id="2147483716" r:id="rId8"/>
    <p:sldLayoutId id="2147483717" r:id="rId9"/>
    <p:sldLayoutId id="2147483719" r:id="rId10"/>
    <p:sldLayoutId id="2147483718"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8C37C960-91F5-4F61-B2CD-8A03792072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 xmlns:a16="http://schemas.microsoft.com/office/drawing/2014/main" id="{58F96E7A-4E72-346F-E5A4-AF892C9D27D0}"/>
              </a:ext>
            </a:extLst>
          </p:cNvPr>
          <p:cNvPicPr>
            <a:picLocks noChangeAspect="1"/>
          </p:cNvPicPr>
          <p:nvPr/>
        </p:nvPicPr>
        <p:blipFill>
          <a:blip r:embed="rId2">
            <a:duotone>
              <a:prstClr val="black"/>
              <a:prstClr val="white"/>
            </a:duotone>
            <a:alphaModFix amt="30000"/>
          </a:blip>
          <a:srcRect l="13193" r="-1" b="-1"/>
          <a:stretch/>
        </p:blipFill>
        <p:spPr>
          <a:xfrm>
            <a:off x="594359" y="596644"/>
            <a:ext cx="10988585" cy="5664712"/>
          </a:xfrm>
          <a:prstGeom prst="rect">
            <a:avLst/>
          </a:prstGeom>
        </p:spPr>
      </p:pic>
      <p:sp>
        <p:nvSpPr>
          <p:cNvPr id="2" name="Title 1">
            <a:extLst>
              <a:ext uri="{FF2B5EF4-FFF2-40B4-BE49-F238E27FC236}">
                <a16:creationId xmlns="" xmlns:a16="http://schemas.microsoft.com/office/drawing/2014/main" id="{FA60162E-5F0B-A5D7-3A0F-74F8CD4EBB6A}"/>
              </a:ext>
            </a:extLst>
          </p:cNvPr>
          <p:cNvSpPr>
            <a:spLocks noGrp="1"/>
          </p:cNvSpPr>
          <p:nvPr>
            <p:ph type="ctrTitle"/>
          </p:nvPr>
        </p:nvSpPr>
        <p:spPr>
          <a:xfrm>
            <a:off x="838200" y="990114"/>
            <a:ext cx="10515600" cy="3041345"/>
          </a:xfrm>
        </p:spPr>
        <p:txBody>
          <a:bodyPr>
            <a:normAutofit/>
          </a:bodyPr>
          <a:lstStyle/>
          <a:p>
            <a:r>
              <a:rPr lang="x-none" sz="8000"/>
              <a:t>TEST-DRIVEN DEVELOPMENT</a:t>
            </a:r>
          </a:p>
        </p:txBody>
      </p:sp>
      <p:sp>
        <p:nvSpPr>
          <p:cNvPr id="3" name="Subtitle 2">
            <a:extLst>
              <a:ext uri="{FF2B5EF4-FFF2-40B4-BE49-F238E27FC236}">
                <a16:creationId xmlns="" xmlns:a16="http://schemas.microsoft.com/office/drawing/2014/main" id="{2DF8F082-97DF-246D-1114-BB99FA1B8B16}"/>
              </a:ext>
            </a:extLst>
          </p:cNvPr>
          <p:cNvSpPr>
            <a:spLocks noGrp="1"/>
          </p:cNvSpPr>
          <p:nvPr>
            <p:ph type="subTitle" idx="1"/>
          </p:nvPr>
        </p:nvSpPr>
        <p:spPr>
          <a:xfrm>
            <a:off x="838200" y="4424929"/>
            <a:ext cx="10515600" cy="1564708"/>
          </a:xfrm>
        </p:spPr>
        <p:txBody>
          <a:bodyPr>
            <a:normAutofit/>
          </a:bodyPr>
          <a:lstStyle/>
          <a:p>
            <a:r>
              <a:rPr lang="x-none" b="0" i="0" u="none" strike="noStrike">
                <a:solidFill>
                  <a:srgbClr val="040C28"/>
                </a:solidFill>
                <a:effectLst/>
                <a:latin typeface="Helvetica" pitchFamily="2" charset="0"/>
              </a:rPr>
              <a:t>©</a:t>
            </a:r>
            <a:r>
              <a:rPr lang="x-none">
                <a:latin typeface="Helvetica" pitchFamily="2" charset="0"/>
              </a:rPr>
              <a:t> 2024 by KhanhTran – khanh.tx@live.com</a:t>
            </a:r>
          </a:p>
        </p:txBody>
      </p:sp>
    </p:spTree>
    <p:extLst>
      <p:ext uri="{BB962C8B-B14F-4D97-AF65-F5344CB8AC3E}">
        <p14:creationId xmlns:p14="http://schemas.microsoft.com/office/powerpoint/2010/main" val="34765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4810869"/>
          </a:xfrm>
          <a:prstGeom prst="rect">
            <a:avLst/>
          </a:prstGeom>
          <a:noFill/>
        </p:spPr>
        <p:txBody>
          <a:bodyPr wrap="square" rtlCol="0">
            <a:spAutoFit/>
          </a:bodyPr>
          <a:lstStyle/>
          <a:p>
            <a:pPr marL="0" indent="0">
              <a:spcBef>
                <a:spcPts val="600"/>
              </a:spcBef>
              <a:buNone/>
            </a:pP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removeWordsInBracketWhenHaveOneWord</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 2 (test1)"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some word(test2)"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 word"</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word(test1)some(test2)"</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3292150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4472315"/>
          </a:xfrm>
          <a:prstGeom prst="rect">
            <a:avLst/>
          </a:prstGeom>
          <a:noFill/>
        </p:spPr>
        <p:txBody>
          <a:bodyPr wrap="square" rtlCol="0">
            <a:spAutoFit/>
          </a:bodyPr>
          <a:lstStyle/>
          <a:p>
            <a:pPr marL="0" indent="0">
              <a:buNone/>
            </a:pP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keepOriginalWordWhenExistOnlyOpenBracket</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word(test1"</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(test2)(some"</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r>
            <a:br>
              <a:rPr lang="en-US">
                <a:solidFill>
                  <a:srgbClr val="080808"/>
                </a:solidFill>
                <a:effectLst/>
                <a:highlight>
                  <a:srgbClr val="FFFFFF"/>
                </a:highlight>
              </a:rPr>
            </a:br>
            <a:r>
              <a:rPr lang="en-US">
                <a:solidFill>
                  <a:srgbClr val="9E880D"/>
                </a:solidFill>
                <a:effectLst/>
                <a:highlight>
                  <a:srgbClr val="FFFFFF"/>
                </a:highlight>
              </a:rPr>
              <a:t>@Test</a:t>
            </a:r>
            <a:br>
              <a:rPr lang="en-US">
                <a:solidFill>
                  <a:srgbClr val="9E880D"/>
                </a:solidFill>
                <a:effectLst/>
                <a:highlight>
                  <a:srgbClr val="FFFFFF"/>
                </a:highlight>
              </a:rPr>
            </a:br>
            <a:r>
              <a:rPr lang="en-US">
                <a:solidFill>
                  <a:srgbClr val="0033B3"/>
                </a:solidFill>
                <a:effectLst/>
                <a:highlight>
                  <a:srgbClr val="FFFFFF"/>
                </a:highlight>
              </a:rPr>
              <a:t>public void </a:t>
            </a:r>
            <a:r>
              <a:rPr lang="en-US">
                <a:solidFill>
                  <a:srgbClr val="00627A"/>
                </a:solidFill>
                <a:effectLst/>
                <a:highlight>
                  <a:srgbClr val="FFFFFF"/>
                </a:highlight>
              </a:rPr>
              <a:t>keepOriginalWordWhenExistOnlyCloseBracket</a:t>
            </a:r>
            <a:r>
              <a:rPr lang="en-US">
                <a:solidFill>
                  <a:srgbClr val="080808"/>
                </a:solidFill>
                <a:effectLst/>
                <a:highlight>
                  <a:srgbClr val="FFFFFF"/>
                </a:highlight>
              </a:rPr>
              <a:t>() </a:t>
            </a:r>
            <a:r>
              <a:rPr lang="en-US">
                <a:solidFill>
                  <a:srgbClr val="0033B3"/>
                </a:solidFill>
                <a:effectLst/>
                <a:highlight>
                  <a:srgbClr val="FFFFFF"/>
                </a:highlight>
              </a:rPr>
              <a:t>throws </a:t>
            </a:r>
            <a:r>
              <a:rPr lang="en-US">
                <a:solidFill>
                  <a:srgbClr val="000000"/>
                </a:solidFill>
                <a:effectLst/>
                <a:highlight>
                  <a:srgbClr val="FFFFFF"/>
                </a:highlight>
              </a:rPr>
              <a:t>Exception </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 test1)"</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test1)"</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    assertThat(target.removeWordsInBracket(</a:t>
            </a:r>
            <a:r>
              <a:rPr lang="en-US">
                <a:solidFill>
                  <a:srgbClr val="067D17"/>
                </a:solidFill>
                <a:effectLst/>
                <a:highlight>
                  <a:srgbClr val="FFFFFF"/>
                </a:highlight>
              </a:rPr>
              <a:t>"test word(((test1) (test2)(some"</a:t>
            </a:r>
            <a:r>
              <a:rPr lang="en-US">
                <a:solidFill>
                  <a:srgbClr val="080808"/>
                </a:solidFill>
                <a:effectLst/>
                <a:highlight>
                  <a:srgbClr val="FFFFFF"/>
                </a:highlight>
              </a:rPr>
              <a:t>), </a:t>
            </a:r>
            <a:r>
              <a:rPr lang="en-US" i="1">
                <a:solidFill>
                  <a:srgbClr val="080808"/>
                </a:solidFill>
                <a:effectLst/>
                <a:highlight>
                  <a:srgbClr val="FFFFFF"/>
                </a:highlight>
              </a:rPr>
              <a:t>is</a:t>
            </a:r>
            <a:r>
              <a:rPr lang="en-US">
                <a:solidFill>
                  <a:srgbClr val="080808"/>
                </a:solidFill>
                <a:effectLst/>
                <a:highlight>
                  <a:srgbClr val="FFFFFF"/>
                </a:highlight>
              </a:rPr>
              <a:t>(</a:t>
            </a:r>
            <a:r>
              <a:rPr lang="en-US">
                <a:solidFill>
                  <a:srgbClr val="067D17"/>
                </a:solidFill>
                <a:effectLst/>
                <a:highlight>
                  <a:srgbClr val="FFFFFF"/>
                </a:highlight>
              </a:rPr>
              <a:t>"test word (some"</a:t>
            </a:r>
            <a:r>
              <a:rPr lang="en-US">
                <a:solidFill>
                  <a:srgbClr val="080808"/>
                </a:solidFill>
                <a:effectLst/>
                <a:highlight>
                  <a:srgbClr val="FFFFFF"/>
                </a:highlight>
              </a:rPr>
              <a:t>));</a:t>
            </a:r>
            <a:br>
              <a:rPr lang="en-US">
                <a:solidFill>
                  <a:srgbClr val="080808"/>
                </a:solidFill>
                <a:effectLst/>
                <a:highlight>
                  <a:srgbClr val="FFFFFF"/>
                </a:highlight>
              </a:rPr>
            </a:br>
            <a:r>
              <a:rPr lang="en-US">
                <a:solidFill>
                  <a:srgbClr val="080808"/>
                </a:solidFill>
                <a:effectLst/>
                <a:highlight>
                  <a:srgbClr val="FFFFFF"/>
                </a:highlight>
              </a:rPr>
              <a:t>}</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5677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417037"/>
          </a:xfrm>
          <a:prstGeom prst="rect">
            <a:avLst/>
          </a:prstGeom>
          <a:noFill/>
        </p:spPr>
        <p:txBody>
          <a:bodyPr wrap="square" rtlCol="0">
            <a:spAutoFit/>
          </a:bodyPr>
          <a:lstStyle/>
          <a:p>
            <a:pPr marL="0" indent="0">
              <a:spcBef>
                <a:spcPts val="600"/>
              </a:spcBef>
              <a:buNone/>
            </a:pPr>
            <a:r>
              <a:rPr lang="en-US" b="1" dirty="0">
                <a:latin typeface="Helvetica" pitchFamily="2" charset="0"/>
              </a:rPr>
              <a:t>6</a:t>
            </a:r>
            <a:r>
              <a:rPr lang="x-none" b="1" dirty="0">
                <a:latin typeface="Helvetica" pitchFamily="2" charset="0"/>
              </a:rPr>
              <a:t>. Vai trò của TDD trong mô hình phát triển phần mềm hiện đại</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pic>
        <p:nvPicPr>
          <p:cNvPr id="2" name="Picture 4" descr="GitLab workflow example">
            <a:extLst>
              <a:ext uri="{FF2B5EF4-FFF2-40B4-BE49-F238E27FC236}">
                <a16:creationId xmlns="" xmlns:a16="http://schemas.microsoft.com/office/drawing/2014/main" id="{475CF7FB-477B-53D6-14A8-6C9FD69DF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287" y="1901658"/>
            <a:ext cx="8559426" cy="474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53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4183261"/>
          </a:xfrm>
          <a:prstGeom prst="rect">
            <a:avLst/>
          </a:prstGeom>
          <a:noFill/>
        </p:spPr>
        <p:txBody>
          <a:bodyPr wrap="square" rtlCol="0">
            <a:spAutoFit/>
          </a:bodyPr>
          <a:lstStyle/>
          <a:p>
            <a:pPr marL="0" indent="0">
              <a:spcBef>
                <a:spcPts val="600"/>
              </a:spcBef>
              <a:buNone/>
            </a:pPr>
            <a:r>
              <a:rPr lang="en-US" b="1" dirty="0">
                <a:latin typeface="Helvetica" pitchFamily="2" charset="0"/>
              </a:rPr>
              <a:t>7</a:t>
            </a:r>
            <a:r>
              <a:rPr lang="x-none" b="1" dirty="0">
                <a:latin typeface="Helvetica" pitchFamily="2" charset="0"/>
              </a:rPr>
              <a:t>. Lưu ý khi áp dụng TDD</a:t>
            </a:r>
          </a:p>
          <a:p>
            <a:pPr marL="285750" indent="-285750">
              <a:spcBef>
                <a:spcPts val="600"/>
              </a:spcBef>
              <a:buFont typeface="Arial" panose="020B0604020202020204" pitchFamily="34" charset="0"/>
              <a:buChar char="•"/>
            </a:pPr>
            <a:r>
              <a:rPr lang="x-none" dirty="0">
                <a:latin typeface="Helvetica" pitchFamily="2" charset="0"/>
              </a:rPr>
              <a:t>Không nên bắt đầu viết bất kỳ đoạn mã nào cho đến khi một bài kiểm thử thất bại và viết lại mã để sửa bài kiểm thử đó.</a:t>
            </a:r>
          </a:p>
          <a:p>
            <a:pPr marL="285750" indent="-285750">
              <a:spcBef>
                <a:spcPts val="600"/>
              </a:spcBef>
              <a:buFont typeface="Arial" panose="020B0604020202020204" pitchFamily="34" charset="0"/>
              <a:buChar char="•"/>
            </a:pPr>
            <a:r>
              <a:rPr lang="x-none" dirty="0">
                <a:latin typeface="Helvetica" pitchFamily="2" charset="0"/>
              </a:rPr>
              <a:t>Không nên viết nhiều hơn một unit test cho một đoạn mã. Nguyên tắc này giúp cho mỗi unit test tập trung vào một khía cạnh cụ thể của chức năng.</a:t>
            </a:r>
          </a:p>
          <a:p>
            <a:pPr marL="285750" indent="-285750">
              <a:spcBef>
                <a:spcPts val="600"/>
              </a:spcBef>
              <a:buFont typeface="Arial" panose="020B0604020202020204" pitchFamily="34" charset="0"/>
              <a:buChar char="•"/>
            </a:pPr>
            <a:r>
              <a:rPr lang="x-none" dirty="0">
                <a:latin typeface="Helvetica" pitchFamily="2" charset="0"/>
              </a:rPr>
              <a:t>Sau khi có một unit test thất bại, hãy viết đoạn mã cần thiết để làm cho test đó thành công. Điều n ày giúp giữ cho quá trình phát triển diễn ra mạch lạc và tập trung vào một phần cụ thể.</a:t>
            </a:r>
          </a:p>
          <a:p>
            <a:pPr marL="285750" indent="-285750">
              <a:spcBef>
                <a:spcPts val="600"/>
              </a:spcBef>
              <a:buFont typeface="Arial" panose="020B0604020202020204" pitchFamily="34" charset="0"/>
              <a:buChar char="•"/>
            </a:pPr>
            <a:endParaRPr lang="x-none" dirty="0">
              <a:latin typeface="Helvetica" pitchFamily="2" charset="0"/>
            </a:endParaRPr>
          </a:p>
          <a:p>
            <a:pPr>
              <a:spcBef>
                <a:spcPts val="600"/>
              </a:spcBef>
            </a:pPr>
            <a:r>
              <a:rPr lang="x-none" dirty="0">
                <a:latin typeface="Helvetica" pitchFamily="2" charset="0"/>
              </a:rPr>
              <a:t>Những quy tắc này cùng nhau tạo nên quy trình TDD có mục tiêu đảm bảo tính đồng nhất, tập trung và hiệu quả trong quá trình phát triển phần mềm.</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33752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3321487"/>
          </a:xfrm>
          <a:prstGeom prst="rect">
            <a:avLst/>
          </a:prstGeom>
          <a:noFill/>
        </p:spPr>
        <p:txBody>
          <a:bodyPr wrap="square" rtlCol="0">
            <a:spAutoFit/>
          </a:bodyPr>
          <a:lstStyle/>
          <a:p>
            <a:pPr marL="0" indent="0">
              <a:spcBef>
                <a:spcPts val="600"/>
              </a:spcBef>
              <a:buNone/>
            </a:pPr>
            <a:r>
              <a:rPr lang="en-US" b="1" dirty="0">
                <a:latin typeface="Helvetica" pitchFamily="2" charset="0"/>
              </a:rPr>
              <a:t>8</a:t>
            </a:r>
            <a:r>
              <a:rPr lang="x-none" b="1" dirty="0">
                <a:latin typeface="Helvetica" pitchFamily="2" charset="0"/>
              </a:rPr>
              <a:t>. Lỗi thường gặp khi áp dụng TDD</a:t>
            </a:r>
          </a:p>
          <a:p>
            <a:pPr marL="285750" indent="-285750">
              <a:spcBef>
                <a:spcPts val="600"/>
              </a:spcBef>
              <a:buFont typeface="Arial" panose="020B0604020202020204" pitchFamily="34" charset="0"/>
              <a:buChar char="•"/>
            </a:pPr>
            <a:r>
              <a:rPr lang="x-none" dirty="0">
                <a:latin typeface="Helvetica" pitchFamily="2" charset="0"/>
              </a:rPr>
              <a:t>Không quan tâm đến các bài kiểm thử thất bại</a:t>
            </a:r>
          </a:p>
          <a:p>
            <a:pPr marL="285750" indent="-285750">
              <a:spcBef>
                <a:spcPts val="600"/>
              </a:spcBef>
              <a:buFont typeface="Arial" panose="020B0604020202020204" pitchFamily="34" charset="0"/>
              <a:buChar char="•"/>
            </a:pPr>
            <a:r>
              <a:rPr lang="x-none" dirty="0">
                <a:latin typeface="Helvetica" pitchFamily="2" charset="0"/>
              </a:rPr>
              <a:t>Bỏ qua bước tối ưu hoá sau khi viết mã để làm cho bài kiểm thử đạt</a:t>
            </a:r>
          </a:p>
          <a:p>
            <a:pPr marL="285750" indent="-285750">
              <a:spcBef>
                <a:spcPts val="600"/>
              </a:spcBef>
              <a:buFont typeface="Arial" panose="020B0604020202020204" pitchFamily="34" charset="0"/>
              <a:buChar char="•"/>
            </a:pPr>
            <a:r>
              <a:rPr lang="x-none" dirty="0">
                <a:latin typeface="Helvetica" pitchFamily="2" charset="0"/>
              </a:rPr>
              <a:t>Không thực hiện tối ưu hoá mã nguồn trong quá trình viết mã.</a:t>
            </a:r>
          </a:p>
          <a:p>
            <a:pPr marL="285750" indent="-285750">
              <a:spcBef>
                <a:spcPts val="600"/>
              </a:spcBef>
              <a:buFont typeface="Arial" panose="020B0604020202020204" pitchFamily="34" charset="0"/>
              <a:buChar char="•"/>
            </a:pPr>
            <a:r>
              <a:rPr lang="x-none" dirty="0">
                <a:latin typeface="Helvetica" pitchFamily="2" charset="0"/>
              </a:rPr>
              <a:t>Đặt tên các bài kiểm thử khó hiểu và không rõ nghĩa.</a:t>
            </a:r>
          </a:p>
          <a:p>
            <a:pPr marL="285750" indent="-285750">
              <a:spcBef>
                <a:spcPts val="600"/>
              </a:spcBef>
              <a:buFont typeface="Arial" panose="020B0604020202020204" pitchFamily="34" charset="0"/>
              <a:buChar char="•"/>
            </a:pPr>
            <a:r>
              <a:rPr lang="x-none" dirty="0">
                <a:latin typeface="Helvetica" pitchFamily="2" charset="0"/>
              </a:rPr>
              <a:t>Không bắt đầu từ các bài kiểm thử đơn giản nhất và không tuân thủ theo các bước nhỏ.</a:t>
            </a:r>
          </a:p>
          <a:p>
            <a:pPr marL="285750" indent="-285750">
              <a:spcBef>
                <a:spcPts val="600"/>
              </a:spcBef>
              <a:buFont typeface="Arial" panose="020B0604020202020204" pitchFamily="34" charset="0"/>
              <a:buChar char="•"/>
            </a:pPr>
            <a:r>
              <a:rPr lang="x-none" dirty="0">
                <a:latin typeface="Helvetica" pitchFamily="2" charset="0"/>
              </a:rPr>
              <a:t>Chỉ chạy bài kiểm thử hiện tại dù thất bại.</a:t>
            </a:r>
          </a:p>
          <a:p>
            <a:pPr marL="285750" indent="-285750">
              <a:spcBef>
                <a:spcPts val="600"/>
              </a:spcBef>
              <a:buFont typeface="Arial" panose="020B0604020202020204" pitchFamily="34" charset="0"/>
              <a:buChar char="•"/>
            </a:pPr>
            <a:r>
              <a:rPr lang="x-none" dirty="0">
                <a:latin typeface="Helvetica" pitchFamily="2" charset="0"/>
              </a:rPr>
              <a:t>Viết kiểm thử với một kịch bản quá phức tạp.</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287650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 xmlns:a16="http://schemas.microsoft.com/office/drawing/2014/main" id="{58F96E7A-4E72-346F-E5A4-AF892C9D27D0}"/>
              </a:ext>
            </a:extLst>
          </p:cNvPr>
          <p:cNvPicPr>
            <a:picLocks noChangeAspect="1"/>
          </p:cNvPicPr>
          <p:nvPr/>
        </p:nvPicPr>
        <p:blipFill>
          <a:blip r:embed="rId2">
            <a:duotone>
              <a:prstClr val="black"/>
              <a:prstClr val="white"/>
            </a:duotone>
            <a:alphaModFix amt="30000"/>
          </a:blip>
          <a:srcRect l="13193" r="-1" b="-1"/>
          <a:stretch/>
        </p:blipFill>
        <p:spPr>
          <a:xfrm>
            <a:off x="594359" y="596644"/>
            <a:ext cx="10988585" cy="5664712"/>
          </a:xfrm>
          <a:prstGeom prst="rect">
            <a:avLst/>
          </a:prstGeom>
        </p:spPr>
      </p:pic>
      <p:sp>
        <p:nvSpPr>
          <p:cNvPr id="2" name="Title 1">
            <a:extLst>
              <a:ext uri="{FF2B5EF4-FFF2-40B4-BE49-F238E27FC236}">
                <a16:creationId xmlns="" xmlns:a16="http://schemas.microsoft.com/office/drawing/2014/main" id="{FA60162E-5F0B-A5D7-3A0F-74F8CD4EBB6A}"/>
              </a:ext>
            </a:extLst>
          </p:cNvPr>
          <p:cNvSpPr>
            <a:spLocks noGrp="1"/>
          </p:cNvSpPr>
          <p:nvPr>
            <p:ph type="ctrTitle"/>
          </p:nvPr>
        </p:nvSpPr>
        <p:spPr>
          <a:xfrm>
            <a:off x="838200" y="990114"/>
            <a:ext cx="10515600" cy="3041345"/>
          </a:xfrm>
        </p:spPr>
        <p:txBody>
          <a:bodyPr>
            <a:normAutofit/>
          </a:bodyPr>
          <a:lstStyle/>
          <a:p>
            <a:r>
              <a:rPr lang="x-none" sz="8000"/>
              <a:t>Unit Test with J</a:t>
            </a:r>
            <a:r>
              <a:rPr lang="en-US" sz="8000"/>
              <a:t>U</a:t>
            </a:r>
            <a:r>
              <a:rPr lang="x-none" sz="8000"/>
              <a:t>nit - TestNG</a:t>
            </a:r>
          </a:p>
        </p:txBody>
      </p:sp>
      <p:sp>
        <p:nvSpPr>
          <p:cNvPr id="3" name="Subtitle 2">
            <a:extLst>
              <a:ext uri="{FF2B5EF4-FFF2-40B4-BE49-F238E27FC236}">
                <a16:creationId xmlns="" xmlns:a16="http://schemas.microsoft.com/office/drawing/2014/main" id="{2DF8F082-97DF-246D-1114-BB99FA1B8B16}"/>
              </a:ext>
            </a:extLst>
          </p:cNvPr>
          <p:cNvSpPr>
            <a:spLocks noGrp="1"/>
          </p:cNvSpPr>
          <p:nvPr>
            <p:ph type="subTitle" idx="1"/>
          </p:nvPr>
        </p:nvSpPr>
        <p:spPr>
          <a:xfrm>
            <a:off x="838200" y="4424929"/>
            <a:ext cx="10515600" cy="1564708"/>
          </a:xfrm>
        </p:spPr>
        <p:txBody>
          <a:bodyPr>
            <a:normAutofit/>
          </a:bodyPr>
          <a:lstStyle/>
          <a:p>
            <a:r>
              <a:rPr lang="x-none" b="0" i="0" u="none" strike="noStrike">
                <a:solidFill>
                  <a:srgbClr val="040C28"/>
                </a:solidFill>
                <a:effectLst/>
                <a:latin typeface="Helvetica" pitchFamily="2" charset="0"/>
              </a:rPr>
              <a:t>©</a:t>
            </a:r>
            <a:r>
              <a:rPr lang="x-none">
                <a:latin typeface="Helvetica" pitchFamily="2" charset="0"/>
              </a:rPr>
              <a:t> 2024 by KhanhTran – khanh.tx@live.com</a:t>
            </a:r>
          </a:p>
        </p:txBody>
      </p:sp>
    </p:spTree>
    <p:extLst>
      <p:ext uri="{BB962C8B-B14F-4D97-AF65-F5344CB8AC3E}">
        <p14:creationId xmlns:p14="http://schemas.microsoft.com/office/powerpoint/2010/main" val="277315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2259658"/>
          </a:xfrm>
          <a:prstGeom prst="rect">
            <a:avLst/>
          </a:prstGeom>
          <a:noFill/>
        </p:spPr>
        <p:txBody>
          <a:bodyPr wrap="square" rtlCol="0">
            <a:spAutoFit/>
          </a:bodyPr>
          <a:lstStyle/>
          <a:p>
            <a:pPr marL="0" indent="0">
              <a:spcBef>
                <a:spcPts val="600"/>
              </a:spcBef>
              <a:buNone/>
            </a:pPr>
            <a:r>
              <a:rPr lang="x-none" dirty="0">
                <a:latin typeface="Helvetica" pitchFamily="2" charset="0"/>
              </a:rPr>
              <a:t>1. Khái niệm</a:t>
            </a:r>
          </a:p>
          <a:p>
            <a:pPr marL="285750" indent="-285750">
              <a:spcBef>
                <a:spcPts val="600"/>
              </a:spcBef>
              <a:buFontTx/>
              <a:buChar char="-"/>
            </a:pPr>
            <a:r>
              <a:rPr lang="x-none" dirty="0">
                <a:latin typeface="Helvetica" pitchFamily="2" charset="0"/>
              </a:rPr>
              <a:t>Unit test là mức độ kiểm thử nhỏ nhất trong quy trình kiểm thử phần mềm. Unit test kiểm thử các đơn vị nhỏ nhất trong mã nguồn như method, class, module… Do đó Unit Test nhằm kiểm tra mã nguồn của các chương trình, các chức năng riêng rẽ hoạt động đúng hay không?</a:t>
            </a:r>
          </a:p>
          <a:p>
            <a:pPr marL="285750" indent="-285750">
              <a:spcBef>
                <a:spcPts val="600"/>
              </a:spcBef>
              <a:buFontTx/>
              <a:buChar char="-"/>
            </a:pPr>
            <a:r>
              <a:rPr lang="x-none" dirty="0">
                <a:latin typeface="Helvetica" pitchFamily="2" charset="0"/>
              </a:rPr>
              <a:t>Unit Test được thực hiện bởi lập trình viên</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Unit Test</a:t>
            </a:r>
          </a:p>
        </p:txBody>
      </p:sp>
      <p:pic>
        <p:nvPicPr>
          <p:cNvPr id="2" name="Picture 2">
            <a:extLst>
              <a:ext uri="{FF2B5EF4-FFF2-40B4-BE49-F238E27FC236}">
                <a16:creationId xmlns="" xmlns:a16="http://schemas.microsoft.com/office/drawing/2014/main" id="{363F9681-8E74-9D36-2D8F-0F492658E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44279"/>
            <a:ext cx="5943600" cy="305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28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293565"/>
          </a:xfrm>
          <a:prstGeom prst="rect">
            <a:avLst/>
          </a:prstGeom>
          <a:noFill/>
        </p:spPr>
        <p:txBody>
          <a:bodyPr wrap="square" rtlCol="0">
            <a:spAutoFit/>
          </a:bodyPr>
          <a:lstStyle/>
          <a:p>
            <a:pPr marL="0" indent="0">
              <a:spcBef>
                <a:spcPts val="600"/>
              </a:spcBef>
              <a:buNone/>
            </a:pPr>
            <a:r>
              <a:rPr lang="x-none" b="1" dirty="0">
                <a:latin typeface="Helvetica" pitchFamily="2" charset="0"/>
              </a:rPr>
              <a:t>2. Ưu và nhược điểm của Unit Testing</a:t>
            </a:r>
          </a:p>
          <a:p>
            <a:pPr marL="285750" indent="-285750">
              <a:spcBef>
                <a:spcPts val="600"/>
              </a:spcBef>
              <a:buFontTx/>
              <a:buChar char="-"/>
            </a:pPr>
            <a:r>
              <a:rPr lang="x-none" dirty="0">
                <a:latin typeface="Helvetica" pitchFamily="2" charset="0"/>
              </a:rPr>
              <a:t>Ưu điểm</a:t>
            </a:r>
          </a:p>
          <a:p>
            <a:pPr marL="742950" lvl="1" indent="-285750">
              <a:spcBef>
                <a:spcPts val="600"/>
              </a:spcBef>
              <a:buFont typeface="Arial" panose="020B0604020202020204" pitchFamily="34" charset="0"/>
              <a:buChar char="•"/>
            </a:pPr>
            <a:r>
              <a:rPr lang="x-none" dirty="0">
                <a:latin typeface="Helvetica" pitchFamily="2" charset="0"/>
              </a:rPr>
              <a:t>Có thể kiểm thử từng phần riêng rẽ mà không cần đợi các phần khác hoàn thành (áp dụng kỹ thuật Mock).</a:t>
            </a:r>
          </a:p>
          <a:p>
            <a:pPr marL="742950" lvl="1" indent="-285750">
              <a:spcBef>
                <a:spcPts val="600"/>
              </a:spcBef>
              <a:buFont typeface="Arial" panose="020B0604020202020204" pitchFamily="34" charset="0"/>
              <a:buChar char="•"/>
            </a:pPr>
            <a:r>
              <a:rPr lang="x-none" dirty="0">
                <a:latin typeface="Helvetica" pitchFamily="2" charset="0"/>
              </a:rPr>
              <a:t>Vấn đề được phát hiện càng sớm thì càng ít lỗi phức hợp xảy ra.</a:t>
            </a:r>
          </a:p>
          <a:p>
            <a:pPr marL="742950" lvl="1" indent="-285750">
              <a:spcBef>
                <a:spcPts val="600"/>
              </a:spcBef>
              <a:buFont typeface="Arial" panose="020B0604020202020204" pitchFamily="34" charset="0"/>
              <a:buChar char="•"/>
            </a:pPr>
            <a:r>
              <a:rPr lang="x-none" dirty="0">
                <a:latin typeface="Helvetica" pitchFamily="2" charset="0"/>
              </a:rPr>
              <a:t>Quá trình debug được thực hiện dễ dàng hơn.</a:t>
            </a:r>
          </a:p>
          <a:p>
            <a:pPr marL="742950" lvl="1" indent="-285750">
              <a:spcBef>
                <a:spcPts val="600"/>
              </a:spcBef>
              <a:buFont typeface="Arial" panose="020B0604020202020204" pitchFamily="34" charset="0"/>
              <a:buChar char="•"/>
            </a:pPr>
            <a:r>
              <a:rPr lang="x-none" dirty="0">
                <a:latin typeface="Helvetica" pitchFamily="2" charset="0"/>
              </a:rPr>
              <a:t>Các dev cũng có thể sử dụng lại code, chuyển nó sang dự án mới</a:t>
            </a:r>
          </a:p>
          <a:p>
            <a:pPr marL="742950" lvl="1" indent="-285750">
              <a:spcBef>
                <a:spcPts val="600"/>
              </a:spcBef>
              <a:buFont typeface="Arial" panose="020B0604020202020204" pitchFamily="34" charset="0"/>
              <a:buChar char="•"/>
            </a:pPr>
            <a:r>
              <a:rPr lang="x-none" dirty="0">
                <a:latin typeface="Helvetica" pitchFamily="2" charset="0"/>
              </a:rPr>
              <a:t>Các lỗi được phát hiện sớm sẽ giảm chi phí sửa lỗi. Bởi vì chi phí sửa lỗi trong giai đoạn Unit Test sẽ ít hơn so với giai đoạn đầu.</a:t>
            </a:r>
          </a:p>
          <a:p>
            <a:pPr marL="285750" indent="-285750">
              <a:spcBef>
                <a:spcPts val="600"/>
              </a:spcBef>
              <a:buFontTx/>
              <a:buChar char="-"/>
            </a:pPr>
            <a:r>
              <a:rPr lang="x-none" dirty="0">
                <a:latin typeface="Helvetica" pitchFamily="2" charset="0"/>
              </a:rPr>
              <a:t>Nhược điểm</a:t>
            </a:r>
          </a:p>
          <a:p>
            <a:pPr marL="742950" lvl="1" indent="-285750">
              <a:spcBef>
                <a:spcPts val="600"/>
              </a:spcBef>
              <a:buFont typeface="Arial" panose="020B0604020202020204" pitchFamily="34" charset="0"/>
              <a:buChar char="•"/>
            </a:pPr>
            <a:r>
              <a:rPr lang="x-none" dirty="0">
                <a:latin typeface="Helvetica" pitchFamily="2" charset="0"/>
              </a:rPr>
              <a:t>Các bài Test sẽ không phát hiện ra tất cả các bug.</a:t>
            </a:r>
          </a:p>
          <a:p>
            <a:pPr marL="742950" lvl="1" indent="-285750">
              <a:spcBef>
                <a:spcPts val="600"/>
              </a:spcBef>
              <a:buFont typeface="Arial" panose="020B0604020202020204" pitchFamily="34" charset="0"/>
              <a:buChar char="•"/>
            </a:pPr>
            <a:r>
              <a:rPr lang="x-none" dirty="0">
                <a:latin typeface="Helvetica" pitchFamily="2" charset="0"/>
              </a:rPr>
              <a:t>Unit Test chỉ kiểm tra các tập dữ liệu và chức năng của nó, chứ không tìm được các lỗi tích hợp.</a:t>
            </a:r>
          </a:p>
          <a:p>
            <a:pPr marL="742950" lvl="1" indent="-285750">
              <a:spcBef>
                <a:spcPts val="600"/>
              </a:spcBef>
              <a:buFont typeface="Arial" panose="020B0604020202020204" pitchFamily="34" charset="0"/>
              <a:buChar char="•"/>
            </a:pPr>
            <a:r>
              <a:rPr lang="x-none" dirty="0">
                <a:latin typeface="Helvetica" pitchFamily="2" charset="0"/>
              </a:rPr>
              <a:t>Có thể phải viết nhiều dòng Code Test để kiểm tra một dòng Code.</a:t>
            </a:r>
          </a:p>
          <a:p>
            <a:pPr marL="742950" lvl="1" indent="-285750">
              <a:spcBef>
                <a:spcPts val="600"/>
              </a:spcBef>
              <a:buFont typeface="Arial" panose="020B0604020202020204" pitchFamily="34" charset="0"/>
              <a:buChar char="•"/>
            </a:pPr>
            <a:r>
              <a:rPr lang="x-none" dirty="0">
                <a:latin typeface="Helvetica" pitchFamily="2" charset="0"/>
              </a:rPr>
              <a:t>Unit Test cần đầu tư thời gian, công sức để học/triển khai.</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Unit Test</a:t>
            </a:r>
          </a:p>
        </p:txBody>
      </p:sp>
    </p:spTree>
    <p:extLst>
      <p:ext uri="{BB962C8B-B14F-4D97-AF65-F5344CB8AC3E}">
        <p14:creationId xmlns:p14="http://schemas.microsoft.com/office/powerpoint/2010/main" val="96071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198924"/>
          </a:xfrm>
          <a:prstGeom prst="rect">
            <a:avLst/>
          </a:prstGeom>
          <a:noFill/>
        </p:spPr>
        <p:txBody>
          <a:bodyPr wrap="square" rtlCol="0">
            <a:spAutoFit/>
          </a:bodyPr>
          <a:lstStyle/>
          <a:p>
            <a:pPr marL="0" indent="0">
              <a:spcBef>
                <a:spcPts val="600"/>
              </a:spcBef>
              <a:buNone/>
            </a:pPr>
            <a:r>
              <a:rPr lang="x-none" b="1" dirty="0">
                <a:latin typeface="Helvetica" pitchFamily="2" charset="0"/>
              </a:rPr>
              <a:t>3. Một số lưu ý khi viết Unit Test</a:t>
            </a:r>
          </a:p>
          <a:p>
            <a:pPr marL="285750" indent="-285750">
              <a:spcBef>
                <a:spcPts val="600"/>
              </a:spcBef>
              <a:buFont typeface="Arial" panose="020B0604020202020204" pitchFamily="34" charset="0"/>
              <a:buChar char="•"/>
            </a:pPr>
            <a:r>
              <a:rPr lang="en-US" dirty="0" err="1">
                <a:latin typeface="Helvetica" pitchFamily="2" charset="0"/>
              </a:rPr>
              <a:t>Chắc</a:t>
            </a:r>
            <a:r>
              <a:rPr lang="en-US" dirty="0">
                <a:latin typeface="Helvetica" pitchFamily="2" charset="0"/>
              </a:rPr>
              <a:t> </a:t>
            </a:r>
            <a:r>
              <a:rPr lang="en-US" dirty="0" err="1">
                <a:latin typeface="Helvetica" pitchFamily="2" charset="0"/>
              </a:rPr>
              <a:t>chắn</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mỗi</a:t>
            </a:r>
            <a:r>
              <a:rPr lang="en-US" dirty="0">
                <a:latin typeface="Helvetica" pitchFamily="2" charset="0"/>
              </a:rPr>
              <a:t> Test Case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mức</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những</a:t>
            </a:r>
            <a:r>
              <a:rPr lang="en-US" dirty="0">
                <a:latin typeface="Helvetica" pitchFamily="2" charset="0"/>
              </a:rPr>
              <a:t> Test Case </a:t>
            </a:r>
            <a:r>
              <a:rPr lang="en-US" dirty="0" err="1">
                <a:latin typeface="Helvetica" pitchFamily="2" charset="0"/>
              </a:rPr>
              <a:t>khác</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gọi</a:t>
            </a:r>
            <a:r>
              <a:rPr lang="en-US" dirty="0">
                <a:latin typeface="Helvetica" pitchFamily="2" charset="0"/>
              </a:rPr>
              <a:t> </a:t>
            </a:r>
            <a:r>
              <a:rPr lang="en-US" dirty="0" err="1">
                <a:latin typeface="Helvetica" pitchFamily="2" charset="0"/>
              </a:rPr>
              <a:t>một</a:t>
            </a:r>
            <a:r>
              <a:rPr lang="en-US" dirty="0">
                <a:latin typeface="Helvetica" pitchFamily="2" charset="0"/>
              </a:rPr>
              <a:t> Test Case </a:t>
            </a:r>
            <a:r>
              <a:rPr lang="en-US" dirty="0" err="1">
                <a:latin typeface="Helvetica" pitchFamily="2" charset="0"/>
              </a:rPr>
              <a:t>khác</a:t>
            </a:r>
            <a:r>
              <a:rPr lang="en-US" dirty="0">
                <a:latin typeface="Helvetica" pitchFamily="2" charset="0"/>
              </a:rPr>
              <a:t> </a:t>
            </a:r>
            <a:r>
              <a:rPr lang="en-US" dirty="0" err="1">
                <a:latin typeface="Helvetica" pitchFamily="2" charset="0"/>
              </a:rPr>
              <a:t>trong</a:t>
            </a:r>
            <a:r>
              <a:rPr lang="en-US" dirty="0">
                <a:latin typeface="Helvetica" pitchFamily="2" charset="0"/>
              </a:rPr>
              <a:t> </a:t>
            </a:r>
            <a:r>
              <a:rPr lang="en-US" dirty="0" err="1">
                <a:latin typeface="Helvetica" pitchFamily="2" charset="0"/>
              </a:rPr>
              <a:t>một</a:t>
            </a:r>
            <a:r>
              <a:rPr lang="en-US" dirty="0">
                <a:latin typeface="Helvetica" pitchFamily="2" charset="0"/>
              </a:rPr>
              <a:t> Test Case. Test Case </a:t>
            </a: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phụ</a:t>
            </a:r>
            <a:r>
              <a:rPr lang="en-US" dirty="0">
                <a:latin typeface="Helvetica" pitchFamily="2" charset="0"/>
              </a:rPr>
              <a:t> </a:t>
            </a:r>
            <a:r>
              <a:rPr lang="en-US" dirty="0" err="1">
                <a:latin typeface="Helvetica" pitchFamily="2" charset="0"/>
              </a:rPr>
              <a:t>thuộc</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nhau</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về</a:t>
            </a:r>
            <a:r>
              <a:rPr lang="en-US" dirty="0">
                <a:latin typeface="Helvetica" pitchFamily="2" charset="0"/>
              </a:rPr>
              <a:t> data </a:t>
            </a:r>
            <a:r>
              <a:rPr lang="en-US" dirty="0" err="1">
                <a:latin typeface="Helvetica" pitchFamily="2" charset="0"/>
              </a:rPr>
              <a:t>và</a:t>
            </a:r>
            <a:r>
              <a:rPr lang="en-US" dirty="0">
                <a:latin typeface="Helvetica" pitchFamily="2" charset="0"/>
              </a:rPr>
              <a:t> </a:t>
            </a:r>
            <a:r>
              <a:rPr lang="en-US" dirty="0" err="1">
                <a:latin typeface="Helvetica" pitchFamily="2" charset="0"/>
              </a:rPr>
              <a:t>thứ</a:t>
            </a:r>
            <a:r>
              <a:rPr lang="en-US" dirty="0">
                <a:latin typeface="Helvetica" pitchFamily="2" charset="0"/>
              </a:rPr>
              <a:t> </a:t>
            </a:r>
            <a:r>
              <a:rPr lang="en-US" dirty="0" err="1">
                <a:latin typeface="Helvetica" pitchFamily="2" charset="0"/>
              </a:rPr>
              <a:t>tự</a:t>
            </a:r>
            <a:r>
              <a:rPr lang="en-US" dirty="0">
                <a:latin typeface="Helvetica" pitchFamily="2" charset="0"/>
              </a:rPr>
              <a:t> </a:t>
            </a:r>
            <a:r>
              <a:rPr lang="en-US" dirty="0" err="1">
                <a:latin typeface="Helvetica" pitchFamily="2" charset="0"/>
              </a:rPr>
              <a:t>thực</a:t>
            </a:r>
            <a:r>
              <a:rPr lang="en-US" dirty="0">
                <a:latin typeface="Helvetica" pitchFamily="2" charset="0"/>
              </a:rPr>
              <a:t> </a:t>
            </a:r>
            <a:r>
              <a:rPr lang="en-US" dirty="0" err="1">
                <a:latin typeface="Helvetica" pitchFamily="2" charset="0"/>
              </a:rPr>
              <a:t>hiện</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Luôn</a:t>
            </a:r>
            <a:r>
              <a:rPr lang="en-US" dirty="0">
                <a:latin typeface="Helvetica" pitchFamily="2" charset="0"/>
              </a:rPr>
              <a:t> </a:t>
            </a:r>
            <a:r>
              <a:rPr lang="en-US" dirty="0" err="1">
                <a:latin typeface="Helvetica" pitchFamily="2" charset="0"/>
              </a:rPr>
              <a:t>luôn</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tra</a:t>
            </a:r>
            <a:r>
              <a:rPr lang="en-US" dirty="0">
                <a:latin typeface="Helvetica" pitchFamily="2" charset="0"/>
              </a:rPr>
              <a:t> </a:t>
            </a:r>
            <a:r>
              <a:rPr lang="en-US" dirty="0" err="1">
                <a:latin typeface="Helvetica" pitchFamily="2" charset="0"/>
              </a:rPr>
              <a:t>từng</a:t>
            </a:r>
            <a:r>
              <a:rPr lang="en-US" dirty="0">
                <a:latin typeface="Helvetica" pitchFamily="2" charset="0"/>
              </a:rPr>
              <a:t> module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Nếu</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nhiều</a:t>
            </a:r>
            <a:r>
              <a:rPr lang="en-US" dirty="0">
                <a:latin typeface="Helvetica" pitchFamily="2" charset="0"/>
              </a:rPr>
              <a:t> </a:t>
            </a:r>
            <a:r>
              <a:rPr lang="en-US" dirty="0" err="1">
                <a:latin typeface="Helvetica" pitchFamily="2" charset="0"/>
              </a:rPr>
              <a:t>sự</a:t>
            </a:r>
            <a:r>
              <a:rPr lang="en-US" dirty="0">
                <a:latin typeface="Helvetica" pitchFamily="2" charset="0"/>
              </a:rPr>
              <a:t> </a:t>
            </a:r>
            <a:r>
              <a:rPr lang="en-US" dirty="0" err="1">
                <a:latin typeface="Helvetica" pitchFamily="2" charset="0"/>
              </a:rPr>
              <a:t>chồng</a:t>
            </a:r>
            <a:r>
              <a:rPr lang="en-US" dirty="0">
                <a:latin typeface="Helvetica" pitchFamily="2" charset="0"/>
              </a:rPr>
              <a:t> </a:t>
            </a:r>
            <a:r>
              <a:rPr lang="en-US" dirty="0" err="1">
                <a:latin typeface="Helvetica" pitchFamily="2" charset="0"/>
              </a:rPr>
              <a:t>chéo</a:t>
            </a:r>
            <a:r>
              <a:rPr lang="en-US" dirty="0">
                <a:latin typeface="Helvetica" pitchFamily="2" charset="0"/>
              </a:rPr>
              <a:t> </a:t>
            </a:r>
            <a:r>
              <a:rPr lang="en-US" dirty="0" err="1">
                <a:latin typeface="Helvetica" pitchFamily="2" charset="0"/>
              </a:rPr>
              <a:t>giữa</a:t>
            </a:r>
            <a:r>
              <a:rPr lang="en-US" dirty="0">
                <a:latin typeface="Helvetica" pitchFamily="2" charset="0"/>
              </a:rPr>
              <a:t> </a:t>
            </a:r>
            <a:r>
              <a:rPr lang="en-US" dirty="0" err="1">
                <a:latin typeface="Helvetica" pitchFamily="2" charset="0"/>
              </a:rPr>
              <a:t>các</a:t>
            </a:r>
            <a:r>
              <a:rPr lang="en-US" dirty="0">
                <a:latin typeface="Helvetica" pitchFamily="2" charset="0"/>
              </a:rPr>
              <a:t> ca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tới</a:t>
            </a:r>
            <a:r>
              <a:rPr lang="en-US" dirty="0">
                <a:latin typeface="Helvetica" pitchFamily="2" charset="0"/>
              </a:rPr>
              <a:t> </a:t>
            </a:r>
            <a:r>
              <a:rPr lang="en-US" dirty="0" err="1">
                <a:latin typeface="Helvetica" pitchFamily="2" charset="0"/>
              </a:rPr>
              <a:t>tất</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các</a:t>
            </a:r>
            <a:r>
              <a:rPr lang="en-US" dirty="0">
                <a:latin typeface="Helvetica" pitchFamily="2" charset="0"/>
              </a:rPr>
              <a:t> module </a:t>
            </a:r>
            <a:r>
              <a:rPr lang="en-US" dirty="0" err="1">
                <a:latin typeface="Helvetica" pitchFamily="2" charset="0"/>
              </a:rPr>
              <a:t>khác</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kiến</a:t>
            </a:r>
            <a:r>
              <a:rPr lang="en-US" dirty="0">
                <a:latin typeface="Helvetica" pitchFamily="2" charset="0"/>
              </a:rPr>
              <a:t> </a:t>
            </a:r>
            <a:r>
              <a:rPr lang="en-US" dirty="0" err="1">
                <a:latin typeface="Helvetica" pitchFamily="2" charset="0"/>
              </a:rPr>
              <a:t>phần</a:t>
            </a:r>
            <a:r>
              <a:rPr lang="en-US" dirty="0">
                <a:latin typeface="Helvetica" pitchFamily="2" charset="0"/>
              </a:rPr>
              <a:t> </a:t>
            </a:r>
            <a:r>
              <a:rPr lang="en-US" dirty="0" err="1">
                <a:latin typeface="Helvetica" pitchFamily="2" charset="0"/>
              </a:rPr>
              <a:t>mềm</a:t>
            </a:r>
            <a:r>
              <a:rPr lang="en-US" dirty="0">
                <a:latin typeface="Helvetica" pitchFamily="2" charset="0"/>
              </a:rPr>
              <a:t> </a:t>
            </a:r>
            <a:r>
              <a:rPr lang="en-US" dirty="0" err="1">
                <a:latin typeface="Helvetica" pitchFamily="2" charset="0"/>
              </a:rPr>
              <a:t>bị</a:t>
            </a:r>
            <a:r>
              <a:rPr lang="en-US" dirty="0">
                <a:latin typeface="Helvetica" pitchFamily="2" charset="0"/>
              </a:rPr>
              <a:t> </a:t>
            </a:r>
            <a:r>
              <a:rPr lang="en-US" dirty="0" err="1">
                <a:latin typeface="Helvetica" pitchFamily="2" charset="0"/>
              </a:rPr>
              <a:t>lỗi</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Đặt</a:t>
            </a:r>
            <a:r>
              <a:rPr lang="en-US" dirty="0">
                <a:latin typeface="Helvetica" pitchFamily="2" charset="0"/>
              </a:rPr>
              <a:t> </a:t>
            </a:r>
            <a:r>
              <a:rPr lang="en-US" dirty="0" err="1">
                <a:latin typeface="Helvetica" pitchFamily="2" charset="0"/>
              </a:rPr>
              <a:t>tên</a:t>
            </a:r>
            <a:r>
              <a:rPr lang="en-US" dirty="0">
                <a:latin typeface="Helvetica" pitchFamily="2" charset="0"/>
              </a:rPr>
              <a:t> </a:t>
            </a:r>
            <a:r>
              <a:rPr lang="en-US" dirty="0" err="1">
                <a:latin typeface="Helvetica" pitchFamily="2" charset="0"/>
              </a:rPr>
              <a:t>các</a:t>
            </a:r>
            <a:r>
              <a:rPr lang="en-US" dirty="0">
                <a:latin typeface="Helvetica" pitchFamily="2" charset="0"/>
              </a:rPr>
              <a:t> </a:t>
            </a:r>
            <a:r>
              <a:rPr lang="en-US" dirty="0" err="1">
                <a:latin typeface="Helvetica" pitchFamily="2" charset="0"/>
              </a:rPr>
              <a:t>đơn</a:t>
            </a:r>
            <a:r>
              <a:rPr lang="en-US" dirty="0">
                <a:latin typeface="Helvetica" pitchFamily="2" charset="0"/>
              </a:rPr>
              <a:t> </a:t>
            </a:r>
            <a:r>
              <a:rPr lang="en-US" dirty="0" err="1">
                <a:latin typeface="Helvetica" pitchFamily="2" charset="0"/>
              </a:rPr>
              <a:t>vị</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rõ</a:t>
            </a:r>
            <a:r>
              <a:rPr lang="en-US" dirty="0">
                <a:latin typeface="Helvetica" pitchFamily="2" charset="0"/>
              </a:rPr>
              <a:t> </a:t>
            </a:r>
            <a:r>
              <a:rPr lang="en-US" dirty="0" err="1">
                <a:latin typeface="Helvetica" pitchFamily="2" charset="0"/>
              </a:rPr>
              <a:t>ràng</a:t>
            </a:r>
            <a:r>
              <a:rPr lang="en-US" dirty="0">
                <a:latin typeface="Helvetica" pitchFamily="2" charset="0"/>
              </a:rPr>
              <a:t> </a:t>
            </a:r>
            <a:r>
              <a:rPr lang="en-US" dirty="0" err="1">
                <a:latin typeface="Helvetica" pitchFamily="2" charset="0"/>
              </a:rPr>
              <a:t>và</a:t>
            </a:r>
            <a:r>
              <a:rPr lang="en-US" dirty="0">
                <a:latin typeface="Helvetica" pitchFamily="2" charset="0"/>
              </a:rPr>
              <a:t> </a:t>
            </a:r>
            <a:r>
              <a:rPr lang="en-US" dirty="0" err="1">
                <a:latin typeface="Helvetica" pitchFamily="2" charset="0"/>
              </a:rPr>
              <a:t>nhất</a:t>
            </a:r>
            <a:r>
              <a:rPr lang="en-US" dirty="0">
                <a:latin typeface="Helvetica" pitchFamily="2" charset="0"/>
              </a:rPr>
              <a:t> </a:t>
            </a:r>
            <a:r>
              <a:rPr lang="en-US" dirty="0" err="1">
                <a:latin typeface="Helvetica" pitchFamily="2" charset="0"/>
              </a:rPr>
              <a:t>quán</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dễ</a:t>
            </a:r>
            <a:r>
              <a:rPr lang="en-US" dirty="0">
                <a:latin typeface="Helvetica" pitchFamily="2" charset="0"/>
              </a:rPr>
              <a:t> </a:t>
            </a:r>
            <a:r>
              <a:rPr lang="en-US" dirty="0" err="1">
                <a:latin typeface="Helvetica" pitchFamily="2" charset="0"/>
              </a:rPr>
              <a:t>đọc</a:t>
            </a:r>
            <a:r>
              <a:rPr lang="en-US" dirty="0">
                <a:latin typeface="Helvetica" pitchFamily="2" charset="0"/>
              </a:rPr>
              <a:t>, </a:t>
            </a:r>
            <a:r>
              <a:rPr lang="en-US" dirty="0" err="1">
                <a:latin typeface="Helvetica" pitchFamily="2" charset="0"/>
              </a:rPr>
              <a:t>bất</a:t>
            </a:r>
            <a:r>
              <a:rPr lang="en-US" dirty="0">
                <a:latin typeface="Helvetica" pitchFamily="2" charset="0"/>
              </a:rPr>
              <a:t> </a:t>
            </a:r>
            <a:r>
              <a:rPr lang="en-US" dirty="0" err="1">
                <a:latin typeface="Helvetica" pitchFamily="2" charset="0"/>
              </a:rPr>
              <a:t>kỳ</a:t>
            </a:r>
            <a:r>
              <a:rPr lang="en-US" dirty="0">
                <a:latin typeface="Helvetica" pitchFamily="2" charset="0"/>
              </a:rPr>
              <a:t> ai </a:t>
            </a:r>
            <a:r>
              <a:rPr lang="en-US" dirty="0" err="1">
                <a:latin typeface="Helvetica" pitchFamily="2" charset="0"/>
              </a:rPr>
              <a:t>cũng</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chọn</a:t>
            </a:r>
            <a:r>
              <a:rPr lang="en-US" dirty="0">
                <a:latin typeface="Helvetica" pitchFamily="2" charset="0"/>
              </a:rPr>
              <a:t> test case </a:t>
            </a:r>
            <a:r>
              <a:rPr lang="en-US" dirty="0" err="1">
                <a:latin typeface="Helvetica" pitchFamily="2" charset="0"/>
              </a:rPr>
              <a:t>và</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nó</a:t>
            </a:r>
            <a:r>
              <a:rPr lang="en-US" dirty="0">
                <a:latin typeface="Helvetica" pitchFamily="2" charset="0"/>
              </a:rPr>
              <a:t> </a:t>
            </a:r>
            <a:r>
              <a:rPr lang="en-US" dirty="0" err="1">
                <a:latin typeface="Helvetica" pitchFamily="2" charset="0"/>
              </a:rPr>
              <a:t>mà</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gặp</a:t>
            </a:r>
            <a:r>
              <a:rPr lang="en-US" dirty="0">
                <a:latin typeface="Helvetica" pitchFamily="2" charset="0"/>
              </a:rPr>
              <a:t> </a:t>
            </a:r>
            <a:r>
              <a:rPr lang="en-US" dirty="0" err="1">
                <a:latin typeface="Helvetica" pitchFamily="2" charset="0"/>
              </a:rPr>
              <a:t>bất</a:t>
            </a:r>
            <a:r>
              <a:rPr lang="en-US" dirty="0">
                <a:latin typeface="Helvetica" pitchFamily="2" charset="0"/>
              </a:rPr>
              <a:t> </a:t>
            </a:r>
            <a:r>
              <a:rPr lang="en-US" dirty="0" err="1">
                <a:latin typeface="Helvetica" pitchFamily="2" charset="0"/>
              </a:rPr>
              <a:t>kỳ</a:t>
            </a:r>
            <a:r>
              <a:rPr lang="en-US" dirty="0">
                <a:latin typeface="Helvetica" pitchFamily="2" charset="0"/>
              </a:rPr>
              <a:t> </a:t>
            </a:r>
            <a:r>
              <a:rPr lang="en-US" dirty="0" err="1">
                <a:latin typeface="Helvetica" pitchFamily="2" charset="0"/>
              </a:rPr>
              <a:t>vấn</a:t>
            </a:r>
            <a:r>
              <a:rPr lang="en-US" dirty="0">
                <a:latin typeface="Helvetica" pitchFamily="2" charset="0"/>
              </a:rPr>
              <a:t> </a:t>
            </a:r>
            <a:r>
              <a:rPr lang="en-US" dirty="0" err="1">
                <a:latin typeface="Helvetica" pitchFamily="2" charset="0"/>
              </a:rPr>
              <a:t>đề</a:t>
            </a:r>
            <a:r>
              <a:rPr lang="en-US" dirty="0">
                <a:latin typeface="Helvetica" pitchFamily="2" charset="0"/>
              </a:rPr>
              <a:t> </a:t>
            </a:r>
            <a:r>
              <a:rPr lang="en-US" dirty="0" err="1">
                <a:latin typeface="Helvetica" pitchFamily="2" charset="0"/>
              </a:rPr>
              <a:t>nào</a:t>
            </a:r>
            <a:r>
              <a:rPr lang="en-US" dirty="0">
                <a:latin typeface="Helvetica" pitchFamily="2" charset="0"/>
              </a:rPr>
              <a:t>.</a:t>
            </a:r>
          </a:p>
          <a:p>
            <a:pPr marL="285750" indent="-285750">
              <a:spcBef>
                <a:spcPts val="600"/>
              </a:spcBef>
              <a:buFont typeface="Arial" panose="020B0604020202020204" pitchFamily="34" charset="0"/>
              <a:buChar char="•"/>
            </a:pPr>
            <a:r>
              <a:rPr lang="en-US" dirty="0">
                <a:latin typeface="Helvetica" pitchFamily="2" charset="0"/>
              </a:rPr>
              <a:t>Khi </a:t>
            </a:r>
            <a:r>
              <a:rPr lang="en-US" dirty="0" err="1">
                <a:latin typeface="Helvetica" pitchFamily="2" charset="0"/>
              </a:rPr>
              <a:t>triển</a:t>
            </a:r>
            <a:r>
              <a:rPr lang="en-US" dirty="0">
                <a:latin typeface="Helvetica" pitchFamily="2" charset="0"/>
              </a:rPr>
              <a:t> </a:t>
            </a:r>
            <a:r>
              <a:rPr lang="en-US" dirty="0" err="1">
                <a:latin typeface="Helvetica" pitchFamily="2" charset="0"/>
              </a:rPr>
              <a:t>khai</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giao</a:t>
            </a:r>
            <a:r>
              <a:rPr lang="en-US" dirty="0">
                <a:latin typeface="Helvetica" pitchFamily="2" charset="0"/>
              </a:rPr>
              <a:t> </a:t>
            </a:r>
            <a:r>
              <a:rPr lang="en-US" dirty="0" err="1">
                <a:latin typeface="Helvetica" pitchFamily="2" charset="0"/>
              </a:rPr>
              <a:t>diện</a:t>
            </a:r>
            <a:r>
              <a:rPr lang="en-US" dirty="0">
                <a:latin typeface="Helvetica" pitchFamily="2" charset="0"/>
              </a:rPr>
              <a:t> </a:t>
            </a:r>
            <a:r>
              <a:rPr lang="en-US" dirty="0" err="1">
                <a:latin typeface="Helvetica" pitchFamily="2" charset="0"/>
              </a:rPr>
              <a:t>hoặc</a:t>
            </a:r>
            <a:r>
              <a:rPr lang="en-US" dirty="0">
                <a:latin typeface="Helvetica" pitchFamily="2" charset="0"/>
              </a:rPr>
              <a:t> </a:t>
            </a:r>
            <a:r>
              <a:rPr lang="en-US" dirty="0" err="1">
                <a:latin typeface="Helvetica" pitchFamily="2" charset="0"/>
              </a:rPr>
              <a:t>chức</a:t>
            </a:r>
            <a:r>
              <a:rPr lang="en-US" dirty="0">
                <a:latin typeface="Helvetica" pitchFamily="2" charset="0"/>
              </a:rPr>
              <a:t> </a:t>
            </a:r>
            <a:r>
              <a:rPr lang="en-US" dirty="0" err="1">
                <a:latin typeface="Helvetica" pitchFamily="2" charset="0"/>
              </a:rPr>
              <a:t>năng</a:t>
            </a:r>
            <a:r>
              <a:rPr lang="en-US" dirty="0">
                <a:latin typeface="Helvetica" pitchFamily="2" charset="0"/>
              </a:rPr>
              <a:t>, </a:t>
            </a:r>
            <a:r>
              <a:rPr lang="en-US" dirty="0" err="1">
                <a:latin typeface="Helvetica" pitchFamily="2" charset="0"/>
              </a:rPr>
              <a:t>cần</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lại</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trước</a:t>
            </a:r>
            <a:r>
              <a:rPr lang="en-US" dirty="0">
                <a:latin typeface="Helvetica" pitchFamily="2" charset="0"/>
              </a:rPr>
              <a:t> </a:t>
            </a:r>
            <a:r>
              <a:rPr lang="en-US" dirty="0" err="1">
                <a:latin typeface="Helvetica" pitchFamily="2" charset="0"/>
              </a:rPr>
              <a:t>đó</a:t>
            </a:r>
            <a:r>
              <a:rPr lang="en-US" dirty="0">
                <a:latin typeface="Helvetica" pitchFamily="2" charset="0"/>
              </a:rPr>
              <a:t> </a:t>
            </a:r>
            <a:r>
              <a:rPr lang="en-US" dirty="0" err="1">
                <a:latin typeface="Helvetica" pitchFamily="2" charset="0"/>
              </a:rPr>
              <a:t>nhằm</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đổi</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làm</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đến</a:t>
            </a:r>
            <a:r>
              <a:rPr lang="en-US" dirty="0">
                <a:latin typeface="Helvetica" pitchFamily="2" charset="0"/>
              </a:rPr>
              <a:t> </a:t>
            </a:r>
            <a:r>
              <a:rPr lang="en-US" dirty="0" err="1">
                <a:latin typeface="Helvetica" pitchFamily="2" charset="0"/>
              </a:rPr>
              <a:t>những</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đã</a:t>
            </a:r>
            <a:r>
              <a:rPr lang="en-US" dirty="0">
                <a:latin typeface="Helvetica" pitchFamily="2" charset="0"/>
              </a:rPr>
              <a:t> pass (</a:t>
            </a:r>
            <a:r>
              <a:rPr lang="en-US" dirty="0" err="1">
                <a:latin typeface="Helvetica" pitchFamily="2" charset="0"/>
              </a:rPr>
              <a:t>trong</a:t>
            </a:r>
            <a:r>
              <a:rPr lang="en-US" dirty="0">
                <a:latin typeface="Helvetica" pitchFamily="2" charset="0"/>
              </a:rPr>
              <a:t> </a:t>
            </a:r>
            <a:r>
              <a:rPr lang="en-US" dirty="0" err="1">
                <a:latin typeface="Helvetica" pitchFamily="2" charset="0"/>
              </a:rPr>
              <a:t>các</a:t>
            </a:r>
            <a:r>
              <a:rPr lang="en-US" dirty="0">
                <a:latin typeface="Helvetica" pitchFamily="2" charset="0"/>
              </a:rPr>
              <a:t> </a:t>
            </a:r>
            <a:r>
              <a:rPr lang="en-US" dirty="0" err="1">
                <a:latin typeface="Helvetica" pitchFamily="2" charset="0"/>
              </a:rPr>
              <a:t>quy</a:t>
            </a:r>
            <a:r>
              <a:rPr lang="en-US" dirty="0">
                <a:latin typeface="Helvetica" pitchFamily="2" charset="0"/>
              </a:rPr>
              <a:t> </a:t>
            </a:r>
            <a:r>
              <a:rPr lang="en-US" dirty="0" err="1">
                <a:latin typeface="Helvetica" pitchFamily="2" charset="0"/>
              </a:rPr>
              <a:t>trình</a:t>
            </a:r>
            <a:r>
              <a:rPr lang="en-US" dirty="0">
                <a:latin typeface="Helvetica" pitchFamily="2" charset="0"/>
              </a:rPr>
              <a:t> </a:t>
            </a:r>
            <a:r>
              <a:rPr lang="en-US" dirty="0" err="1">
                <a:latin typeface="Helvetica" pitchFamily="2" charset="0"/>
              </a:rPr>
              <a:t>hiện</a:t>
            </a:r>
            <a:r>
              <a:rPr lang="en-US" dirty="0">
                <a:latin typeface="Helvetica" pitchFamily="2" charset="0"/>
              </a:rPr>
              <a:t> </a:t>
            </a:r>
            <a:r>
              <a:rPr lang="en-US" dirty="0" err="1">
                <a:latin typeface="Helvetica" pitchFamily="2" charset="0"/>
              </a:rPr>
              <a:t>đại</a:t>
            </a:r>
            <a:r>
              <a:rPr lang="en-US" dirty="0">
                <a:latin typeface="Helvetica" pitchFamily="2" charset="0"/>
              </a:rPr>
              <a:t>, </a:t>
            </a:r>
            <a:r>
              <a:rPr lang="en-US" dirty="0" err="1">
                <a:latin typeface="Helvetica" pitchFamily="2" charset="0"/>
              </a:rPr>
              <a:t>việc</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tự</a:t>
            </a:r>
            <a:r>
              <a:rPr lang="en-US" dirty="0">
                <a:latin typeface="Helvetica" pitchFamily="2" charset="0"/>
              </a:rPr>
              <a:t> </a:t>
            </a:r>
            <a:r>
              <a:rPr lang="en-US" dirty="0" err="1">
                <a:latin typeface="Helvetica" pitchFamily="2" charset="0"/>
              </a:rPr>
              <a:t>động</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Luôn</a:t>
            </a:r>
            <a:r>
              <a:rPr lang="en-US" dirty="0">
                <a:latin typeface="Helvetica" pitchFamily="2" charset="0"/>
              </a:rPr>
              <a:t> </a:t>
            </a:r>
            <a:r>
              <a:rPr lang="en-US" dirty="0" err="1">
                <a:latin typeface="Helvetica" pitchFamily="2" charset="0"/>
              </a:rPr>
              <a:t>đảm</a:t>
            </a:r>
            <a:r>
              <a:rPr lang="en-US" dirty="0">
                <a:latin typeface="Helvetica" pitchFamily="2" charset="0"/>
              </a:rPr>
              <a:t> </a:t>
            </a:r>
            <a:r>
              <a:rPr lang="en-US" dirty="0" err="1">
                <a:latin typeface="Helvetica" pitchFamily="2" charset="0"/>
              </a:rPr>
              <a:t>bảo</a:t>
            </a:r>
            <a:r>
              <a:rPr lang="en-US" dirty="0">
                <a:latin typeface="Helvetica" pitchFamily="2" charset="0"/>
              </a:rPr>
              <a:t> </a:t>
            </a:r>
            <a:r>
              <a:rPr lang="en-US" dirty="0" err="1">
                <a:latin typeface="Helvetica" pitchFamily="2" charset="0"/>
              </a:rPr>
              <a:t>lỗi</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xác</a:t>
            </a:r>
            <a:r>
              <a:rPr lang="en-US" dirty="0">
                <a:latin typeface="Helvetica" pitchFamily="2" charset="0"/>
              </a:rPr>
              <a:t> </a:t>
            </a:r>
            <a:r>
              <a:rPr lang="en-US" dirty="0" err="1">
                <a:latin typeface="Helvetica" pitchFamily="2" charset="0"/>
              </a:rPr>
              <a:t>định</a:t>
            </a:r>
            <a:r>
              <a:rPr lang="en-US" dirty="0">
                <a:latin typeface="Helvetica" pitchFamily="2" charset="0"/>
              </a:rPr>
              <a:t> </a:t>
            </a:r>
            <a:r>
              <a:rPr lang="en-US" dirty="0" err="1">
                <a:latin typeface="Helvetica" pitchFamily="2" charset="0"/>
              </a:rPr>
              <a:t>trong</a:t>
            </a:r>
            <a:r>
              <a:rPr lang="en-US" dirty="0">
                <a:latin typeface="Helvetica" pitchFamily="2" charset="0"/>
              </a:rPr>
              <a:t> </a:t>
            </a:r>
            <a:r>
              <a:rPr lang="en-US" dirty="0" err="1">
                <a:latin typeface="Helvetica" pitchFamily="2" charset="0"/>
              </a:rPr>
              <a:t>quá</a:t>
            </a:r>
            <a:r>
              <a:rPr lang="en-US" dirty="0">
                <a:latin typeface="Helvetica" pitchFamily="2" charset="0"/>
              </a:rPr>
              <a:t> </a:t>
            </a:r>
            <a:r>
              <a:rPr lang="en-US" dirty="0" err="1">
                <a:latin typeface="Helvetica" pitchFamily="2" charset="0"/>
              </a:rPr>
              <a:t>trình</a:t>
            </a:r>
            <a:r>
              <a:rPr lang="en-US" dirty="0">
                <a:latin typeface="Helvetica" pitchFamily="2" charset="0"/>
              </a:rPr>
              <a:t> Unit Test </a:t>
            </a:r>
            <a:r>
              <a:rPr lang="en-US" dirty="0" err="1">
                <a:latin typeface="Helvetica" pitchFamily="2" charset="0"/>
              </a:rPr>
              <a:t>được</a:t>
            </a:r>
            <a:r>
              <a:rPr lang="en-US" dirty="0">
                <a:latin typeface="Helvetica" pitchFamily="2" charset="0"/>
              </a:rPr>
              <a:t> </a:t>
            </a:r>
            <a:r>
              <a:rPr lang="en-US" dirty="0" err="1">
                <a:latin typeface="Helvetica" pitchFamily="2" charset="0"/>
              </a:rPr>
              <a:t>sửa</a:t>
            </a:r>
            <a:r>
              <a:rPr lang="en-US" dirty="0">
                <a:latin typeface="Helvetica" pitchFamily="2" charset="0"/>
              </a:rPr>
              <a:t> </a:t>
            </a:r>
            <a:r>
              <a:rPr lang="en-US" dirty="0" err="1">
                <a:latin typeface="Helvetica" pitchFamily="2" charset="0"/>
              </a:rPr>
              <a:t>trước</a:t>
            </a:r>
            <a:r>
              <a:rPr lang="en-US" dirty="0">
                <a:latin typeface="Helvetica" pitchFamily="2" charset="0"/>
              </a:rPr>
              <a:t> </a:t>
            </a:r>
            <a:r>
              <a:rPr lang="en-US" dirty="0" err="1">
                <a:latin typeface="Helvetica" pitchFamily="2" charset="0"/>
              </a:rPr>
              <a:t>khi</a:t>
            </a:r>
            <a:r>
              <a:rPr lang="en-US" dirty="0">
                <a:latin typeface="Helvetica" pitchFamily="2" charset="0"/>
              </a:rPr>
              <a:t> </a:t>
            </a:r>
            <a:r>
              <a:rPr lang="en-US" dirty="0" err="1">
                <a:latin typeface="Helvetica" pitchFamily="2" charset="0"/>
              </a:rPr>
              <a:t>chuyển</a:t>
            </a:r>
            <a:r>
              <a:rPr lang="en-US" dirty="0">
                <a:latin typeface="Helvetica" pitchFamily="2" charset="0"/>
              </a:rPr>
              <a:t> sang </a:t>
            </a:r>
            <a:r>
              <a:rPr lang="en-US" dirty="0" err="1">
                <a:latin typeface="Helvetica" pitchFamily="2" charset="0"/>
              </a:rPr>
              <a:t>giai</a:t>
            </a:r>
            <a:r>
              <a:rPr lang="en-US" dirty="0">
                <a:latin typeface="Helvetica" pitchFamily="2" charset="0"/>
              </a:rPr>
              <a:t> </a:t>
            </a:r>
            <a:r>
              <a:rPr lang="en-US" dirty="0" err="1">
                <a:latin typeface="Helvetica" pitchFamily="2" charset="0"/>
              </a:rPr>
              <a:t>đoạn</a:t>
            </a:r>
            <a:r>
              <a:rPr lang="en-US" dirty="0">
                <a:latin typeface="Helvetica" pitchFamily="2" charset="0"/>
              </a:rPr>
              <a:t> </a:t>
            </a:r>
            <a:r>
              <a:rPr lang="en-US" dirty="0" err="1">
                <a:latin typeface="Helvetica" pitchFamily="2" charset="0"/>
              </a:rPr>
              <a:t>tiếp</a:t>
            </a:r>
            <a:r>
              <a:rPr lang="en-US" dirty="0">
                <a:latin typeface="Helvetica" pitchFamily="2" charset="0"/>
              </a:rPr>
              <a:t> </a:t>
            </a:r>
            <a:r>
              <a:rPr lang="en-US" dirty="0" err="1">
                <a:latin typeface="Helvetica" pitchFamily="2" charset="0"/>
              </a:rPr>
              <a:t>theo.</a:t>
            </a:r>
            <a:endParaRPr lang="en-US"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Unit Test</a:t>
            </a:r>
          </a:p>
        </p:txBody>
      </p:sp>
    </p:spTree>
    <p:extLst>
      <p:ext uri="{BB962C8B-B14F-4D97-AF65-F5344CB8AC3E}">
        <p14:creationId xmlns:p14="http://schemas.microsoft.com/office/powerpoint/2010/main" val="77999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3844707"/>
          </a:xfrm>
          <a:prstGeom prst="rect">
            <a:avLst/>
          </a:prstGeom>
          <a:noFill/>
        </p:spPr>
        <p:txBody>
          <a:bodyPr wrap="square" rtlCol="0">
            <a:spAutoFit/>
          </a:bodyPr>
          <a:lstStyle/>
          <a:p>
            <a:pPr marL="0" indent="0">
              <a:spcBef>
                <a:spcPts val="600"/>
              </a:spcBef>
              <a:buNone/>
            </a:pPr>
            <a:r>
              <a:rPr lang="x-none" b="1" dirty="0">
                <a:latin typeface="Helvetica" pitchFamily="2" charset="0"/>
              </a:rPr>
              <a:t>3. Một số lưu ý khi viết Unit Test (cont)</a:t>
            </a:r>
            <a:endParaRPr lang="en-US" b="1" dirty="0">
              <a:latin typeface="Helvetica" pitchFamily="2" charset="0"/>
            </a:endParaRPr>
          </a:p>
          <a:p>
            <a:pPr marL="285750" indent="-285750">
              <a:spcBef>
                <a:spcPts val="600"/>
              </a:spcBef>
              <a:buFont typeface="Arial" panose="020B0604020202020204" pitchFamily="34" charset="0"/>
              <a:buChar char="•"/>
            </a:pPr>
            <a:r>
              <a:rPr lang="en-US" dirty="0" err="1">
                <a:latin typeface="Helvetica" pitchFamily="2" charset="0"/>
              </a:rPr>
              <a:t>Không</a:t>
            </a:r>
            <a:r>
              <a:rPr lang="en-US" dirty="0">
                <a:latin typeface="Helvetica" pitchFamily="2" charset="0"/>
              </a:rPr>
              <a:t> </a:t>
            </a:r>
            <a:r>
              <a:rPr lang="en-US" dirty="0" err="1">
                <a:latin typeface="Helvetica" pitchFamily="2" charset="0"/>
              </a:rPr>
              <a:t>cố</a:t>
            </a:r>
            <a:r>
              <a:rPr lang="en-US" dirty="0">
                <a:latin typeface="Helvetica" pitchFamily="2" charset="0"/>
              </a:rPr>
              <a:t> </a:t>
            </a:r>
            <a:r>
              <a:rPr lang="en-US" dirty="0" err="1">
                <a:latin typeface="Helvetica" pitchFamily="2" charset="0"/>
              </a:rPr>
              <a:t>gắng</a:t>
            </a:r>
            <a:r>
              <a:rPr lang="en-US" dirty="0">
                <a:latin typeface="Helvetica" pitchFamily="2" charset="0"/>
              </a:rPr>
              <a:t> </a:t>
            </a:r>
            <a:r>
              <a:rPr lang="en-US" dirty="0" err="1">
                <a:latin typeface="Helvetica" pitchFamily="2" charset="0"/>
              </a:rPr>
              <a:t>viết</a:t>
            </a:r>
            <a:r>
              <a:rPr lang="en-US" dirty="0">
                <a:latin typeface="Helvetica" pitchFamily="2" charset="0"/>
              </a:rPr>
              <a:t> Test Case </a:t>
            </a:r>
            <a:r>
              <a:rPr lang="en-US" dirty="0" err="1">
                <a:latin typeface="Helvetica" pitchFamily="2" charset="0"/>
              </a:rPr>
              <a:t>để</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tất</a:t>
            </a:r>
            <a:r>
              <a:rPr lang="en-US" dirty="0">
                <a:latin typeface="Helvetica" pitchFamily="2" charset="0"/>
              </a:rPr>
              <a:t> </a:t>
            </a:r>
            <a:r>
              <a:rPr lang="en-US" dirty="0" err="1">
                <a:latin typeface="Helvetica" pitchFamily="2" charset="0"/>
              </a:rPr>
              <a:t>cả</a:t>
            </a:r>
            <a:r>
              <a:rPr lang="en-US" dirty="0">
                <a:latin typeface="Helvetica" pitchFamily="2" charset="0"/>
              </a:rPr>
              <a:t> </a:t>
            </a:r>
            <a:r>
              <a:rPr lang="en-US" dirty="0" err="1">
                <a:latin typeface="Helvetica" pitchFamily="2" charset="0"/>
              </a:rPr>
              <a:t>mọi</a:t>
            </a:r>
            <a:r>
              <a:rPr lang="en-US" dirty="0">
                <a:latin typeface="Helvetica" pitchFamily="2" charset="0"/>
              </a:rPr>
              <a:t> </a:t>
            </a:r>
            <a:r>
              <a:rPr lang="en-US" dirty="0" err="1">
                <a:latin typeface="Helvetica" pitchFamily="2" charset="0"/>
              </a:rPr>
              <a:t>thứ</a:t>
            </a:r>
            <a:r>
              <a:rPr lang="en-US" dirty="0">
                <a:latin typeface="Helvetica" pitchFamily="2" charset="0"/>
              </a:rPr>
              <a:t>, </a:t>
            </a:r>
            <a:r>
              <a:rPr lang="en-US" dirty="0" err="1">
                <a:latin typeface="Helvetica" pitchFamily="2" charset="0"/>
              </a:rPr>
              <a:t>thay</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đó</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tập</a:t>
            </a:r>
            <a:r>
              <a:rPr lang="en-US" dirty="0">
                <a:latin typeface="Helvetica" pitchFamily="2" charset="0"/>
              </a:rPr>
              <a:t> </a:t>
            </a:r>
            <a:r>
              <a:rPr lang="en-US" dirty="0" err="1">
                <a:latin typeface="Helvetica" pitchFamily="2" charset="0"/>
              </a:rPr>
              <a:t>trung</a:t>
            </a:r>
            <a:r>
              <a:rPr lang="en-US" dirty="0">
                <a:latin typeface="Helvetica" pitchFamily="2" charset="0"/>
              </a:rPr>
              <a:t> </a:t>
            </a:r>
            <a:r>
              <a:rPr lang="en-US" dirty="0" err="1">
                <a:latin typeface="Helvetica" pitchFamily="2" charset="0"/>
              </a:rPr>
              <a:t>vào</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sự</a:t>
            </a:r>
            <a:r>
              <a:rPr lang="en-US" dirty="0">
                <a:latin typeface="Helvetica" pitchFamily="2" charset="0"/>
              </a:rPr>
              <a:t> </a:t>
            </a:r>
            <a:r>
              <a:rPr lang="en-US" dirty="0" err="1">
                <a:latin typeface="Helvetica" pitchFamily="2" charset="0"/>
              </a:rPr>
              <a:t>ảnh</a:t>
            </a:r>
            <a:r>
              <a:rPr lang="en-US" dirty="0">
                <a:latin typeface="Helvetica" pitchFamily="2" charset="0"/>
              </a:rPr>
              <a:t> </a:t>
            </a:r>
            <a:r>
              <a:rPr lang="en-US" dirty="0" err="1">
                <a:latin typeface="Helvetica" pitchFamily="2" charset="0"/>
              </a:rPr>
              <a:t>hưởng</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hành</a:t>
            </a:r>
            <a:r>
              <a:rPr lang="en-US" dirty="0">
                <a:latin typeface="Helvetica" pitchFamily="2" charset="0"/>
              </a:rPr>
              <a:t> vi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Bên</a:t>
            </a:r>
            <a:r>
              <a:rPr lang="en-US" dirty="0">
                <a:latin typeface="Helvetica" pitchFamily="2" charset="0"/>
              </a:rPr>
              <a:t> </a:t>
            </a:r>
            <a:r>
              <a:rPr lang="en-US" dirty="0" err="1">
                <a:latin typeface="Helvetica" pitchFamily="2" charset="0"/>
              </a:rPr>
              <a:t>cạnh</a:t>
            </a:r>
            <a:r>
              <a:rPr lang="en-US" dirty="0">
                <a:latin typeface="Helvetica" pitchFamily="2" charset="0"/>
              </a:rPr>
              <a:t> </a:t>
            </a:r>
            <a:r>
              <a:rPr lang="en-US" dirty="0" err="1">
                <a:latin typeface="Helvetica" pitchFamily="2" charset="0"/>
              </a:rPr>
              <a:t>viết</a:t>
            </a:r>
            <a:r>
              <a:rPr lang="en-US" dirty="0">
                <a:latin typeface="Helvetica" pitchFamily="2" charset="0"/>
              </a:rPr>
              <a:t> Test Case </a:t>
            </a:r>
            <a:r>
              <a:rPr lang="en-US" dirty="0" err="1">
                <a:latin typeface="Helvetica" pitchFamily="2" charset="0"/>
              </a:rPr>
              <a:t>để</a:t>
            </a:r>
            <a:r>
              <a:rPr lang="en-US" dirty="0">
                <a:latin typeface="Helvetica" pitchFamily="2" charset="0"/>
              </a:rPr>
              <a:t> test </a:t>
            </a:r>
            <a:r>
              <a:rPr lang="en-US" dirty="0" err="1">
                <a:latin typeface="Helvetica" pitchFamily="2" charset="0"/>
              </a:rPr>
              <a:t>hành</a:t>
            </a:r>
            <a:r>
              <a:rPr lang="en-US" dirty="0">
                <a:latin typeface="Helvetica" pitchFamily="2" charset="0"/>
              </a:rPr>
              <a:t> vi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cần</a:t>
            </a:r>
            <a:r>
              <a:rPr lang="en-US" dirty="0">
                <a:latin typeface="Helvetica" pitchFamily="2" charset="0"/>
              </a:rPr>
              <a:t> </a:t>
            </a:r>
            <a:r>
              <a:rPr lang="en-US" dirty="0" err="1">
                <a:latin typeface="Helvetica" pitchFamily="2" charset="0"/>
              </a:rPr>
              <a:t>viết</a:t>
            </a:r>
            <a:r>
              <a:rPr lang="en-US" dirty="0">
                <a:latin typeface="Helvetica" pitchFamily="2" charset="0"/>
              </a:rPr>
              <a:t> </a:t>
            </a:r>
            <a:r>
              <a:rPr lang="en-US" dirty="0" err="1">
                <a:latin typeface="Helvetica" pitchFamily="2" charset="0"/>
              </a:rPr>
              <a:t>thêm</a:t>
            </a:r>
            <a:r>
              <a:rPr lang="en-US" dirty="0">
                <a:latin typeface="Helvetica" pitchFamily="2" charset="0"/>
              </a:rPr>
              <a:t> Test Case </a:t>
            </a:r>
            <a:r>
              <a:rPr lang="en-US" dirty="0" err="1">
                <a:latin typeface="Helvetica" pitchFamily="2" charset="0"/>
              </a:rPr>
              <a:t>để</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hiệu</a:t>
            </a:r>
            <a:r>
              <a:rPr lang="en-US" dirty="0">
                <a:latin typeface="Helvetica" pitchFamily="2" charset="0"/>
              </a:rPr>
              <a:t> </a:t>
            </a:r>
            <a:r>
              <a:rPr lang="en-US" dirty="0" err="1">
                <a:latin typeface="Helvetica" pitchFamily="2" charset="0"/>
              </a:rPr>
              <a:t>năng</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mã</a:t>
            </a:r>
            <a:r>
              <a:rPr lang="en-US" dirty="0">
                <a:latin typeface="Helvetica" pitchFamily="2" charset="0"/>
              </a:rPr>
              <a:t> </a:t>
            </a:r>
            <a:r>
              <a:rPr lang="en-US" dirty="0" err="1">
                <a:latin typeface="Helvetica" pitchFamily="2" charset="0"/>
              </a:rPr>
              <a:t>nguồn</a:t>
            </a:r>
            <a:r>
              <a:rPr lang="en-US" dirty="0">
                <a:latin typeface="Helvetica" pitchFamily="2" charset="0"/>
              </a:rPr>
              <a:t>.</a:t>
            </a:r>
          </a:p>
          <a:p>
            <a:pPr marL="285750" indent="-285750">
              <a:spcBef>
                <a:spcPts val="600"/>
              </a:spcBef>
              <a:buFont typeface="Arial" panose="020B0604020202020204" pitchFamily="34" charset="0"/>
              <a:buChar char="•"/>
            </a:pPr>
            <a:r>
              <a:rPr lang="en-US" dirty="0" err="1">
                <a:latin typeface="Helvetica" pitchFamily="2" charset="0"/>
              </a:rPr>
              <a:t>Các</a:t>
            </a:r>
            <a:r>
              <a:rPr lang="en-US" dirty="0">
                <a:latin typeface="Helvetica" pitchFamily="2" charset="0"/>
              </a:rPr>
              <a:t> Test Suit </a:t>
            </a:r>
            <a:r>
              <a:rPr lang="en-US" dirty="0" err="1">
                <a:latin typeface="Helvetica" pitchFamily="2" charset="0"/>
              </a:rPr>
              <a:t>nên</a:t>
            </a:r>
            <a:r>
              <a:rPr lang="en-US" dirty="0">
                <a:latin typeface="Helvetica" pitchFamily="2" charset="0"/>
              </a:rPr>
              <a:t> </a:t>
            </a:r>
            <a:r>
              <a:rPr lang="en-US" dirty="0" err="1">
                <a:latin typeface="Helvetica" pitchFamily="2" charset="0"/>
              </a:rPr>
              <a:t>đặt</a:t>
            </a:r>
            <a:r>
              <a:rPr lang="en-US" dirty="0">
                <a:latin typeface="Helvetica" pitchFamily="2" charset="0"/>
              </a:rPr>
              <a:t> </a:t>
            </a:r>
            <a:r>
              <a:rPr lang="en-US" dirty="0" err="1">
                <a:latin typeface="Helvetica" pitchFamily="2" charset="0"/>
              </a:rPr>
              <a:t>riêng</a:t>
            </a:r>
            <a:r>
              <a:rPr lang="en-US" dirty="0">
                <a:latin typeface="Helvetica" pitchFamily="2" charset="0"/>
              </a:rPr>
              <a:t>, </a:t>
            </a:r>
            <a:r>
              <a:rPr lang="en-US" dirty="0" err="1">
                <a:latin typeface="Helvetica" pitchFamily="2" charset="0"/>
              </a:rPr>
              <a:t>độc</a:t>
            </a:r>
            <a:r>
              <a:rPr lang="en-US" dirty="0">
                <a:latin typeface="Helvetica" pitchFamily="2" charset="0"/>
              </a:rPr>
              <a:t> </a:t>
            </a:r>
            <a:r>
              <a:rPr lang="en-US" dirty="0" err="1">
                <a:latin typeface="Helvetica" pitchFamily="2" charset="0"/>
              </a:rPr>
              <a:t>lập</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mã</a:t>
            </a:r>
            <a:r>
              <a:rPr lang="en-US" dirty="0">
                <a:latin typeface="Helvetica" pitchFamily="2" charset="0"/>
              </a:rPr>
              <a:t> </a:t>
            </a:r>
            <a:r>
              <a:rPr lang="en-US" dirty="0" err="1">
                <a:latin typeface="Helvetica" pitchFamily="2" charset="0"/>
              </a:rPr>
              <a:t>nguồn</a:t>
            </a:r>
            <a:r>
              <a:rPr lang="en-US" dirty="0">
                <a:latin typeface="Helvetica" pitchFamily="2" charset="0"/>
              </a:rPr>
              <a:t>, module.</a:t>
            </a:r>
          </a:p>
          <a:p>
            <a:pPr marL="285750" indent="-285750">
              <a:spcBef>
                <a:spcPts val="600"/>
              </a:spcBef>
              <a:buFont typeface="Arial" panose="020B0604020202020204" pitchFamily="34" charset="0"/>
              <a:buChar char="•"/>
            </a:pPr>
            <a:r>
              <a:rPr lang="en-US" dirty="0" err="1">
                <a:latin typeface="Helvetica" pitchFamily="2" charset="0"/>
              </a:rPr>
              <a:t>Không</a:t>
            </a:r>
            <a:r>
              <a:rPr lang="en-US" dirty="0">
                <a:latin typeface="Helvetica" pitchFamily="2" charset="0"/>
              </a:rPr>
              <a:t> </a:t>
            </a:r>
            <a:r>
              <a:rPr lang="en-US" dirty="0" err="1">
                <a:latin typeface="Helvetica" pitchFamily="2" charset="0"/>
              </a:rPr>
              <a:t>nên</a:t>
            </a:r>
            <a:r>
              <a:rPr lang="en-US" dirty="0">
                <a:latin typeface="Helvetica" pitchFamily="2" charset="0"/>
              </a:rPr>
              <a:t> </a:t>
            </a:r>
            <a:r>
              <a:rPr lang="en-US" dirty="0" err="1">
                <a:latin typeface="Helvetica" pitchFamily="2" charset="0"/>
              </a:rPr>
              <a:t>có</a:t>
            </a:r>
            <a:r>
              <a:rPr lang="en-US" dirty="0">
                <a:latin typeface="Helvetica" pitchFamily="2" charset="0"/>
              </a:rPr>
              <a:t> </a:t>
            </a:r>
            <a:r>
              <a:rPr lang="en-US" dirty="0" err="1">
                <a:latin typeface="Helvetica" pitchFamily="2" charset="0"/>
              </a:rPr>
              <a:t>nhiều</a:t>
            </a:r>
            <a:r>
              <a:rPr lang="en-US" dirty="0">
                <a:latin typeface="Helvetica" pitchFamily="2" charset="0"/>
              </a:rPr>
              <a:t> Assert </a:t>
            </a:r>
            <a:r>
              <a:rPr lang="en-US" dirty="0" err="1">
                <a:latin typeface="Helvetica" pitchFamily="2" charset="0"/>
              </a:rPr>
              <a:t>trong</a:t>
            </a:r>
            <a:r>
              <a:rPr lang="en-US" dirty="0">
                <a:latin typeface="Helvetica" pitchFamily="2" charset="0"/>
              </a:rPr>
              <a:t> </a:t>
            </a:r>
            <a:r>
              <a:rPr lang="en-US" dirty="0" err="1">
                <a:latin typeface="Helvetica" pitchFamily="2" charset="0"/>
              </a:rPr>
              <a:t>một</a:t>
            </a:r>
            <a:r>
              <a:rPr lang="en-US" dirty="0">
                <a:latin typeface="Helvetica" pitchFamily="2" charset="0"/>
              </a:rPr>
              <a:t> Test Case </a:t>
            </a:r>
            <a:r>
              <a:rPr lang="en-US" dirty="0" err="1">
                <a:latin typeface="Helvetica" pitchFamily="2" charset="0"/>
              </a:rPr>
              <a:t>vì</a:t>
            </a:r>
            <a:r>
              <a:rPr lang="en-US" dirty="0">
                <a:latin typeface="Helvetica" pitchFamily="2" charset="0"/>
              </a:rPr>
              <a:t> </a:t>
            </a:r>
            <a:r>
              <a:rPr lang="en-US" dirty="0" err="1">
                <a:latin typeface="Helvetica" pitchFamily="2" charset="0"/>
              </a:rPr>
              <a:t>khi</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điều</a:t>
            </a:r>
            <a:r>
              <a:rPr lang="en-US" dirty="0">
                <a:latin typeface="Helvetica" pitchFamily="2" charset="0"/>
              </a:rPr>
              <a:t> </a:t>
            </a:r>
            <a:r>
              <a:rPr lang="en-US" dirty="0" err="1">
                <a:latin typeface="Helvetica" pitchFamily="2" charset="0"/>
              </a:rPr>
              <a:t>kiện</a:t>
            </a:r>
            <a:r>
              <a:rPr lang="en-US" dirty="0">
                <a:latin typeface="Helvetica" pitchFamily="2" charset="0"/>
              </a:rPr>
              <a:t> </a:t>
            </a:r>
            <a:r>
              <a:rPr lang="en-US" dirty="0" err="1">
                <a:latin typeface="Helvetica" pitchFamily="2" charset="0"/>
              </a:rPr>
              <a:t>không</a:t>
            </a:r>
            <a:r>
              <a:rPr lang="en-US" dirty="0">
                <a:latin typeface="Helvetica" pitchFamily="2" charset="0"/>
              </a:rPr>
              <a:t> </a:t>
            </a:r>
            <a:r>
              <a:rPr lang="en-US" dirty="0" err="1">
                <a:latin typeface="Helvetica" pitchFamily="2" charset="0"/>
              </a:rPr>
              <a:t>thoả</a:t>
            </a:r>
            <a:r>
              <a:rPr lang="en-US" dirty="0">
                <a:latin typeface="Helvetica" pitchFamily="2" charset="0"/>
              </a:rPr>
              <a:t> </a:t>
            </a:r>
            <a:r>
              <a:rPr lang="en-US" dirty="0" err="1">
                <a:latin typeface="Helvetica" pitchFamily="2" charset="0"/>
              </a:rPr>
              <a:t>mãn</a:t>
            </a:r>
            <a:r>
              <a:rPr lang="en-US" dirty="0">
                <a:latin typeface="Helvetica" pitchFamily="2" charset="0"/>
              </a:rPr>
              <a:t> </a:t>
            </a:r>
            <a:r>
              <a:rPr lang="en-US" dirty="0" err="1">
                <a:latin typeface="Helvetica" pitchFamily="2" charset="0"/>
              </a:rPr>
              <a:t>thì</a:t>
            </a:r>
            <a:r>
              <a:rPr lang="en-US" dirty="0">
                <a:latin typeface="Helvetica" pitchFamily="2" charset="0"/>
              </a:rPr>
              <a:t> </a:t>
            </a:r>
            <a:r>
              <a:rPr lang="en-US" dirty="0" err="1">
                <a:latin typeface="Helvetica" pitchFamily="2" charset="0"/>
              </a:rPr>
              <a:t>các</a:t>
            </a:r>
            <a:r>
              <a:rPr lang="en-US" dirty="0">
                <a:latin typeface="Helvetica" pitchFamily="2" charset="0"/>
              </a:rPr>
              <a:t> Assert </a:t>
            </a:r>
            <a:r>
              <a:rPr lang="en-US" dirty="0" err="1">
                <a:latin typeface="Helvetica" pitchFamily="2" charset="0"/>
              </a:rPr>
              <a:t>khác</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bị</a:t>
            </a:r>
            <a:r>
              <a:rPr lang="en-US" dirty="0">
                <a:latin typeface="Helvetica" pitchFamily="2" charset="0"/>
              </a:rPr>
              <a:t> </a:t>
            </a:r>
            <a:r>
              <a:rPr lang="en-US" dirty="0" err="1">
                <a:latin typeface="Helvetica" pitchFamily="2" charset="0"/>
              </a:rPr>
              <a:t>bỏ</a:t>
            </a:r>
            <a:r>
              <a:rPr lang="en-US" dirty="0">
                <a:latin typeface="Helvetica" pitchFamily="2" charset="0"/>
              </a:rPr>
              <a:t> qua.</a:t>
            </a:r>
          </a:p>
          <a:p>
            <a:pPr marL="285750" indent="-285750">
              <a:spcBef>
                <a:spcPts val="600"/>
              </a:spcBef>
              <a:buFont typeface="Arial" panose="020B0604020202020204" pitchFamily="34" charset="0"/>
              <a:buChar char="•"/>
            </a:pPr>
            <a:r>
              <a:rPr lang="en-US" dirty="0">
                <a:latin typeface="Helvetica" pitchFamily="2" charset="0"/>
              </a:rPr>
              <a:t>Sau </a:t>
            </a:r>
            <a:r>
              <a:rPr lang="en-US" dirty="0" err="1">
                <a:latin typeface="Helvetica" pitchFamily="2" charset="0"/>
              </a:rPr>
              <a:t>một</a:t>
            </a:r>
            <a:r>
              <a:rPr lang="en-US" dirty="0">
                <a:latin typeface="Helvetica" pitchFamily="2" charset="0"/>
              </a:rPr>
              <a:t> </a:t>
            </a:r>
            <a:r>
              <a:rPr lang="en-US" dirty="0" err="1">
                <a:latin typeface="Helvetica" pitchFamily="2" charset="0"/>
              </a:rPr>
              <a:t>thời</a:t>
            </a:r>
            <a:r>
              <a:rPr lang="en-US" dirty="0">
                <a:latin typeface="Helvetica" pitchFamily="2" charset="0"/>
              </a:rPr>
              <a:t> </a:t>
            </a:r>
            <a:r>
              <a:rPr lang="en-US" dirty="0" err="1">
                <a:latin typeface="Helvetica" pitchFamily="2" charset="0"/>
              </a:rPr>
              <a:t>gian</a:t>
            </a:r>
            <a:r>
              <a:rPr lang="en-US" dirty="0">
                <a:latin typeface="Helvetica" pitchFamily="2" charset="0"/>
              </a:rPr>
              <a:t> </a:t>
            </a:r>
            <a:r>
              <a:rPr lang="en-US" dirty="0" err="1">
                <a:latin typeface="Helvetica" pitchFamily="2" charset="0"/>
              </a:rPr>
              <a:t>dài</a:t>
            </a:r>
            <a:r>
              <a:rPr lang="en-US" dirty="0">
                <a:latin typeface="Helvetica" pitchFamily="2" charset="0"/>
              </a:rPr>
              <a:t> </a:t>
            </a:r>
            <a:r>
              <a:rPr lang="en-US" dirty="0" err="1">
                <a:latin typeface="Helvetica" pitchFamily="2" charset="0"/>
              </a:rPr>
              <a:t>phát</a:t>
            </a:r>
            <a:r>
              <a:rPr lang="en-US" dirty="0">
                <a:latin typeface="Helvetica" pitchFamily="2" charset="0"/>
              </a:rPr>
              <a:t> </a:t>
            </a:r>
            <a:r>
              <a:rPr lang="en-US" dirty="0" err="1">
                <a:latin typeface="Helvetica" pitchFamily="2" charset="0"/>
              </a:rPr>
              <a:t>triển</a:t>
            </a:r>
            <a:r>
              <a:rPr lang="en-US" dirty="0">
                <a:latin typeface="Helvetica" pitchFamily="2" charset="0"/>
              </a:rPr>
              <a:t>, </a:t>
            </a:r>
            <a:r>
              <a:rPr lang="en-US" dirty="0" err="1">
                <a:latin typeface="Helvetica" pitchFamily="2" charset="0"/>
              </a:rPr>
              <a:t>số</a:t>
            </a:r>
            <a:r>
              <a:rPr lang="en-US" dirty="0">
                <a:latin typeface="Helvetica" pitchFamily="2" charset="0"/>
              </a:rPr>
              <a:t> </a:t>
            </a:r>
            <a:r>
              <a:rPr lang="en-US" dirty="0" err="1">
                <a:latin typeface="Helvetica" pitchFamily="2" charset="0"/>
              </a:rPr>
              <a:t>lượng</a:t>
            </a:r>
            <a:r>
              <a:rPr lang="en-US" dirty="0">
                <a:latin typeface="Helvetica" pitchFamily="2" charset="0"/>
              </a:rPr>
              <a:t> </a:t>
            </a:r>
            <a:r>
              <a:rPr lang="en-US" dirty="0" err="1">
                <a:latin typeface="Helvetica" pitchFamily="2" charset="0"/>
              </a:rPr>
              <a:t>các</a:t>
            </a:r>
            <a:r>
              <a:rPr lang="en-US" dirty="0">
                <a:latin typeface="Helvetica" pitchFamily="2" charset="0"/>
              </a:rPr>
              <a:t> test case </a:t>
            </a:r>
            <a:r>
              <a:rPr lang="en-US" dirty="0" err="1">
                <a:latin typeface="Helvetica" pitchFamily="2" charset="0"/>
              </a:rPr>
              <a:t>nhiều</a:t>
            </a:r>
            <a:r>
              <a:rPr lang="en-US" dirty="0">
                <a:latin typeface="Helvetica" pitchFamily="2" charset="0"/>
              </a:rPr>
              <a:t>, </a:t>
            </a:r>
            <a:r>
              <a:rPr lang="en-US" dirty="0" err="1">
                <a:latin typeface="Helvetica" pitchFamily="2" charset="0"/>
              </a:rPr>
              <a:t>thời</a:t>
            </a:r>
            <a:r>
              <a:rPr lang="en-US" dirty="0">
                <a:latin typeface="Helvetica" pitchFamily="2" charset="0"/>
              </a:rPr>
              <a:t> </a:t>
            </a:r>
            <a:r>
              <a:rPr lang="en-US" dirty="0" err="1">
                <a:latin typeface="Helvetica" pitchFamily="2" charset="0"/>
              </a:rPr>
              <a:t>gian</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lớn</a:t>
            </a:r>
            <a:r>
              <a:rPr lang="en-US" dirty="0">
                <a:latin typeface="Helvetica" pitchFamily="2" charset="0"/>
              </a:rPr>
              <a:t>. </a:t>
            </a:r>
            <a:r>
              <a:rPr lang="en-US" dirty="0" err="1">
                <a:latin typeface="Helvetica" pitchFamily="2" charset="0"/>
              </a:rPr>
              <a:t>Nên</a:t>
            </a:r>
            <a:r>
              <a:rPr lang="en-US" dirty="0">
                <a:latin typeface="Helvetica" pitchFamily="2" charset="0"/>
              </a:rPr>
              <a:t> chia </a:t>
            </a:r>
            <a:r>
              <a:rPr lang="en-US" dirty="0" err="1">
                <a:latin typeface="Helvetica" pitchFamily="2" charset="0"/>
              </a:rPr>
              <a:t>nhóm</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và</a:t>
            </a:r>
            <a:r>
              <a:rPr lang="en-US" dirty="0">
                <a:latin typeface="Helvetica" pitchFamily="2" charset="0"/>
              </a:rPr>
              <a:t> test case </a:t>
            </a:r>
            <a:r>
              <a:rPr lang="en-US" dirty="0" err="1">
                <a:latin typeface="Helvetica" pitchFamily="2" charset="0"/>
              </a:rPr>
              <a:t>mới</a:t>
            </a:r>
            <a:r>
              <a:rPr lang="en-US" dirty="0">
                <a:latin typeface="Helvetica" pitchFamily="2" charset="0"/>
              </a:rPr>
              <a:t>, test case </a:t>
            </a:r>
            <a:r>
              <a:rPr lang="en-US" dirty="0" err="1">
                <a:latin typeface="Helvetica" pitchFamily="2" charset="0"/>
              </a:rPr>
              <a:t>cũ</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chạy</a:t>
            </a:r>
            <a:r>
              <a:rPr lang="en-US" dirty="0">
                <a:latin typeface="Helvetica" pitchFamily="2" charset="0"/>
              </a:rPr>
              <a:t> </a:t>
            </a:r>
            <a:r>
              <a:rPr lang="en-US" dirty="0" err="1">
                <a:latin typeface="Helvetica" pitchFamily="2" charset="0"/>
              </a:rPr>
              <a:t>với</a:t>
            </a:r>
            <a:r>
              <a:rPr lang="en-US" dirty="0">
                <a:latin typeface="Helvetica" pitchFamily="2" charset="0"/>
              </a:rPr>
              <a:t> </a:t>
            </a:r>
            <a:r>
              <a:rPr lang="en-US" dirty="0" err="1">
                <a:latin typeface="Helvetica" pitchFamily="2" charset="0"/>
              </a:rPr>
              <a:t>tần</a:t>
            </a:r>
            <a:r>
              <a:rPr lang="en-US" dirty="0">
                <a:latin typeface="Helvetica" pitchFamily="2" charset="0"/>
              </a:rPr>
              <a:t> </a:t>
            </a:r>
            <a:r>
              <a:rPr lang="en-US" dirty="0" err="1">
                <a:latin typeface="Helvetica" pitchFamily="2" charset="0"/>
              </a:rPr>
              <a:t>suất</a:t>
            </a:r>
            <a:r>
              <a:rPr lang="en-US" dirty="0">
                <a:latin typeface="Helvetica" pitchFamily="2" charset="0"/>
              </a:rPr>
              <a:t> </a:t>
            </a:r>
            <a:r>
              <a:rPr lang="en-US" dirty="0" err="1">
                <a:latin typeface="Helvetica" pitchFamily="2" charset="0"/>
              </a:rPr>
              <a:t>ít</a:t>
            </a:r>
            <a:r>
              <a:rPr lang="en-US" dirty="0">
                <a:latin typeface="Helvetica" pitchFamily="2" charset="0"/>
              </a:rPr>
              <a:t> </a:t>
            </a:r>
            <a:r>
              <a:rPr lang="en-US" dirty="0" err="1">
                <a:latin typeface="Helvetica" pitchFamily="2" charset="0"/>
              </a:rPr>
              <a:t>hơn</a:t>
            </a:r>
            <a:r>
              <a:rPr lang="en-US" dirty="0">
                <a:latin typeface="Helvetica" pitchFamily="2" charset="0"/>
              </a:rPr>
              <a:t>.</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Unit Test</a:t>
            </a:r>
          </a:p>
        </p:txBody>
      </p:sp>
    </p:spTree>
    <p:extLst>
      <p:ext uri="{BB962C8B-B14F-4D97-AF65-F5344CB8AC3E}">
        <p14:creationId xmlns:p14="http://schemas.microsoft.com/office/powerpoint/2010/main" val="337920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69AF76-D296-E14C-5740-2E67FF91E96C}"/>
              </a:ext>
            </a:extLst>
          </p:cNvPr>
          <p:cNvSpPr>
            <a:spLocks noGrp="1"/>
          </p:cNvSpPr>
          <p:nvPr>
            <p:ph type="title"/>
          </p:nvPr>
        </p:nvSpPr>
        <p:spPr>
          <a:xfrm>
            <a:off x="838200" y="365126"/>
            <a:ext cx="10515600" cy="897618"/>
          </a:xfrm>
        </p:spPr>
        <p:txBody>
          <a:bodyPr>
            <a:normAutofit fontScale="90000"/>
          </a:bodyPr>
          <a:lstStyle/>
          <a:p>
            <a:r>
              <a:rPr lang="x-none"/>
              <a:t>TEST-DRIVEN DEVELOPMENT</a:t>
            </a:r>
          </a:p>
        </p:txBody>
      </p:sp>
      <p:sp>
        <p:nvSpPr>
          <p:cNvPr id="3" name="Content Placeholder 2">
            <a:extLst>
              <a:ext uri="{FF2B5EF4-FFF2-40B4-BE49-F238E27FC236}">
                <a16:creationId xmlns="" xmlns:a16="http://schemas.microsoft.com/office/drawing/2014/main" id="{4E5702DF-DA14-53B5-C270-7C913B84CFD2}"/>
              </a:ext>
            </a:extLst>
          </p:cNvPr>
          <p:cNvSpPr>
            <a:spLocks noGrp="1"/>
          </p:cNvSpPr>
          <p:nvPr>
            <p:ph idx="1"/>
          </p:nvPr>
        </p:nvSpPr>
        <p:spPr>
          <a:xfrm>
            <a:off x="838200" y="1524001"/>
            <a:ext cx="10515600" cy="4652962"/>
          </a:xfrm>
        </p:spPr>
        <p:txBody>
          <a:bodyPr/>
          <a:lstStyle/>
          <a:p>
            <a:pPr marL="0" indent="0">
              <a:buNone/>
            </a:pPr>
            <a:r>
              <a:rPr lang="x-none" b="1">
                <a:latin typeface="Helvetica" pitchFamily="2" charset="0"/>
              </a:rPr>
              <a:t>1. Khái niệm và lịch sử ra đời của TDD</a:t>
            </a:r>
          </a:p>
          <a:p>
            <a:r>
              <a:rPr lang="x-none">
                <a:latin typeface="Helvetica" pitchFamily="2" charset="0"/>
              </a:rPr>
              <a:t>Phát triển hướng kiểm thử TDD (Test-Driven Development) là một phương pháp tiếp cận cải tiến để phát triển phần mềm trong đó kết hợp phương pháp </a:t>
            </a:r>
            <a:r>
              <a:rPr lang="x-none" b="1">
                <a:latin typeface="Helvetica" pitchFamily="2" charset="0"/>
              </a:rPr>
              <a:t>kiểm thử trước (Test First Development) </a:t>
            </a:r>
            <a:r>
              <a:rPr lang="x-none">
                <a:latin typeface="Helvetica" pitchFamily="2" charset="0"/>
              </a:rPr>
              <a:t>và phương pháp </a:t>
            </a:r>
            <a:r>
              <a:rPr lang="x-none" b="1">
                <a:latin typeface="Helvetica" pitchFamily="2" charset="0"/>
              </a:rPr>
              <a:t>điều chỉnh, cải tiến mã nguồn (Refactoring)</a:t>
            </a:r>
            <a:r>
              <a:rPr lang="x-none">
                <a:latin typeface="Helvetica" pitchFamily="2" charset="0"/>
              </a:rPr>
              <a:t> </a:t>
            </a:r>
          </a:p>
          <a:p>
            <a:r>
              <a:rPr lang="x-none">
                <a:latin typeface="Helvetica" pitchFamily="2" charset="0"/>
              </a:rPr>
              <a:t>Mục tiêu quan trọng nhất của TDD là hãy suy nghĩ về thiết kế của bạn trước khi viết mã nguồn cho chức năng. TDD giúp mã nguồn được viết sấng sủa, rõ ràng và có thể chạy được.</a:t>
            </a:r>
          </a:p>
          <a:p>
            <a:r>
              <a:rPr lang="x-none" dirty="0">
                <a:latin typeface="Helvetica" pitchFamily="2" charset="0"/>
              </a:rPr>
              <a:t>1998-2002 Khái niệm Test Driven ra đời, 2000 kỹ thuật Mock Object được phát triển. -&gt; 2006 TDD là một môn học được đào tạo trong các trường đại học trên thế giới. Ngày nay một số các kỹ thuật được phát triển từ TDD như ATDD/BDD hiện đang được áp dụng thịnh hành trong các công ty phát triển phần mềm tại Việt Nam cũng như trên thế giới.</a:t>
            </a:r>
          </a:p>
          <a:p>
            <a:endParaRPr lang="x-none">
              <a:latin typeface="Helvetica" pitchFamily="2" charset="0"/>
            </a:endParaRPr>
          </a:p>
        </p:txBody>
      </p:sp>
    </p:spTree>
    <p:extLst>
      <p:ext uri="{BB962C8B-B14F-4D97-AF65-F5344CB8AC3E}">
        <p14:creationId xmlns:p14="http://schemas.microsoft.com/office/powerpoint/2010/main" val="351551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2494465"/>
          </a:xfrm>
          <a:prstGeom prst="rect">
            <a:avLst/>
          </a:prstGeom>
          <a:noFill/>
        </p:spPr>
        <p:txBody>
          <a:bodyPr wrap="square" rtlCol="0">
            <a:spAutoFit/>
          </a:bodyPr>
          <a:lstStyle/>
          <a:p>
            <a:pPr marL="0" indent="0">
              <a:spcBef>
                <a:spcPts val="600"/>
              </a:spcBef>
              <a:buNone/>
            </a:pPr>
            <a:r>
              <a:rPr lang="x-none" b="1" dirty="0">
                <a:latin typeface="Helvetica" pitchFamily="2" charset="0"/>
              </a:rPr>
              <a:t>4. Thế nào là một Unit Test tốt?</a:t>
            </a:r>
            <a:endParaRPr lang="en-US" dirty="0">
              <a:latin typeface="Helvetica" pitchFamily="2" charset="0"/>
            </a:endParaRPr>
          </a:p>
          <a:p>
            <a:pPr marL="285750" indent="-285750">
              <a:spcBef>
                <a:spcPts val="600"/>
              </a:spcBef>
              <a:buFont typeface="Arial" panose="020B0604020202020204" pitchFamily="34" charset="0"/>
              <a:buChar char="•"/>
            </a:pPr>
            <a:r>
              <a:rPr lang="x-none" dirty="0">
                <a:latin typeface="Helvetica" pitchFamily="2" charset="0"/>
              </a:rPr>
              <a:t>Chạy nhanh</a:t>
            </a:r>
          </a:p>
          <a:p>
            <a:pPr marL="285750" indent="-285750">
              <a:spcBef>
                <a:spcPts val="600"/>
              </a:spcBef>
              <a:buFont typeface="Arial" panose="020B0604020202020204" pitchFamily="34" charset="0"/>
              <a:buChar char="•"/>
            </a:pPr>
            <a:r>
              <a:rPr lang="x-none" dirty="0">
                <a:latin typeface="Helvetica" pitchFamily="2" charset="0"/>
              </a:rPr>
              <a:t>Chạy độc lập, không phụ thuộc vào thứ tự kiểm thử</a:t>
            </a:r>
          </a:p>
          <a:p>
            <a:pPr marL="285750" indent="-285750">
              <a:spcBef>
                <a:spcPts val="600"/>
              </a:spcBef>
              <a:buFont typeface="Arial" panose="020B0604020202020204" pitchFamily="34" charset="0"/>
              <a:buChar char="•"/>
            </a:pPr>
            <a:r>
              <a:rPr lang="x-none" dirty="0">
                <a:latin typeface="Helvetica" pitchFamily="2" charset="0"/>
              </a:rPr>
              <a:t>Sử dụng data dễ hiểu, dễ đọc</a:t>
            </a:r>
          </a:p>
          <a:p>
            <a:pPr marL="285750" indent="-285750">
              <a:spcBef>
                <a:spcPts val="600"/>
              </a:spcBef>
              <a:buFont typeface="Arial" panose="020B0604020202020204" pitchFamily="34" charset="0"/>
              <a:buChar char="•"/>
            </a:pPr>
            <a:r>
              <a:rPr lang="x-none" dirty="0">
                <a:latin typeface="Helvetica" pitchFamily="2" charset="0"/>
              </a:rPr>
              <a:t>Dễ bảo trì</a:t>
            </a:r>
          </a:p>
          <a:p>
            <a:pPr marL="285750" indent="-285750">
              <a:spcBef>
                <a:spcPts val="600"/>
              </a:spcBef>
              <a:buFont typeface="Arial" panose="020B0604020202020204" pitchFamily="34" charset="0"/>
              <a:buChar char="•"/>
            </a:pPr>
            <a:r>
              <a:rPr lang="x-none" dirty="0">
                <a:latin typeface="Helvetica" pitchFamily="2" charset="0"/>
              </a:rPr>
              <a:t>Phản ánh đúng hoạt động của mã nguồn.</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Unit Test</a:t>
            </a:r>
          </a:p>
        </p:txBody>
      </p:sp>
    </p:spTree>
    <p:extLst>
      <p:ext uri="{BB962C8B-B14F-4D97-AF65-F5344CB8AC3E}">
        <p14:creationId xmlns:p14="http://schemas.microsoft.com/office/powerpoint/2010/main" val="3476983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2071657"/>
          </a:xfrm>
          <a:prstGeom prst="rect">
            <a:avLst/>
          </a:prstGeom>
          <a:noFill/>
        </p:spPr>
        <p:txBody>
          <a:bodyPr wrap="square" rtlCol="0">
            <a:spAutoFit/>
          </a:bodyPr>
          <a:lstStyle/>
          <a:p>
            <a:pPr marL="0" indent="0">
              <a:spcBef>
                <a:spcPts val="600"/>
              </a:spcBef>
              <a:buNone/>
            </a:pPr>
            <a:r>
              <a:rPr lang="x-none" b="1" dirty="0">
                <a:latin typeface="Helvetica" pitchFamily="2" charset="0"/>
              </a:rPr>
              <a:t>5. 3A Unit Test Template?</a:t>
            </a:r>
            <a:endParaRPr lang="en-US" dirty="0">
              <a:latin typeface="Helvetica" pitchFamily="2" charset="0"/>
            </a:endParaRPr>
          </a:p>
          <a:p>
            <a:pPr marL="285750" indent="-285750">
              <a:spcBef>
                <a:spcPts val="600"/>
              </a:spcBef>
              <a:buFont typeface="Arial" panose="020B0604020202020204" pitchFamily="34" charset="0"/>
              <a:buChar char="•"/>
            </a:pPr>
            <a:r>
              <a:rPr lang="x-none" dirty="0">
                <a:latin typeface="Helvetica" pitchFamily="2" charset="0"/>
              </a:rPr>
              <a:t>Arrange: Thiết lập dữ liệu, đối tượng cần kiểm tra, mock data v.v…</a:t>
            </a:r>
          </a:p>
          <a:p>
            <a:pPr marL="285750" indent="-285750">
              <a:spcBef>
                <a:spcPts val="600"/>
              </a:spcBef>
              <a:buFont typeface="Arial" panose="020B0604020202020204" pitchFamily="34" charset="0"/>
              <a:buChar char="•"/>
            </a:pPr>
            <a:r>
              <a:rPr lang="x-none" dirty="0">
                <a:latin typeface="Helvetica" pitchFamily="2" charset="0"/>
              </a:rPr>
              <a:t>Act: Gọi phương thức, hành động cần kiểm thử để xác định trạng thái thực tế.</a:t>
            </a:r>
          </a:p>
          <a:p>
            <a:pPr marL="285750" indent="-285750">
              <a:spcBef>
                <a:spcPts val="600"/>
              </a:spcBef>
              <a:buFont typeface="Arial" panose="020B0604020202020204" pitchFamily="34" charset="0"/>
              <a:buChar char="•"/>
            </a:pPr>
            <a:r>
              <a:rPr lang="x-none" dirty="0">
                <a:latin typeface="Helvetica" pitchFamily="2" charset="0"/>
              </a:rPr>
              <a:t>Assert: Thực hiện kiểm tra với trạng thái kỳ vọng -&gt; Khẳng định về kết quả kiểm thử.</a:t>
            </a:r>
          </a:p>
          <a:p>
            <a:pPr marL="285750" indent="-285750">
              <a:spcBef>
                <a:spcPts val="600"/>
              </a:spcBef>
              <a:buFont typeface="Arial" panose="020B0604020202020204" pitchFamily="34" charset="0"/>
              <a:buChar char="•"/>
            </a:pPr>
            <a:endParaRPr lang="x-none"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Unit Test</a:t>
            </a:r>
          </a:p>
        </p:txBody>
      </p:sp>
    </p:spTree>
    <p:extLst>
      <p:ext uri="{BB962C8B-B14F-4D97-AF65-F5344CB8AC3E}">
        <p14:creationId xmlns:p14="http://schemas.microsoft.com/office/powerpoint/2010/main" val="183194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25829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latin typeface="Helvetica" pitchFamily="2" charset="0"/>
              </a:rPr>
              <a:t>Trong Java, để thực hiện viết code cho Unit Test, chúng ta có thể sử dụng một trong hai Framework: JUnit và TestNG</a:t>
            </a:r>
          </a:p>
          <a:p>
            <a:pPr marL="285750" indent="-285750">
              <a:spcBef>
                <a:spcPts val="600"/>
              </a:spcBef>
              <a:buFont typeface="Arial" panose="020B0604020202020204" pitchFamily="34" charset="0"/>
              <a:buChar char="•"/>
            </a:pPr>
            <a:r>
              <a:rPr lang="en-US" dirty="0">
                <a:latin typeface="Helvetica" pitchFamily="2" charset="0"/>
              </a:rPr>
              <a:t>JUnit là một framework mã nguồn mở, miễn phí, đơn giản dùng để viết unit test cho ngôn ngữ lập trình Java. Trong Java, chúng ta sẽ sử dụng method để làm unit test.</a:t>
            </a:r>
          </a:p>
          <a:p>
            <a:pPr marL="285750" indent="-285750">
              <a:spcBef>
                <a:spcPts val="600"/>
              </a:spcBef>
              <a:buFont typeface="Arial" panose="020B0604020202020204" pitchFamily="34" charset="0"/>
              <a:buChar char="•"/>
            </a:pPr>
            <a:r>
              <a:rPr lang="en-US" dirty="0">
                <a:latin typeface="Helvetica" pitchFamily="2" charset="0"/>
              </a:rPr>
              <a:t>Phiên bản mới nhất là JUnit 5.</a:t>
            </a:r>
          </a:p>
          <a:p>
            <a:pPr marL="0" indent="0">
              <a:spcBef>
                <a:spcPts val="600"/>
              </a:spcBef>
              <a:buNone/>
            </a:pPr>
            <a:endParaRPr lang="en-US" dirty="0">
              <a:latin typeface="Helvetica" pitchFamily="2" charset="0"/>
            </a:endParaRPr>
          </a:p>
          <a:p>
            <a:pPr marL="0" indent="0">
              <a:spcBef>
                <a:spcPts val="600"/>
              </a:spcBef>
              <a:buNone/>
            </a:pPr>
            <a:r>
              <a:rPr lang="en-US" dirty="0">
                <a:latin typeface="Helvetica" pitchFamily="2" charset="0"/>
              </a:rPr>
              <a:t>Trong các dự án Maven, chúng ta có thể thêm JUnit qua dependency như sau:</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&lt;dependency&gt;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&lt;groupId&gt;org.junit.jupiter&lt;/groupId&gt;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&lt;artifactId&gt;junit-jupiter-api&lt;/artifactId&gt;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&lt;version&gt;5.11.0&lt;/version&gt;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    &lt;scope&gt;test&lt;/scope&gt;</a:t>
            </a:r>
          </a:p>
          <a:p>
            <a:pPr marL="457200" lvl="1" indent="0">
              <a:spcBef>
                <a:spcPts val="600"/>
              </a:spcBef>
              <a:buNone/>
            </a:pPr>
            <a:r>
              <a:rPr lang="en-US" sz="1600" dirty="0">
                <a:latin typeface="Menlo" panose="020B0609030804020204" pitchFamily="49" charset="0"/>
                <a:ea typeface="Menlo" panose="020B0609030804020204" pitchFamily="49" charset="0"/>
                <a:cs typeface="Menlo" panose="020B0609030804020204" pitchFamily="49" charset="0"/>
              </a:rPr>
              <a:t>&lt;/dependency&gt;</a:t>
            </a:r>
          </a:p>
          <a:p>
            <a:pPr marL="0" indent="0">
              <a:spcBef>
                <a:spcPts val="600"/>
              </a:spcBef>
              <a:buNone/>
            </a:pPr>
            <a:endParaRPr lang="en-US"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a:t>JUnit</a:t>
            </a:r>
          </a:p>
        </p:txBody>
      </p:sp>
    </p:spTree>
    <p:extLst>
      <p:ext uri="{BB962C8B-B14F-4D97-AF65-F5344CB8AC3E}">
        <p14:creationId xmlns:p14="http://schemas.microsoft.com/office/powerpoint/2010/main" val="38455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32485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dirty="0">
                <a:latin typeface="Helvetica" pitchFamily="2" charset="0"/>
              </a:rPr>
              <a:t>JUnit là một framework mã nguồn mở, được sử dụng để viết và chạy kiểm thử</a:t>
            </a:r>
          </a:p>
          <a:p>
            <a:pPr marL="285750" indent="-285750">
              <a:spcBef>
                <a:spcPts val="600"/>
              </a:spcBef>
              <a:buFont typeface="Arial" panose="020B0604020202020204" pitchFamily="34" charset="0"/>
              <a:buChar char="•"/>
            </a:pPr>
            <a:r>
              <a:rPr lang="en-US" dirty="0">
                <a:latin typeface="Helvetica" pitchFamily="2" charset="0"/>
              </a:rPr>
              <a:t>Cung cấp các annotation để định nghĩa các phương thức kiểm thử.</a:t>
            </a:r>
          </a:p>
          <a:p>
            <a:pPr marL="285750" indent="-285750">
              <a:spcBef>
                <a:spcPts val="600"/>
              </a:spcBef>
              <a:buFont typeface="Arial" panose="020B0604020202020204" pitchFamily="34" charset="0"/>
              <a:buChar char="•"/>
            </a:pPr>
            <a:r>
              <a:rPr lang="en-US" dirty="0">
                <a:latin typeface="Helvetica" pitchFamily="2" charset="0"/>
              </a:rPr>
              <a:t>Cung cấp các Assertion để kiểm tra kết quả mong đợi</a:t>
            </a:r>
          </a:p>
          <a:p>
            <a:pPr marL="285750" indent="-285750">
              <a:spcBef>
                <a:spcPts val="600"/>
              </a:spcBef>
              <a:buFont typeface="Arial" panose="020B0604020202020204" pitchFamily="34" charset="0"/>
              <a:buChar char="•"/>
            </a:pPr>
            <a:r>
              <a:rPr lang="en-US" dirty="0">
                <a:latin typeface="Helvetica" pitchFamily="2" charset="0"/>
              </a:rPr>
              <a:t>Cung cấp các test runner để thực thi các test script</a:t>
            </a:r>
          </a:p>
          <a:p>
            <a:pPr marL="285750" indent="-285750">
              <a:spcBef>
                <a:spcPts val="600"/>
              </a:spcBef>
              <a:buFont typeface="Arial" panose="020B0604020202020204" pitchFamily="34" charset="0"/>
              <a:buChar char="•"/>
            </a:pPr>
            <a:r>
              <a:rPr lang="en-US" dirty="0">
                <a:latin typeface="Helvetica" pitchFamily="2" charset="0"/>
              </a:rPr>
              <a:t>Test case JUnit có thể được chạy tự động (Tương thích với CI/CD)</a:t>
            </a:r>
          </a:p>
          <a:p>
            <a:pPr marL="285750" indent="-285750">
              <a:spcBef>
                <a:spcPts val="600"/>
              </a:spcBef>
              <a:buFont typeface="Arial" panose="020B0604020202020204" pitchFamily="34" charset="0"/>
              <a:buChar char="•"/>
            </a:pPr>
            <a:r>
              <a:rPr lang="en-US" dirty="0">
                <a:latin typeface="Helvetica" pitchFamily="2" charset="0"/>
              </a:rPr>
              <a:t>Test case JUnit có thể được tổ chức thành các test suite.</a:t>
            </a:r>
          </a:p>
          <a:p>
            <a:pPr marL="285750" indent="-285750">
              <a:spcBef>
                <a:spcPts val="600"/>
              </a:spcBef>
              <a:buFont typeface="Arial" panose="020B0604020202020204" pitchFamily="34" charset="0"/>
              <a:buChar char="•"/>
            </a:pPr>
            <a:r>
              <a:rPr lang="en-US" dirty="0">
                <a:latin typeface="Helvetica" pitchFamily="2" charset="0"/>
              </a:rPr>
              <a:t>JUnit cho thấy kết quả test một cách trực quan: Pass (Không có lỗi) là màu xanh và Fail (có lỗi) là màu đỏ.</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Các tính năng của JUnit</a:t>
            </a:r>
          </a:p>
        </p:txBody>
      </p:sp>
    </p:spTree>
    <p:extLst>
      <p:ext uri="{BB962C8B-B14F-4D97-AF65-F5344CB8AC3E}">
        <p14:creationId xmlns:p14="http://schemas.microsoft.com/office/powerpoint/2010/main" val="354922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20289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latin typeface="Helvetica" pitchFamily="2" charset="0"/>
              </a:rPr>
              <a:t>Unit Test Case</a:t>
            </a:r>
            <a:r>
              <a:rPr lang="en-US" dirty="0">
                <a:latin typeface="Helvetica" pitchFamily="2" charset="0"/>
              </a:rPr>
              <a:t>: là một chuỗi code để đảm bảo rằng đoạn code được kiểm thử làm việc như mong đợi. Mỗi function sẽ có nhiều test case, ứng với mỗi trường hợp function chạy (bao gồm cả tích cực lẫn tiêu cực).</a:t>
            </a:r>
          </a:p>
          <a:p>
            <a:pPr marL="285750" indent="-285750">
              <a:spcBef>
                <a:spcPts val="600"/>
              </a:spcBef>
              <a:buFont typeface="Arial" panose="020B0604020202020204" pitchFamily="34" charset="0"/>
              <a:buChar char="•"/>
            </a:pPr>
            <a:r>
              <a:rPr lang="en-US" b="1" dirty="0" smtClean="0">
                <a:latin typeface="Helvetica" pitchFamily="2" charset="0"/>
              </a:rPr>
              <a:t>Setup (before…)</a:t>
            </a:r>
            <a:r>
              <a:rPr lang="en-US" dirty="0" smtClean="0">
                <a:latin typeface="Helvetica" pitchFamily="2" charset="0"/>
              </a:rPr>
              <a:t>:  </a:t>
            </a:r>
            <a:r>
              <a:rPr lang="en-US" dirty="0">
                <a:latin typeface="Helvetica" pitchFamily="2" charset="0"/>
              </a:rPr>
              <a:t>Đây là hàm chạy trước khi chạy các test case, thường dùng để chuẩn bị dữ liệu để chạy test.</a:t>
            </a:r>
          </a:p>
          <a:p>
            <a:pPr marL="285750" indent="-285750">
              <a:spcBef>
                <a:spcPts val="600"/>
              </a:spcBef>
              <a:buFont typeface="Arial" panose="020B0604020202020204" pitchFamily="34" charset="0"/>
              <a:buChar char="•"/>
            </a:pPr>
            <a:r>
              <a:rPr lang="en-US" b="1" dirty="0" smtClean="0">
                <a:latin typeface="Helvetica" pitchFamily="2" charset="0"/>
              </a:rPr>
              <a:t>Teardown (after…)</a:t>
            </a:r>
            <a:r>
              <a:rPr lang="en-US" dirty="0" smtClean="0">
                <a:latin typeface="Helvetica" pitchFamily="2" charset="0"/>
              </a:rPr>
              <a:t>: </a:t>
            </a:r>
            <a:r>
              <a:rPr lang="en-US" dirty="0">
                <a:latin typeface="Helvetica" pitchFamily="2" charset="0"/>
              </a:rPr>
              <a:t>Đây là hàm được chạy sau khi các test case chạy xong, thường dùng để xoá dữ liệu, giải phóng bộ nhớ.</a:t>
            </a:r>
          </a:p>
          <a:p>
            <a:pPr marL="285750" indent="-285750">
              <a:spcBef>
                <a:spcPts val="600"/>
              </a:spcBef>
              <a:buFont typeface="Arial" panose="020B0604020202020204" pitchFamily="34" charset="0"/>
              <a:buChar char="•"/>
            </a:pPr>
            <a:r>
              <a:rPr lang="en-US" b="1" dirty="0">
                <a:latin typeface="Helvetica" pitchFamily="2" charset="0"/>
              </a:rPr>
              <a:t>Assert</a:t>
            </a:r>
            <a:r>
              <a:rPr lang="en-US" dirty="0">
                <a:latin typeface="Helvetica" pitchFamily="2" charset="0"/>
              </a:rPr>
              <a:t>: Mỗi test case sẽ có một hoặc nhiều câu lệnh Assert, để kiểm tra tính đúng đắn của kết quả trả ra từ function được test -&gt; Xác định tính đúng đắn của function.</a:t>
            </a:r>
          </a:p>
          <a:p>
            <a:pPr marL="285750" indent="-285750">
              <a:spcBef>
                <a:spcPts val="600"/>
              </a:spcBef>
              <a:buFont typeface="Arial" panose="020B0604020202020204" pitchFamily="34" charset="0"/>
              <a:buChar char="•"/>
            </a:pPr>
            <a:r>
              <a:rPr lang="en-US" b="1" dirty="0">
                <a:latin typeface="Helvetica" pitchFamily="2" charset="0"/>
              </a:rPr>
              <a:t>Mock</a:t>
            </a:r>
            <a:r>
              <a:rPr lang="en-US" dirty="0">
                <a:latin typeface="Helvetica" pitchFamily="2" charset="0"/>
              </a:rPr>
              <a:t>: Là một đối tượng ảo, mô phỏng các tính chất và hành vi giống hệt như đối tượng thực được truyền vào bên trong khối mã đang vận hành nhằm kiểm tra tính đúng đắn của module bên trong.</a:t>
            </a:r>
          </a:p>
          <a:p>
            <a:pPr marL="285750" indent="-285750">
              <a:spcBef>
                <a:spcPts val="600"/>
              </a:spcBef>
              <a:buFont typeface="Arial" panose="020B0604020202020204" pitchFamily="34" charset="0"/>
              <a:buChar char="•"/>
            </a:pPr>
            <a:r>
              <a:rPr lang="en-US" b="1" dirty="0">
                <a:latin typeface="Helvetica" pitchFamily="2" charset="0"/>
              </a:rPr>
              <a:t>Test Suite</a:t>
            </a:r>
            <a:r>
              <a:rPr lang="en-US" dirty="0">
                <a:latin typeface="Helvetica" pitchFamily="2" charset="0"/>
              </a:rPr>
              <a:t>: Là một tập các test case và nó cũng có thể bao gồm nhiều test suite khác nhau. Test suite chính là tổ hợp các test case.</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Một số khái niệm cần biết trong Unit Test</a:t>
            </a:r>
          </a:p>
        </p:txBody>
      </p:sp>
    </p:spTree>
    <p:extLst>
      <p:ext uri="{BB962C8B-B14F-4D97-AF65-F5344CB8AC3E}">
        <p14:creationId xmlns:p14="http://schemas.microsoft.com/office/powerpoint/2010/main" val="305171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197770"/>
          </a:xfrm>
          <a:prstGeom prst="rect">
            <a:avLst/>
          </a:prstGeom>
          <a:noFill/>
        </p:spPr>
        <p:txBody>
          <a:bodyPr wrap="square" rtlCol="0">
            <a:spAutoFit/>
          </a:bodyPr>
          <a:lstStyle/>
          <a:p>
            <a:pPr marL="285750" indent="-285750">
              <a:spcBef>
                <a:spcPts val="600"/>
              </a:spcBef>
            </a:pPr>
            <a:r>
              <a:rPr lang="en-US" b="1" i="0" u="none" strike="noStrike">
                <a:solidFill>
                  <a:srgbClr val="24292F"/>
                </a:solidFill>
                <a:effectLst/>
                <a:highlight>
                  <a:srgbClr val="FFFFFF"/>
                </a:highlight>
                <a:latin typeface="Helvetica" pitchFamily="2" charset="0"/>
              </a:rPr>
              <a:t>assertEquals() và assertNotEquals() </a:t>
            </a:r>
            <a:r>
              <a:rPr lang="en-US" i="0" u="none" strike="noStrike">
                <a:solidFill>
                  <a:srgbClr val="24292F"/>
                </a:solidFill>
                <a:effectLst/>
                <a:highlight>
                  <a:srgbClr val="FFFFFF"/>
                </a:highlight>
                <a:latin typeface="Helvetica" pitchFamily="2" charset="0"/>
              </a:rPr>
              <a:t>: Dùng để xác minh giá trị mong đợi và giá trị thực tế có giống nhau/khác nhau hay không? Có nhiều method overloading cho các kiểu dữ liệu khác nhau như: int, float, short, string v.v...</a:t>
            </a:r>
          </a:p>
          <a:p>
            <a:pPr algn="l"/>
            <a:r>
              <a:rPr lang="en-US" b="1" i="0" u="none" strike="noStrike">
                <a:solidFill>
                  <a:srgbClr val="24292F"/>
                </a:solidFill>
                <a:effectLst/>
                <a:highlight>
                  <a:srgbClr val="FFFFFF"/>
                </a:highlight>
                <a:latin typeface="Helvetica" pitchFamily="2" charset="0"/>
              </a:rPr>
              <a:t>assertArrayEquals() </a:t>
            </a:r>
            <a:r>
              <a:rPr lang="en-US" i="0" u="none" strike="noStrike">
                <a:solidFill>
                  <a:srgbClr val="24292F"/>
                </a:solidFill>
                <a:effectLst/>
                <a:highlight>
                  <a:srgbClr val="FFFFFF"/>
                </a:highlight>
                <a:latin typeface="Helvetica" pitchFamily="2" charset="0"/>
              </a:rPr>
              <a:t>: Được áp dụng với mảng, nó khẳng định rằng mảng mong đợi và mảng thực tế có giống nhau hay không? </a:t>
            </a:r>
            <a:endParaRPr lang="en-US" b="1" i="0" u="none" strike="noStrike">
              <a:solidFill>
                <a:srgbClr val="24292F"/>
              </a:solidFill>
              <a:effectLst/>
              <a:highlight>
                <a:srgbClr val="FFFFFF"/>
              </a:highlight>
              <a:latin typeface="Helvetica" pitchFamily="2" charset="0"/>
            </a:endParaRPr>
          </a:p>
          <a:p>
            <a:r>
              <a:rPr lang="en-US" b="1" i="0" u="none" strike="noStrike">
                <a:solidFill>
                  <a:srgbClr val="24292F"/>
                </a:solidFill>
                <a:effectLst/>
                <a:highlight>
                  <a:srgbClr val="FFFFFF"/>
                </a:highlight>
                <a:latin typeface="Helvetica" pitchFamily="2" charset="0"/>
              </a:rPr>
              <a:t>assertNull() và assertNotnull() </a:t>
            </a:r>
            <a:r>
              <a:rPr lang="en-US" i="0" u="none" strike="noStrike">
                <a:solidFill>
                  <a:srgbClr val="24292F"/>
                </a:solidFill>
                <a:effectLst/>
                <a:highlight>
                  <a:srgbClr val="FFFFFF"/>
                </a:highlight>
                <a:latin typeface="Helvetica" pitchFamily="2" charset="0"/>
              </a:rPr>
              <a:t>: Được sử dụng để xác minh một object có là null/not null hay không?</a:t>
            </a:r>
            <a:endParaRPr lang="en-US" b="1" i="0" u="none" strike="noStrike">
              <a:solidFill>
                <a:srgbClr val="24292F"/>
              </a:solidFill>
              <a:effectLst/>
              <a:highlight>
                <a:srgbClr val="FFFFFF"/>
              </a:highlight>
              <a:latin typeface="Helvetica" pitchFamily="2" charset="0"/>
            </a:endParaRPr>
          </a:p>
          <a:p>
            <a:pPr algn="l"/>
            <a:r>
              <a:rPr lang="en-US" b="1" i="0" u="none" strike="noStrike">
                <a:solidFill>
                  <a:srgbClr val="24292F"/>
                </a:solidFill>
                <a:effectLst/>
                <a:highlight>
                  <a:srgbClr val="FFFFFF"/>
                </a:highlight>
                <a:latin typeface="Helvetica" pitchFamily="2" charset="0"/>
              </a:rPr>
              <a:t>assertTrue() và assetFalse() </a:t>
            </a:r>
            <a:r>
              <a:rPr lang="en-US" i="0" u="none" strike="noStrike">
                <a:solidFill>
                  <a:srgbClr val="24292F"/>
                </a:solidFill>
                <a:effectLst/>
                <a:highlight>
                  <a:srgbClr val="FFFFFF"/>
                </a:highlight>
                <a:latin typeface="Helvetica" pitchFamily="2" charset="0"/>
              </a:rPr>
              <a:t>: Dùng để xác minh điều kiện trả về true/false</a:t>
            </a:r>
          </a:p>
          <a:p>
            <a:r>
              <a:rPr lang="en-US" b="1" i="0" u="none" strike="noStrike">
                <a:solidFill>
                  <a:srgbClr val="24292F"/>
                </a:solidFill>
                <a:effectLst/>
                <a:highlight>
                  <a:srgbClr val="FFFFFF"/>
                </a:highlight>
                <a:latin typeface="Helvetica" pitchFamily="2" charset="0"/>
              </a:rPr>
              <a:t>assertSame() và assertNotSame() </a:t>
            </a:r>
            <a:r>
              <a:rPr lang="en-US" i="0" u="none" strike="noStrike">
                <a:solidFill>
                  <a:srgbClr val="24292F"/>
                </a:solidFill>
                <a:effectLst/>
                <a:highlight>
                  <a:srgbClr val="FFFFFF"/>
                </a:highlight>
                <a:latin typeface="Helvetica" pitchFamily="2" charset="0"/>
              </a:rPr>
              <a:t>: Dùng để xác minh rằng 2 object có cùng tham chiếu chính xác tới 1 object không?</a:t>
            </a:r>
            <a:endParaRPr lang="en-US" b="1" i="0" u="none" strike="noStrike">
              <a:solidFill>
                <a:srgbClr val="24292F"/>
              </a:solidFill>
              <a:effectLst/>
              <a:highlight>
                <a:srgbClr val="FFFFFF"/>
              </a:highlight>
              <a:latin typeface="Helvetica" pitchFamily="2" charset="0"/>
            </a:endParaRPr>
          </a:p>
          <a:p>
            <a:r>
              <a:rPr lang="en-US" b="1" i="0" u="none" strike="noStrike">
                <a:solidFill>
                  <a:srgbClr val="24292F"/>
                </a:solidFill>
                <a:effectLst/>
                <a:highlight>
                  <a:srgbClr val="FFFFFF"/>
                </a:highlight>
                <a:latin typeface="Helvetica" pitchFamily="2" charset="0"/>
              </a:rPr>
              <a:t>assertThrows() </a:t>
            </a:r>
            <a:r>
              <a:rPr lang="en-US" i="0" u="none" strike="noStrike">
                <a:solidFill>
                  <a:srgbClr val="24292F"/>
                </a:solidFill>
                <a:effectLst/>
                <a:highlight>
                  <a:srgbClr val="FFFFFF"/>
                </a:highlight>
                <a:latin typeface="Helvetica" pitchFamily="2" charset="0"/>
              </a:rPr>
              <a:t>: Dùng để xác minh thực thi executable được cung cấp sẽ ném ra một exception.</a:t>
            </a:r>
          </a:p>
          <a:p>
            <a:pPr marL="285750" indent="-285750">
              <a:spcBef>
                <a:spcPts val="600"/>
              </a:spcBef>
              <a:buFont typeface="Arial" panose="020B0604020202020204" pitchFamily="34" charset="0"/>
              <a:buChar char="•"/>
            </a:pPr>
            <a:endParaRPr lang="en-US"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dirty="0">
                <a:latin typeface="Helvetica" pitchFamily="2" charset="0"/>
              </a:rPr>
              <a:t>Assertion trong </a:t>
            </a:r>
            <a:r>
              <a:rPr lang="x-none" sz="4800" b="1" dirty="0" smtClean="0">
                <a:latin typeface="Helvetica" pitchFamily="2" charset="0"/>
              </a:rPr>
              <a:t>J</a:t>
            </a:r>
            <a:r>
              <a:rPr lang="en-US" sz="4800" b="1" dirty="0" smtClean="0">
                <a:latin typeface="Helvetica" pitchFamily="2" charset="0"/>
              </a:rPr>
              <a:t>u</a:t>
            </a:r>
            <a:r>
              <a:rPr lang="x-none" sz="4800" b="1" dirty="0" smtClean="0">
                <a:latin typeface="Helvetica" pitchFamily="2" charset="0"/>
              </a:rPr>
              <a:t>nit</a:t>
            </a:r>
            <a:r>
              <a:rPr lang="en-US" sz="4800" b="1" dirty="0" smtClean="0">
                <a:latin typeface="Helvetica" pitchFamily="2" charset="0"/>
              </a:rPr>
              <a:t>/</a:t>
            </a:r>
            <a:r>
              <a:rPr lang="en-US" sz="4800" b="1" smtClean="0">
                <a:latin typeface="Helvetica" pitchFamily="2" charset="0"/>
              </a:rPr>
              <a:t>TestNG</a:t>
            </a:r>
            <a:endParaRPr lang="x-none" sz="4800" b="1">
              <a:latin typeface="Helvetica" pitchFamily="2" charset="0"/>
            </a:endParaRPr>
          </a:p>
        </p:txBody>
      </p:sp>
    </p:spTree>
    <p:extLst>
      <p:ext uri="{BB962C8B-B14F-4D97-AF65-F5344CB8AC3E}">
        <p14:creationId xmlns:p14="http://schemas.microsoft.com/office/powerpoint/2010/main" val="152906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3404586"/>
          </a:xfrm>
          <a:prstGeom prst="rect">
            <a:avLst/>
          </a:prstGeom>
          <a:noFill/>
        </p:spPr>
        <p:txBody>
          <a:bodyPr wrap="square" rtlCol="0">
            <a:spAutoFit/>
          </a:bodyPr>
          <a:lstStyle/>
          <a:p>
            <a:pPr marL="285750" indent="-285750">
              <a:spcBef>
                <a:spcPts val="600"/>
              </a:spcBef>
              <a:buFontTx/>
              <a:buChar char="-"/>
            </a:pPr>
            <a:r>
              <a:rPr lang="x-none" dirty="0">
                <a:latin typeface="Helvetica" pitchFamily="2" charset="0"/>
              </a:rPr>
              <a:t>Mock Object là đối tượng giả lập để mô tả, giả hành vi của đối tượng thật. Lập trình viên thường tạo ra các mock object để test các hành vi và chức năng của đối tượng khác. Mock object có các đặc điểm sau:</a:t>
            </a:r>
          </a:p>
          <a:p>
            <a:pPr marL="742950" lvl="1" indent="-285750">
              <a:spcBef>
                <a:spcPts val="600"/>
              </a:spcBef>
              <a:buFont typeface="Arial" panose="020B0604020202020204" pitchFamily="34" charset="0"/>
              <a:buChar char="•"/>
            </a:pPr>
            <a:r>
              <a:rPr lang="x-none" dirty="0">
                <a:latin typeface="Helvetica" pitchFamily="2" charset="0"/>
              </a:rPr>
              <a:t>Đơn giản hơn đối tượng thực nhưng vẫn giữ được sự tương tác với đối tượng khác.</a:t>
            </a:r>
          </a:p>
          <a:p>
            <a:pPr marL="742950" lvl="1" indent="-285750">
              <a:spcBef>
                <a:spcPts val="600"/>
              </a:spcBef>
              <a:buFont typeface="Arial" panose="020B0604020202020204" pitchFamily="34" charset="0"/>
              <a:buChar char="•"/>
            </a:pPr>
            <a:r>
              <a:rPr lang="x-none" dirty="0">
                <a:latin typeface="Helvetica" pitchFamily="2" charset="0"/>
              </a:rPr>
              <a:t>Không lặp lại nội dung đối tượng thực.</a:t>
            </a:r>
          </a:p>
          <a:p>
            <a:pPr marL="742950" lvl="1" indent="-285750">
              <a:spcBef>
                <a:spcPts val="600"/>
              </a:spcBef>
              <a:buFont typeface="Arial" panose="020B0604020202020204" pitchFamily="34" charset="0"/>
              <a:buChar char="•"/>
            </a:pPr>
            <a:r>
              <a:rPr lang="x-none" dirty="0">
                <a:latin typeface="Helvetica" pitchFamily="2" charset="0"/>
              </a:rPr>
              <a:t>Cho phép thiết l</a:t>
            </a:r>
            <a:r>
              <a:rPr lang="en-US" dirty="0">
                <a:latin typeface="Helvetica" pitchFamily="2" charset="0"/>
              </a:rPr>
              <a:t>x</a:t>
            </a:r>
            <a:r>
              <a:rPr lang="x-none" dirty="0">
                <a:latin typeface="Helvetica" pitchFamily="2" charset="0"/>
              </a:rPr>
              <a:t>ập các trạng thái riêng, giúp cho việc thực hiện Unit Test.</a:t>
            </a:r>
          </a:p>
          <a:p>
            <a:pPr marL="285750" indent="-285750">
              <a:spcBef>
                <a:spcPts val="600"/>
              </a:spcBef>
              <a:buFontTx/>
              <a:buChar char="-"/>
            </a:pPr>
            <a:r>
              <a:rPr lang="x-none" dirty="0">
                <a:latin typeface="Helvetica" pitchFamily="2" charset="0"/>
              </a:rPr>
              <a:t>Mock Object thường dùng để cô lập thành phần cần kiểm thử như kết nối database, tương tác với network, các file system v.v…</a:t>
            </a:r>
          </a:p>
          <a:p>
            <a:pPr marL="285750" indent="-285750">
              <a:spcBef>
                <a:spcPts val="600"/>
              </a:spcBef>
              <a:buFontTx/>
              <a:buChar char="-"/>
            </a:pPr>
            <a:r>
              <a:rPr lang="x-none" dirty="0">
                <a:latin typeface="Helvetica" pitchFamily="2" charset="0"/>
              </a:rPr>
              <a:t>Trong </a:t>
            </a:r>
            <a:r>
              <a:rPr lang="en-US" dirty="0">
                <a:latin typeface="Helvetica" pitchFamily="2" charset="0"/>
              </a:rPr>
              <a:t>Java</a:t>
            </a:r>
            <a:r>
              <a:rPr lang="x-none" dirty="0">
                <a:latin typeface="Helvetica" pitchFamily="2" charset="0"/>
              </a:rPr>
              <a:t> chúng ta sử dụng Mock qua thư viện </a:t>
            </a:r>
            <a:r>
              <a:rPr lang="en-US" dirty="0">
                <a:latin typeface="Helvetica" pitchFamily="2" charset="0"/>
              </a:rPr>
              <a:t>Mockito</a:t>
            </a:r>
            <a:r>
              <a:rPr lang="x-none" dirty="0">
                <a:latin typeface="Helvetica" pitchFamily="2" charset="0"/>
              </a:rPr>
              <a:t>.</a:t>
            </a:r>
            <a:endParaRPr lang="x-none" sz="1400" dirty="0">
              <a:solidFill>
                <a:srgbClr val="1B1B1B"/>
              </a:solidFill>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Mock Object</a:t>
            </a:r>
          </a:p>
        </p:txBody>
      </p:sp>
    </p:spTree>
    <p:extLst>
      <p:ext uri="{BB962C8B-B14F-4D97-AF65-F5344CB8AC3E}">
        <p14:creationId xmlns:p14="http://schemas.microsoft.com/office/powerpoint/2010/main" val="3697362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3952429"/>
          </a:xfrm>
          <a:prstGeom prst="rect">
            <a:avLst/>
          </a:prstGeom>
          <a:noFill/>
        </p:spPr>
        <p:txBody>
          <a:bodyPr wrap="square" rtlCol="0">
            <a:spAutoFit/>
          </a:bodyPr>
          <a:lstStyle/>
          <a:p>
            <a:pPr marL="285750" indent="-285750">
              <a:spcBef>
                <a:spcPts val="600"/>
              </a:spcBef>
              <a:buFontTx/>
              <a:buChar char="-"/>
            </a:pPr>
            <a:r>
              <a:rPr lang="en-GB" dirty="0" err="1">
                <a:latin typeface="Helvetica" pitchFamily="2" charset="0"/>
              </a:rPr>
              <a:t>Tái</a:t>
            </a:r>
            <a:r>
              <a:rPr lang="en-GB" dirty="0">
                <a:latin typeface="Helvetica" pitchFamily="2" charset="0"/>
              </a:rPr>
              <a:t> </a:t>
            </a:r>
            <a:r>
              <a:rPr lang="en-GB" dirty="0" err="1">
                <a:latin typeface="Helvetica" pitchFamily="2" charset="0"/>
              </a:rPr>
              <a:t>cấu</a:t>
            </a:r>
            <a:r>
              <a:rPr lang="en-GB" dirty="0">
                <a:latin typeface="Helvetica" pitchFamily="2" charset="0"/>
              </a:rPr>
              <a:t> </a:t>
            </a:r>
            <a:r>
              <a:rPr lang="en-GB" dirty="0" err="1">
                <a:latin typeface="Helvetica" pitchFamily="2" charset="0"/>
              </a:rPr>
              <a:t>trúc</a:t>
            </a:r>
            <a:r>
              <a:rPr lang="en-GB" dirty="0">
                <a:latin typeface="Helvetica" pitchFamily="2" charset="0"/>
              </a:rPr>
              <a:t> (Refactoring): L</a:t>
            </a:r>
            <a:r>
              <a:rPr lang="vi-VN" dirty="0">
                <a:latin typeface="Helvetica" pitchFamily="2" charset="0"/>
              </a:rPr>
              <a:t>à quá trình cải thiện cấu trúc và tổ chức nguồn mã tốt hơn mà không làm thay đổi hành vi bên ngoài ứng dụng. Quá trình này thường bao gồm việc sửa đổi mã nguồn để làm cho nó dễ đọc, dễ hiểu hơn, dễ bảo trì hơn và ít phức tạp hơn mà vẫn đảm bảo tính năng và hành động ban đầu ứng dụng.</a:t>
            </a:r>
            <a:r>
              <a:rPr lang="en-GB" dirty="0">
                <a:latin typeface="Helvetica" pitchFamily="2" charset="0"/>
              </a:rPr>
              <a:t>.</a:t>
            </a:r>
          </a:p>
          <a:p>
            <a:pPr marL="285750" indent="-285750">
              <a:spcBef>
                <a:spcPts val="600"/>
              </a:spcBef>
              <a:buFontTx/>
              <a:buChar char="-"/>
            </a:pPr>
            <a:r>
              <a:rPr lang="vi-VN" dirty="0">
                <a:latin typeface="Helvetica" pitchFamily="2" charset="0"/>
              </a:rPr>
              <a:t>Mục tiêu chính của việc tái cấu trúc mã là cải thiện hoạt động của nguồn mã hóa, giúp nó dễ dàng mở rộng và bảo trì hơn, đồng thời giảm thiểu sự phức tạp và cải thiện hiệu suất của ứng dụng. </a:t>
            </a:r>
          </a:p>
          <a:p>
            <a:pPr marL="285750" indent="-285750">
              <a:spcBef>
                <a:spcPts val="600"/>
              </a:spcBef>
              <a:buFontTx/>
              <a:buChar char="-"/>
            </a:pPr>
            <a:r>
              <a:rPr lang="vi-VN" dirty="0">
                <a:latin typeface="Helvetica" pitchFamily="2" charset="0"/>
              </a:rPr>
              <a:t>Quá trình Refactoring có tác dụng loại bỏ hoặc giảm thiểu các mẫu thiết kế không tốt, các mã cấu trúc không hiệu quả và các đoạn mã không cần thiết. Việc thường xuyên giúp thực hiện tái cấu trúc mã duy trì và nâng cao nguồn mã chất lượng trong suốt quá trình phát triển và bảo trì ứng dụng.</a:t>
            </a:r>
            <a:endParaRPr lang="en-GB"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Refactoring</a:t>
            </a:r>
          </a:p>
        </p:txBody>
      </p:sp>
    </p:spTree>
    <p:extLst>
      <p:ext uri="{BB962C8B-B14F-4D97-AF65-F5344CB8AC3E}">
        <p14:creationId xmlns:p14="http://schemas.microsoft.com/office/powerpoint/2010/main" val="851190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3494739"/>
          </a:xfrm>
          <a:prstGeom prst="rect">
            <a:avLst/>
          </a:prstGeom>
          <a:noFill/>
        </p:spPr>
        <p:txBody>
          <a:bodyPr wrap="square" rtlCol="0">
            <a:spAutoFit/>
          </a:bodyPr>
          <a:lstStyle/>
          <a:p>
            <a:pPr marL="0" indent="0">
              <a:spcBef>
                <a:spcPts val="600"/>
              </a:spcBef>
              <a:buNone/>
            </a:pPr>
            <a:r>
              <a:rPr lang="en-US" sz="2000" dirty="0">
                <a:latin typeface="Helvetica" pitchFamily="2" charset="0"/>
              </a:rPr>
              <a:t>Khi </a:t>
            </a:r>
            <a:r>
              <a:rPr lang="en-US" sz="2000" dirty="0" err="1">
                <a:latin typeface="Helvetica" pitchFamily="2" charset="0"/>
              </a:rPr>
              <a:t>nào</a:t>
            </a:r>
            <a:r>
              <a:rPr lang="en-US" sz="2000" dirty="0">
                <a:latin typeface="Helvetica" pitchFamily="2" charset="0"/>
              </a:rPr>
              <a:t> </a:t>
            </a:r>
            <a:r>
              <a:rPr lang="en-US" sz="2000" dirty="0" err="1">
                <a:latin typeface="Helvetica" pitchFamily="2" charset="0"/>
              </a:rPr>
              <a:t>cần</a:t>
            </a:r>
            <a:r>
              <a:rPr lang="en-US" sz="2000" dirty="0">
                <a:latin typeface="Helvetica" pitchFamily="2" charset="0"/>
              </a:rPr>
              <a:t> </a:t>
            </a:r>
            <a:r>
              <a:rPr lang="en-US" sz="2000" dirty="0" err="1">
                <a:latin typeface="Helvetica" pitchFamily="2" charset="0"/>
              </a:rPr>
              <a:t>đến</a:t>
            </a:r>
            <a:r>
              <a:rPr lang="en-US" sz="2000" dirty="0">
                <a:latin typeface="Helvetica" pitchFamily="2" charset="0"/>
              </a:rPr>
              <a:t> code refactoring?</a:t>
            </a:r>
          </a:p>
          <a:p>
            <a:pPr marL="285750" indent="-285750">
              <a:spcBef>
                <a:spcPts val="600"/>
              </a:spcBef>
              <a:buFontTx/>
              <a:buChar char="-"/>
            </a:pPr>
            <a:r>
              <a:rPr lang="en-GB" dirty="0" err="1">
                <a:latin typeface="Helvetica" pitchFamily="2" charset="0"/>
              </a:rPr>
              <a:t>Lập</a:t>
            </a:r>
            <a:r>
              <a:rPr lang="en-GB" dirty="0">
                <a:latin typeface="Helvetica" pitchFamily="2" charset="0"/>
              </a:rPr>
              <a:t> </a:t>
            </a:r>
            <a:r>
              <a:rPr lang="en-GB" dirty="0" err="1">
                <a:latin typeface="Helvetica" pitchFamily="2" charset="0"/>
              </a:rPr>
              <a:t>trình</a:t>
            </a:r>
            <a:r>
              <a:rPr lang="en-GB" dirty="0">
                <a:latin typeface="Helvetica" pitchFamily="2" charset="0"/>
              </a:rPr>
              <a:t> </a:t>
            </a:r>
            <a:r>
              <a:rPr lang="en-GB" dirty="0" err="1">
                <a:latin typeface="Helvetica" pitchFamily="2" charset="0"/>
              </a:rPr>
              <a:t>viên</a:t>
            </a:r>
            <a:r>
              <a:rPr lang="en-GB" dirty="0">
                <a:latin typeface="Helvetica" pitchFamily="2" charset="0"/>
              </a:rPr>
              <a:t> </a:t>
            </a:r>
            <a:r>
              <a:rPr lang="en-GB" dirty="0" err="1">
                <a:latin typeface="Helvetica" pitchFamily="2" charset="0"/>
              </a:rPr>
              <a:t>phải</a:t>
            </a:r>
            <a:r>
              <a:rPr lang="en-GB" dirty="0">
                <a:latin typeface="Helvetica" pitchFamily="2" charset="0"/>
              </a:rPr>
              <a:t> </a:t>
            </a:r>
            <a:r>
              <a:rPr lang="en-GB" dirty="0" err="1">
                <a:latin typeface="Helvetica" pitchFamily="2" charset="0"/>
              </a:rPr>
              <a:t>đặc</a:t>
            </a:r>
            <a:r>
              <a:rPr lang="en-GB" dirty="0">
                <a:latin typeface="Helvetica" pitchFamily="2" charset="0"/>
              </a:rPr>
              <a:t> </a:t>
            </a:r>
            <a:r>
              <a:rPr lang="en-GB" dirty="0" err="1">
                <a:latin typeface="Helvetica" pitchFamily="2" charset="0"/>
              </a:rPr>
              <a:t>biệt</a:t>
            </a:r>
            <a:r>
              <a:rPr lang="en-GB" dirty="0">
                <a:latin typeface="Helvetica" pitchFamily="2" charset="0"/>
              </a:rPr>
              <a:t> </a:t>
            </a:r>
            <a:r>
              <a:rPr lang="en-GB" dirty="0" err="1">
                <a:latin typeface="Helvetica" pitchFamily="2" charset="0"/>
              </a:rPr>
              <a:t>quan</a:t>
            </a:r>
            <a:r>
              <a:rPr lang="en-GB" dirty="0">
                <a:latin typeface="Helvetica" pitchFamily="2" charset="0"/>
              </a:rPr>
              <a:t> </a:t>
            </a:r>
            <a:r>
              <a:rPr lang="en-GB" dirty="0" err="1">
                <a:latin typeface="Helvetica" pitchFamily="2" charset="0"/>
              </a:rPr>
              <a:t>tâm</a:t>
            </a:r>
            <a:r>
              <a:rPr lang="en-GB" dirty="0">
                <a:latin typeface="Helvetica" pitchFamily="2" charset="0"/>
              </a:rPr>
              <a:t> </a:t>
            </a:r>
            <a:r>
              <a:rPr lang="en-GB" dirty="0" err="1">
                <a:latin typeface="Helvetica" pitchFamily="2" charset="0"/>
              </a:rPr>
              <a:t>đến</a:t>
            </a:r>
            <a:r>
              <a:rPr lang="en-GB" dirty="0">
                <a:latin typeface="Helvetica" pitchFamily="2" charset="0"/>
              </a:rPr>
              <a:t> </a:t>
            </a:r>
            <a:r>
              <a:rPr lang="en-GB" dirty="0" err="1">
                <a:latin typeface="Helvetica" pitchFamily="2" charset="0"/>
              </a:rPr>
              <a:t>việc</a:t>
            </a:r>
            <a:r>
              <a:rPr lang="en-GB" dirty="0">
                <a:latin typeface="Helvetica" pitchFamily="2" charset="0"/>
              </a:rPr>
              <a:t> </a:t>
            </a:r>
            <a:r>
              <a:rPr lang="en-GB" dirty="0" err="1">
                <a:latin typeface="Helvetica" pitchFamily="2" charset="0"/>
              </a:rPr>
              <a:t>tái</a:t>
            </a:r>
            <a:r>
              <a:rPr lang="en-GB" dirty="0">
                <a:latin typeface="Helvetica" pitchFamily="2" charset="0"/>
              </a:rPr>
              <a:t> </a:t>
            </a:r>
            <a:r>
              <a:rPr lang="en-GB" dirty="0" err="1">
                <a:latin typeface="Helvetica" pitchFamily="2" charset="0"/>
              </a:rPr>
              <a:t>cấu</a:t>
            </a:r>
            <a:r>
              <a:rPr lang="en-GB" dirty="0">
                <a:latin typeface="Helvetica" pitchFamily="2" charset="0"/>
              </a:rPr>
              <a:t> </a:t>
            </a:r>
            <a:r>
              <a:rPr lang="en-GB" dirty="0" err="1">
                <a:latin typeface="Helvetica" pitchFamily="2" charset="0"/>
              </a:rPr>
              <a:t>trúc</a:t>
            </a:r>
            <a:r>
              <a:rPr lang="en-GB" dirty="0">
                <a:latin typeface="Helvetica" pitchFamily="2" charset="0"/>
              </a:rPr>
              <a:t> </a:t>
            </a:r>
            <a:r>
              <a:rPr lang="en-GB" dirty="0" err="1">
                <a:latin typeface="Helvetica" pitchFamily="2" charset="0"/>
              </a:rPr>
              <a:t>mã</a:t>
            </a:r>
            <a:r>
              <a:rPr lang="en-GB" dirty="0">
                <a:latin typeface="Helvetica" pitchFamily="2" charset="0"/>
              </a:rPr>
              <a:t> </a:t>
            </a:r>
            <a:r>
              <a:rPr lang="en-GB" dirty="0" err="1">
                <a:latin typeface="Helvetica" pitchFamily="2" charset="0"/>
              </a:rPr>
              <a:t>trong</a:t>
            </a:r>
            <a:r>
              <a:rPr lang="en-GB" dirty="0">
                <a:latin typeface="Helvetica" pitchFamily="2" charset="0"/>
              </a:rPr>
              <a:t> </a:t>
            </a:r>
            <a:r>
              <a:rPr lang="en-GB" dirty="0" err="1">
                <a:latin typeface="Helvetica" pitchFamily="2" charset="0"/>
              </a:rPr>
              <a:t>quá</a:t>
            </a:r>
            <a:r>
              <a:rPr lang="en-GB" dirty="0">
                <a:latin typeface="Helvetica" pitchFamily="2" charset="0"/>
              </a:rPr>
              <a:t> </a:t>
            </a:r>
            <a:r>
              <a:rPr lang="en-GB" dirty="0" err="1">
                <a:latin typeface="Helvetica" pitchFamily="2" charset="0"/>
              </a:rPr>
              <a:t>trình</a:t>
            </a:r>
            <a:r>
              <a:rPr lang="en-GB" dirty="0">
                <a:latin typeface="Helvetica" pitchFamily="2" charset="0"/>
              </a:rPr>
              <a:t> </a:t>
            </a:r>
            <a:r>
              <a:rPr lang="en-GB" dirty="0" err="1">
                <a:latin typeface="Helvetica" pitchFamily="2" charset="0"/>
              </a:rPr>
              <a:t>phát</a:t>
            </a:r>
            <a:r>
              <a:rPr lang="en-GB" dirty="0">
                <a:latin typeface="Helvetica" pitchFamily="2" charset="0"/>
              </a:rPr>
              <a:t> </a:t>
            </a:r>
            <a:r>
              <a:rPr lang="en-GB" dirty="0" err="1">
                <a:latin typeface="Helvetica" pitchFamily="2" charset="0"/>
              </a:rPr>
              <a:t>triển</a:t>
            </a:r>
            <a:r>
              <a:rPr lang="en-GB" dirty="0">
                <a:latin typeface="Helvetica" pitchFamily="2" charset="0"/>
              </a:rPr>
              <a:t> </a:t>
            </a:r>
            <a:r>
              <a:rPr lang="en-GB" dirty="0" err="1">
                <a:latin typeface="Helvetica" pitchFamily="2" charset="0"/>
              </a:rPr>
              <a:t>và</a:t>
            </a:r>
            <a:r>
              <a:rPr lang="en-GB" dirty="0">
                <a:latin typeface="Helvetica" pitchFamily="2" charset="0"/>
              </a:rPr>
              <a:t> </a:t>
            </a:r>
            <a:r>
              <a:rPr lang="en-GB" dirty="0" err="1">
                <a:latin typeface="Helvetica" pitchFamily="2" charset="0"/>
              </a:rPr>
              <a:t>bảo</a:t>
            </a:r>
            <a:r>
              <a:rPr lang="en-GB" dirty="0">
                <a:latin typeface="Helvetica" pitchFamily="2" charset="0"/>
              </a:rPr>
              <a:t> </a:t>
            </a:r>
            <a:r>
              <a:rPr lang="en-GB" dirty="0" err="1">
                <a:latin typeface="Helvetica" pitchFamily="2" charset="0"/>
              </a:rPr>
              <a:t>trì</a:t>
            </a:r>
            <a:r>
              <a:rPr lang="en-GB" dirty="0">
                <a:latin typeface="Helvetica" pitchFamily="2" charset="0"/>
              </a:rPr>
              <a:t> </a:t>
            </a:r>
            <a:r>
              <a:rPr lang="en-GB" dirty="0" err="1">
                <a:latin typeface="Helvetica" pitchFamily="2" charset="0"/>
              </a:rPr>
              <a:t>phần</a:t>
            </a:r>
            <a:r>
              <a:rPr lang="en-GB" dirty="0">
                <a:latin typeface="Helvetica" pitchFamily="2" charset="0"/>
              </a:rPr>
              <a:t> </a:t>
            </a:r>
            <a:r>
              <a:rPr lang="en-GB" dirty="0" err="1">
                <a:latin typeface="Helvetica" pitchFamily="2" charset="0"/>
              </a:rPr>
              <a:t>mềm</a:t>
            </a:r>
            <a:r>
              <a:rPr lang="en-GB" dirty="0">
                <a:latin typeface="Helvetica" pitchFamily="2" charset="0"/>
              </a:rPr>
              <a:t> </a:t>
            </a:r>
            <a:r>
              <a:rPr lang="en-GB" dirty="0" err="1">
                <a:latin typeface="Helvetica" pitchFamily="2" charset="0"/>
              </a:rPr>
              <a:t>khi</a:t>
            </a:r>
            <a:r>
              <a:rPr lang="en-GB" dirty="0">
                <a:latin typeface="Helvetica" pitchFamily="2" charset="0"/>
              </a:rPr>
              <a:t> </a:t>
            </a:r>
            <a:r>
              <a:rPr lang="en-GB" dirty="0" err="1">
                <a:latin typeface="Helvetica" pitchFamily="2" charset="0"/>
              </a:rPr>
              <a:t>có</a:t>
            </a:r>
            <a:r>
              <a:rPr lang="en-GB" dirty="0">
                <a:latin typeface="Helvetica" pitchFamily="2" charset="0"/>
              </a:rPr>
              <a:t> </a:t>
            </a:r>
            <a:r>
              <a:rPr lang="en-GB" dirty="0" err="1">
                <a:latin typeface="Helvetica" pitchFamily="2" charset="0"/>
              </a:rPr>
              <a:t>những</a:t>
            </a:r>
            <a:r>
              <a:rPr lang="en-GB" dirty="0">
                <a:latin typeface="Helvetica" pitchFamily="2" charset="0"/>
              </a:rPr>
              <a:t> </a:t>
            </a:r>
            <a:r>
              <a:rPr lang="en-GB" dirty="0" err="1">
                <a:latin typeface="Helvetica" pitchFamily="2" charset="0"/>
              </a:rPr>
              <a:t>điểm</a:t>
            </a:r>
            <a:r>
              <a:rPr lang="en-GB" dirty="0">
                <a:latin typeface="Helvetica" pitchFamily="2" charset="0"/>
              </a:rPr>
              <a:t> </a:t>
            </a:r>
            <a:r>
              <a:rPr lang="en-GB" dirty="0" err="1">
                <a:latin typeface="Helvetica" pitchFamily="2" charset="0"/>
              </a:rPr>
              <a:t>sau</a:t>
            </a:r>
            <a:r>
              <a:rPr lang="en-GB" dirty="0">
                <a:latin typeface="Helvetica" pitchFamily="2" charset="0"/>
              </a:rPr>
              <a:t> </a:t>
            </a:r>
            <a:r>
              <a:rPr lang="en-GB" dirty="0" err="1">
                <a:latin typeface="Helvetica" pitchFamily="2" charset="0"/>
              </a:rPr>
              <a:t>đây</a:t>
            </a:r>
            <a:r>
              <a:rPr lang="en-GB" dirty="0">
                <a:latin typeface="Helvetica" pitchFamily="2" charset="0"/>
              </a:rPr>
              <a:t> </a:t>
            </a:r>
            <a:r>
              <a:rPr lang="en-GB" dirty="0" err="1">
                <a:latin typeface="Helvetica" pitchFamily="2" charset="0"/>
              </a:rPr>
              <a:t>xảy</a:t>
            </a:r>
            <a:r>
              <a:rPr lang="en-GB" dirty="0">
                <a:latin typeface="Helvetica" pitchFamily="2" charset="0"/>
              </a:rPr>
              <a:t> </a:t>
            </a:r>
            <a:r>
              <a:rPr lang="en-GB" dirty="0" err="1">
                <a:latin typeface="Helvetica" pitchFamily="2" charset="0"/>
              </a:rPr>
              <a:t>ra</a:t>
            </a:r>
            <a:r>
              <a:rPr lang="en-GB" dirty="0">
                <a:latin typeface="Helvetica" pitchFamily="2" charset="0"/>
              </a:rPr>
              <a:t>:</a:t>
            </a:r>
          </a:p>
          <a:p>
            <a:pPr marL="742950" lvl="1" indent="-285750">
              <a:spcBef>
                <a:spcPts val="600"/>
              </a:spcBef>
              <a:buFont typeface="Courier New" panose="02070309020205020404" pitchFamily="49" charset="0"/>
              <a:buChar char="o"/>
            </a:pPr>
            <a:r>
              <a:rPr lang="en-GB" dirty="0" err="1">
                <a:latin typeface="Helvetica" pitchFamily="2" charset="0"/>
              </a:rPr>
              <a:t>Mã</a:t>
            </a:r>
            <a:r>
              <a:rPr lang="en-GB" dirty="0">
                <a:latin typeface="Helvetica" pitchFamily="2" charset="0"/>
              </a:rPr>
              <a:t> </a:t>
            </a:r>
            <a:r>
              <a:rPr lang="en-GB" dirty="0" err="1">
                <a:latin typeface="Helvetica" pitchFamily="2" charset="0"/>
              </a:rPr>
              <a:t>nguồn</a:t>
            </a:r>
            <a:r>
              <a:rPr lang="en-GB" dirty="0">
                <a:latin typeface="Helvetica" pitchFamily="2" charset="0"/>
              </a:rPr>
              <a:t> </a:t>
            </a:r>
            <a:r>
              <a:rPr lang="en-GB" dirty="0" err="1">
                <a:latin typeface="Helvetica" pitchFamily="2" charset="0"/>
              </a:rPr>
              <a:t>quá</a:t>
            </a:r>
            <a:r>
              <a:rPr lang="en-GB" dirty="0">
                <a:latin typeface="Helvetica" pitchFamily="2" charset="0"/>
              </a:rPr>
              <a:t> </a:t>
            </a:r>
            <a:r>
              <a:rPr lang="en-GB" dirty="0" err="1">
                <a:latin typeface="Helvetica" pitchFamily="2" charset="0"/>
              </a:rPr>
              <a:t>phức</a:t>
            </a:r>
            <a:r>
              <a:rPr lang="en-GB" dirty="0">
                <a:latin typeface="Helvetica" pitchFamily="2" charset="0"/>
              </a:rPr>
              <a:t> </a:t>
            </a:r>
            <a:r>
              <a:rPr lang="en-GB" dirty="0" err="1">
                <a:latin typeface="Helvetica" pitchFamily="2" charset="0"/>
              </a:rPr>
              <a:t>tạp</a:t>
            </a:r>
            <a:endParaRPr lang="en-GB" dirty="0">
              <a:latin typeface="Helvetica" pitchFamily="2" charset="0"/>
            </a:endParaRPr>
          </a:p>
          <a:p>
            <a:pPr marL="742950" lvl="1" indent="-285750">
              <a:spcBef>
                <a:spcPts val="600"/>
              </a:spcBef>
              <a:buFont typeface="Courier New" panose="02070309020205020404" pitchFamily="49" charset="0"/>
              <a:buChar char="o"/>
            </a:pPr>
            <a:r>
              <a:rPr lang="en-GB" dirty="0" err="1">
                <a:latin typeface="Helvetica" pitchFamily="2" charset="0"/>
              </a:rPr>
              <a:t>Yêu</a:t>
            </a:r>
            <a:r>
              <a:rPr lang="en-GB" dirty="0">
                <a:latin typeface="Helvetica" pitchFamily="2" charset="0"/>
              </a:rPr>
              <a:t> </a:t>
            </a:r>
            <a:r>
              <a:rPr lang="en-GB" dirty="0" err="1">
                <a:latin typeface="Helvetica" pitchFamily="2" charset="0"/>
              </a:rPr>
              <a:t>cầu</a:t>
            </a:r>
            <a:r>
              <a:rPr lang="en-GB" dirty="0">
                <a:latin typeface="Helvetica" pitchFamily="2" charset="0"/>
              </a:rPr>
              <a:t> </a:t>
            </a:r>
            <a:r>
              <a:rPr lang="en-GB" dirty="0" err="1">
                <a:latin typeface="Helvetica" pitchFamily="2" charset="0"/>
              </a:rPr>
              <a:t>cải</a:t>
            </a:r>
            <a:r>
              <a:rPr lang="en-GB" dirty="0">
                <a:latin typeface="Helvetica" pitchFamily="2" charset="0"/>
              </a:rPr>
              <a:t> </a:t>
            </a:r>
            <a:r>
              <a:rPr lang="en-GB" dirty="0" err="1">
                <a:latin typeface="Helvetica" pitchFamily="2" charset="0"/>
              </a:rPr>
              <a:t>thiện</a:t>
            </a:r>
            <a:r>
              <a:rPr lang="en-GB" dirty="0">
                <a:latin typeface="Helvetica" pitchFamily="2" charset="0"/>
              </a:rPr>
              <a:t> </a:t>
            </a:r>
            <a:r>
              <a:rPr lang="en-GB" dirty="0" err="1">
                <a:latin typeface="Helvetica" pitchFamily="2" charset="0"/>
              </a:rPr>
              <a:t>tính</a:t>
            </a:r>
            <a:r>
              <a:rPr lang="en-GB" dirty="0">
                <a:latin typeface="Helvetica" pitchFamily="2" charset="0"/>
              </a:rPr>
              <a:t> </a:t>
            </a:r>
            <a:r>
              <a:rPr lang="en-GB" dirty="0" err="1">
                <a:latin typeface="Helvetica" pitchFamily="2" charset="0"/>
              </a:rPr>
              <a:t>linh</a:t>
            </a:r>
            <a:r>
              <a:rPr lang="en-GB" dirty="0">
                <a:latin typeface="Helvetica" pitchFamily="2" charset="0"/>
              </a:rPr>
              <a:t> </a:t>
            </a:r>
            <a:r>
              <a:rPr lang="en-GB" dirty="0" err="1">
                <a:latin typeface="Helvetica" pitchFamily="2" charset="0"/>
              </a:rPr>
              <a:t>hoạt</a:t>
            </a:r>
            <a:endParaRPr lang="en-GB" dirty="0">
              <a:latin typeface="Helvetica" pitchFamily="2" charset="0"/>
            </a:endParaRPr>
          </a:p>
          <a:p>
            <a:pPr marL="742950" lvl="1" indent="-285750">
              <a:spcBef>
                <a:spcPts val="600"/>
              </a:spcBef>
              <a:buFont typeface="Courier New" panose="02070309020205020404" pitchFamily="49" charset="0"/>
              <a:buChar char="o"/>
            </a:pPr>
            <a:r>
              <a:rPr lang="en-GB" dirty="0" err="1">
                <a:latin typeface="Helvetica" pitchFamily="2" charset="0"/>
              </a:rPr>
              <a:t>Cần</a:t>
            </a:r>
            <a:r>
              <a:rPr lang="en-GB" dirty="0">
                <a:latin typeface="Helvetica" pitchFamily="2" charset="0"/>
              </a:rPr>
              <a:t> </a:t>
            </a:r>
            <a:r>
              <a:rPr lang="en-GB" dirty="0" err="1">
                <a:latin typeface="Helvetica" pitchFamily="2" charset="0"/>
              </a:rPr>
              <a:t>cải</a:t>
            </a:r>
            <a:r>
              <a:rPr lang="en-GB" dirty="0">
                <a:latin typeface="Helvetica" pitchFamily="2" charset="0"/>
              </a:rPr>
              <a:t> </a:t>
            </a:r>
            <a:r>
              <a:rPr lang="en-GB" dirty="0" err="1">
                <a:latin typeface="Helvetica" pitchFamily="2" charset="0"/>
              </a:rPr>
              <a:t>thiện</a:t>
            </a:r>
            <a:r>
              <a:rPr lang="en-GB" dirty="0">
                <a:latin typeface="Helvetica" pitchFamily="2" charset="0"/>
              </a:rPr>
              <a:t> </a:t>
            </a:r>
            <a:r>
              <a:rPr lang="en-GB" dirty="0" err="1">
                <a:latin typeface="Helvetica" pitchFamily="2" charset="0"/>
              </a:rPr>
              <a:t>hiệu</a:t>
            </a:r>
            <a:r>
              <a:rPr lang="en-GB" dirty="0">
                <a:latin typeface="Helvetica" pitchFamily="2" charset="0"/>
              </a:rPr>
              <a:t> </a:t>
            </a:r>
            <a:r>
              <a:rPr lang="en-GB" dirty="0" err="1">
                <a:latin typeface="Helvetica" pitchFamily="2" charset="0"/>
              </a:rPr>
              <a:t>năng</a:t>
            </a:r>
            <a:endParaRPr lang="en-GB" dirty="0">
              <a:latin typeface="Helvetica" pitchFamily="2" charset="0"/>
            </a:endParaRPr>
          </a:p>
          <a:p>
            <a:pPr marL="742950" lvl="1" indent="-285750">
              <a:spcBef>
                <a:spcPts val="600"/>
              </a:spcBef>
              <a:buFont typeface="Courier New" panose="02070309020205020404" pitchFamily="49" charset="0"/>
              <a:buChar char="o"/>
            </a:pPr>
            <a:r>
              <a:rPr lang="en-GB" dirty="0" err="1">
                <a:latin typeface="Helvetica" pitchFamily="2" charset="0"/>
              </a:rPr>
              <a:t>Xuất</a:t>
            </a:r>
            <a:r>
              <a:rPr lang="en-GB" dirty="0">
                <a:latin typeface="Helvetica" pitchFamily="2" charset="0"/>
              </a:rPr>
              <a:t> </a:t>
            </a:r>
            <a:r>
              <a:rPr lang="en-GB" dirty="0" err="1">
                <a:latin typeface="Helvetica" pitchFamily="2" charset="0"/>
              </a:rPr>
              <a:t>hiện</a:t>
            </a:r>
            <a:r>
              <a:rPr lang="en-GB" dirty="0">
                <a:latin typeface="Helvetica" pitchFamily="2" charset="0"/>
              </a:rPr>
              <a:t> </a:t>
            </a:r>
            <a:r>
              <a:rPr lang="en-GB" dirty="0" err="1">
                <a:latin typeface="Helvetica" pitchFamily="2" charset="0"/>
              </a:rPr>
              <a:t>lỗi</a:t>
            </a:r>
            <a:r>
              <a:rPr lang="en-GB" dirty="0">
                <a:latin typeface="Helvetica" pitchFamily="2" charset="0"/>
              </a:rPr>
              <a:t> </a:t>
            </a:r>
            <a:r>
              <a:rPr lang="en-GB" dirty="0" err="1">
                <a:latin typeface="Helvetica" pitchFamily="2" charset="0"/>
              </a:rPr>
              <a:t>và</a:t>
            </a:r>
            <a:r>
              <a:rPr lang="en-GB" dirty="0">
                <a:latin typeface="Helvetica" pitchFamily="2" charset="0"/>
              </a:rPr>
              <a:t> </a:t>
            </a:r>
            <a:r>
              <a:rPr lang="en-GB" dirty="0" err="1">
                <a:latin typeface="Helvetica" pitchFamily="2" charset="0"/>
              </a:rPr>
              <a:t>thiếu</a:t>
            </a:r>
            <a:r>
              <a:rPr lang="en-GB" dirty="0">
                <a:latin typeface="Helvetica" pitchFamily="2" charset="0"/>
              </a:rPr>
              <a:t> </a:t>
            </a:r>
            <a:r>
              <a:rPr lang="en-GB" dirty="0" err="1">
                <a:latin typeface="Helvetica" pitchFamily="2" charset="0"/>
              </a:rPr>
              <a:t>xác</a:t>
            </a:r>
            <a:r>
              <a:rPr lang="en-GB" dirty="0">
                <a:latin typeface="Helvetica" pitchFamily="2" charset="0"/>
              </a:rPr>
              <a:t> </a:t>
            </a:r>
            <a:r>
              <a:rPr lang="en-GB" dirty="0" err="1">
                <a:latin typeface="Helvetica" pitchFamily="2" charset="0"/>
              </a:rPr>
              <a:t>thực</a:t>
            </a:r>
            <a:endParaRPr lang="en-GB" dirty="0">
              <a:latin typeface="Helvetica" pitchFamily="2" charset="0"/>
            </a:endParaRPr>
          </a:p>
          <a:p>
            <a:pPr marL="742950" lvl="1" indent="-285750">
              <a:spcBef>
                <a:spcPts val="600"/>
              </a:spcBef>
              <a:buFont typeface="Courier New" panose="02070309020205020404" pitchFamily="49" charset="0"/>
              <a:buChar char="o"/>
            </a:pPr>
            <a:r>
              <a:rPr lang="en-GB" dirty="0" err="1">
                <a:latin typeface="Helvetica" pitchFamily="2" charset="0"/>
              </a:rPr>
              <a:t>Cần</a:t>
            </a:r>
            <a:r>
              <a:rPr lang="en-GB" dirty="0">
                <a:latin typeface="Helvetica" pitchFamily="2" charset="0"/>
              </a:rPr>
              <a:t> </a:t>
            </a:r>
            <a:r>
              <a:rPr lang="en-GB" dirty="0" err="1">
                <a:latin typeface="Helvetica" pitchFamily="2" charset="0"/>
              </a:rPr>
              <a:t>tăng</a:t>
            </a:r>
            <a:r>
              <a:rPr lang="en-GB" dirty="0">
                <a:latin typeface="Helvetica" pitchFamily="2" charset="0"/>
              </a:rPr>
              <a:t> </a:t>
            </a:r>
            <a:r>
              <a:rPr lang="en-GB" dirty="0" err="1">
                <a:latin typeface="Helvetica" pitchFamily="2" charset="0"/>
              </a:rPr>
              <a:t>cường</a:t>
            </a:r>
            <a:r>
              <a:rPr lang="en-GB" dirty="0">
                <a:latin typeface="Helvetica" pitchFamily="2" charset="0"/>
              </a:rPr>
              <a:t> </a:t>
            </a:r>
            <a:r>
              <a:rPr lang="en-GB" dirty="0" err="1">
                <a:latin typeface="Helvetica" pitchFamily="2" charset="0"/>
              </a:rPr>
              <a:t>tính</a:t>
            </a:r>
            <a:r>
              <a:rPr lang="en-GB" dirty="0">
                <a:latin typeface="Helvetica" pitchFamily="2" charset="0"/>
              </a:rPr>
              <a:t> </a:t>
            </a:r>
            <a:r>
              <a:rPr lang="en-GB" dirty="0" err="1">
                <a:latin typeface="Helvetica" pitchFamily="2" charset="0"/>
              </a:rPr>
              <a:t>tái</a:t>
            </a:r>
            <a:r>
              <a:rPr lang="en-GB" dirty="0">
                <a:latin typeface="Helvetica" pitchFamily="2" charset="0"/>
              </a:rPr>
              <a:t> </a:t>
            </a:r>
            <a:r>
              <a:rPr lang="en-GB" dirty="0" err="1">
                <a:latin typeface="Helvetica" pitchFamily="2" charset="0"/>
              </a:rPr>
              <a:t>sử</a:t>
            </a:r>
            <a:r>
              <a:rPr lang="en-GB" dirty="0">
                <a:latin typeface="Helvetica" pitchFamily="2" charset="0"/>
              </a:rPr>
              <a:t> </a:t>
            </a:r>
            <a:r>
              <a:rPr lang="en-GB" dirty="0" err="1">
                <a:latin typeface="Helvetica" pitchFamily="2" charset="0"/>
              </a:rPr>
              <a:t>dụng</a:t>
            </a:r>
            <a:endParaRPr lang="en-GB" dirty="0">
              <a:latin typeface="Helvetica" pitchFamily="2" charset="0"/>
            </a:endParaRPr>
          </a:p>
          <a:p>
            <a:pPr>
              <a:spcBef>
                <a:spcPts val="600"/>
              </a:spcBef>
            </a:pPr>
            <a:endParaRPr lang="en-GB"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Refactoring</a:t>
            </a:r>
          </a:p>
        </p:txBody>
      </p:sp>
    </p:spTree>
    <p:extLst>
      <p:ext uri="{BB962C8B-B14F-4D97-AF65-F5344CB8AC3E}">
        <p14:creationId xmlns:p14="http://schemas.microsoft.com/office/powerpoint/2010/main" val="198155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1132976" cy="4958089"/>
          </a:xfrm>
          <a:prstGeom prst="rect">
            <a:avLst/>
          </a:prstGeom>
          <a:noFill/>
        </p:spPr>
        <p:txBody>
          <a:bodyPr wrap="square" rtlCol="0">
            <a:spAutoFit/>
          </a:bodyPr>
          <a:lstStyle/>
          <a:p>
            <a:pPr marL="285750" indent="-285750">
              <a:spcBef>
                <a:spcPts val="600"/>
              </a:spcBef>
              <a:buFontTx/>
              <a:buChar char="-"/>
            </a:pPr>
            <a:r>
              <a:rPr lang="en-GB" sz="1800" dirty="0" err="1">
                <a:latin typeface="Helvetica" pitchFamily="2" charset="0"/>
              </a:rPr>
              <a:t>Hợp</a:t>
            </a:r>
            <a:r>
              <a:rPr lang="en-GB" sz="1800" dirty="0">
                <a:latin typeface="Helvetica" pitchFamily="2" charset="0"/>
              </a:rPr>
              <a:t> </a:t>
            </a:r>
            <a:r>
              <a:rPr lang="en-GB" sz="1800" dirty="0" err="1">
                <a:latin typeface="Helvetica" pitchFamily="2" charset="0"/>
              </a:rPr>
              <a:t>tác</a:t>
            </a:r>
            <a:r>
              <a:rPr lang="en-GB" sz="1800" dirty="0">
                <a:latin typeface="Helvetica" pitchFamily="2" charset="0"/>
              </a:rPr>
              <a:t> </a:t>
            </a:r>
            <a:r>
              <a:rPr lang="en-GB" sz="1800" dirty="0" err="1">
                <a:latin typeface="Helvetica" pitchFamily="2" charset="0"/>
              </a:rPr>
              <a:t>với</a:t>
            </a:r>
            <a:r>
              <a:rPr lang="en-GB" sz="1800" dirty="0">
                <a:latin typeface="Helvetica" pitchFamily="2" charset="0"/>
              </a:rPr>
              <a:t> Tester: </a:t>
            </a:r>
            <a:r>
              <a:rPr lang="vi-VN" sz="1800" dirty="0">
                <a:latin typeface="Helvetica" pitchFamily="2" charset="0"/>
              </a:rPr>
              <a:t>Sự tham gia của đội kiểm thử chất lượng (QA) trong quá trình Refactoring đảm bảo rằng các thay đổi không gây ra lỗi mới hoặc ảnh hưởng xấu đến chức năng của phần mềm. Đội QA có thể giúp kiểm tra mã đã Refactor có hoạt động như dự kiến, duy trì chất lượng và tính đáng tin cậy của phần mềm.</a:t>
            </a:r>
            <a:endParaRPr lang="en-GB" sz="1800" dirty="0">
              <a:latin typeface="Helvetica" pitchFamily="2" charset="0"/>
            </a:endParaRPr>
          </a:p>
          <a:p>
            <a:pPr marL="285750" indent="-285750">
              <a:spcBef>
                <a:spcPts val="600"/>
              </a:spcBef>
              <a:buFontTx/>
              <a:buChar char="-"/>
            </a:pPr>
            <a:r>
              <a:rPr lang="en-GB" sz="1800" dirty="0" err="1">
                <a:latin typeface="Helvetica" pitchFamily="2" charset="0"/>
              </a:rPr>
              <a:t>Tự</a:t>
            </a:r>
            <a:r>
              <a:rPr lang="en-GB" sz="1800" dirty="0">
                <a:latin typeface="Helvetica" pitchFamily="2" charset="0"/>
              </a:rPr>
              <a:t> </a:t>
            </a:r>
            <a:r>
              <a:rPr lang="en-GB" sz="1800" dirty="0" err="1">
                <a:latin typeface="Helvetica" pitchFamily="2" charset="0"/>
              </a:rPr>
              <a:t>động</a:t>
            </a:r>
            <a:r>
              <a:rPr lang="en-GB" sz="1800" dirty="0">
                <a:latin typeface="Helvetica" pitchFamily="2" charset="0"/>
              </a:rPr>
              <a:t> </a:t>
            </a:r>
            <a:r>
              <a:rPr lang="en-GB" sz="1800" dirty="0" err="1">
                <a:latin typeface="Helvetica" pitchFamily="2" charset="0"/>
              </a:rPr>
              <a:t>hóa</a:t>
            </a:r>
            <a:r>
              <a:rPr lang="en-GB" sz="1800" dirty="0">
                <a:latin typeface="Helvetica" pitchFamily="2" charset="0"/>
              </a:rPr>
              <a:t> </a:t>
            </a:r>
            <a:r>
              <a:rPr lang="en-GB" sz="1800" dirty="0" err="1">
                <a:latin typeface="Helvetica" pitchFamily="2" charset="0"/>
              </a:rPr>
              <a:t>quy</a:t>
            </a:r>
            <a:r>
              <a:rPr lang="en-GB" sz="1800" dirty="0">
                <a:latin typeface="Helvetica" pitchFamily="2" charset="0"/>
              </a:rPr>
              <a:t> </a:t>
            </a:r>
            <a:r>
              <a:rPr lang="en-GB" sz="1800" dirty="0" err="1">
                <a:latin typeface="Helvetica" pitchFamily="2" charset="0"/>
              </a:rPr>
              <a:t>trình</a:t>
            </a:r>
            <a:r>
              <a:rPr lang="en-GB" sz="1800" dirty="0">
                <a:latin typeface="Helvetica" pitchFamily="2" charset="0"/>
              </a:rPr>
              <a:t>: </a:t>
            </a:r>
            <a:r>
              <a:rPr lang="vi-VN" sz="1800" dirty="0">
                <a:latin typeface="Helvetica" pitchFamily="2" charset="0"/>
              </a:rPr>
              <a:t>Sử dụng các công cụ tự động hóa cho phân tích mã, kiểm thử và Refactoring có thể giúp tối ưu hoá quá trình và giảm thiểu rủi ro gây ra lỗi.</a:t>
            </a:r>
            <a:endParaRPr lang="en-GB" sz="1800" dirty="0">
              <a:latin typeface="Helvetica" pitchFamily="2" charset="0"/>
            </a:endParaRPr>
          </a:p>
          <a:p>
            <a:pPr marL="285750" indent="-285750">
              <a:spcBef>
                <a:spcPts val="600"/>
              </a:spcBef>
              <a:buFontTx/>
              <a:buChar char="-"/>
            </a:pPr>
            <a:r>
              <a:rPr lang="en-GB" sz="1800" dirty="0">
                <a:latin typeface="Helvetica" pitchFamily="2" charset="0"/>
              </a:rPr>
              <a:t>Refactor </a:t>
            </a:r>
            <a:r>
              <a:rPr lang="en-GB" sz="1800" dirty="0" err="1">
                <a:latin typeface="Helvetica" pitchFamily="2" charset="0"/>
              </a:rPr>
              <a:t>từng</a:t>
            </a:r>
            <a:r>
              <a:rPr lang="en-GB" sz="1800" dirty="0">
                <a:latin typeface="Helvetica" pitchFamily="2" charset="0"/>
              </a:rPr>
              <a:t> </a:t>
            </a:r>
            <a:r>
              <a:rPr lang="en-GB" sz="1800" dirty="0" err="1">
                <a:latin typeface="Helvetica" pitchFamily="2" charset="0"/>
              </a:rPr>
              <a:t>bước</a:t>
            </a:r>
            <a:r>
              <a:rPr lang="en-GB" sz="1800" dirty="0">
                <a:latin typeface="Helvetica" pitchFamily="2" charset="0"/>
              </a:rPr>
              <a:t> </a:t>
            </a:r>
            <a:r>
              <a:rPr lang="en-GB" sz="1800" dirty="0" err="1">
                <a:latin typeface="Helvetica" pitchFamily="2" charset="0"/>
              </a:rPr>
              <a:t>nhỏ</a:t>
            </a:r>
            <a:r>
              <a:rPr lang="en-GB" sz="1800" dirty="0">
                <a:latin typeface="Helvetica" pitchFamily="2" charset="0"/>
              </a:rPr>
              <a:t>: </a:t>
            </a:r>
            <a:r>
              <a:rPr lang="vi-VN" sz="1800" dirty="0">
                <a:latin typeface="Helvetica" pitchFamily="2" charset="0"/>
              </a:rPr>
              <a:t>Thực hiện những thay đổi nhỏ, từng bước trong quá trình Refactoring giúp giảm nguy cơ gây ra lỗi hoặc làm hỏng phần mềm. Tập trung vào từng cải tiến một, bạn có thể dễ dàng xác định và sửa lỗi, làm cho việc duy trì mã nguồn ổn định hơn trong suốt quá trình Refactoring.</a:t>
            </a:r>
            <a:endParaRPr lang="en-GB" sz="1800" dirty="0">
              <a:latin typeface="Helvetica" pitchFamily="2" charset="0"/>
            </a:endParaRPr>
          </a:p>
          <a:p>
            <a:pPr marL="285750" indent="-285750">
              <a:spcBef>
                <a:spcPts val="600"/>
              </a:spcBef>
              <a:buFontTx/>
              <a:buChar char="-"/>
            </a:pPr>
            <a:r>
              <a:rPr lang="en-GB" sz="1800" dirty="0" err="1">
                <a:latin typeface="Helvetica" pitchFamily="2" charset="0"/>
              </a:rPr>
              <a:t>Khắc</a:t>
            </a:r>
            <a:r>
              <a:rPr lang="en-GB" sz="1800" dirty="0">
                <a:latin typeface="Helvetica" pitchFamily="2" charset="0"/>
              </a:rPr>
              <a:t> </a:t>
            </a:r>
            <a:r>
              <a:rPr lang="en-GB" sz="1800" dirty="0" err="1">
                <a:latin typeface="Helvetica" pitchFamily="2" charset="0"/>
              </a:rPr>
              <a:t>phục</a:t>
            </a:r>
            <a:r>
              <a:rPr lang="en-GB" sz="1800" dirty="0">
                <a:latin typeface="Helvetica" pitchFamily="2" charset="0"/>
              </a:rPr>
              <a:t> </a:t>
            </a:r>
            <a:r>
              <a:rPr lang="en-GB" sz="1800" dirty="0" err="1">
                <a:latin typeface="Helvetica" pitchFamily="2" charset="0"/>
              </a:rPr>
              <a:t>sự</a:t>
            </a:r>
            <a:r>
              <a:rPr lang="en-GB" sz="1800" dirty="0">
                <a:latin typeface="Helvetica" pitchFamily="2" charset="0"/>
              </a:rPr>
              <a:t> </a:t>
            </a:r>
            <a:r>
              <a:rPr lang="en-GB" sz="1800" dirty="0" err="1">
                <a:latin typeface="Helvetica" pitchFamily="2" charset="0"/>
              </a:rPr>
              <a:t>cố</a:t>
            </a:r>
            <a:r>
              <a:rPr lang="en-GB" sz="1800" dirty="0">
                <a:latin typeface="Helvetica" pitchFamily="2" charset="0"/>
              </a:rPr>
              <a:t> </a:t>
            </a:r>
            <a:r>
              <a:rPr lang="en-GB" sz="1800" dirty="0" err="1">
                <a:latin typeface="Helvetica" pitchFamily="2" charset="0"/>
              </a:rPr>
              <a:t>và</a:t>
            </a:r>
            <a:r>
              <a:rPr lang="en-GB" sz="1800" dirty="0">
                <a:latin typeface="Helvetica" pitchFamily="2" charset="0"/>
              </a:rPr>
              <a:t> </a:t>
            </a:r>
            <a:r>
              <a:rPr lang="en-GB" sz="1800" dirty="0" err="1">
                <a:latin typeface="Helvetica" pitchFamily="2" charset="0"/>
              </a:rPr>
              <a:t>Gỡ</a:t>
            </a:r>
            <a:r>
              <a:rPr lang="en-GB" sz="1800" dirty="0">
                <a:latin typeface="Helvetica" pitchFamily="2" charset="0"/>
              </a:rPr>
              <a:t> </a:t>
            </a:r>
            <a:r>
              <a:rPr lang="en-GB" sz="1800" dirty="0" err="1">
                <a:latin typeface="Helvetica" pitchFamily="2" charset="0"/>
              </a:rPr>
              <a:t>lỗi</a:t>
            </a:r>
            <a:r>
              <a:rPr lang="en-GB" sz="1800" dirty="0">
                <a:latin typeface="Helvetica" pitchFamily="2" charset="0"/>
              </a:rPr>
              <a:t> </a:t>
            </a:r>
            <a:r>
              <a:rPr lang="en-GB" sz="1800" dirty="0" err="1">
                <a:latin typeface="Helvetica" pitchFamily="2" charset="0"/>
              </a:rPr>
              <a:t>một</a:t>
            </a:r>
            <a:r>
              <a:rPr lang="en-GB" sz="1800" dirty="0">
                <a:latin typeface="Helvetica" pitchFamily="2" charset="0"/>
              </a:rPr>
              <a:t> </a:t>
            </a:r>
            <a:r>
              <a:rPr lang="en-GB" sz="1800" dirty="0" err="1">
                <a:latin typeface="Helvetica" pitchFamily="2" charset="0"/>
              </a:rPr>
              <a:t>cách</a:t>
            </a:r>
            <a:r>
              <a:rPr lang="en-GB" sz="1800" dirty="0">
                <a:latin typeface="Helvetica" pitchFamily="2" charset="0"/>
              </a:rPr>
              <a:t> </a:t>
            </a:r>
            <a:r>
              <a:rPr lang="en-GB" sz="1800" dirty="0" err="1">
                <a:latin typeface="Helvetica" pitchFamily="2" charset="0"/>
              </a:rPr>
              <a:t>riêng</a:t>
            </a:r>
            <a:r>
              <a:rPr lang="en-GB" sz="1800" dirty="0">
                <a:latin typeface="Helvetica" pitchFamily="2" charset="0"/>
              </a:rPr>
              <a:t> </a:t>
            </a:r>
            <a:r>
              <a:rPr lang="en-GB" sz="1800" dirty="0" err="1">
                <a:latin typeface="Helvetica" pitchFamily="2" charset="0"/>
              </a:rPr>
              <a:t>lẻ</a:t>
            </a:r>
            <a:r>
              <a:rPr lang="en-GB" sz="1800" dirty="0">
                <a:latin typeface="Helvetica" pitchFamily="2" charset="0"/>
              </a:rPr>
              <a:t>: </a:t>
            </a:r>
            <a:r>
              <a:rPr lang="vi-VN" sz="1800" dirty="0">
                <a:latin typeface="Helvetica" pitchFamily="2" charset="0"/>
              </a:rPr>
              <a:t>Refactoring nên được duy trì riêng biệt so với việc sửa lỗi và gỡ lỗi. Kết hợp cả hai có thể gây nhầm lẫn và làm phức tạp việc xác định nguyên nhân gốc rễ của sự cố.</a:t>
            </a:r>
            <a:endParaRPr lang="en-GB" sz="1800" dirty="0">
              <a:latin typeface="Helvetica" pitchFamily="2" charset="0"/>
            </a:endParaRPr>
          </a:p>
          <a:p>
            <a:pPr marL="285750" indent="-285750">
              <a:spcBef>
                <a:spcPts val="600"/>
              </a:spcBef>
              <a:buFontTx/>
              <a:buChar char="-"/>
            </a:pPr>
            <a:r>
              <a:rPr lang="en-GB" sz="1800" dirty="0" err="1">
                <a:latin typeface="Helvetica" pitchFamily="2" charset="0"/>
              </a:rPr>
              <a:t>Ưu</a:t>
            </a:r>
            <a:r>
              <a:rPr lang="en-GB" sz="1800" dirty="0">
                <a:latin typeface="Helvetica" pitchFamily="2" charset="0"/>
              </a:rPr>
              <a:t> </a:t>
            </a:r>
            <a:r>
              <a:rPr lang="en-GB" sz="1800" dirty="0" err="1">
                <a:latin typeface="Helvetica" pitchFamily="2" charset="0"/>
              </a:rPr>
              <a:t>tiên</a:t>
            </a:r>
            <a:r>
              <a:rPr lang="en-GB" sz="1800" dirty="0">
                <a:latin typeface="Helvetica" pitchFamily="2" charset="0"/>
              </a:rPr>
              <a:t> </a:t>
            </a:r>
            <a:r>
              <a:rPr lang="en-GB" sz="1800" dirty="0" err="1">
                <a:latin typeface="Helvetica" pitchFamily="2" charset="0"/>
              </a:rPr>
              <a:t>Loại</a:t>
            </a:r>
            <a:r>
              <a:rPr lang="en-GB" sz="1800" dirty="0">
                <a:latin typeface="Helvetica" pitchFamily="2" charset="0"/>
              </a:rPr>
              <a:t> </a:t>
            </a:r>
            <a:r>
              <a:rPr lang="en-GB" sz="1800" dirty="0" err="1">
                <a:latin typeface="Helvetica" pitchFamily="2" charset="0"/>
              </a:rPr>
              <a:t>bỏ</a:t>
            </a:r>
            <a:r>
              <a:rPr lang="en-GB" sz="1800" dirty="0">
                <a:latin typeface="Helvetica" pitchFamily="2" charset="0"/>
              </a:rPr>
              <a:t> </a:t>
            </a:r>
            <a:r>
              <a:rPr lang="en-GB" sz="1800" dirty="0" err="1">
                <a:latin typeface="Helvetica" pitchFamily="2" charset="0"/>
              </a:rPr>
              <a:t>Mã</a:t>
            </a:r>
            <a:r>
              <a:rPr lang="en-GB" sz="1800" dirty="0">
                <a:latin typeface="Helvetica" pitchFamily="2" charset="0"/>
              </a:rPr>
              <a:t> </a:t>
            </a:r>
            <a:r>
              <a:rPr lang="en-GB" sz="1800" dirty="0" err="1">
                <a:latin typeface="Helvetica" pitchFamily="2" charset="0"/>
              </a:rPr>
              <a:t>Trùng</a:t>
            </a:r>
            <a:r>
              <a:rPr lang="en-GB" sz="1800" dirty="0">
                <a:latin typeface="Helvetica" pitchFamily="2" charset="0"/>
              </a:rPr>
              <a:t> </a:t>
            </a:r>
            <a:r>
              <a:rPr lang="en-GB" sz="1800" dirty="0" err="1">
                <a:latin typeface="Helvetica" pitchFamily="2" charset="0"/>
              </a:rPr>
              <a:t>lặp</a:t>
            </a:r>
            <a:r>
              <a:rPr lang="en-GB" sz="1800" dirty="0">
                <a:latin typeface="Helvetica" pitchFamily="2" charset="0"/>
              </a:rPr>
              <a:t>: </a:t>
            </a:r>
            <a:r>
              <a:rPr lang="en-GB" sz="1800" dirty="0" err="1">
                <a:latin typeface="Helvetica" pitchFamily="2" charset="0"/>
              </a:rPr>
              <a:t>Một</a:t>
            </a:r>
            <a:r>
              <a:rPr lang="en-GB" sz="1800" dirty="0">
                <a:latin typeface="Helvetica" pitchFamily="2" charset="0"/>
              </a:rPr>
              <a:t> </a:t>
            </a:r>
            <a:r>
              <a:rPr lang="en-GB" sz="1800" dirty="0" err="1">
                <a:latin typeface="Helvetica" pitchFamily="2" charset="0"/>
              </a:rPr>
              <a:t>trong</a:t>
            </a:r>
            <a:r>
              <a:rPr lang="en-GB" sz="1800" dirty="0">
                <a:latin typeface="Helvetica" pitchFamily="2" charset="0"/>
              </a:rPr>
              <a:t> </a:t>
            </a:r>
            <a:r>
              <a:rPr lang="en-GB" sz="1800" dirty="0" err="1">
                <a:latin typeface="Helvetica" pitchFamily="2" charset="0"/>
              </a:rPr>
              <a:t>những</a:t>
            </a:r>
            <a:r>
              <a:rPr lang="en-GB" sz="1800" dirty="0">
                <a:latin typeface="Helvetica" pitchFamily="2" charset="0"/>
              </a:rPr>
              <a:t> </a:t>
            </a:r>
            <a:r>
              <a:rPr lang="en-GB" sz="1800" dirty="0" err="1">
                <a:latin typeface="Helvetica" pitchFamily="2" charset="0"/>
              </a:rPr>
              <a:t>mục</a:t>
            </a:r>
            <a:r>
              <a:rPr lang="en-GB" sz="1800" dirty="0">
                <a:latin typeface="Helvetica" pitchFamily="2" charset="0"/>
              </a:rPr>
              <a:t> </a:t>
            </a:r>
            <a:r>
              <a:rPr lang="en-GB" sz="1800" dirty="0" err="1">
                <a:latin typeface="Helvetica" pitchFamily="2" charset="0"/>
              </a:rPr>
              <a:t>tiêu</a:t>
            </a:r>
            <a:r>
              <a:rPr lang="en-GB" sz="1800" dirty="0">
                <a:latin typeface="Helvetica" pitchFamily="2" charset="0"/>
              </a:rPr>
              <a:t> </a:t>
            </a:r>
            <a:r>
              <a:rPr lang="en-GB" sz="1800" dirty="0" err="1">
                <a:latin typeface="Helvetica" pitchFamily="2" charset="0"/>
              </a:rPr>
              <a:t>quan</a:t>
            </a:r>
            <a:r>
              <a:rPr lang="en-GB" sz="1800" dirty="0">
                <a:latin typeface="Helvetica" pitchFamily="2" charset="0"/>
              </a:rPr>
              <a:t> </a:t>
            </a:r>
            <a:r>
              <a:rPr lang="en-GB" sz="1800" dirty="0" err="1">
                <a:latin typeface="Helvetica" pitchFamily="2" charset="0"/>
              </a:rPr>
              <a:t>trọng</a:t>
            </a:r>
            <a:r>
              <a:rPr lang="en-GB" sz="1800" dirty="0">
                <a:latin typeface="Helvetica" pitchFamily="2" charset="0"/>
              </a:rPr>
              <a:t> </a:t>
            </a:r>
            <a:r>
              <a:rPr lang="en-GB" sz="1800" dirty="0" err="1">
                <a:latin typeface="Helvetica" pitchFamily="2" charset="0"/>
              </a:rPr>
              <a:t>của</a:t>
            </a:r>
            <a:r>
              <a:rPr lang="en-GB" sz="1800" dirty="0">
                <a:latin typeface="Helvetica" pitchFamily="2" charset="0"/>
              </a:rPr>
              <a:t> Refactoring </a:t>
            </a:r>
            <a:r>
              <a:rPr lang="en-GB" sz="1800" dirty="0" err="1">
                <a:latin typeface="Helvetica" pitchFamily="2" charset="0"/>
              </a:rPr>
              <a:t>là</a:t>
            </a:r>
            <a:r>
              <a:rPr lang="en-GB" sz="1800" dirty="0">
                <a:latin typeface="Helvetica" pitchFamily="2" charset="0"/>
              </a:rPr>
              <a:t> </a:t>
            </a:r>
            <a:r>
              <a:rPr lang="en-GB" sz="1800" dirty="0" err="1">
                <a:latin typeface="Helvetica" pitchFamily="2" charset="0"/>
              </a:rPr>
              <a:t>loại</a:t>
            </a:r>
            <a:r>
              <a:rPr lang="en-GB" sz="1800" dirty="0">
                <a:latin typeface="Helvetica" pitchFamily="2" charset="0"/>
              </a:rPr>
              <a:t> </a:t>
            </a:r>
            <a:r>
              <a:rPr lang="en-GB" sz="1800" dirty="0" err="1">
                <a:latin typeface="Helvetica" pitchFamily="2" charset="0"/>
              </a:rPr>
              <a:t>bỏ</a:t>
            </a:r>
            <a:r>
              <a:rPr lang="en-GB" sz="1800" dirty="0">
                <a:latin typeface="Helvetica" pitchFamily="2" charset="0"/>
              </a:rPr>
              <a:t> </a:t>
            </a:r>
            <a:r>
              <a:rPr lang="en-GB" sz="1800" dirty="0" err="1">
                <a:latin typeface="Helvetica" pitchFamily="2" charset="0"/>
              </a:rPr>
              <a:t>mã</a:t>
            </a:r>
            <a:r>
              <a:rPr lang="en-GB" sz="1800" dirty="0">
                <a:latin typeface="Helvetica" pitchFamily="2" charset="0"/>
              </a:rPr>
              <a:t> </a:t>
            </a:r>
            <a:r>
              <a:rPr lang="en-GB" sz="1800" dirty="0" err="1">
                <a:latin typeface="Helvetica" pitchFamily="2" charset="0"/>
              </a:rPr>
              <a:t>trùng</a:t>
            </a:r>
            <a:r>
              <a:rPr lang="en-GB" sz="1800" dirty="0">
                <a:latin typeface="Helvetica" pitchFamily="2" charset="0"/>
              </a:rPr>
              <a:t> </a:t>
            </a:r>
            <a:r>
              <a:rPr lang="en-GB" sz="1800" dirty="0" err="1">
                <a:latin typeface="Helvetica" pitchFamily="2" charset="0"/>
              </a:rPr>
              <a:t>lặp</a:t>
            </a:r>
            <a:r>
              <a:rPr lang="en-GB" sz="1800" dirty="0">
                <a:latin typeface="Helvetica" pitchFamily="2" charset="0"/>
              </a:rPr>
              <a:t>, </a:t>
            </a:r>
            <a:r>
              <a:rPr lang="en-GB" sz="1800" dirty="0" err="1">
                <a:latin typeface="Helvetica" pitchFamily="2" charset="0"/>
              </a:rPr>
              <a:t>vì</a:t>
            </a:r>
            <a:r>
              <a:rPr lang="en-GB" sz="1800" dirty="0">
                <a:latin typeface="Helvetica" pitchFamily="2" charset="0"/>
              </a:rPr>
              <a:t> </a:t>
            </a:r>
            <a:r>
              <a:rPr lang="en-GB" sz="1800" dirty="0" err="1">
                <a:latin typeface="Helvetica" pitchFamily="2" charset="0"/>
              </a:rPr>
              <a:t>nó</a:t>
            </a:r>
            <a:r>
              <a:rPr lang="en-GB" sz="1800" dirty="0">
                <a:latin typeface="Helvetica" pitchFamily="2" charset="0"/>
              </a:rPr>
              <a:t> </a:t>
            </a:r>
            <a:r>
              <a:rPr lang="en-GB" sz="1800" dirty="0" err="1">
                <a:latin typeface="Helvetica" pitchFamily="2" charset="0"/>
              </a:rPr>
              <a:t>có</a:t>
            </a:r>
            <a:r>
              <a:rPr lang="en-GB" sz="1800" dirty="0">
                <a:latin typeface="Helvetica" pitchFamily="2" charset="0"/>
              </a:rPr>
              <a:t> </a:t>
            </a:r>
            <a:r>
              <a:rPr lang="en-GB" sz="1800" dirty="0" err="1">
                <a:latin typeface="Helvetica" pitchFamily="2" charset="0"/>
              </a:rPr>
              <a:t>thể</a:t>
            </a:r>
            <a:r>
              <a:rPr lang="en-GB" sz="1800" dirty="0">
                <a:latin typeface="Helvetica" pitchFamily="2" charset="0"/>
              </a:rPr>
              <a:t> </a:t>
            </a:r>
            <a:r>
              <a:rPr lang="en-GB" sz="1800" dirty="0" err="1">
                <a:latin typeface="Helvetica" pitchFamily="2" charset="0"/>
              </a:rPr>
              <a:t>dẫn</a:t>
            </a:r>
            <a:r>
              <a:rPr lang="en-GB" sz="1800" dirty="0">
                <a:latin typeface="Helvetica" pitchFamily="2" charset="0"/>
              </a:rPr>
              <a:t> </a:t>
            </a:r>
            <a:r>
              <a:rPr lang="en-GB" sz="1800" dirty="0" err="1">
                <a:latin typeface="Helvetica" pitchFamily="2" charset="0"/>
              </a:rPr>
              <a:t>đến</a:t>
            </a:r>
            <a:r>
              <a:rPr lang="en-GB" sz="1800" dirty="0">
                <a:latin typeface="Helvetica" pitchFamily="2" charset="0"/>
              </a:rPr>
              <a:t> </a:t>
            </a:r>
            <a:r>
              <a:rPr lang="en-GB" sz="1800" dirty="0" err="1">
                <a:latin typeface="Helvetica" pitchFamily="2" charset="0"/>
              </a:rPr>
              <a:t>không</a:t>
            </a:r>
            <a:r>
              <a:rPr lang="en-GB" sz="1800" dirty="0">
                <a:latin typeface="Helvetica" pitchFamily="2" charset="0"/>
              </a:rPr>
              <a:t> </a:t>
            </a:r>
            <a:r>
              <a:rPr lang="en-GB" sz="1800" dirty="0" err="1">
                <a:latin typeface="Helvetica" pitchFamily="2" charset="0"/>
              </a:rPr>
              <a:t>nhất</a:t>
            </a:r>
            <a:r>
              <a:rPr lang="en-GB" sz="1800" dirty="0">
                <a:latin typeface="Helvetica" pitchFamily="2" charset="0"/>
              </a:rPr>
              <a:t> </a:t>
            </a:r>
            <a:r>
              <a:rPr lang="en-GB" sz="1800" dirty="0" err="1">
                <a:latin typeface="Helvetica" pitchFamily="2" charset="0"/>
              </a:rPr>
              <a:t>quán</a:t>
            </a:r>
            <a:r>
              <a:rPr lang="en-GB" sz="1800" dirty="0">
                <a:latin typeface="Helvetica" pitchFamily="2" charset="0"/>
              </a:rPr>
              <a:t>, </a:t>
            </a:r>
            <a:r>
              <a:rPr lang="en-GB" sz="1800" dirty="0" err="1">
                <a:latin typeface="Helvetica" pitchFamily="2" charset="0"/>
              </a:rPr>
              <a:t>tăng</a:t>
            </a:r>
            <a:r>
              <a:rPr lang="en-GB" sz="1800" dirty="0">
                <a:latin typeface="Helvetica" pitchFamily="2" charset="0"/>
              </a:rPr>
              <a:t> </a:t>
            </a:r>
            <a:r>
              <a:rPr lang="en-GB" sz="1800" dirty="0" err="1">
                <a:latin typeface="Helvetica" pitchFamily="2" charset="0"/>
              </a:rPr>
              <a:t>phức</a:t>
            </a:r>
            <a:r>
              <a:rPr lang="en-GB" sz="1800" dirty="0">
                <a:latin typeface="Helvetica" pitchFamily="2" charset="0"/>
              </a:rPr>
              <a:t> </a:t>
            </a:r>
            <a:r>
              <a:rPr lang="en-GB" sz="1800" dirty="0" err="1">
                <a:latin typeface="Helvetica" pitchFamily="2" charset="0"/>
              </a:rPr>
              <a:t>tạp</a:t>
            </a:r>
            <a:r>
              <a:rPr lang="en-GB" sz="1800" dirty="0">
                <a:latin typeface="Helvetica" pitchFamily="2" charset="0"/>
              </a:rPr>
              <a:t> </a:t>
            </a:r>
            <a:r>
              <a:rPr lang="en-GB" sz="1800" dirty="0" err="1">
                <a:latin typeface="Helvetica" pitchFamily="2" charset="0"/>
              </a:rPr>
              <a:t>trong</a:t>
            </a:r>
            <a:r>
              <a:rPr lang="en-GB" sz="1800" dirty="0">
                <a:latin typeface="Helvetica" pitchFamily="2" charset="0"/>
              </a:rPr>
              <a:t> </a:t>
            </a:r>
            <a:r>
              <a:rPr lang="en-GB" sz="1800" dirty="0" err="1">
                <a:latin typeface="Helvetica" pitchFamily="2" charset="0"/>
              </a:rPr>
              <a:t>việc</a:t>
            </a:r>
            <a:r>
              <a:rPr lang="en-GB" sz="1800" dirty="0">
                <a:latin typeface="Helvetica" pitchFamily="2" charset="0"/>
              </a:rPr>
              <a:t> </a:t>
            </a:r>
            <a:r>
              <a:rPr lang="en-GB" sz="1800" dirty="0" err="1">
                <a:latin typeface="Helvetica" pitchFamily="2" charset="0"/>
              </a:rPr>
              <a:t>bảo</a:t>
            </a:r>
            <a:r>
              <a:rPr lang="en-GB" sz="1800" dirty="0">
                <a:latin typeface="Helvetica" pitchFamily="2" charset="0"/>
              </a:rPr>
              <a:t> </a:t>
            </a:r>
            <a:r>
              <a:rPr lang="en-GB" sz="1800" dirty="0" err="1">
                <a:latin typeface="Helvetica" pitchFamily="2" charset="0"/>
              </a:rPr>
              <a:t>trì</a:t>
            </a:r>
            <a:r>
              <a:rPr lang="en-GB" sz="1800" dirty="0">
                <a:latin typeface="Helvetica" pitchFamily="2" charset="0"/>
              </a:rPr>
              <a:t> </a:t>
            </a:r>
            <a:r>
              <a:rPr lang="en-GB" sz="1800" dirty="0" err="1">
                <a:latin typeface="Helvetica" pitchFamily="2" charset="0"/>
              </a:rPr>
              <a:t>và</a:t>
            </a:r>
            <a:r>
              <a:rPr lang="en-GB" sz="1800" dirty="0">
                <a:latin typeface="Helvetica" pitchFamily="2" charset="0"/>
              </a:rPr>
              <a:t> </a:t>
            </a:r>
            <a:r>
              <a:rPr lang="en-GB" sz="1800" dirty="0" err="1">
                <a:latin typeface="Helvetica" pitchFamily="2" charset="0"/>
              </a:rPr>
              <a:t>làm</a:t>
            </a:r>
            <a:r>
              <a:rPr lang="en-GB" sz="1800" dirty="0">
                <a:latin typeface="Helvetica" pitchFamily="2" charset="0"/>
              </a:rPr>
              <a:t> </a:t>
            </a:r>
            <a:r>
              <a:rPr lang="en-GB" sz="1800" dirty="0" err="1">
                <a:latin typeface="Helvetica" pitchFamily="2" charset="0"/>
              </a:rPr>
              <a:t>cho</a:t>
            </a:r>
            <a:r>
              <a:rPr lang="en-GB" sz="1800" dirty="0">
                <a:latin typeface="Helvetica" pitchFamily="2" charset="0"/>
              </a:rPr>
              <a:t> </a:t>
            </a:r>
            <a:r>
              <a:rPr lang="en-GB" sz="1800" dirty="0" err="1">
                <a:latin typeface="Helvetica" pitchFamily="2" charset="0"/>
              </a:rPr>
              <a:t>mã</a:t>
            </a:r>
            <a:r>
              <a:rPr lang="en-GB" sz="1800" dirty="0">
                <a:latin typeface="Helvetica" pitchFamily="2" charset="0"/>
              </a:rPr>
              <a:t> </a:t>
            </a:r>
            <a:r>
              <a:rPr lang="en-GB" sz="1800" dirty="0" err="1">
                <a:latin typeface="Helvetica" pitchFamily="2" charset="0"/>
              </a:rPr>
              <a:t>nguồn</a:t>
            </a:r>
            <a:r>
              <a:rPr lang="en-GB" sz="1800" dirty="0">
                <a:latin typeface="Helvetica" pitchFamily="2" charset="0"/>
              </a:rPr>
              <a:t> </a:t>
            </a:r>
            <a:r>
              <a:rPr lang="en-GB" sz="1800" dirty="0" err="1">
                <a:latin typeface="Helvetica" pitchFamily="2" charset="0"/>
              </a:rPr>
              <a:t>dễ</a:t>
            </a:r>
            <a:r>
              <a:rPr lang="en-GB" sz="1800" dirty="0">
                <a:latin typeface="Helvetica" pitchFamily="2" charset="0"/>
              </a:rPr>
              <a:t> </a:t>
            </a:r>
            <a:r>
              <a:rPr lang="en-GB" sz="1800" dirty="0" err="1">
                <a:latin typeface="Helvetica" pitchFamily="2" charset="0"/>
              </a:rPr>
              <a:t>gây</a:t>
            </a:r>
            <a:r>
              <a:rPr lang="en-GB" sz="1800" dirty="0">
                <a:latin typeface="Helvetica" pitchFamily="2" charset="0"/>
              </a:rPr>
              <a:t> </a:t>
            </a:r>
            <a:r>
              <a:rPr lang="en-GB" sz="1800" dirty="0" err="1">
                <a:latin typeface="Helvetica" pitchFamily="2" charset="0"/>
              </a:rPr>
              <a:t>lỗi</a:t>
            </a:r>
            <a:r>
              <a:rPr lang="en-GB" sz="1800" dirty="0">
                <a:latin typeface="Helvetica" pitchFamily="2" charset="0"/>
              </a:rPr>
              <a:t>.</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sz="4800" b="1">
                <a:latin typeface="Helvetica" pitchFamily="2" charset="0"/>
              </a:rPr>
              <a:t>5 Nguyên tắc cho Refactoring</a:t>
            </a:r>
          </a:p>
        </p:txBody>
      </p:sp>
    </p:spTree>
    <p:extLst>
      <p:ext uri="{BB962C8B-B14F-4D97-AF65-F5344CB8AC3E}">
        <p14:creationId xmlns:p14="http://schemas.microsoft.com/office/powerpoint/2010/main" val="395604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3694794"/>
          </a:xfrm>
          <a:prstGeom prst="rect">
            <a:avLst/>
          </a:prstGeom>
          <a:noFill/>
        </p:spPr>
        <p:txBody>
          <a:bodyPr wrap="square" rtlCol="0">
            <a:spAutoFit/>
          </a:bodyPr>
          <a:lstStyle/>
          <a:p>
            <a:pPr marL="0" indent="0">
              <a:spcBef>
                <a:spcPts val="600"/>
              </a:spcBef>
              <a:buNone/>
            </a:pPr>
            <a:r>
              <a:rPr lang="x-none" b="1" dirty="0">
                <a:latin typeface="Helvetica" pitchFamily="2" charset="0"/>
              </a:rPr>
              <a:t>2. TDD khác với kỹ thuật phát triển phần mềm truyền thống như thế nào?</a:t>
            </a:r>
          </a:p>
          <a:p>
            <a:pPr marL="285750" indent="-285750">
              <a:spcBef>
                <a:spcPts val="600"/>
              </a:spcBef>
              <a:buFontTx/>
              <a:buChar char="-"/>
            </a:pPr>
            <a:r>
              <a:rPr lang="x-none" dirty="0">
                <a:latin typeface="Helvetica" pitchFamily="2" charset="0"/>
              </a:rPr>
              <a:t>Trước khi TDD ra đời và trở nên thịnh hành, trên thế giới duy trì một “tiên đề” rằng </a:t>
            </a:r>
            <a:r>
              <a:rPr lang="x-none" b="1" dirty="0">
                <a:latin typeface="Helvetica" pitchFamily="2" charset="0"/>
              </a:rPr>
              <a:t>“Nhà phát triển không bao giờ nên kiểm tra mã của chính họ”</a:t>
            </a:r>
            <a:r>
              <a:rPr lang="x-none" dirty="0">
                <a:latin typeface="Helvetica" pitchFamily="2" charset="0"/>
              </a:rPr>
              <a:t> – Dark Ages of Developer Testing</a:t>
            </a:r>
          </a:p>
          <a:p>
            <a:pPr marL="285750" indent="-285750">
              <a:spcBef>
                <a:spcPts val="600"/>
              </a:spcBef>
              <a:buFontTx/>
              <a:buChar char="-"/>
            </a:pPr>
            <a:r>
              <a:rPr lang="x-none" dirty="0">
                <a:latin typeface="Helvetica" pitchFamily="2" charset="0"/>
              </a:rPr>
              <a:t>Việc phát triển phần mềm thường được vận hành theo mô hình Water Fall với Phrase Testing được tách rời -&gt; Kiểm thử sẽ muộn hơn -&gt; Thời gian hoàn thành, đưa sản phẩm vào sử dụng chậm -&gt; Nguy cơ thất bại cao</a:t>
            </a:r>
          </a:p>
          <a:p>
            <a:pPr marL="285750" indent="-285750">
              <a:spcBef>
                <a:spcPts val="600"/>
              </a:spcBef>
              <a:buFontTx/>
              <a:buChar char="-"/>
            </a:pPr>
            <a:r>
              <a:rPr lang="x-none" dirty="0">
                <a:latin typeface="Helvetica" pitchFamily="2" charset="0"/>
              </a:rPr>
              <a:t>Khi áp dụng TDD/ATDD khái niệm kiểm thử sớm ra đời, các khiếm khuyết/lỗi được phát hiện và khắc phục sớm sớm -&gt; Giảm thời gian phát triển -&gt; Tăng khả năng thành công của dự án</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1293691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5460534"/>
          </a:xfrm>
          <a:prstGeom prst="rect">
            <a:avLst/>
          </a:prstGeom>
          <a:noFill/>
        </p:spPr>
        <p:txBody>
          <a:bodyPr wrap="square" rtlCol="0">
            <a:spAutoFit/>
          </a:bodyPr>
          <a:lstStyle/>
          <a:p>
            <a:pPr marL="285750" indent="-285750">
              <a:spcBef>
                <a:spcPts val="600"/>
              </a:spcBef>
              <a:buFontTx/>
              <a:buChar char="-"/>
            </a:pPr>
            <a:r>
              <a:rPr lang="x-none" dirty="0">
                <a:latin typeface="Helvetica" pitchFamily="2" charset="0"/>
              </a:rPr>
              <a:t>TDD – Test Driven Development là sự kết hợp giữa phương pháp Phát triển kiểm thử trước (Test First Development) và phương pháp điều chỉnh lại mã nguồn (Refectoring). Mục tiêu của TDD là giúp cho mã nguồn được đảm bảo chất lượng, gọn gàng, chạy trơn tru.</a:t>
            </a:r>
          </a:p>
          <a:p>
            <a:pPr marL="285750" indent="-285750">
              <a:spcBef>
                <a:spcPts val="600"/>
              </a:spcBef>
              <a:buFontTx/>
              <a:buChar char="-"/>
            </a:pPr>
            <a:r>
              <a:rPr lang="x-none" dirty="0">
                <a:latin typeface="Helvetica" pitchFamily="2" charset="0"/>
              </a:rPr>
              <a:t>TDD xuất hiện không phải để thay thế phương pháp kiểm thử truyền thống, mà là nhằm đảm bảo cho việc thực hiện Unit Testing đạt được hiệu quả tối đa.</a:t>
            </a:r>
          </a:p>
          <a:p>
            <a:pPr marL="285750" indent="-285750">
              <a:spcBef>
                <a:spcPts val="600"/>
              </a:spcBef>
              <a:buFontTx/>
              <a:buChar char="-"/>
            </a:pPr>
            <a:r>
              <a:rPr lang="x-none" dirty="0">
                <a:latin typeface="Helvetica" pitchFamily="2" charset="0"/>
              </a:rPr>
              <a:t>Hiện TDD là phương pháp được sử dụng khá rộng rãi, ở những công ty có dùng phương pháp Agile.</a:t>
            </a:r>
          </a:p>
          <a:p>
            <a:pPr marL="285750" indent="-285750">
              <a:spcBef>
                <a:spcPts val="600"/>
              </a:spcBef>
              <a:buFontTx/>
              <a:buChar char="-"/>
            </a:pPr>
            <a:r>
              <a:rPr lang="x-none" dirty="0">
                <a:latin typeface="Helvetica" pitchFamily="2" charset="0"/>
              </a:rPr>
              <a:t>BDD – Behaviour Driven Development là dạng mở rộng của TDD, phát triển hành vi kết hợp với các kỹ thuật và nguyên tắc TDD chung. Tuy nhiên TDD thì tập trung vào việc kiểm thử mã nguồn, quy trình kiến trúc nội bộ. Còn BDD tập trung vào việc kiểm thử hành vi, chức năng của phần mềm. Nói cách khác thì TDD kiểm thử từng chi tiết code nhỏ trong phần mềm còn BDD thì kiểm thử chức năng, hành vi tổng quát.</a:t>
            </a:r>
          </a:p>
          <a:p>
            <a:pPr marL="285750" indent="-285750">
              <a:spcBef>
                <a:spcPts val="600"/>
              </a:spcBef>
              <a:buFontTx/>
              <a:buChar char="-"/>
            </a:pPr>
            <a:r>
              <a:rPr lang="x-none" dirty="0">
                <a:latin typeface="Helvetica" pitchFamily="2" charset="0"/>
              </a:rPr>
              <a:t>Thông thường, BDD được viết dưới dạng Plain Text Language gọi là Gherkin, sau đó lưu dưới dạng extension là .feature.</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sz="4800" b="1" dirty="0"/>
              <a:t>TDD vs BDD</a:t>
            </a:r>
            <a:endParaRPr lang="x-none" sz="4800" b="1">
              <a:latin typeface="Helvetica" pitchFamily="2" charset="0"/>
            </a:endParaRPr>
          </a:p>
        </p:txBody>
      </p:sp>
    </p:spTree>
    <p:extLst>
      <p:ext uri="{BB962C8B-B14F-4D97-AF65-F5344CB8AC3E}">
        <p14:creationId xmlns:p14="http://schemas.microsoft.com/office/powerpoint/2010/main" val="390008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110927"/>
            <a:ext cx="10744200" cy="1553567"/>
          </a:xfrm>
          <a:prstGeom prst="rect">
            <a:avLst/>
          </a:prstGeom>
          <a:noFill/>
        </p:spPr>
        <p:txBody>
          <a:bodyPr wrap="square" rtlCol="0">
            <a:spAutoFit/>
          </a:bodyPr>
          <a:lstStyle/>
          <a:p>
            <a:pPr marL="285750" indent="-285750">
              <a:buFontTx/>
              <a:buChar char="-"/>
            </a:pPr>
            <a:r>
              <a:rPr lang="en-GB" dirty="0"/>
              <a:t>Gherkin </a:t>
            </a:r>
            <a:r>
              <a:rPr lang="en-GB" dirty="0" err="1"/>
              <a:t>là</a:t>
            </a:r>
            <a:r>
              <a:rPr lang="en-GB" dirty="0"/>
              <a:t> </a:t>
            </a:r>
            <a:r>
              <a:rPr lang="en-GB" dirty="0" err="1"/>
              <a:t>một</a:t>
            </a:r>
            <a:r>
              <a:rPr lang="en-GB" dirty="0"/>
              <a:t> </a:t>
            </a:r>
            <a:r>
              <a:rPr lang="en-GB" dirty="0" err="1"/>
              <a:t>ngôn</a:t>
            </a:r>
            <a:r>
              <a:rPr lang="en-GB" dirty="0"/>
              <a:t> </a:t>
            </a:r>
            <a:r>
              <a:rPr lang="en-GB" dirty="0" err="1"/>
              <a:t>ngữ</a:t>
            </a:r>
            <a:r>
              <a:rPr lang="en-GB" dirty="0"/>
              <a:t> </a:t>
            </a:r>
            <a:r>
              <a:rPr lang="en-GB" dirty="0" err="1"/>
              <a:t>mô</a:t>
            </a:r>
            <a:r>
              <a:rPr lang="en-GB" dirty="0"/>
              <a:t> </a:t>
            </a:r>
            <a:r>
              <a:rPr lang="en-GB" dirty="0" err="1"/>
              <a:t>tả</a:t>
            </a:r>
            <a:r>
              <a:rPr lang="en-GB" dirty="0"/>
              <a:t> </a:t>
            </a:r>
            <a:r>
              <a:rPr lang="en-GB" dirty="0" err="1"/>
              <a:t>hành</a:t>
            </a:r>
            <a:r>
              <a:rPr lang="en-GB" dirty="0"/>
              <a:t> vi </a:t>
            </a:r>
            <a:r>
              <a:rPr lang="en-GB" dirty="0" err="1"/>
              <a:t>nghiệp</a:t>
            </a:r>
            <a:r>
              <a:rPr lang="en-GB" dirty="0"/>
              <a:t> </a:t>
            </a:r>
            <a:r>
              <a:rPr lang="en-GB" dirty="0" err="1"/>
              <a:t>vụ</a:t>
            </a:r>
            <a:r>
              <a:rPr lang="en-GB" dirty="0"/>
              <a:t> </a:t>
            </a:r>
            <a:r>
              <a:rPr lang="en-GB" dirty="0" err="1"/>
              <a:t>mà</a:t>
            </a:r>
            <a:r>
              <a:rPr lang="en-GB" dirty="0"/>
              <a:t> </a:t>
            </a:r>
            <a:r>
              <a:rPr lang="en-GB" dirty="0" err="1"/>
              <a:t>không</a:t>
            </a:r>
            <a:r>
              <a:rPr lang="en-GB" dirty="0"/>
              <a:t> </a:t>
            </a:r>
            <a:r>
              <a:rPr lang="en-GB" dirty="0" err="1"/>
              <a:t>cần</a:t>
            </a:r>
            <a:r>
              <a:rPr lang="en-GB" dirty="0"/>
              <a:t> </a:t>
            </a:r>
            <a:r>
              <a:rPr lang="en-GB" dirty="0" err="1"/>
              <a:t>đi</a:t>
            </a:r>
            <a:r>
              <a:rPr lang="en-GB" dirty="0"/>
              <a:t> </a:t>
            </a:r>
            <a:r>
              <a:rPr lang="en-GB" dirty="0" err="1"/>
              <a:t>sâu</a:t>
            </a:r>
            <a:r>
              <a:rPr lang="en-GB" dirty="0"/>
              <a:t> </a:t>
            </a:r>
            <a:r>
              <a:rPr lang="en-GB" dirty="0" err="1"/>
              <a:t>vào</a:t>
            </a:r>
            <a:r>
              <a:rPr lang="en-GB" dirty="0"/>
              <a:t> chi </a:t>
            </a:r>
            <a:r>
              <a:rPr lang="en-GB" dirty="0" err="1"/>
              <a:t>tiết</a:t>
            </a:r>
            <a:r>
              <a:rPr lang="en-GB" dirty="0"/>
              <a:t> </a:t>
            </a:r>
            <a:r>
              <a:rPr lang="en-GB" dirty="0" err="1"/>
              <a:t>thực</a:t>
            </a:r>
            <a:r>
              <a:rPr lang="en-GB" dirty="0"/>
              <a:t> </a:t>
            </a:r>
            <a:r>
              <a:rPr lang="en-GB" dirty="0" err="1"/>
              <a:t>hiện</a:t>
            </a:r>
            <a:r>
              <a:rPr lang="en-GB" dirty="0"/>
              <a:t>.</a:t>
            </a:r>
          </a:p>
          <a:p>
            <a:pPr marL="285750" indent="-285750">
              <a:buFontTx/>
              <a:buChar char="-"/>
            </a:pPr>
            <a:r>
              <a:rPr lang="en-GB" dirty="0"/>
              <a:t>Gherkin </a:t>
            </a:r>
            <a:r>
              <a:rPr lang="en-GB" dirty="0" err="1"/>
              <a:t>hoạt</a:t>
            </a:r>
            <a:r>
              <a:rPr lang="en-GB" dirty="0"/>
              <a:t> </a:t>
            </a:r>
            <a:r>
              <a:rPr lang="en-GB" dirty="0" err="1"/>
              <a:t>động</a:t>
            </a:r>
            <a:r>
              <a:rPr lang="en-GB" dirty="0"/>
              <a:t> </a:t>
            </a:r>
            <a:r>
              <a:rPr lang="en-GB" dirty="0" err="1"/>
              <a:t>như</a:t>
            </a:r>
            <a:r>
              <a:rPr lang="en-GB" dirty="0"/>
              <a:t> </a:t>
            </a:r>
            <a:r>
              <a:rPr lang="en-GB" dirty="0" err="1"/>
              <a:t>tài</a:t>
            </a:r>
            <a:r>
              <a:rPr lang="en-GB" dirty="0"/>
              <a:t> </a:t>
            </a:r>
            <a:r>
              <a:rPr lang="en-GB" dirty="0" err="1"/>
              <a:t>liệu</a:t>
            </a:r>
            <a:r>
              <a:rPr lang="en-GB" dirty="0"/>
              <a:t> </a:t>
            </a:r>
            <a:r>
              <a:rPr lang="en-GB" dirty="0" err="1"/>
              <a:t>và</a:t>
            </a:r>
            <a:r>
              <a:rPr lang="en-GB" dirty="0"/>
              <a:t> </a:t>
            </a:r>
            <a:r>
              <a:rPr lang="en-GB" dirty="0" err="1"/>
              <a:t>bộ</a:t>
            </a:r>
            <a:r>
              <a:rPr lang="en-GB" dirty="0"/>
              <a:t> </a:t>
            </a:r>
            <a:r>
              <a:rPr lang="en-GB" dirty="0" err="1"/>
              <a:t>khung</a:t>
            </a:r>
            <a:r>
              <a:rPr lang="en-GB" dirty="0"/>
              <a:t> </a:t>
            </a:r>
            <a:r>
              <a:rPr lang="en-GB" dirty="0" err="1"/>
              <a:t>cho</a:t>
            </a:r>
            <a:r>
              <a:rPr lang="en-GB" dirty="0"/>
              <a:t> </a:t>
            </a:r>
            <a:r>
              <a:rPr lang="en-GB" dirty="0" err="1"/>
              <a:t>các</a:t>
            </a:r>
            <a:r>
              <a:rPr lang="en-GB" dirty="0"/>
              <a:t> </a:t>
            </a:r>
            <a:r>
              <a:rPr lang="en-GB" dirty="0" err="1"/>
              <a:t>kiểm</a:t>
            </a:r>
            <a:r>
              <a:rPr lang="en-GB" dirty="0"/>
              <a:t> </a:t>
            </a:r>
            <a:r>
              <a:rPr lang="en-GB" dirty="0" err="1"/>
              <a:t>thử</a:t>
            </a:r>
            <a:r>
              <a:rPr lang="en-GB" dirty="0"/>
              <a:t> </a:t>
            </a:r>
            <a:r>
              <a:rPr lang="en-GB" dirty="0" err="1"/>
              <a:t>tự</a:t>
            </a:r>
            <a:r>
              <a:rPr lang="en-GB" dirty="0"/>
              <a:t> </a:t>
            </a:r>
            <a:r>
              <a:rPr lang="en-GB" dirty="0" err="1"/>
              <a:t>động</a:t>
            </a:r>
            <a:r>
              <a:rPr lang="en-GB" dirty="0"/>
              <a:t> </a:t>
            </a:r>
            <a:r>
              <a:rPr lang="en-GB" dirty="0" err="1"/>
              <a:t>hướng</a:t>
            </a:r>
            <a:r>
              <a:rPr lang="en-GB" dirty="0"/>
              <a:t> </a:t>
            </a:r>
            <a:r>
              <a:rPr lang="en-GB" dirty="0" err="1"/>
              <a:t>hành</a:t>
            </a:r>
            <a:r>
              <a:rPr lang="en-GB" dirty="0"/>
              <a:t> vi (BDD hay ATDD).</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281998"/>
            <a:ext cx="10515600" cy="729384"/>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GB" sz="4800" b="1" dirty="0"/>
              <a:t>Gherkin</a:t>
            </a:r>
            <a:endParaRPr lang="x-none" sz="4800" b="1">
              <a:latin typeface="Helvetica" pitchFamily="2" charset="0"/>
            </a:endParaRPr>
          </a:p>
        </p:txBody>
      </p:sp>
    </p:spTree>
    <p:extLst>
      <p:ext uri="{BB962C8B-B14F-4D97-AF65-F5344CB8AC3E}">
        <p14:creationId xmlns:p14="http://schemas.microsoft.com/office/powerpoint/2010/main" val="390544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2675156"/>
          </a:xfrm>
          <a:prstGeom prst="rect">
            <a:avLst/>
          </a:prstGeom>
          <a:noFill/>
        </p:spPr>
        <p:txBody>
          <a:bodyPr wrap="square" rtlCol="0">
            <a:spAutoFit/>
          </a:bodyPr>
          <a:lstStyle/>
          <a:p>
            <a:pPr marL="0" indent="0">
              <a:spcBef>
                <a:spcPts val="600"/>
              </a:spcBef>
              <a:buNone/>
            </a:pPr>
            <a:r>
              <a:rPr lang="x-none" b="1" dirty="0">
                <a:latin typeface="Helvetica" pitchFamily="2" charset="0"/>
              </a:rPr>
              <a:t>3. TDD khác gì với Debug?</a:t>
            </a:r>
          </a:p>
          <a:p>
            <a:pPr marL="285750" indent="-285750">
              <a:spcBef>
                <a:spcPts val="600"/>
              </a:spcBef>
              <a:buFontTx/>
              <a:buChar char="-"/>
            </a:pPr>
            <a:r>
              <a:rPr lang="x-none" dirty="0">
                <a:latin typeface="Helvetica" pitchFamily="2" charset="0"/>
              </a:rPr>
              <a:t>Debug là quá trình tìm ra lỗi hay nguyên nhân gây ra lỗi (Bug ở đâu) để có hướng sửa lỗi (fix bug).</a:t>
            </a:r>
          </a:p>
          <a:p>
            <a:pPr marL="285750" indent="-285750">
              <a:spcBef>
                <a:spcPts val="600"/>
              </a:spcBef>
              <a:buFontTx/>
              <a:buChar char="-"/>
            </a:pPr>
            <a:r>
              <a:rPr lang="x-none" dirty="0">
                <a:latin typeface="Helvetica" pitchFamily="2" charset="0"/>
              </a:rPr>
              <a:t>Mục đích của Debug là tìm ra nguyên nhân để loại bỏ lỗi ra khỏi chương trình, thông qua đó giúp lập trình viên hiểu rõ hơn sự thực thi của chương trình.</a:t>
            </a:r>
          </a:p>
          <a:p>
            <a:pPr marL="285750" indent="-285750">
              <a:spcBef>
                <a:spcPts val="600"/>
              </a:spcBef>
              <a:buFontTx/>
              <a:buChar char="-"/>
            </a:pPr>
            <a:r>
              <a:rPr lang="x-none" dirty="0">
                <a:latin typeface="Helvetica" pitchFamily="2" charset="0"/>
              </a:rPr>
              <a:t>Với Debug, mã nguồn sẽ được viết trước. Với TDD việc kiểm tra/kiểm thử sẽ được viết trước khi mã nguồn được viết.</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4220925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4942187"/>
          </a:xfrm>
          <a:prstGeom prst="rect">
            <a:avLst/>
          </a:prstGeom>
          <a:noFill/>
        </p:spPr>
        <p:txBody>
          <a:bodyPr wrap="square" rtlCol="0">
            <a:spAutoFit/>
          </a:bodyPr>
          <a:lstStyle/>
          <a:p>
            <a:pPr marL="0" indent="0">
              <a:spcBef>
                <a:spcPts val="600"/>
              </a:spcBef>
              <a:buNone/>
            </a:pPr>
            <a:r>
              <a:rPr lang="x-none" b="1" dirty="0">
                <a:latin typeface="Helvetica" pitchFamily="2" charset="0"/>
              </a:rPr>
              <a:t>4. Các lợi ích của TDD</a:t>
            </a:r>
          </a:p>
          <a:p>
            <a:pPr marL="285750" indent="-285750">
              <a:spcBef>
                <a:spcPts val="600"/>
              </a:spcBef>
              <a:buFontTx/>
              <a:buChar char="-"/>
            </a:pPr>
            <a:r>
              <a:rPr lang="x-none" dirty="0">
                <a:latin typeface="Helvetica" pitchFamily="2" charset="0"/>
              </a:rPr>
              <a:t>TDD khuyến khích viết mã có thể kiểm tra được (Testable), liên kết lỏng lẻo và có xu hướng mang tính module. Vì mã module có cấu trúc tốt dễ viết, gỡ lỗi, bảo trì và tái sử dụng tốt hơn nên TDD giúp:</a:t>
            </a:r>
          </a:p>
          <a:p>
            <a:pPr marL="742950" lvl="1" indent="-285750">
              <a:spcBef>
                <a:spcPts val="600"/>
              </a:spcBef>
              <a:buFont typeface="Courier New" panose="02070309020205020404" pitchFamily="49" charset="0"/>
              <a:buChar char="o"/>
            </a:pPr>
            <a:r>
              <a:rPr lang="x-none" dirty="0">
                <a:latin typeface="Helvetica" pitchFamily="2" charset="0"/>
              </a:rPr>
              <a:t>Giảm chi phí</a:t>
            </a:r>
          </a:p>
          <a:p>
            <a:pPr marL="742950" lvl="1" indent="-285750">
              <a:spcBef>
                <a:spcPts val="600"/>
              </a:spcBef>
              <a:buFont typeface="Courier New" panose="02070309020205020404" pitchFamily="49" charset="0"/>
              <a:buChar char="o"/>
            </a:pPr>
            <a:r>
              <a:rPr lang="x-none" dirty="0">
                <a:latin typeface="Helvetica" pitchFamily="2" charset="0"/>
              </a:rPr>
              <a:t>Làm cho việc tái cấu trúc và viết lại dễ dàng hơn, nhanh hơn.</a:t>
            </a:r>
          </a:p>
          <a:p>
            <a:pPr marL="742950" lvl="1" indent="-285750">
              <a:spcBef>
                <a:spcPts val="600"/>
              </a:spcBef>
              <a:buFont typeface="Courier New" panose="02070309020205020404" pitchFamily="49" charset="0"/>
              <a:buChar char="o"/>
            </a:pPr>
            <a:r>
              <a:rPr lang="x-none" dirty="0">
                <a:latin typeface="Helvetica" pitchFamily="2" charset="0"/>
              </a:rPr>
              <a:t>Hợp lý hoá quá trình triển khai dự án</a:t>
            </a:r>
          </a:p>
          <a:p>
            <a:pPr marL="742950" lvl="1" indent="-285750">
              <a:spcBef>
                <a:spcPts val="600"/>
              </a:spcBef>
              <a:buFont typeface="Courier New" panose="02070309020205020404" pitchFamily="49" charset="0"/>
              <a:buChar char="o"/>
            </a:pPr>
            <a:r>
              <a:rPr lang="x-none" dirty="0">
                <a:latin typeface="Helvetica" pitchFamily="2" charset="0"/>
              </a:rPr>
              <a:t>Ngăn chặn lỗi</a:t>
            </a:r>
          </a:p>
          <a:p>
            <a:pPr marL="742950" lvl="1" indent="-285750">
              <a:spcBef>
                <a:spcPts val="600"/>
              </a:spcBef>
              <a:buFont typeface="Courier New" panose="02070309020205020404" pitchFamily="49" charset="0"/>
              <a:buChar char="o"/>
            </a:pPr>
            <a:r>
              <a:rPr lang="en-US" dirty="0">
                <a:latin typeface="Helvetica" pitchFamily="2" charset="0"/>
              </a:rPr>
              <a:t>C</a:t>
            </a:r>
            <a:r>
              <a:rPr lang="x-none" dirty="0">
                <a:latin typeface="Helvetica" pitchFamily="2" charset="0"/>
              </a:rPr>
              <a:t>ải thiện sự hợp tác tổng thể của nhóm</a:t>
            </a:r>
          </a:p>
          <a:p>
            <a:pPr marL="742950" lvl="1" indent="-285750">
              <a:spcBef>
                <a:spcPts val="600"/>
              </a:spcBef>
              <a:buFont typeface="Courier New" panose="02070309020205020404" pitchFamily="49" charset="0"/>
              <a:buChar char="o"/>
            </a:pPr>
            <a:r>
              <a:rPr lang="en-US" dirty="0">
                <a:latin typeface="Helvetica" pitchFamily="2" charset="0"/>
              </a:rPr>
              <a:t>T</a:t>
            </a:r>
            <a:r>
              <a:rPr lang="x-none" dirty="0">
                <a:latin typeface="Helvetica" pitchFamily="2" charset="0"/>
              </a:rPr>
              <a:t>ăng sự tự tin rằng mã nguồn hoạt động như mong đợi</a:t>
            </a:r>
          </a:p>
          <a:p>
            <a:pPr marL="742950" lvl="1" indent="-285750">
              <a:spcBef>
                <a:spcPts val="600"/>
              </a:spcBef>
              <a:buFont typeface="Courier New" panose="02070309020205020404" pitchFamily="49" charset="0"/>
              <a:buChar char="o"/>
            </a:pPr>
            <a:r>
              <a:rPr lang="en-US" dirty="0">
                <a:latin typeface="Helvetica" pitchFamily="2" charset="0"/>
              </a:rPr>
              <a:t>C</a:t>
            </a:r>
            <a:r>
              <a:rPr lang="x-none" dirty="0">
                <a:latin typeface="Helvetica" pitchFamily="2" charset="0"/>
              </a:rPr>
              <a:t>ải thiện các mã nguồn</a:t>
            </a:r>
          </a:p>
          <a:p>
            <a:pPr marL="742950" lvl="1" indent="-285750">
              <a:spcBef>
                <a:spcPts val="600"/>
              </a:spcBef>
              <a:buFont typeface="Courier New" panose="02070309020205020404" pitchFamily="49" charset="0"/>
              <a:buChar char="o"/>
            </a:pPr>
            <a:r>
              <a:rPr lang="en-US" dirty="0">
                <a:latin typeface="Helvetica" pitchFamily="2" charset="0"/>
              </a:rPr>
              <a:t>L</a:t>
            </a:r>
            <a:r>
              <a:rPr lang="x-none" dirty="0">
                <a:latin typeface="Helvetica" pitchFamily="2" charset="0"/>
              </a:rPr>
              <a:t>oại bỏ nỗi sợ thay đổi (refectoring)</a:t>
            </a:r>
          </a:p>
          <a:p>
            <a:pPr marL="742950" lvl="1" indent="-285750">
              <a:spcBef>
                <a:spcPts val="600"/>
              </a:spcBef>
              <a:buFont typeface="Courier New" panose="02070309020205020404" pitchFamily="49" charset="0"/>
              <a:buChar char="o"/>
            </a:pPr>
            <a:r>
              <a:rPr lang="x-none" b="1" i="1" dirty="0">
                <a:latin typeface="Helvetica" pitchFamily="2" charset="0"/>
              </a:rPr>
              <a:t>Chạy tự động khi có sự thay đổi về mã nguồn</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1465139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3991157"/>
          </a:xfrm>
          <a:prstGeom prst="rect">
            <a:avLst/>
          </a:prstGeom>
          <a:noFill/>
        </p:spPr>
        <p:txBody>
          <a:bodyPr wrap="square" rtlCol="0">
            <a:spAutoFit/>
          </a:bodyPr>
          <a:lstStyle/>
          <a:p>
            <a:pPr marL="0" indent="0">
              <a:spcBef>
                <a:spcPts val="600"/>
              </a:spcBef>
              <a:buNone/>
            </a:pPr>
            <a:r>
              <a:rPr lang="x-none" b="1" dirty="0">
                <a:latin typeface="Helvetica" pitchFamily="2" charset="0"/>
              </a:rPr>
              <a:t>5. Các cấp độ của Test-driven development (TDD)</a:t>
            </a:r>
          </a:p>
          <a:p>
            <a:pPr marL="285750" indent="-285750">
              <a:spcBef>
                <a:spcPts val="600"/>
              </a:spcBef>
              <a:buFontTx/>
              <a:buChar char="-"/>
            </a:pPr>
            <a:r>
              <a:rPr lang="en-US" b="1" dirty="0" err="1">
                <a:latin typeface="Helvetica" pitchFamily="2" charset="0"/>
              </a:rPr>
              <a:t>Mức</a:t>
            </a:r>
            <a:r>
              <a:rPr lang="en-US" b="1" dirty="0">
                <a:latin typeface="Helvetica" pitchFamily="2" charset="0"/>
              </a:rPr>
              <a:t> </a:t>
            </a:r>
            <a:r>
              <a:rPr lang="en-US" b="1" dirty="0" err="1">
                <a:latin typeface="Helvetica" pitchFamily="2" charset="0"/>
              </a:rPr>
              <a:t>chấp</a:t>
            </a:r>
            <a:r>
              <a:rPr lang="en-US" b="1" dirty="0">
                <a:latin typeface="Helvetica" pitchFamily="2" charset="0"/>
              </a:rPr>
              <a:t> </a:t>
            </a:r>
            <a:r>
              <a:rPr lang="en-US" b="1" dirty="0" err="1">
                <a:latin typeface="Helvetica" pitchFamily="2" charset="0"/>
              </a:rPr>
              <a:t>nhận</a:t>
            </a:r>
            <a:r>
              <a:rPr lang="en-US" b="1" dirty="0">
                <a:latin typeface="Helvetica" pitchFamily="2" charset="0"/>
              </a:rPr>
              <a:t> (Acceptance TDD/ATDD) </a:t>
            </a:r>
          </a:p>
          <a:p>
            <a:pPr marL="742950" lvl="1" indent="-285750">
              <a:spcBef>
                <a:spcPts val="600"/>
              </a:spcBef>
              <a:buFont typeface="Arial" panose="020B0604020202020204" pitchFamily="34" charset="0"/>
              <a:buChar char="•"/>
            </a:pPr>
            <a:r>
              <a:rPr lang="en-US" dirty="0" err="1">
                <a:latin typeface="Helvetica" pitchFamily="2" charset="0"/>
              </a:rPr>
              <a:t>Được</a:t>
            </a:r>
            <a:r>
              <a:rPr lang="en-US" dirty="0">
                <a:latin typeface="Helvetica" pitchFamily="2" charset="0"/>
              </a:rPr>
              <a:t> </a:t>
            </a:r>
            <a:r>
              <a:rPr lang="en-US" dirty="0" err="1">
                <a:latin typeface="Helvetica" pitchFamily="2" charset="0"/>
              </a:rPr>
              <a:t>tạo</a:t>
            </a:r>
            <a:r>
              <a:rPr lang="en-US" dirty="0">
                <a:latin typeface="Helvetica" pitchFamily="2" charset="0"/>
              </a:rPr>
              <a:t> </a:t>
            </a:r>
            <a:r>
              <a:rPr lang="en-US" dirty="0" err="1">
                <a:latin typeface="Helvetica" pitchFamily="2" charset="0"/>
              </a:rPr>
              <a:t>ra</a:t>
            </a:r>
            <a:r>
              <a:rPr lang="en-US" dirty="0">
                <a:latin typeface="Helvetica" pitchFamily="2" charset="0"/>
              </a:rPr>
              <a:t> </a:t>
            </a:r>
            <a:r>
              <a:rPr lang="en-US" dirty="0" err="1">
                <a:latin typeface="Helvetica" pitchFamily="2" charset="0"/>
              </a:rPr>
              <a:t>bởi</a:t>
            </a:r>
            <a:r>
              <a:rPr lang="en-US" dirty="0">
                <a:latin typeface="Helvetica" pitchFamily="2" charset="0"/>
              </a:rPr>
              <a:t> </a:t>
            </a:r>
            <a:r>
              <a:rPr lang="en-US" dirty="0" err="1">
                <a:latin typeface="Helvetica" pitchFamily="2" charset="0"/>
              </a:rPr>
              <a:t>cộng</a:t>
            </a:r>
            <a:r>
              <a:rPr lang="en-US" dirty="0">
                <a:latin typeface="Helvetica" pitchFamily="2" charset="0"/>
              </a:rPr>
              <a:t> </a:t>
            </a:r>
            <a:r>
              <a:rPr lang="en-US" dirty="0" err="1">
                <a:latin typeface="Helvetica" pitchFamily="2" charset="0"/>
              </a:rPr>
              <a:t>tác</a:t>
            </a:r>
            <a:r>
              <a:rPr lang="en-US" dirty="0">
                <a:latin typeface="Helvetica" pitchFamily="2" charset="0"/>
              </a:rPr>
              <a:t> </a:t>
            </a:r>
            <a:r>
              <a:rPr lang="en-US" dirty="0" err="1">
                <a:latin typeface="Helvetica" pitchFamily="2" charset="0"/>
              </a:rPr>
              <a:t>của</a:t>
            </a:r>
            <a:r>
              <a:rPr lang="en-US" dirty="0">
                <a:latin typeface="Helvetica" pitchFamily="2" charset="0"/>
              </a:rPr>
              <a:t> 3 </a:t>
            </a:r>
            <a:r>
              <a:rPr lang="en-US" dirty="0" err="1">
                <a:latin typeface="Helvetica" pitchFamily="2" charset="0"/>
              </a:rPr>
              <a:t>bên</a:t>
            </a:r>
            <a:r>
              <a:rPr lang="en-US" dirty="0">
                <a:latin typeface="Helvetica" pitchFamily="2" charset="0"/>
              </a:rPr>
              <a:t> </a:t>
            </a:r>
            <a:r>
              <a:rPr lang="en-US" dirty="0" err="1">
                <a:latin typeface="Helvetica" pitchFamily="2" charset="0"/>
              </a:rPr>
              <a:t>Khách</a:t>
            </a:r>
            <a:r>
              <a:rPr lang="en-US" dirty="0">
                <a:latin typeface="Helvetica" pitchFamily="2" charset="0"/>
              </a:rPr>
              <a:t> </a:t>
            </a:r>
            <a:r>
              <a:rPr lang="en-US" dirty="0" err="1">
                <a:latin typeface="Helvetica" pitchFamily="2" charset="0"/>
              </a:rPr>
              <a:t>hàng</a:t>
            </a:r>
            <a:r>
              <a:rPr lang="en-US" dirty="0">
                <a:latin typeface="Helvetica" pitchFamily="2" charset="0"/>
              </a:rPr>
              <a:t> (PO) – </a:t>
            </a:r>
            <a:r>
              <a:rPr lang="en-US" dirty="0" err="1">
                <a:latin typeface="Helvetica" pitchFamily="2" charset="0"/>
              </a:rPr>
              <a:t>Lập</a:t>
            </a:r>
            <a:r>
              <a:rPr lang="en-US" dirty="0">
                <a:latin typeface="Helvetica" pitchFamily="2" charset="0"/>
              </a:rPr>
              <a:t> </a:t>
            </a:r>
            <a:r>
              <a:rPr lang="en-US" dirty="0" err="1">
                <a:latin typeface="Helvetica" pitchFamily="2" charset="0"/>
              </a:rPr>
              <a:t>trình</a:t>
            </a:r>
            <a:r>
              <a:rPr lang="en-US" dirty="0">
                <a:latin typeface="Helvetica" pitchFamily="2" charset="0"/>
              </a:rPr>
              <a:t> </a:t>
            </a:r>
            <a:r>
              <a:rPr lang="en-US" dirty="0" err="1">
                <a:latin typeface="Helvetica" pitchFamily="2" charset="0"/>
              </a:rPr>
              <a:t>viên</a:t>
            </a:r>
            <a:r>
              <a:rPr lang="en-US" dirty="0">
                <a:latin typeface="Helvetica" pitchFamily="2" charset="0"/>
              </a:rPr>
              <a:t> (Dev) </a:t>
            </a:r>
            <a:r>
              <a:rPr lang="en-US" dirty="0" err="1">
                <a:latin typeface="Helvetica" pitchFamily="2" charset="0"/>
              </a:rPr>
              <a:t>và</a:t>
            </a:r>
            <a:r>
              <a:rPr lang="en-US" dirty="0">
                <a:latin typeface="Helvetica" pitchFamily="2" charset="0"/>
              </a:rPr>
              <a:t> </a:t>
            </a:r>
            <a:r>
              <a:rPr lang="en-US" dirty="0" err="1">
                <a:latin typeface="Helvetica" pitchFamily="2" charset="0"/>
              </a:rPr>
              <a:t>kiểm</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viên</a:t>
            </a:r>
            <a:r>
              <a:rPr lang="en-US" dirty="0">
                <a:latin typeface="Helvetica" pitchFamily="2" charset="0"/>
              </a:rPr>
              <a:t> (Tester) </a:t>
            </a:r>
          </a:p>
          <a:p>
            <a:pPr marL="742950" lvl="1" indent="-285750">
              <a:spcBef>
                <a:spcPts val="600"/>
              </a:spcBef>
              <a:buFont typeface="Arial" panose="020B0604020202020204" pitchFamily="34" charset="0"/>
              <a:buChar char="•"/>
            </a:pPr>
            <a:r>
              <a:rPr lang="en-US" dirty="0" err="1">
                <a:latin typeface="Helvetica" pitchFamily="2" charset="0"/>
              </a:rPr>
              <a:t>Các</a:t>
            </a:r>
            <a:r>
              <a:rPr lang="en-US" dirty="0">
                <a:latin typeface="Helvetica" pitchFamily="2" charset="0"/>
              </a:rPr>
              <a:t> </a:t>
            </a:r>
            <a:r>
              <a:rPr lang="en-US" dirty="0" err="1">
                <a:latin typeface="Helvetica" pitchFamily="2" charset="0"/>
              </a:rPr>
              <a:t>thử</a:t>
            </a:r>
            <a:r>
              <a:rPr lang="en-US" dirty="0">
                <a:latin typeface="Helvetica" pitchFamily="2" charset="0"/>
              </a:rPr>
              <a:t> </a:t>
            </a:r>
            <a:r>
              <a:rPr lang="en-US" dirty="0" err="1">
                <a:latin typeface="Helvetica" pitchFamily="2" charset="0"/>
              </a:rPr>
              <a:t>nghiệm</a:t>
            </a:r>
            <a:r>
              <a:rPr lang="en-US" dirty="0">
                <a:latin typeface="Helvetica" pitchFamily="2" charset="0"/>
              </a:rPr>
              <a:t> chap </a:t>
            </a:r>
            <a:r>
              <a:rPr lang="en-US" dirty="0" err="1">
                <a:latin typeface="Helvetica" pitchFamily="2" charset="0"/>
              </a:rPr>
              <a:t>nhận</a:t>
            </a:r>
            <a:r>
              <a:rPr lang="en-US" dirty="0">
                <a:latin typeface="Helvetica" pitchFamily="2" charset="0"/>
              </a:rPr>
              <a:t> </a:t>
            </a:r>
            <a:r>
              <a:rPr lang="en-US" dirty="0" err="1">
                <a:latin typeface="Helvetica" pitchFamily="2" charset="0"/>
              </a:rPr>
              <a:t>này</a:t>
            </a:r>
            <a:r>
              <a:rPr lang="en-US" dirty="0">
                <a:latin typeface="Helvetica" pitchFamily="2" charset="0"/>
              </a:rPr>
              <a:t> </a:t>
            </a:r>
            <a:r>
              <a:rPr lang="en-US" dirty="0" err="1">
                <a:latin typeface="Helvetica" pitchFamily="2" charset="0"/>
              </a:rPr>
              <a:t>thể</a:t>
            </a:r>
            <a:r>
              <a:rPr lang="en-US" dirty="0">
                <a:latin typeface="Helvetica" pitchFamily="2" charset="0"/>
              </a:rPr>
              <a:t> </a:t>
            </a:r>
            <a:r>
              <a:rPr lang="en-US" dirty="0" err="1">
                <a:latin typeface="Helvetica" pitchFamily="2" charset="0"/>
              </a:rPr>
              <a:t>hiện</a:t>
            </a:r>
            <a:r>
              <a:rPr lang="en-US" dirty="0">
                <a:latin typeface="Helvetica" pitchFamily="2" charset="0"/>
              </a:rPr>
              <a:t> </a:t>
            </a:r>
            <a:r>
              <a:rPr lang="en-US" dirty="0" err="1">
                <a:latin typeface="Helvetica" pitchFamily="2" charset="0"/>
              </a:rPr>
              <a:t>quan</a:t>
            </a:r>
            <a:r>
              <a:rPr lang="en-US" dirty="0">
                <a:latin typeface="Helvetica" pitchFamily="2" charset="0"/>
              </a:rPr>
              <a:t> </a:t>
            </a:r>
            <a:r>
              <a:rPr lang="en-US" dirty="0" err="1">
                <a:latin typeface="Helvetica" pitchFamily="2" charset="0"/>
              </a:rPr>
              <a:t>điểm</a:t>
            </a:r>
            <a:r>
              <a:rPr lang="en-US" dirty="0">
                <a:latin typeface="Helvetica" pitchFamily="2" charset="0"/>
              </a:rPr>
              <a:t> </a:t>
            </a:r>
            <a:r>
              <a:rPr lang="en-US" dirty="0" err="1">
                <a:latin typeface="Helvetica" pitchFamily="2" charset="0"/>
              </a:rPr>
              <a:t>của</a:t>
            </a:r>
            <a:r>
              <a:rPr lang="en-US" dirty="0">
                <a:latin typeface="Helvetica" pitchFamily="2" charset="0"/>
              </a:rPr>
              <a:t> </a:t>
            </a:r>
            <a:r>
              <a:rPr lang="en-US" dirty="0" err="1">
                <a:latin typeface="Helvetica" pitchFamily="2" charset="0"/>
              </a:rPr>
              <a:t>người</a:t>
            </a:r>
            <a:r>
              <a:rPr lang="en-US" dirty="0">
                <a:latin typeface="Helvetica" pitchFamily="2" charset="0"/>
              </a:rPr>
              <a:t> dung </a:t>
            </a:r>
            <a:r>
              <a:rPr lang="en-US" dirty="0" err="1">
                <a:latin typeface="Helvetica" pitchFamily="2" charset="0"/>
              </a:rPr>
              <a:t>và</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dạng</a:t>
            </a:r>
            <a:r>
              <a:rPr lang="en-US" dirty="0">
                <a:latin typeface="Helvetica" pitchFamily="2" charset="0"/>
              </a:rPr>
              <a:t> </a:t>
            </a:r>
            <a:r>
              <a:rPr lang="en-US" dirty="0" err="1">
                <a:latin typeface="Helvetica" pitchFamily="2" charset="0"/>
              </a:rPr>
              <a:t>yêu</a:t>
            </a:r>
            <a:r>
              <a:rPr lang="en-US" dirty="0">
                <a:latin typeface="Helvetica" pitchFamily="2" charset="0"/>
              </a:rPr>
              <a:t> </a:t>
            </a:r>
            <a:r>
              <a:rPr lang="en-US" dirty="0" err="1">
                <a:latin typeface="Helvetica" pitchFamily="2" charset="0"/>
              </a:rPr>
              <a:t>cầu</a:t>
            </a:r>
            <a:r>
              <a:rPr lang="en-US" dirty="0">
                <a:latin typeface="Helvetica" pitchFamily="2" charset="0"/>
              </a:rPr>
              <a:t> </a:t>
            </a:r>
            <a:r>
              <a:rPr lang="en-US" dirty="0" err="1">
                <a:latin typeface="Helvetica" pitchFamily="2" charset="0"/>
              </a:rPr>
              <a:t>để</a:t>
            </a:r>
            <a:r>
              <a:rPr lang="en-US" dirty="0">
                <a:latin typeface="Helvetica" pitchFamily="2" charset="0"/>
              </a:rPr>
              <a:t> </a:t>
            </a:r>
            <a:r>
              <a:rPr lang="en-US" dirty="0" err="1">
                <a:latin typeface="Helvetica" pitchFamily="2" charset="0"/>
              </a:rPr>
              <a:t>mô</a:t>
            </a:r>
            <a:r>
              <a:rPr lang="en-US" dirty="0">
                <a:latin typeface="Helvetica" pitchFamily="2" charset="0"/>
              </a:rPr>
              <a:t> </a:t>
            </a:r>
            <a:r>
              <a:rPr lang="en-US" dirty="0" err="1">
                <a:latin typeface="Helvetica" pitchFamily="2" charset="0"/>
              </a:rPr>
              <a:t>tả</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sẽ</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cũng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phục</a:t>
            </a:r>
            <a:r>
              <a:rPr lang="en-US" dirty="0">
                <a:latin typeface="Helvetica" pitchFamily="2" charset="0"/>
              </a:rPr>
              <a:t> </a:t>
            </a:r>
            <a:r>
              <a:rPr lang="en-US" dirty="0" err="1">
                <a:latin typeface="Helvetica" pitchFamily="2" charset="0"/>
              </a:rPr>
              <a:t>vụ</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một</a:t>
            </a:r>
            <a:r>
              <a:rPr lang="en-US" dirty="0">
                <a:latin typeface="Helvetica" pitchFamily="2" charset="0"/>
              </a:rPr>
              <a:t> </a:t>
            </a:r>
            <a:r>
              <a:rPr lang="en-US" dirty="0" err="1">
                <a:latin typeface="Helvetica" pitchFamily="2" charset="0"/>
              </a:rPr>
              <a:t>cách</a:t>
            </a:r>
            <a:r>
              <a:rPr lang="en-US" dirty="0">
                <a:latin typeface="Helvetica" pitchFamily="2" charset="0"/>
              </a:rPr>
              <a:t> </a:t>
            </a:r>
            <a:r>
              <a:rPr lang="en-US" dirty="0" err="1">
                <a:latin typeface="Helvetica" pitchFamily="2" charset="0"/>
              </a:rPr>
              <a:t>xác</a:t>
            </a:r>
            <a:r>
              <a:rPr lang="en-US" dirty="0">
                <a:latin typeface="Helvetica" pitchFamily="2" charset="0"/>
              </a:rPr>
              <a:t> </a:t>
            </a:r>
            <a:r>
              <a:rPr lang="en-US" dirty="0" err="1">
                <a:latin typeface="Helvetica" pitchFamily="2" charset="0"/>
              </a:rPr>
              <a:t>minh</a:t>
            </a:r>
            <a:r>
              <a:rPr lang="en-US" dirty="0">
                <a:latin typeface="Helvetica" pitchFamily="2" charset="0"/>
              </a:rPr>
              <a:t> </a:t>
            </a:r>
            <a:r>
              <a:rPr lang="en-US" dirty="0" err="1">
                <a:latin typeface="Helvetica" pitchFamily="2" charset="0"/>
              </a:rPr>
              <a:t>rằng</a:t>
            </a:r>
            <a:r>
              <a:rPr lang="en-US" dirty="0">
                <a:latin typeface="Helvetica" pitchFamily="2" charset="0"/>
              </a:rPr>
              <a:t> </a:t>
            </a:r>
            <a:r>
              <a:rPr lang="en-US" dirty="0" err="1">
                <a:latin typeface="Helvetica" pitchFamily="2" charset="0"/>
              </a:rPr>
              <a:t>hệ</a:t>
            </a:r>
            <a:r>
              <a:rPr lang="en-US" dirty="0">
                <a:latin typeface="Helvetica" pitchFamily="2" charset="0"/>
              </a:rPr>
              <a:t> </a:t>
            </a:r>
            <a:r>
              <a:rPr lang="en-US" dirty="0" err="1">
                <a:latin typeface="Helvetica" pitchFamily="2" charset="0"/>
              </a:rPr>
              <a:t>thống</a:t>
            </a:r>
            <a:r>
              <a:rPr lang="en-US" dirty="0">
                <a:latin typeface="Helvetica" pitchFamily="2" charset="0"/>
              </a:rPr>
              <a:t> </a:t>
            </a:r>
            <a:r>
              <a:rPr lang="en-US" dirty="0" err="1">
                <a:latin typeface="Helvetica" pitchFamily="2" charset="0"/>
              </a:rPr>
              <a:t>hoạt</a:t>
            </a:r>
            <a:r>
              <a:rPr lang="en-US" dirty="0">
                <a:latin typeface="Helvetica" pitchFamily="2" charset="0"/>
              </a:rPr>
              <a:t> </a:t>
            </a:r>
            <a:r>
              <a:rPr lang="en-US" dirty="0" err="1">
                <a:latin typeface="Helvetica" pitchFamily="2" charset="0"/>
              </a:rPr>
              <a:t>động</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mong</a:t>
            </a:r>
            <a:r>
              <a:rPr lang="en-US" dirty="0">
                <a:latin typeface="Helvetica" pitchFamily="2" charset="0"/>
              </a:rPr>
              <a:t> </a:t>
            </a:r>
            <a:r>
              <a:rPr lang="en-US" dirty="0" err="1">
                <a:latin typeface="Helvetica" pitchFamily="2" charset="0"/>
              </a:rPr>
              <a:t>đợi</a:t>
            </a:r>
            <a:r>
              <a:rPr lang="en-US" dirty="0">
                <a:latin typeface="Helvetica" pitchFamily="2" charset="0"/>
              </a:rPr>
              <a:t>.</a:t>
            </a:r>
          </a:p>
          <a:p>
            <a:pPr marL="742950" lvl="1" indent="-285750">
              <a:spcBef>
                <a:spcPts val="600"/>
              </a:spcBef>
              <a:buFont typeface="Arial" panose="020B0604020202020204" pitchFamily="34" charset="0"/>
              <a:buChar char="•"/>
            </a:pPr>
            <a:r>
              <a:rPr lang="en-US" dirty="0">
                <a:latin typeface="Helvetica" pitchFamily="2" charset="0"/>
              </a:rPr>
              <a:t>ATDD </a:t>
            </a:r>
            <a:r>
              <a:rPr lang="en-US" dirty="0" err="1">
                <a:latin typeface="Helvetica" pitchFamily="2" charset="0"/>
              </a:rPr>
              <a:t>còn</a:t>
            </a:r>
            <a:r>
              <a:rPr lang="en-US" dirty="0">
                <a:latin typeface="Helvetica" pitchFamily="2" charset="0"/>
              </a:rPr>
              <a:t> </a:t>
            </a:r>
            <a:r>
              <a:rPr lang="en-US" dirty="0" err="1">
                <a:latin typeface="Helvetica" pitchFamily="2" charset="0"/>
              </a:rPr>
              <a:t>được</a:t>
            </a:r>
            <a:r>
              <a:rPr lang="en-US" dirty="0">
                <a:latin typeface="Helvetica" pitchFamily="2" charset="0"/>
              </a:rPr>
              <a:t> </a:t>
            </a:r>
            <a:r>
              <a:rPr lang="en-US" dirty="0" err="1">
                <a:latin typeface="Helvetica" pitchFamily="2" charset="0"/>
              </a:rPr>
              <a:t>gọi</a:t>
            </a:r>
            <a:r>
              <a:rPr lang="en-US" dirty="0">
                <a:latin typeface="Helvetica" pitchFamily="2" charset="0"/>
              </a:rPr>
              <a:t> </a:t>
            </a:r>
            <a:r>
              <a:rPr lang="en-US" dirty="0" err="1">
                <a:latin typeface="Helvetica" pitchFamily="2" charset="0"/>
              </a:rPr>
              <a:t>như</a:t>
            </a:r>
            <a:r>
              <a:rPr lang="en-US" dirty="0">
                <a:latin typeface="Helvetica" pitchFamily="2" charset="0"/>
              </a:rPr>
              <a:t> </a:t>
            </a:r>
            <a:r>
              <a:rPr lang="en-US" dirty="0" err="1">
                <a:latin typeface="Helvetica" pitchFamily="2" charset="0"/>
              </a:rPr>
              <a:t>là</a:t>
            </a:r>
            <a:r>
              <a:rPr lang="en-US" dirty="0">
                <a:latin typeface="Helvetica" pitchFamily="2" charset="0"/>
              </a:rPr>
              <a:t> </a:t>
            </a:r>
            <a:r>
              <a:rPr lang="en-US" dirty="0" err="1">
                <a:latin typeface="Helvetica" pitchFamily="2" charset="0"/>
              </a:rPr>
              <a:t>Behaviour</a:t>
            </a:r>
            <a:r>
              <a:rPr lang="en-US" dirty="0">
                <a:latin typeface="Helvetica" pitchFamily="2" charset="0"/>
              </a:rPr>
              <a:t> Driven Development (BDD).</a:t>
            </a:r>
          </a:p>
          <a:p>
            <a:pPr marL="285750" indent="-285750">
              <a:spcBef>
                <a:spcPts val="600"/>
              </a:spcBef>
              <a:buFontTx/>
              <a:buChar char="-"/>
            </a:pPr>
            <a:r>
              <a:rPr lang="x-none" b="1" dirty="0">
                <a:latin typeface="Helvetica" pitchFamily="2" charset="0"/>
              </a:rPr>
              <a:t>Mức lập trình (Developer/TDD)</a:t>
            </a:r>
          </a:p>
          <a:p>
            <a:pPr marL="742950" lvl="1" indent="-285750">
              <a:spcBef>
                <a:spcPts val="600"/>
              </a:spcBef>
              <a:buFont typeface="Arial" panose="020B0604020202020204" pitchFamily="34" charset="0"/>
              <a:buChar char="•"/>
            </a:pPr>
            <a:r>
              <a:rPr lang="x-none" dirty="0">
                <a:latin typeface="Helvetica" pitchFamily="2" charset="0"/>
              </a:rPr>
              <a:t>Được thực hiện với mục đích kiểm thử một/nhiều đoạn mã, còn được gọi là unit test.Các thử nghiệm này tập trung vào chức năng nhỏ của dự án. Developer TDD còn được gọi là TDD.</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276066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1163717"/>
          </a:xfrm>
          <a:prstGeom prst="rect">
            <a:avLst/>
          </a:prstGeom>
          <a:noFill/>
        </p:spPr>
        <p:txBody>
          <a:bodyPr wrap="square" rtlCol="0">
            <a:spAutoFit/>
          </a:bodyPr>
          <a:lstStyle/>
          <a:p>
            <a:pPr marL="0" indent="0">
              <a:spcBef>
                <a:spcPts val="600"/>
              </a:spcBef>
              <a:buNone/>
            </a:pPr>
            <a:r>
              <a:rPr lang="en-US" b="1" dirty="0">
                <a:latin typeface="Helvetica" pitchFamily="2" charset="0"/>
              </a:rPr>
              <a:t>5</a:t>
            </a:r>
            <a:r>
              <a:rPr lang="x-none" b="1" dirty="0">
                <a:latin typeface="Helvetica" pitchFamily="2" charset="0"/>
              </a:rPr>
              <a:t>. Áp dụng TDD - Chu trình TDD</a:t>
            </a:r>
          </a:p>
          <a:p>
            <a:pPr marL="0" indent="0">
              <a:spcBef>
                <a:spcPts val="600"/>
              </a:spcBef>
              <a:buNone/>
            </a:pPr>
            <a:r>
              <a:rPr lang="x-none" dirty="0">
                <a:latin typeface="Helvetica" pitchFamily="2" charset="0"/>
              </a:rPr>
              <a:t>- Test-driven development (TDD) thường được áp dụng theo chu trình “Red-Green-Refactor”</a:t>
            </a: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pic>
        <p:nvPicPr>
          <p:cNvPr id="2" name="Picture 6" descr="test driven development">
            <a:extLst>
              <a:ext uri="{FF2B5EF4-FFF2-40B4-BE49-F238E27FC236}">
                <a16:creationId xmlns="" xmlns:a16="http://schemas.microsoft.com/office/drawing/2014/main" id="{91D170E5-5187-0108-6C93-4DD412A5B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2496565"/>
            <a:ext cx="3892550" cy="3719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pic>
        <p:nvPicPr>
          <p:cNvPr id="7" name="Picture 2" descr="Test-driven development (TDD) là gì?">
            <a:extLst>
              <a:ext uri="{FF2B5EF4-FFF2-40B4-BE49-F238E27FC236}">
                <a16:creationId xmlns="" xmlns:a16="http://schemas.microsoft.com/office/drawing/2014/main" id="{0BCB9754-389B-8A96-2080-BD388618F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67514"/>
            <a:ext cx="8229600" cy="439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97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8EC47D6-B056-5F8D-FBEE-068B24CC080A}"/>
              </a:ext>
            </a:extLst>
          </p:cNvPr>
          <p:cNvSpPr txBox="1">
            <a:spLocks noGrp="1"/>
          </p:cNvSpPr>
          <p:nvPr>
            <p:ph idx="1"/>
          </p:nvPr>
        </p:nvSpPr>
        <p:spPr>
          <a:xfrm>
            <a:off x="838200" y="1484621"/>
            <a:ext cx="10515600" cy="2340577"/>
          </a:xfrm>
          <a:prstGeom prst="rect">
            <a:avLst/>
          </a:prstGeom>
          <a:noFill/>
        </p:spPr>
        <p:txBody>
          <a:bodyPr wrap="square" rtlCol="0">
            <a:spAutoFit/>
          </a:bodyPr>
          <a:lstStyle/>
          <a:p>
            <a:pPr marL="0" indent="0">
              <a:spcBef>
                <a:spcPts val="600"/>
              </a:spcBef>
              <a:buNone/>
            </a:pPr>
            <a:r>
              <a:rPr lang="en-US" b="1" dirty="0">
                <a:latin typeface="Helvetica" pitchFamily="2" charset="0"/>
              </a:rPr>
              <a:t>Ví dụ: Áp dụng TDD để viết chương trình Convert chuỗi String theo quy tắc sau</a:t>
            </a:r>
          </a:p>
          <a:p>
            <a:pPr marL="457200" indent="-457200">
              <a:spcBef>
                <a:spcPts val="600"/>
              </a:spcBef>
              <a:buFont typeface="+mj-lt"/>
              <a:buAutoNum type="arabicPeriod"/>
            </a:pPr>
            <a:r>
              <a:rPr lang="en-US" dirty="0">
                <a:latin typeface="Helvetica" pitchFamily="2" charset="0"/>
              </a:rPr>
              <a:t>Nếu chuỗi string có xuất hiện cụm từ trong “()”, cụm từ này sẽ được removed</a:t>
            </a:r>
          </a:p>
          <a:p>
            <a:pPr marL="457200" indent="-457200">
              <a:spcBef>
                <a:spcPts val="600"/>
              </a:spcBef>
              <a:buFont typeface="+mj-lt"/>
              <a:buAutoNum type="arabicPeriod"/>
            </a:pPr>
            <a:r>
              <a:rPr lang="en-US" dirty="0">
                <a:latin typeface="Helvetica" pitchFamily="2" charset="0"/>
              </a:rPr>
              <a:t>Nếu chuỗi string kết thúc bằng một trong các cụm từ sau: “test”, “tst”, “st”, “app”, “application”. Remove chúng cho đến khi chuỗi kết thúc bằng khác với cụm từ trên.</a:t>
            </a:r>
          </a:p>
          <a:p>
            <a:pPr marL="457200" indent="-457200">
              <a:spcBef>
                <a:spcPts val="600"/>
              </a:spcBef>
              <a:buFont typeface="+mj-lt"/>
              <a:buAutoNum type="arabicPeriod"/>
            </a:pPr>
            <a:r>
              <a:rPr lang="en-US" dirty="0">
                <a:latin typeface="Helvetica" pitchFamily="2" charset="0"/>
              </a:rPr>
              <a:t>Nếu chuỗi còn lại sau step 2 có độ lớn hơn 20 ký tự, xoá các từ ở cuỗi chuỗi cho đến khi còn lại chuỗi có độ dài &lt;20 ký tự.</a:t>
            </a:r>
            <a:endParaRPr lang="x-none" dirty="0">
              <a:latin typeface="Helvetica" pitchFamily="2" charset="0"/>
            </a:endParaRPr>
          </a:p>
        </p:txBody>
      </p:sp>
      <p:sp>
        <p:nvSpPr>
          <p:cNvPr id="5" name="Title 1">
            <a:extLst>
              <a:ext uri="{FF2B5EF4-FFF2-40B4-BE49-F238E27FC236}">
                <a16:creationId xmlns="" xmlns:a16="http://schemas.microsoft.com/office/drawing/2014/main" id="{C6A0220B-C636-E052-22B1-3799B75B8BCF}"/>
              </a:ext>
            </a:extLst>
          </p:cNvPr>
          <p:cNvSpPr txBox="1">
            <a:spLocks/>
          </p:cNvSpPr>
          <p:nvPr/>
        </p:nvSpPr>
        <p:spPr>
          <a:xfrm>
            <a:off x="838200" y="365126"/>
            <a:ext cx="10515600" cy="89761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x-none"/>
              <a:t>TEST-DRIVEN DEVELOPMENT</a:t>
            </a:r>
          </a:p>
        </p:txBody>
      </p:sp>
    </p:spTree>
    <p:extLst>
      <p:ext uri="{BB962C8B-B14F-4D97-AF65-F5344CB8AC3E}">
        <p14:creationId xmlns:p14="http://schemas.microsoft.com/office/powerpoint/2010/main" val="3312940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5909</TotalTime>
  <Words>3497</Words>
  <Application>Microsoft Office PowerPoint</Application>
  <PresentationFormat>Widescreen</PresentationFormat>
  <Paragraphs>181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Aharoni</vt:lpstr>
      <vt:lpstr>Angsana New</vt:lpstr>
      <vt:lpstr>Arial</vt:lpstr>
      <vt:lpstr>Avenir Next LT Pro</vt:lpstr>
      <vt:lpstr>Courier New</vt:lpstr>
      <vt:lpstr>Helvetica</vt:lpstr>
      <vt:lpstr>Menlo</vt:lpstr>
      <vt:lpstr>FadeVTI</vt:lpstr>
      <vt:lpstr>TEST-DRIVEN DEVELOPMENT</vt:lpstr>
      <vt:lpstr>TEST-DRIVEN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 with JUnit - TestNG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DEVELOPMENT</dc:title>
  <dc:creator>Khanh Tran Xuan</dc:creator>
  <cp:lastModifiedBy>iPMAC</cp:lastModifiedBy>
  <cp:revision>62</cp:revision>
  <dcterms:created xsi:type="dcterms:W3CDTF">2024-08-24T05:36:28Z</dcterms:created>
  <dcterms:modified xsi:type="dcterms:W3CDTF">2025-03-17T01:51:23Z</dcterms:modified>
</cp:coreProperties>
</file>