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63" r:id="rId2"/>
    <p:sldId id="265" r:id="rId3"/>
    <p:sldId id="264" r:id="rId4"/>
    <p:sldId id="266" r:id="rId5"/>
    <p:sldId id="267" r:id="rId6"/>
    <p:sldId id="260" r:id="rId7"/>
    <p:sldId id="258" r:id="rId8"/>
    <p:sldId id="261" r:id="rId9"/>
    <p:sldId id="256" r:id="rId10"/>
    <p:sldId id="259" r:id="rId11"/>
    <p:sldId id="262" r:id="rId12"/>
    <p:sldId id="257"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64"/>
    <p:restoredTop sz="82873"/>
  </p:normalViewPr>
  <p:slideViewPr>
    <p:cSldViewPr snapToGrid="0" snapToObjects="1">
      <p:cViewPr>
        <p:scale>
          <a:sx n="80" d="100"/>
          <a:sy n="80" d="100"/>
        </p:scale>
        <p:origin x="808"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nauL/Library/Containers/com.apple.mail/Data/Library/Mail%20Downloads/1743C130-D07E-4AAF-93B6-0443EC0A5D96/updata.xlsx" TargetMode="Externa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localhost/Users/ktran035/Desktop/Personal_project/digit-recognizer/updata.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oleObject" Target="file://localhost/Users/nauL/Library/Containers/com.apple.mail/Data/Library/Mail%20Downloads/1743C130-D07E-4AAF-93B6-0443EC0A5D96/updata.xlsx" TargetMode="External"/></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oleObject" Target="file://localhost/Users/nauL/Library/Containers/com.apple.mail/Data/Library/Mail%20Downloads/1743C130-D07E-4AAF-93B6-0443EC0A5D96/updata.xlsx" TargetMode="External"/></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oleObject" Target="file://localhost/Users/nauL/Desktop/project%20446/updata2.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nauL/Library/Containers/com.apple.mail/Data/Library/Mail%20Downloads/1743C130-D07E-4AAF-93B6-0443EC0A5D96/updata.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ktran035/Desktop/Personal_project/digit-recognizer/final_project_data.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Users/ktran035/Desktop/Personal_project/digit-recognizer/final_project_data.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localhost/Users/ktran035/Desktop/Personal_project/digit-recognizer/final_project_data.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localhost/Users/ktran035/Desktop/Personal_project/digit-recognizer/final_project_data.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localhost/Users/ktran035/Desktop/Personal_project/digit-recognizer/updata.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localhost/Users/ktran035/Desktop/Personal_project/digit-recognizer/updata.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localhost/Users/ktran035/Desktop/Personal_project/digit-recognizer/up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Naive</a:t>
            </a:r>
            <a:r>
              <a:rPr lang="en-US" baseline="0"/>
              <a:t> Bayes </a:t>
            </a:r>
          </a:p>
          <a:p>
            <a:pPr>
              <a:defRPr/>
            </a:pPr>
            <a:r>
              <a:rPr lang="en-US" baseline="0"/>
              <a:t>Mistake rate vs split percentage on train data</a:t>
            </a:r>
            <a:endParaRPr lang="en-US"/>
          </a:p>
        </c:rich>
      </c:tx>
      <c:layout>
        <c:manualLayout>
          <c:xMode val="edge"/>
          <c:yMode val="edge"/>
          <c:x val="0.239905166390592"/>
          <c:y val="0.046296296296296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mistake rate on Test Data</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[updata.xlsx]Sheet1!$A$92:$A$96</c:f>
              <c:numCache>
                <c:formatCode>General</c:formatCode>
                <c:ptCount val="5"/>
                <c:pt idx="0">
                  <c:v>10.0</c:v>
                </c:pt>
                <c:pt idx="1">
                  <c:v>25.0</c:v>
                </c:pt>
                <c:pt idx="2">
                  <c:v>50.0</c:v>
                </c:pt>
                <c:pt idx="3">
                  <c:v>75.0</c:v>
                </c:pt>
                <c:pt idx="4">
                  <c:v>100.0</c:v>
                </c:pt>
              </c:numCache>
            </c:numRef>
          </c:xVal>
          <c:yVal>
            <c:numRef>
              <c:f>[updata.xlsx]Sheet1!$B$92:$B$96</c:f>
              <c:numCache>
                <c:formatCode>General</c:formatCode>
                <c:ptCount val="5"/>
                <c:pt idx="0">
                  <c:v>0.3793</c:v>
                </c:pt>
                <c:pt idx="1">
                  <c:v>0.3712</c:v>
                </c:pt>
                <c:pt idx="2">
                  <c:v>0.3667</c:v>
                </c:pt>
                <c:pt idx="3">
                  <c:v>0.3657</c:v>
                </c:pt>
                <c:pt idx="4">
                  <c:v>0.374</c:v>
                </c:pt>
              </c:numCache>
            </c:numRef>
          </c:yVal>
          <c:smooth val="1"/>
        </c:ser>
        <c:ser>
          <c:idx val="1"/>
          <c:order val="1"/>
          <c:tx>
            <c:v>mistake rate on Train Data</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[updata.xlsx]Sheet1!$A$92:$A$96</c:f>
              <c:numCache>
                <c:formatCode>General</c:formatCode>
                <c:ptCount val="5"/>
                <c:pt idx="0">
                  <c:v>10.0</c:v>
                </c:pt>
                <c:pt idx="1">
                  <c:v>25.0</c:v>
                </c:pt>
                <c:pt idx="2">
                  <c:v>50.0</c:v>
                </c:pt>
                <c:pt idx="3">
                  <c:v>75.0</c:v>
                </c:pt>
                <c:pt idx="4">
                  <c:v>100.0</c:v>
                </c:pt>
              </c:numCache>
            </c:numRef>
          </c:xVal>
          <c:yVal>
            <c:numRef>
              <c:f>[updata.xlsx]Sheet1!$C$92:$C$96</c:f>
              <c:numCache>
                <c:formatCode>General</c:formatCode>
                <c:ptCount val="5"/>
                <c:pt idx="0">
                  <c:v>0.3827</c:v>
                </c:pt>
                <c:pt idx="1">
                  <c:v>0.373</c:v>
                </c:pt>
                <c:pt idx="2">
                  <c:v>0.372</c:v>
                </c:pt>
                <c:pt idx="3">
                  <c:v>0.3758</c:v>
                </c:pt>
                <c:pt idx="4">
                  <c:v>0.3784</c:v>
                </c:pt>
              </c:numCache>
            </c:numRef>
          </c:yVal>
          <c:smooth val="1"/>
        </c:ser>
        <c:dLbls>
          <c:showLegendKey val="0"/>
          <c:showVal val="0"/>
          <c:showCatName val="0"/>
          <c:showSerName val="0"/>
          <c:showPercent val="0"/>
          <c:showBubbleSize val="0"/>
        </c:dLbls>
        <c:axId val="2143516400"/>
        <c:axId val="2143522288"/>
      </c:scatterChart>
      <c:valAx>
        <c:axId val="21435164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t>
                </a:r>
                <a:r>
                  <a:rPr lang="en-US" baseline="0"/>
                  <a:t> Split on Train Data</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522288"/>
        <c:crosses val="autoZero"/>
        <c:crossBetween val="midCat"/>
      </c:valAx>
      <c:valAx>
        <c:axId val="2143522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Mistake rate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516400"/>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mistake rate on each digit with variety</a:t>
            </a:r>
            <a:r>
              <a:rPr lang="en-US" baseline="0"/>
              <a:t> kernel</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Sheet1!$K$17</c:f>
              <c:strCache>
                <c:ptCount val="1"/>
                <c:pt idx="0">
                  <c:v>linear kernel</c:v>
                </c:pt>
              </c:strCache>
            </c:strRef>
          </c:tx>
          <c:spPr>
            <a:solidFill>
              <a:schemeClr val="accent1"/>
            </a:solidFill>
            <a:ln>
              <a:noFill/>
            </a:ln>
            <a:effectLst/>
          </c:spPr>
          <c:invertIfNegative val="0"/>
          <c:cat>
            <c:numRef>
              <c:f>Sheet1!$J$18:$J$27</c:f>
              <c:numCache>
                <c:formatCode>General</c:formatCode>
                <c:ptCount val="10"/>
                <c:pt idx="0">
                  <c:v>0.0</c:v>
                </c:pt>
                <c:pt idx="1">
                  <c:v>1.0</c:v>
                </c:pt>
                <c:pt idx="2">
                  <c:v>2.0</c:v>
                </c:pt>
                <c:pt idx="3">
                  <c:v>3.0</c:v>
                </c:pt>
                <c:pt idx="4">
                  <c:v>4.0</c:v>
                </c:pt>
                <c:pt idx="5">
                  <c:v>5.0</c:v>
                </c:pt>
                <c:pt idx="6">
                  <c:v>6.0</c:v>
                </c:pt>
                <c:pt idx="7">
                  <c:v>7.0</c:v>
                </c:pt>
                <c:pt idx="8">
                  <c:v>8.0</c:v>
                </c:pt>
                <c:pt idx="9">
                  <c:v>9.0</c:v>
                </c:pt>
              </c:numCache>
            </c:numRef>
          </c:cat>
          <c:val>
            <c:numRef>
              <c:f>Sheet1!$K$18:$K$27</c:f>
              <c:numCache>
                <c:formatCode>General</c:formatCode>
                <c:ptCount val="10"/>
                <c:pt idx="0">
                  <c:v>0.05</c:v>
                </c:pt>
                <c:pt idx="1">
                  <c:v>0.05</c:v>
                </c:pt>
                <c:pt idx="2">
                  <c:v>0.08</c:v>
                </c:pt>
                <c:pt idx="3">
                  <c:v>0.11</c:v>
                </c:pt>
                <c:pt idx="4">
                  <c:v>0.03</c:v>
                </c:pt>
                <c:pt idx="5">
                  <c:v>0.12</c:v>
                </c:pt>
                <c:pt idx="6">
                  <c:v>0.07</c:v>
                </c:pt>
                <c:pt idx="7">
                  <c:v>0.06</c:v>
                </c:pt>
                <c:pt idx="8">
                  <c:v>0.13</c:v>
                </c:pt>
                <c:pt idx="9">
                  <c:v>0.15</c:v>
                </c:pt>
              </c:numCache>
            </c:numRef>
          </c:val>
        </c:ser>
        <c:ser>
          <c:idx val="1"/>
          <c:order val="1"/>
          <c:tx>
            <c:strRef>
              <c:f>Sheet1!$L$17</c:f>
              <c:strCache>
                <c:ptCount val="1"/>
                <c:pt idx="0">
                  <c:v>exponential kernel</c:v>
                </c:pt>
              </c:strCache>
            </c:strRef>
          </c:tx>
          <c:spPr>
            <a:solidFill>
              <a:schemeClr val="accent2"/>
            </a:solidFill>
            <a:ln>
              <a:noFill/>
            </a:ln>
            <a:effectLst/>
          </c:spPr>
          <c:invertIfNegative val="0"/>
          <c:cat>
            <c:numRef>
              <c:f>Sheet1!$J$18:$J$27</c:f>
              <c:numCache>
                <c:formatCode>General</c:formatCode>
                <c:ptCount val="10"/>
                <c:pt idx="0">
                  <c:v>0.0</c:v>
                </c:pt>
                <c:pt idx="1">
                  <c:v>1.0</c:v>
                </c:pt>
                <c:pt idx="2">
                  <c:v>2.0</c:v>
                </c:pt>
                <c:pt idx="3">
                  <c:v>3.0</c:v>
                </c:pt>
                <c:pt idx="4">
                  <c:v>4.0</c:v>
                </c:pt>
                <c:pt idx="5">
                  <c:v>5.0</c:v>
                </c:pt>
                <c:pt idx="6">
                  <c:v>6.0</c:v>
                </c:pt>
                <c:pt idx="7">
                  <c:v>7.0</c:v>
                </c:pt>
                <c:pt idx="8">
                  <c:v>8.0</c:v>
                </c:pt>
                <c:pt idx="9">
                  <c:v>9.0</c:v>
                </c:pt>
              </c:numCache>
            </c:numRef>
          </c:cat>
          <c:val>
            <c:numRef>
              <c:f>Sheet1!$L$18:$L$27</c:f>
              <c:numCache>
                <c:formatCode>General</c:formatCode>
                <c:ptCount val="10"/>
                <c:pt idx="0">
                  <c:v>0.05</c:v>
                </c:pt>
                <c:pt idx="1">
                  <c:v>0.14</c:v>
                </c:pt>
                <c:pt idx="2">
                  <c:v>0.2</c:v>
                </c:pt>
                <c:pt idx="3">
                  <c:v>0.24</c:v>
                </c:pt>
                <c:pt idx="4">
                  <c:v>0.13</c:v>
                </c:pt>
                <c:pt idx="5">
                  <c:v>0.94</c:v>
                </c:pt>
                <c:pt idx="6">
                  <c:v>0.06</c:v>
                </c:pt>
                <c:pt idx="7">
                  <c:v>0.24</c:v>
                </c:pt>
                <c:pt idx="8">
                  <c:v>0.02</c:v>
                </c:pt>
                <c:pt idx="9">
                  <c:v>0.24</c:v>
                </c:pt>
              </c:numCache>
            </c:numRef>
          </c:val>
        </c:ser>
        <c:dLbls>
          <c:showLegendKey val="0"/>
          <c:showVal val="0"/>
          <c:showCatName val="0"/>
          <c:showSerName val="0"/>
          <c:showPercent val="0"/>
          <c:showBubbleSize val="0"/>
        </c:dLbls>
        <c:gapWidth val="219"/>
        <c:overlap val="-27"/>
        <c:axId val="2136570224"/>
        <c:axId val="2136475152"/>
      </c:barChart>
      <c:catAx>
        <c:axId val="2136570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475152"/>
        <c:crosses val="autoZero"/>
        <c:auto val="1"/>
        <c:lblAlgn val="ctr"/>
        <c:lblOffset val="100"/>
        <c:noMultiLvlLbl val="0"/>
      </c:catAx>
      <c:valAx>
        <c:axId val="2136475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a:t>
                </a:r>
                <a:r>
                  <a:rPr lang="en-US" baseline="0"/>
                  <a:t> Rate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5702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err="1" smtClean="0"/>
              <a:t>Adaboost</a:t>
            </a:r>
            <a:r>
              <a:rPr lang="en-US" baseline="0" dirty="0" smtClean="0"/>
              <a:t> (50 logistic </a:t>
            </a:r>
            <a:r>
              <a:rPr lang="en-US" baseline="0" dirty="0"/>
              <a:t>regression weak learner)</a:t>
            </a:r>
          </a:p>
          <a:p>
            <a:pPr>
              <a:defRPr/>
            </a:pPr>
            <a:r>
              <a:rPr lang="en-US" baseline="0" dirty="0"/>
              <a:t>Mistake rate vs number of iteration</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[updata.xlsx]Sheet1!$G$71</c:f>
              <c:strCache>
                <c:ptCount val="1"/>
                <c:pt idx="0">
                  <c:v>mistake Rate test</c:v>
                </c:pt>
              </c:strCache>
            </c:strRef>
          </c:tx>
          <c:spPr>
            <a:ln w="28575" cap="rnd">
              <a:solidFill>
                <a:schemeClr val="accent1"/>
              </a:solidFill>
              <a:round/>
            </a:ln>
            <a:effectLst/>
          </c:spPr>
          <c:marker>
            <c:symbol val="none"/>
          </c:marker>
          <c:cat>
            <c:numRef>
              <c:f>[updata.xlsx]Sheet1!$F$72:$F$82</c:f>
              <c:numCache>
                <c:formatCode>General</c:formatCode>
                <c:ptCount val="11"/>
                <c:pt idx="0">
                  <c:v>1.0</c:v>
                </c:pt>
                <c:pt idx="1">
                  <c:v>10.0</c:v>
                </c:pt>
                <c:pt idx="2">
                  <c:v>20.0</c:v>
                </c:pt>
                <c:pt idx="3">
                  <c:v>30.0</c:v>
                </c:pt>
                <c:pt idx="4">
                  <c:v>40.0</c:v>
                </c:pt>
                <c:pt idx="5">
                  <c:v>50.0</c:v>
                </c:pt>
                <c:pt idx="6">
                  <c:v>60.0</c:v>
                </c:pt>
                <c:pt idx="7">
                  <c:v>70.0</c:v>
                </c:pt>
                <c:pt idx="8">
                  <c:v>80.0</c:v>
                </c:pt>
                <c:pt idx="9">
                  <c:v>90.0</c:v>
                </c:pt>
                <c:pt idx="10">
                  <c:v>100.0</c:v>
                </c:pt>
              </c:numCache>
            </c:numRef>
          </c:cat>
          <c:val>
            <c:numRef>
              <c:f>[updata.xlsx]Sheet1!$G$72:$G$82</c:f>
              <c:numCache>
                <c:formatCode>General</c:formatCode>
                <c:ptCount val="11"/>
                <c:pt idx="0">
                  <c:v>0.0705</c:v>
                </c:pt>
                <c:pt idx="1">
                  <c:v>0.0634</c:v>
                </c:pt>
                <c:pt idx="2">
                  <c:v>0.0615</c:v>
                </c:pt>
                <c:pt idx="3">
                  <c:v>0.0625</c:v>
                </c:pt>
                <c:pt idx="4">
                  <c:v>0.0614</c:v>
                </c:pt>
                <c:pt idx="5">
                  <c:v>0.0604000000000001</c:v>
                </c:pt>
                <c:pt idx="6">
                  <c:v>0.0604000000000001</c:v>
                </c:pt>
                <c:pt idx="7">
                  <c:v>0.0604000000000001</c:v>
                </c:pt>
                <c:pt idx="8">
                  <c:v>0.0604000000000001</c:v>
                </c:pt>
                <c:pt idx="9">
                  <c:v>0.0604000000000001</c:v>
                </c:pt>
                <c:pt idx="10">
                  <c:v>0.0604000000000001</c:v>
                </c:pt>
              </c:numCache>
            </c:numRef>
          </c:val>
          <c:smooth val="0"/>
        </c:ser>
        <c:ser>
          <c:idx val="1"/>
          <c:order val="1"/>
          <c:tx>
            <c:strRef>
              <c:f>[updata.xlsx]Sheet1!$H$71</c:f>
              <c:strCache>
                <c:ptCount val="1"/>
                <c:pt idx="0">
                  <c:v>mistake Rate train</c:v>
                </c:pt>
              </c:strCache>
            </c:strRef>
          </c:tx>
          <c:spPr>
            <a:ln w="28575" cap="rnd">
              <a:solidFill>
                <a:schemeClr val="accent2"/>
              </a:solidFill>
              <a:round/>
            </a:ln>
            <a:effectLst/>
          </c:spPr>
          <c:marker>
            <c:symbol val="none"/>
          </c:marker>
          <c:cat>
            <c:numRef>
              <c:f>[updata.xlsx]Sheet1!$F$72:$F$82</c:f>
              <c:numCache>
                <c:formatCode>General</c:formatCode>
                <c:ptCount val="11"/>
                <c:pt idx="0">
                  <c:v>1.0</c:v>
                </c:pt>
                <c:pt idx="1">
                  <c:v>10.0</c:v>
                </c:pt>
                <c:pt idx="2">
                  <c:v>20.0</c:v>
                </c:pt>
                <c:pt idx="3">
                  <c:v>30.0</c:v>
                </c:pt>
                <c:pt idx="4">
                  <c:v>40.0</c:v>
                </c:pt>
                <c:pt idx="5">
                  <c:v>50.0</c:v>
                </c:pt>
                <c:pt idx="6">
                  <c:v>60.0</c:v>
                </c:pt>
                <c:pt idx="7">
                  <c:v>70.0</c:v>
                </c:pt>
                <c:pt idx="8">
                  <c:v>80.0</c:v>
                </c:pt>
                <c:pt idx="9">
                  <c:v>90.0</c:v>
                </c:pt>
                <c:pt idx="10">
                  <c:v>100.0</c:v>
                </c:pt>
              </c:numCache>
            </c:numRef>
          </c:cat>
          <c:val>
            <c:numRef>
              <c:f>[updata.xlsx]Sheet1!$H$72:$H$82</c:f>
              <c:numCache>
                <c:formatCode>General</c:formatCode>
                <c:ptCount val="11"/>
                <c:pt idx="0">
                  <c:v>0.0665</c:v>
                </c:pt>
                <c:pt idx="1">
                  <c:v>0.0603</c:v>
                </c:pt>
                <c:pt idx="2">
                  <c:v>0.06</c:v>
                </c:pt>
                <c:pt idx="3">
                  <c:v>0.06</c:v>
                </c:pt>
                <c:pt idx="4">
                  <c:v>0.0605952380952381</c:v>
                </c:pt>
                <c:pt idx="5">
                  <c:v>0.0607619047619048</c:v>
                </c:pt>
                <c:pt idx="6">
                  <c:v>0.0606904761904762</c:v>
                </c:pt>
                <c:pt idx="7">
                  <c:v>0.0606904761904762</c:v>
                </c:pt>
                <c:pt idx="8">
                  <c:v>0.0606904761904762</c:v>
                </c:pt>
                <c:pt idx="9">
                  <c:v>0.0606904761904762</c:v>
                </c:pt>
                <c:pt idx="10">
                  <c:v>0.0606904761904762</c:v>
                </c:pt>
              </c:numCache>
            </c:numRef>
          </c:val>
          <c:smooth val="0"/>
        </c:ser>
        <c:dLbls>
          <c:showLegendKey val="0"/>
          <c:showVal val="0"/>
          <c:showCatName val="0"/>
          <c:showSerName val="0"/>
          <c:showPercent val="0"/>
          <c:showBubbleSize val="0"/>
        </c:dLbls>
        <c:smooth val="0"/>
        <c:axId val="-2123134784"/>
        <c:axId val="-2123129440"/>
      </c:lineChart>
      <c:catAx>
        <c:axId val="-21231347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Iteration</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3129440"/>
        <c:crosses val="autoZero"/>
        <c:auto val="1"/>
        <c:lblAlgn val="ctr"/>
        <c:lblOffset val="100"/>
        <c:noMultiLvlLbl val="0"/>
      </c:catAx>
      <c:valAx>
        <c:axId val="-2123129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a:t>
                </a:r>
                <a:r>
                  <a:rPr lang="en-US" baseline="0"/>
                  <a:t> Rate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31347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AdaBoost</a:t>
            </a:r>
          </a:p>
          <a:p>
            <a:pPr>
              <a:defRPr/>
            </a:pPr>
            <a:r>
              <a:rPr lang="en-US"/>
              <a:t>Mistake</a:t>
            </a:r>
            <a:r>
              <a:rPr lang="en-US" baseline="0"/>
              <a:t> rate vs number of weak learner</a:t>
            </a:r>
            <a:endParaRPr lang="en-US"/>
          </a:p>
        </c:rich>
      </c:tx>
      <c:layout>
        <c:manualLayout>
          <c:xMode val="edge"/>
          <c:yMode val="edge"/>
          <c:x val="0.135116669111957"/>
          <c:y val="0.037381135837095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[updata.xlsx]Sheet1!$B$106</c:f>
              <c:strCache>
                <c:ptCount val="1"/>
                <c:pt idx="0">
                  <c:v>Mistake Rate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[updata.xlsx]Sheet1!$A$107:$A$114</c:f>
              <c:numCache>
                <c:formatCode>General</c:formatCode>
                <c:ptCount val="8"/>
                <c:pt idx="0">
                  <c:v>1.0</c:v>
                </c:pt>
                <c:pt idx="1">
                  <c:v>5.0</c:v>
                </c:pt>
                <c:pt idx="2">
                  <c:v>10.0</c:v>
                </c:pt>
                <c:pt idx="3">
                  <c:v>15.0</c:v>
                </c:pt>
                <c:pt idx="4">
                  <c:v>20.0</c:v>
                </c:pt>
                <c:pt idx="5">
                  <c:v>25.0</c:v>
                </c:pt>
                <c:pt idx="6">
                  <c:v>30.0</c:v>
                </c:pt>
                <c:pt idx="7">
                  <c:v>35.0</c:v>
                </c:pt>
              </c:numCache>
            </c:numRef>
          </c:xVal>
          <c:yVal>
            <c:numRef>
              <c:f>[updata.xlsx]Sheet1!$B$107:$B$114</c:f>
              <c:numCache>
                <c:formatCode>General</c:formatCode>
                <c:ptCount val="8"/>
                <c:pt idx="0">
                  <c:v>0.0867</c:v>
                </c:pt>
                <c:pt idx="1">
                  <c:v>0.067</c:v>
                </c:pt>
                <c:pt idx="2">
                  <c:v>0.067</c:v>
                </c:pt>
                <c:pt idx="3">
                  <c:v>0.066</c:v>
                </c:pt>
                <c:pt idx="4">
                  <c:v>0.067</c:v>
                </c:pt>
                <c:pt idx="5">
                  <c:v>0.065</c:v>
                </c:pt>
                <c:pt idx="6">
                  <c:v>0.0658</c:v>
                </c:pt>
                <c:pt idx="7">
                  <c:v>0.066</c:v>
                </c:pt>
              </c:numCache>
            </c:numRef>
          </c:yVal>
          <c:smooth val="1"/>
        </c:ser>
        <c:dLbls>
          <c:showLegendKey val="0"/>
          <c:showVal val="0"/>
          <c:showCatName val="0"/>
          <c:showSerName val="0"/>
          <c:showPercent val="0"/>
          <c:showBubbleSize val="0"/>
        </c:dLbls>
        <c:axId val="-2123072928"/>
        <c:axId val="-2123067632"/>
      </c:scatterChart>
      <c:valAx>
        <c:axId val="-2123072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weak learner</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3067632"/>
        <c:crosses val="autoZero"/>
        <c:crossBetween val="midCat"/>
      </c:valAx>
      <c:valAx>
        <c:axId val="-2123067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a:t>
                </a:r>
                <a:r>
                  <a:rPr lang="en-US" baseline="0"/>
                  <a:t> rate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3072928"/>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Mistake Rate on Each Digit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[updata2.xlsx]Sheet1!$B$135</c:f>
              <c:strCache>
                <c:ptCount val="1"/>
                <c:pt idx="0">
                  <c:v>Mistake Rate</c:v>
                </c:pt>
              </c:strCache>
            </c:strRef>
          </c:tx>
          <c:spPr>
            <a:solidFill>
              <a:schemeClr val="accent1"/>
            </a:solidFill>
            <a:ln>
              <a:noFill/>
            </a:ln>
            <a:effectLst/>
          </c:spPr>
          <c:invertIfNegative val="0"/>
          <c:cat>
            <c:numRef>
              <c:f>[updata2.xlsx]Sheet1!$A$136:$A$145</c:f>
              <c:numCache>
                <c:formatCode>General</c:formatCode>
                <c:ptCount val="10"/>
                <c:pt idx="0">
                  <c:v>0.0</c:v>
                </c:pt>
                <c:pt idx="1">
                  <c:v>1.0</c:v>
                </c:pt>
                <c:pt idx="2">
                  <c:v>2.0</c:v>
                </c:pt>
                <c:pt idx="3">
                  <c:v>3.0</c:v>
                </c:pt>
                <c:pt idx="4">
                  <c:v>4.0</c:v>
                </c:pt>
                <c:pt idx="5">
                  <c:v>5.0</c:v>
                </c:pt>
                <c:pt idx="6">
                  <c:v>6.0</c:v>
                </c:pt>
                <c:pt idx="7">
                  <c:v>7.0</c:v>
                </c:pt>
                <c:pt idx="8">
                  <c:v>8.0</c:v>
                </c:pt>
                <c:pt idx="9">
                  <c:v>9.0</c:v>
                </c:pt>
              </c:numCache>
            </c:numRef>
          </c:cat>
          <c:val>
            <c:numRef>
              <c:f>[updata2.xlsx]Sheet1!$B$136:$B$145</c:f>
              <c:numCache>
                <c:formatCode>General</c:formatCode>
                <c:ptCount val="10"/>
                <c:pt idx="0">
                  <c:v>0.0409999999999999</c:v>
                </c:pt>
                <c:pt idx="1">
                  <c:v>0.0448999999999999</c:v>
                </c:pt>
                <c:pt idx="2">
                  <c:v>0.0368000000000001</c:v>
                </c:pt>
                <c:pt idx="3">
                  <c:v>0.0917</c:v>
                </c:pt>
                <c:pt idx="4">
                  <c:v>0.0344</c:v>
                </c:pt>
                <c:pt idx="5">
                  <c:v>0.0998</c:v>
                </c:pt>
                <c:pt idx="6">
                  <c:v>0.0342</c:v>
                </c:pt>
                <c:pt idx="7">
                  <c:v>0.0606</c:v>
                </c:pt>
                <c:pt idx="8">
                  <c:v>0.1092</c:v>
                </c:pt>
                <c:pt idx="9">
                  <c:v>0.0556</c:v>
                </c:pt>
              </c:numCache>
            </c:numRef>
          </c:val>
        </c:ser>
        <c:dLbls>
          <c:showLegendKey val="0"/>
          <c:showVal val="0"/>
          <c:showCatName val="0"/>
          <c:showSerName val="0"/>
          <c:showPercent val="0"/>
          <c:showBubbleSize val="0"/>
        </c:dLbls>
        <c:gapWidth val="150"/>
        <c:axId val="-2123019952"/>
        <c:axId val="-2123017072"/>
      </c:barChart>
      <c:catAx>
        <c:axId val="-2123019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3017072"/>
        <c:crosses val="autoZero"/>
        <c:auto val="1"/>
        <c:lblAlgn val="ctr"/>
        <c:lblOffset val="100"/>
        <c:noMultiLvlLbl val="0"/>
      </c:catAx>
      <c:valAx>
        <c:axId val="-2123017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a:t>
                </a:r>
                <a:r>
                  <a:rPr lang="en-US" baseline="0"/>
                  <a:t> Rate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3019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Naive</a:t>
            </a:r>
            <a:r>
              <a:rPr lang="en-US" baseline="0"/>
              <a:t> Bayes</a:t>
            </a:r>
          </a:p>
          <a:p>
            <a:pPr>
              <a:defRPr/>
            </a:pPr>
            <a:r>
              <a:rPr lang="en-US" baseline="0"/>
              <a:t>Mistake rate on each digit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numRef>
              <c:f>[updata.xlsx]Sheet1!$I$86:$I$95</c:f>
              <c:numCache>
                <c:formatCode>General</c:formatCode>
                <c:ptCount val="10"/>
                <c:pt idx="0">
                  <c:v>0.0</c:v>
                </c:pt>
                <c:pt idx="1">
                  <c:v>1.0</c:v>
                </c:pt>
                <c:pt idx="2">
                  <c:v>2.0</c:v>
                </c:pt>
                <c:pt idx="3">
                  <c:v>3.0</c:v>
                </c:pt>
                <c:pt idx="4">
                  <c:v>4.0</c:v>
                </c:pt>
                <c:pt idx="5">
                  <c:v>5.0</c:v>
                </c:pt>
                <c:pt idx="6">
                  <c:v>6.0</c:v>
                </c:pt>
                <c:pt idx="7">
                  <c:v>7.0</c:v>
                </c:pt>
                <c:pt idx="8">
                  <c:v>8.0</c:v>
                </c:pt>
                <c:pt idx="9">
                  <c:v>9.0</c:v>
                </c:pt>
              </c:numCache>
            </c:numRef>
          </c:cat>
          <c:val>
            <c:numRef>
              <c:f>[updata.xlsx]Sheet1!$J$86:$J$95</c:f>
              <c:numCache>
                <c:formatCode>General</c:formatCode>
                <c:ptCount val="10"/>
                <c:pt idx="0">
                  <c:v>0.1201</c:v>
                </c:pt>
                <c:pt idx="1">
                  <c:v>0.0611</c:v>
                </c:pt>
                <c:pt idx="2">
                  <c:v>0.6114</c:v>
                </c:pt>
                <c:pt idx="3">
                  <c:v>0.3501</c:v>
                </c:pt>
                <c:pt idx="4">
                  <c:v>0.7248</c:v>
                </c:pt>
                <c:pt idx="5">
                  <c:v>0.9189</c:v>
                </c:pt>
                <c:pt idx="6">
                  <c:v>0.0539</c:v>
                </c:pt>
                <c:pt idx="7">
                  <c:v>0.5286</c:v>
                </c:pt>
                <c:pt idx="8">
                  <c:v>0.4063</c:v>
                </c:pt>
                <c:pt idx="9">
                  <c:v>0.0445999999999999</c:v>
                </c:pt>
              </c:numCache>
            </c:numRef>
          </c:val>
        </c:ser>
        <c:dLbls>
          <c:showLegendKey val="0"/>
          <c:showVal val="0"/>
          <c:showCatName val="0"/>
          <c:showSerName val="0"/>
          <c:showPercent val="0"/>
          <c:showBubbleSize val="0"/>
        </c:dLbls>
        <c:gapWidth val="150"/>
        <c:axId val="2142522848"/>
        <c:axId val="2142514976"/>
      </c:barChart>
      <c:catAx>
        <c:axId val="214252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2514976"/>
        <c:crosses val="autoZero"/>
        <c:auto val="1"/>
        <c:lblAlgn val="ctr"/>
        <c:lblOffset val="100"/>
        <c:noMultiLvlLbl val="0"/>
      </c:catAx>
      <c:valAx>
        <c:axId val="2142514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a:t>
                </a:r>
                <a:r>
                  <a:rPr lang="en-US" baseline="0"/>
                  <a:t> Rate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2522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mistake rate for train and test as test</a:t>
            </a:r>
            <a:r>
              <a:rPr lang="en-US" baseline="0"/>
              <a:t> point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Sheet1!$B$2</c:f>
              <c:strCache>
                <c:ptCount val="1"/>
                <c:pt idx="0">
                  <c:v>mistake rate for test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Sheet1!$A$3:$A$12</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Sheet1!$B$3:$B$12</c:f>
              <c:numCache>
                <c:formatCode>General</c:formatCode>
                <c:ptCount val="10"/>
                <c:pt idx="0">
                  <c:v>0.05</c:v>
                </c:pt>
                <c:pt idx="1">
                  <c:v>0.06</c:v>
                </c:pt>
                <c:pt idx="2">
                  <c:v>0.054</c:v>
                </c:pt>
                <c:pt idx="3">
                  <c:v>0.052</c:v>
                </c:pt>
                <c:pt idx="4">
                  <c:v>0.052</c:v>
                </c:pt>
                <c:pt idx="5">
                  <c:v>0.05</c:v>
                </c:pt>
                <c:pt idx="6">
                  <c:v>0.054</c:v>
                </c:pt>
                <c:pt idx="7">
                  <c:v>0.053</c:v>
                </c:pt>
                <c:pt idx="8">
                  <c:v>0.054</c:v>
                </c:pt>
                <c:pt idx="9">
                  <c:v>0.054</c:v>
                </c:pt>
              </c:numCache>
            </c:numRef>
          </c:val>
          <c:smooth val="0"/>
        </c:ser>
        <c:ser>
          <c:idx val="1"/>
          <c:order val="1"/>
          <c:tx>
            <c:strRef>
              <c:f>Sheet1!$C$2</c:f>
              <c:strCache>
                <c:ptCount val="1"/>
                <c:pt idx="0">
                  <c:v>mistake rate for train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Sheet1!$A$3:$A$12</c:f>
              <c:numCache>
                <c:formatCode>General</c:formatCode>
                <c:ptCount val="10"/>
                <c:pt idx="0">
                  <c:v>1.0</c:v>
                </c:pt>
                <c:pt idx="1">
                  <c:v>2.0</c:v>
                </c:pt>
                <c:pt idx="2">
                  <c:v>3.0</c:v>
                </c:pt>
                <c:pt idx="3">
                  <c:v>4.0</c:v>
                </c:pt>
                <c:pt idx="4">
                  <c:v>5.0</c:v>
                </c:pt>
                <c:pt idx="5">
                  <c:v>6.0</c:v>
                </c:pt>
                <c:pt idx="6">
                  <c:v>7.0</c:v>
                </c:pt>
                <c:pt idx="7">
                  <c:v>8.0</c:v>
                </c:pt>
                <c:pt idx="8">
                  <c:v>9.0</c:v>
                </c:pt>
                <c:pt idx="9">
                  <c:v>10.0</c:v>
                </c:pt>
              </c:numCache>
            </c:numRef>
          </c:cat>
          <c:val>
            <c:numRef>
              <c:f>Sheet1!$C$3:$C$12</c:f>
              <c:numCache>
                <c:formatCode>General</c:formatCode>
                <c:ptCount val="10"/>
                <c:pt idx="0">
                  <c:v>0.0</c:v>
                </c:pt>
                <c:pt idx="1">
                  <c:v>0.012</c:v>
                </c:pt>
                <c:pt idx="2">
                  <c:v>0.011</c:v>
                </c:pt>
                <c:pt idx="3">
                  <c:v>0.015</c:v>
                </c:pt>
                <c:pt idx="4">
                  <c:v>0.012</c:v>
                </c:pt>
                <c:pt idx="5">
                  <c:v>0.02</c:v>
                </c:pt>
                <c:pt idx="6">
                  <c:v>0.02</c:v>
                </c:pt>
                <c:pt idx="7">
                  <c:v>0.023</c:v>
                </c:pt>
                <c:pt idx="8">
                  <c:v>0.022</c:v>
                </c:pt>
                <c:pt idx="9">
                  <c:v>0.024</c:v>
                </c:pt>
              </c:numCache>
            </c:numRef>
          </c:val>
          <c:smooth val="0"/>
        </c:ser>
        <c:dLbls>
          <c:showLegendKey val="0"/>
          <c:showVal val="0"/>
          <c:showCatName val="0"/>
          <c:showSerName val="0"/>
          <c:showPercent val="0"/>
          <c:showBubbleSize val="0"/>
        </c:dLbls>
        <c:marker val="1"/>
        <c:smooth val="0"/>
        <c:axId val="2137544992"/>
        <c:axId val="2131489168"/>
      </c:lineChart>
      <c:catAx>
        <c:axId val="21375449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k nearest neighbor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1489168"/>
        <c:crosses val="autoZero"/>
        <c:auto val="1"/>
        <c:lblAlgn val="ctr"/>
        <c:lblOffset val="100"/>
        <c:noMultiLvlLbl val="0"/>
      </c:catAx>
      <c:valAx>
        <c:axId val="2131489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 Rate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7544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digit</a:t>
            </a:r>
            <a:r>
              <a:rPr lang="en-US" baseline="0"/>
              <a:t> contributed to misclassified digit 8</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Sheet1!$F$48</c:f>
              <c:strCache>
                <c:ptCount val="1"/>
                <c:pt idx="0">
                  <c:v>1</c:v>
                </c:pt>
              </c:strCache>
            </c:strRef>
          </c:tx>
          <c:spPr>
            <a:solidFill>
              <a:schemeClr val="accent1"/>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Sheet1!$G$48:$O$48</c:f>
              <c:numCache>
                <c:formatCode>General</c:formatCode>
                <c:ptCount val="9"/>
                <c:pt idx="0">
                  <c:v>0.0224719101123595</c:v>
                </c:pt>
                <c:pt idx="1">
                  <c:v>0.0</c:v>
                </c:pt>
                <c:pt idx="2">
                  <c:v>0.0112359550561797</c:v>
                </c:pt>
                <c:pt idx="3">
                  <c:v>0.0112359550561797</c:v>
                </c:pt>
                <c:pt idx="4">
                  <c:v>0.0</c:v>
                </c:pt>
                <c:pt idx="5">
                  <c:v>0.0</c:v>
                </c:pt>
                <c:pt idx="6">
                  <c:v>0.0112359550561797</c:v>
                </c:pt>
                <c:pt idx="7">
                  <c:v>0.0</c:v>
                </c:pt>
                <c:pt idx="8">
                  <c:v>0.0224719101123595</c:v>
                </c:pt>
              </c:numCache>
            </c:numRef>
          </c:val>
        </c:ser>
        <c:ser>
          <c:idx val="1"/>
          <c:order val="1"/>
          <c:tx>
            <c:strRef>
              <c:f>Sheet1!$F$49</c:f>
              <c:strCache>
                <c:ptCount val="1"/>
                <c:pt idx="0">
                  <c:v>2</c:v>
                </c:pt>
              </c:strCache>
            </c:strRef>
          </c:tx>
          <c:spPr>
            <a:solidFill>
              <a:schemeClr val="accent2"/>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Sheet1!$G$49:$O$49</c:f>
              <c:numCache>
                <c:formatCode>General</c:formatCode>
                <c:ptCount val="9"/>
                <c:pt idx="0">
                  <c:v>0.0224719101123595</c:v>
                </c:pt>
                <c:pt idx="1">
                  <c:v>0.0112359550561797</c:v>
                </c:pt>
                <c:pt idx="2">
                  <c:v>0.0112359550561797</c:v>
                </c:pt>
                <c:pt idx="3">
                  <c:v>0.0224719101123595</c:v>
                </c:pt>
                <c:pt idx="4">
                  <c:v>0.0</c:v>
                </c:pt>
                <c:pt idx="5">
                  <c:v>0.0449438202247191</c:v>
                </c:pt>
                <c:pt idx="6">
                  <c:v>0.0</c:v>
                </c:pt>
                <c:pt idx="7">
                  <c:v>0.0</c:v>
                </c:pt>
                <c:pt idx="8">
                  <c:v>0.0224719101123595</c:v>
                </c:pt>
              </c:numCache>
            </c:numRef>
          </c:val>
        </c:ser>
        <c:ser>
          <c:idx val="2"/>
          <c:order val="2"/>
          <c:tx>
            <c:strRef>
              <c:f>Sheet1!$F$50</c:f>
              <c:strCache>
                <c:ptCount val="1"/>
                <c:pt idx="0">
                  <c:v>3</c:v>
                </c:pt>
              </c:strCache>
            </c:strRef>
          </c:tx>
          <c:spPr>
            <a:solidFill>
              <a:schemeClr val="accent3"/>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Sheet1!$G$50:$O$50</c:f>
              <c:numCache>
                <c:formatCode>General</c:formatCode>
                <c:ptCount val="9"/>
                <c:pt idx="0">
                  <c:v>0.0224719101123595</c:v>
                </c:pt>
                <c:pt idx="1">
                  <c:v>0.0112359550561797</c:v>
                </c:pt>
                <c:pt idx="2">
                  <c:v>0.0112359550561797</c:v>
                </c:pt>
                <c:pt idx="3">
                  <c:v>0.0112359550561797</c:v>
                </c:pt>
                <c:pt idx="4">
                  <c:v>0.0</c:v>
                </c:pt>
                <c:pt idx="5">
                  <c:v>0.0112359550561797</c:v>
                </c:pt>
                <c:pt idx="6">
                  <c:v>0.0112359550561797</c:v>
                </c:pt>
                <c:pt idx="7">
                  <c:v>0.0</c:v>
                </c:pt>
                <c:pt idx="8">
                  <c:v>0.0224719101123595</c:v>
                </c:pt>
              </c:numCache>
            </c:numRef>
          </c:val>
        </c:ser>
        <c:ser>
          <c:idx val="3"/>
          <c:order val="3"/>
          <c:tx>
            <c:strRef>
              <c:f>Sheet1!$F$51</c:f>
              <c:strCache>
                <c:ptCount val="1"/>
                <c:pt idx="0">
                  <c:v>4</c:v>
                </c:pt>
              </c:strCache>
            </c:strRef>
          </c:tx>
          <c:spPr>
            <a:solidFill>
              <a:schemeClr val="accent4"/>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Sheet1!$G$51:$O$51</c:f>
              <c:numCache>
                <c:formatCode>General</c:formatCode>
                <c:ptCount val="9"/>
                <c:pt idx="0">
                  <c:v>0.0224719101123595</c:v>
                </c:pt>
                <c:pt idx="1">
                  <c:v>0.0</c:v>
                </c:pt>
                <c:pt idx="2">
                  <c:v>0.0112359550561797</c:v>
                </c:pt>
                <c:pt idx="3">
                  <c:v>0.0112359550561797</c:v>
                </c:pt>
                <c:pt idx="4">
                  <c:v>0.0</c:v>
                </c:pt>
                <c:pt idx="5">
                  <c:v>0.0337078651685393</c:v>
                </c:pt>
                <c:pt idx="6">
                  <c:v>0.0112359550561797</c:v>
                </c:pt>
                <c:pt idx="7">
                  <c:v>0.0</c:v>
                </c:pt>
                <c:pt idx="8">
                  <c:v>0.0224719101123595</c:v>
                </c:pt>
              </c:numCache>
            </c:numRef>
          </c:val>
        </c:ser>
        <c:ser>
          <c:idx val="4"/>
          <c:order val="4"/>
          <c:tx>
            <c:strRef>
              <c:f>Sheet1!$F$52</c:f>
              <c:strCache>
                <c:ptCount val="1"/>
                <c:pt idx="0">
                  <c:v>5</c:v>
                </c:pt>
              </c:strCache>
            </c:strRef>
          </c:tx>
          <c:spPr>
            <a:solidFill>
              <a:schemeClr val="accent5"/>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Sheet1!$G$52:$O$52</c:f>
              <c:numCache>
                <c:formatCode>General</c:formatCode>
                <c:ptCount val="9"/>
                <c:pt idx="0">
                  <c:v>0.0224719101123595</c:v>
                </c:pt>
                <c:pt idx="1">
                  <c:v>0.0112359550561797</c:v>
                </c:pt>
                <c:pt idx="2">
                  <c:v>0.0112359550561797</c:v>
                </c:pt>
                <c:pt idx="3">
                  <c:v>0.0</c:v>
                </c:pt>
                <c:pt idx="4">
                  <c:v>0.0</c:v>
                </c:pt>
                <c:pt idx="5">
                  <c:v>0.0337078651685393</c:v>
                </c:pt>
                <c:pt idx="6">
                  <c:v>0.0112359550561797</c:v>
                </c:pt>
                <c:pt idx="7">
                  <c:v>0.0</c:v>
                </c:pt>
                <c:pt idx="8">
                  <c:v>0.0224719101123595</c:v>
                </c:pt>
              </c:numCache>
            </c:numRef>
          </c:val>
        </c:ser>
        <c:ser>
          <c:idx val="5"/>
          <c:order val="5"/>
          <c:tx>
            <c:strRef>
              <c:f>Sheet1!$F$53</c:f>
              <c:strCache>
                <c:ptCount val="1"/>
                <c:pt idx="0">
                  <c:v>6</c:v>
                </c:pt>
              </c:strCache>
            </c:strRef>
          </c:tx>
          <c:spPr>
            <a:solidFill>
              <a:schemeClr val="accent6"/>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Sheet1!$G$53:$O$53</c:f>
              <c:numCache>
                <c:formatCode>General</c:formatCode>
                <c:ptCount val="9"/>
                <c:pt idx="0">
                  <c:v>0.0224719101123595</c:v>
                </c:pt>
                <c:pt idx="1">
                  <c:v>0.0112359550561797</c:v>
                </c:pt>
                <c:pt idx="2">
                  <c:v>0.0112359550561797</c:v>
                </c:pt>
                <c:pt idx="3">
                  <c:v>0.0112359550561797</c:v>
                </c:pt>
                <c:pt idx="4">
                  <c:v>0.0</c:v>
                </c:pt>
                <c:pt idx="5">
                  <c:v>0.0224719101123595</c:v>
                </c:pt>
                <c:pt idx="6">
                  <c:v>0.0112359550561797</c:v>
                </c:pt>
                <c:pt idx="7">
                  <c:v>0.0</c:v>
                </c:pt>
                <c:pt idx="8">
                  <c:v>0.0224719101123595</c:v>
                </c:pt>
              </c:numCache>
            </c:numRef>
          </c:val>
        </c:ser>
        <c:ser>
          <c:idx val="6"/>
          <c:order val="6"/>
          <c:tx>
            <c:strRef>
              <c:f>Sheet1!$F$54</c:f>
              <c:strCache>
                <c:ptCount val="1"/>
                <c:pt idx="0">
                  <c:v>7</c:v>
                </c:pt>
              </c:strCache>
            </c:strRef>
          </c:tx>
          <c:spPr>
            <a:solidFill>
              <a:schemeClr val="accent1">
                <a:lumMod val="60000"/>
              </a:schemeClr>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Sheet1!$G$54:$O$54</c:f>
              <c:numCache>
                <c:formatCode>General</c:formatCode>
                <c:ptCount val="9"/>
                <c:pt idx="0">
                  <c:v>0.0224719101123595</c:v>
                </c:pt>
                <c:pt idx="1">
                  <c:v>0.0112359550561797</c:v>
                </c:pt>
                <c:pt idx="2">
                  <c:v>0.0112359550561797</c:v>
                </c:pt>
                <c:pt idx="3">
                  <c:v>0.0112359550561797</c:v>
                </c:pt>
                <c:pt idx="4">
                  <c:v>0.0</c:v>
                </c:pt>
                <c:pt idx="5">
                  <c:v>0.0224719101123595</c:v>
                </c:pt>
                <c:pt idx="6">
                  <c:v>0.0112359550561797</c:v>
                </c:pt>
                <c:pt idx="7">
                  <c:v>0.0</c:v>
                </c:pt>
                <c:pt idx="8">
                  <c:v>0.0224719101123595</c:v>
                </c:pt>
              </c:numCache>
            </c:numRef>
          </c:val>
        </c:ser>
        <c:ser>
          <c:idx val="7"/>
          <c:order val="7"/>
          <c:tx>
            <c:strRef>
              <c:f>Sheet1!$F$55</c:f>
              <c:strCache>
                <c:ptCount val="1"/>
                <c:pt idx="0">
                  <c:v>8</c:v>
                </c:pt>
              </c:strCache>
            </c:strRef>
          </c:tx>
          <c:spPr>
            <a:solidFill>
              <a:schemeClr val="accent2">
                <a:lumMod val="60000"/>
              </a:schemeClr>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Sheet1!$G$55:$O$55</c:f>
              <c:numCache>
                <c:formatCode>General</c:formatCode>
                <c:ptCount val="9"/>
                <c:pt idx="0">
                  <c:v>0.0224719101123595</c:v>
                </c:pt>
                <c:pt idx="1">
                  <c:v>0.0112359550561797</c:v>
                </c:pt>
                <c:pt idx="2">
                  <c:v>0.0112359550561797</c:v>
                </c:pt>
                <c:pt idx="3">
                  <c:v>0.0112359550561797</c:v>
                </c:pt>
                <c:pt idx="4">
                  <c:v>0.0</c:v>
                </c:pt>
                <c:pt idx="5">
                  <c:v>0.0224719101123595</c:v>
                </c:pt>
                <c:pt idx="6">
                  <c:v>0.0112359550561797</c:v>
                </c:pt>
                <c:pt idx="7">
                  <c:v>0.0</c:v>
                </c:pt>
                <c:pt idx="8">
                  <c:v>0.0224719101123595</c:v>
                </c:pt>
              </c:numCache>
            </c:numRef>
          </c:val>
        </c:ser>
        <c:ser>
          <c:idx val="8"/>
          <c:order val="8"/>
          <c:tx>
            <c:strRef>
              <c:f>Sheet1!$F$56</c:f>
              <c:strCache>
                <c:ptCount val="1"/>
                <c:pt idx="0">
                  <c:v>9</c:v>
                </c:pt>
              </c:strCache>
            </c:strRef>
          </c:tx>
          <c:spPr>
            <a:solidFill>
              <a:schemeClr val="accent3">
                <a:lumMod val="60000"/>
              </a:schemeClr>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Sheet1!$G$56:$O$56</c:f>
              <c:numCache>
                <c:formatCode>General</c:formatCode>
                <c:ptCount val="9"/>
                <c:pt idx="0">
                  <c:v>0.0224719101123595</c:v>
                </c:pt>
                <c:pt idx="1">
                  <c:v>0.0112359550561797</c:v>
                </c:pt>
                <c:pt idx="2">
                  <c:v>0.0112359550561797</c:v>
                </c:pt>
                <c:pt idx="3">
                  <c:v>0.0112359550561797</c:v>
                </c:pt>
                <c:pt idx="4">
                  <c:v>0.0</c:v>
                </c:pt>
                <c:pt idx="5">
                  <c:v>0.0112359550561797</c:v>
                </c:pt>
                <c:pt idx="6">
                  <c:v>0.0112359550561797</c:v>
                </c:pt>
                <c:pt idx="7">
                  <c:v>0.0</c:v>
                </c:pt>
                <c:pt idx="8">
                  <c:v>0.0337078651685393</c:v>
                </c:pt>
              </c:numCache>
            </c:numRef>
          </c:val>
        </c:ser>
        <c:ser>
          <c:idx val="9"/>
          <c:order val="9"/>
          <c:tx>
            <c:strRef>
              <c:f>Sheet1!$F$57</c:f>
              <c:strCache>
                <c:ptCount val="1"/>
                <c:pt idx="0">
                  <c:v>10</c:v>
                </c:pt>
              </c:strCache>
            </c:strRef>
          </c:tx>
          <c:spPr>
            <a:solidFill>
              <a:schemeClr val="accent4">
                <a:lumMod val="60000"/>
              </a:schemeClr>
            </a:solidFill>
            <a:ln>
              <a:noFill/>
            </a:ln>
            <a:effectLst/>
          </c:spPr>
          <c:invertIfNegative val="0"/>
          <c:cat>
            <c:strRef>
              <c:f>Sheet1!$G$47:$O$47</c:f>
              <c:strCache>
                <c:ptCount val="9"/>
                <c:pt idx="0">
                  <c:v>digit 0</c:v>
                </c:pt>
                <c:pt idx="1">
                  <c:v>digit 1</c:v>
                </c:pt>
                <c:pt idx="2">
                  <c:v>digit 2</c:v>
                </c:pt>
                <c:pt idx="3">
                  <c:v>digit 3</c:v>
                </c:pt>
                <c:pt idx="4">
                  <c:v>digit 4</c:v>
                </c:pt>
                <c:pt idx="5">
                  <c:v>digit 5</c:v>
                </c:pt>
                <c:pt idx="6">
                  <c:v>digit 6</c:v>
                </c:pt>
                <c:pt idx="7">
                  <c:v>digit 7</c:v>
                </c:pt>
                <c:pt idx="8">
                  <c:v>digit 9</c:v>
                </c:pt>
              </c:strCache>
            </c:strRef>
          </c:cat>
          <c:val>
            <c:numRef>
              <c:f>Sheet1!$G$57:$O$57</c:f>
              <c:numCache>
                <c:formatCode>General</c:formatCode>
                <c:ptCount val="9"/>
                <c:pt idx="0">
                  <c:v>0.0224719101123595</c:v>
                </c:pt>
                <c:pt idx="1">
                  <c:v>0.0112359550561797</c:v>
                </c:pt>
                <c:pt idx="2">
                  <c:v>0.0112359550561797</c:v>
                </c:pt>
                <c:pt idx="3">
                  <c:v>0.0112359550561797</c:v>
                </c:pt>
                <c:pt idx="4">
                  <c:v>0.0</c:v>
                </c:pt>
                <c:pt idx="5">
                  <c:v>0.0112359550561797</c:v>
                </c:pt>
                <c:pt idx="6">
                  <c:v>0.0112359550561797</c:v>
                </c:pt>
                <c:pt idx="7">
                  <c:v>0.0</c:v>
                </c:pt>
                <c:pt idx="8">
                  <c:v>0.0337078651685393</c:v>
                </c:pt>
              </c:numCache>
            </c:numRef>
          </c:val>
        </c:ser>
        <c:dLbls>
          <c:showLegendKey val="0"/>
          <c:showVal val="0"/>
          <c:showCatName val="0"/>
          <c:showSerName val="0"/>
          <c:showPercent val="0"/>
          <c:showBubbleSize val="0"/>
        </c:dLbls>
        <c:gapWidth val="219"/>
        <c:overlap val="-27"/>
        <c:axId val="2138021952"/>
        <c:axId val="2137469232"/>
      </c:barChart>
      <c:catAx>
        <c:axId val="21380219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digit</a:t>
                </a:r>
                <a:r>
                  <a:rPr lang="en-US" baseline="0"/>
                  <a:t> label</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7469232"/>
        <c:crosses val="autoZero"/>
        <c:auto val="1"/>
        <c:lblAlgn val="ctr"/>
        <c:lblOffset val="100"/>
        <c:noMultiLvlLbl val="0"/>
      </c:catAx>
      <c:valAx>
        <c:axId val="213746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 Rate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021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mistake error on test data</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Sheet1!$E$3</c:f>
              <c:strCache>
                <c:ptCount val="1"/>
                <c:pt idx="0">
                  <c:v>k = 1</c:v>
                </c:pt>
              </c:strCache>
            </c:strRef>
          </c:tx>
          <c:spPr>
            <a:solidFill>
              <a:schemeClr val="accent1"/>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Sheet1!$F$3:$O$3</c:f>
              <c:numCache>
                <c:formatCode>General</c:formatCode>
                <c:ptCount val="10"/>
                <c:pt idx="0">
                  <c:v>0.0571428571429</c:v>
                </c:pt>
                <c:pt idx="1">
                  <c:v>0.00854700854701</c:v>
                </c:pt>
                <c:pt idx="2">
                  <c:v>0.0277777777778</c:v>
                </c:pt>
                <c:pt idx="3">
                  <c:v>0.0873015873016</c:v>
                </c:pt>
                <c:pt idx="4">
                  <c:v>0.0366972477064</c:v>
                </c:pt>
                <c:pt idx="5">
                  <c:v>0.0808080808081</c:v>
                </c:pt>
                <c:pt idx="6">
                  <c:v>0.0</c:v>
                </c:pt>
                <c:pt idx="7">
                  <c:v>0.0660377358491</c:v>
                </c:pt>
                <c:pt idx="8">
                  <c:v>0.0786516853933</c:v>
                </c:pt>
                <c:pt idx="9">
                  <c:v>0.0470588235294</c:v>
                </c:pt>
              </c:numCache>
            </c:numRef>
          </c:val>
        </c:ser>
        <c:ser>
          <c:idx val="1"/>
          <c:order val="1"/>
          <c:tx>
            <c:strRef>
              <c:f>Sheet1!$E$4</c:f>
              <c:strCache>
                <c:ptCount val="1"/>
                <c:pt idx="0">
                  <c:v>k = 2</c:v>
                </c:pt>
              </c:strCache>
            </c:strRef>
          </c:tx>
          <c:spPr>
            <a:solidFill>
              <a:schemeClr val="accent2"/>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Sheet1!$F$4:$O$4</c:f>
              <c:numCache>
                <c:formatCode>General</c:formatCode>
                <c:ptCount val="10"/>
                <c:pt idx="0">
                  <c:v>0.0571428571429</c:v>
                </c:pt>
                <c:pt idx="1">
                  <c:v>0.00854700854701</c:v>
                </c:pt>
                <c:pt idx="2">
                  <c:v>0.0277777777778</c:v>
                </c:pt>
                <c:pt idx="3">
                  <c:v>0.111111111111</c:v>
                </c:pt>
                <c:pt idx="4">
                  <c:v>0.0183486238532</c:v>
                </c:pt>
                <c:pt idx="5">
                  <c:v>0.0909090909091</c:v>
                </c:pt>
                <c:pt idx="6">
                  <c:v>0.0217391304348</c:v>
                </c:pt>
                <c:pt idx="7">
                  <c:v>0.0754716981132</c:v>
                </c:pt>
                <c:pt idx="8">
                  <c:v>0.134831460674</c:v>
                </c:pt>
                <c:pt idx="9">
                  <c:v>0.0470588235294</c:v>
                </c:pt>
              </c:numCache>
            </c:numRef>
          </c:val>
        </c:ser>
        <c:ser>
          <c:idx val="2"/>
          <c:order val="2"/>
          <c:tx>
            <c:strRef>
              <c:f>Sheet1!$E$5</c:f>
              <c:strCache>
                <c:ptCount val="1"/>
                <c:pt idx="0">
                  <c:v>k  = 3</c:v>
                </c:pt>
              </c:strCache>
            </c:strRef>
          </c:tx>
          <c:spPr>
            <a:solidFill>
              <a:schemeClr val="accent3"/>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Sheet1!$F$5:$O$5</c:f>
              <c:numCache>
                <c:formatCode>General</c:formatCode>
                <c:ptCount val="10"/>
                <c:pt idx="0">
                  <c:v>0.0571428571429</c:v>
                </c:pt>
                <c:pt idx="1">
                  <c:v>0.00854700854701</c:v>
                </c:pt>
                <c:pt idx="2">
                  <c:v>0.0277777777778</c:v>
                </c:pt>
                <c:pt idx="3">
                  <c:v>0.103174603175</c:v>
                </c:pt>
                <c:pt idx="4">
                  <c:v>0.045871559633</c:v>
                </c:pt>
                <c:pt idx="5">
                  <c:v>0.0707070707071</c:v>
                </c:pt>
                <c:pt idx="6">
                  <c:v>0.0108695652174</c:v>
                </c:pt>
                <c:pt idx="7">
                  <c:v>0.0660377358491</c:v>
                </c:pt>
                <c:pt idx="8">
                  <c:v>0.101123595506</c:v>
                </c:pt>
                <c:pt idx="9">
                  <c:v>0.0352941176471</c:v>
                </c:pt>
              </c:numCache>
            </c:numRef>
          </c:val>
        </c:ser>
        <c:ser>
          <c:idx val="3"/>
          <c:order val="3"/>
          <c:tx>
            <c:strRef>
              <c:f>Sheet1!$E$6</c:f>
              <c:strCache>
                <c:ptCount val="1"/>
                <c:pt idx="0">
                  <c:v>k =  4</c:v>
                </c:pt>
              </c:strCache>
            </c:strRef>
          </c:tx>
          <c:spPr>
            <a:solidFill>
              <a:schemeClr val="accent4"/>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Sheet1!$F$6:$O$6</c:f>
              <c:numCache>
                <c:formatCode>General</c:formatCode>
                <c:ptCount val="10"/>
                <c:pt idx="0">
                  <c:v>0.0571428571429</c:v>
                </c:pt>
                <c:pt idx="1">
                  <c:v>0.00854700854701</c:v>
                </c:pt>
                <c:pt idx="2">
                  <c:v>0.0277777777778</c:v>
                </c:pt>
                <c:pt idx="3">
                  <c:v>0.103174603175</c:v>
                </c:pt>
                <c:pt idx="4">
                  <c:v>0.0366972477064</c:v>
                </c:pt>
                <c:pt idx="5">
                  <c:v>0.0606060606061</c:v>
                </c:pt>
                <c:pt idx="6">
                  <c:v>0.0108695652174</c:v>
                </c:pt>
                <c:pt idx="7">
                  <c:v>0.0566037735849</c:v>
                </c:pt>
                <c:pt idx="8">
                  <c:v>0.112359550562</c:v>
                </c:pt>
                <c:pt idx="9">
                  <c:v>0.0352941176471</c:v>
                </c:pt>
              </c:numCache>
            </c:numRef>
          </c:val>
        </c:ser>
        <c:ser>
          <c:idx val="4"/>
          <c:order val="4"/>
          <c:tx>
            <c:strRef>
              <c:f>Sheet1!$E$7</c:f>
              <c:strCache>
                <c:ptCount val="1"/>
                <c:pt idx="0">
                  <c:v>k = 5</c:v>
                </c:pt>
              </c:strCache>
            </c:strRef>
          </c:tx>
          <c:spPr>
            <a:solidFill>
              <a:schemeClr val="accent5"/>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Sheet1!$F$7:$O$7</c:f>
              <c:numCache>
                <c:formatCode>General</c:formatCode>
                <c:ptCount val="10"/>
                <c:pt idx="0">
                  <c:v>0.0666666666667</c:v>
                </c:pt>
                <c:pt idx="1">
                  <c:v>0.00854700854701</c:v>
                </c:pt>
                <c:pt idx="2">
                  <c:v>0.0138888888889</c:v>
                </c:pt>
                <c:pt idx="3">
                  <c:v>0.0952380952381</c:v>
                </c:pt>
                <c:pt idx="4">
                  <c:v>0.0366972477064</c:v>
                </c:pt>
                <c:pt idx="5">
                  <c:v>0.0606060606061</c:v>
                </c:pt>
                <c:pt idx="6">
                  <c:v>0.0108695652174</c:v>
                </c:pt>
                <c:pt idx="7">
                  <c:v>0.0660377358491</c:v>
                </c:pt>
                <c:pt idx="8">
                  <c:v>0.112359550562</c:v>
                </c:pt>
                <c:pt idx="9">
                  <c:v>0.0352941176471</c:v>
                </c:pt>
              </c:numCache>
            </c:numRef>
          </c:val>
        </c:ser>
        <c:ser>
          <c:idx val="5"/>
          <c:order val="5"/>
          <c:tx>
            <c:strRef>
              <c:f>Sheet1!$E$8</c:f>
              <c:strCache>
                <c:ptCount val="1"/>
                <c:pt idx="0">
                  <c:v>k = 6</c:v>
                </c:pt>
              </c:strCache>
            </c:strRef>
          </c:tx>
          <c:spPr>
            <a:solidFill>
              <a:schemeClr val="accent6"/>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Sheet1!$F$8:$O$8</c:f>
              <c:numCache>
                <c:formatCode>General</c:formatCode>
                <c:ptCount val="10"/>
                <c:pt idx="0">
                  <c:v>0.0571428571429</c:v>
                </c:pt>
                <c:pt idx="1">
                  <c:v>0.00854700854701</c:v>
                </c:pt>
                <c:pt idx="2">
                  <c:v>0.0277777777778</c:v>
                </c:pt>
                <c:pt idx="3">
                  <c:v>0.0952380952381</c:v>
                </c:pt>
                <c:pt idx="4">
                  <c:v>0.0366972477064</c:v>
                </c:pt>
                <c:pt idx="5">
                  <c:v>0.0505050505051</c:v>
                </c:pt>
                <c:pt idx="6">
                  <c:v>0.0108695652174</c:v>
                </c:pt>
                <c:pt idx="7">
                  <c:v>0.0566037735849</c:v>
                </c:pt>
                <c:pt idx="8">
                  <c:v>0.112359550562</c:v>
                </c:pt>
                <c:pt idx="9">
                  <c:v>0.0352941176471</c:v>
                </c:pt>
              </c:numCache>
            </c:numRef>
          </c:val>
        </c:ser>
        <c:ser>
          <c:idx val="6"/>
          <c:order val="6"/>
          <c:tx>
            <c:strRef>
              <c:f>Sheet1!$E$9</c:f>
              <c:strCache>
                <c:ptCount val="1"/>
                <c:pt idx="0">
                  <c:v>k = 7</c:v>
                </c:pt>
              </c:strCache>
            </c:strRef>
          </c:tx>
          <c:spPr>
            <a:solidFill>
              <a:schemeClr val="accent1">
                <a:lumMod val="60000"/>
              </a:schemeClr>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Sheet1!$F$9:$O$9</c:f>
              <c:numCache>
                <c:formatCode>General</c:formatCode>
                <c:ptCount val="10"/>
                <c:pt idx="0">
                  <c:v>0.0666666666667</c:v>
                </c:pt>
                <c:pt idx="1">
                  <c:v>0.00854700854701</c:v>
                </c:pt>
                <c:pt idx="2">
                  <c:v>0.0416666666667</c:v>
                </c:pt>
                <c:pt idx="3">
                  <c:v>0.0952380952381</c:v>
                </c:pt>
                <c:pt idx="4">
                  <c:v>0.0366972477064</c:v>
                </c:pt>
                <c:pt idx="5">
                  <c:v>0.0707070707071</c:v>
                </c:pt>
                <c:pt idx="6">
                  <c:v>0.0108695652174</c:v>
                </c:pt>
                <c:pt idx="7">
                  <c:v>0.0566037735849</c:v>
                </c:pt>
                <c:pt idx="8">
                  <c:v>0.112359550562</c:v>
                </c:pt>
                <c:pt idx="9">
                  <c:v>0.0352941176471</c:v>
                </c:pt>
              </c:numCache>
            </c:numRef>
          </c:val>
        </c:ser>
        <c:ser>
          <c:idx val="7"/>
          <c:order val="7"/>
          <c:tx>
            <c:strRef>
              <c:f>Sheet1!$E$10</c:f>
              <c:strCache>
                <c:ptCount val="1"/>
                <c:pt idx="0">
                  <c:v>k = 8</c:v>
                </c:pt>
              </c:strCache>
            </c:strRef>
          </c:tx>
          <c:spPr>
            <a:solidFill>
              <a:schemeClr val="accent2">
                <a:lumMod val="60000"/>
              </a:schemeClr>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Sheet1!$F$10:$O$10</c:f>
              <c:numCache>
                <c:formatCode>General</c:formatCode>
                <c:ptCount val="10"/>
                <c:pt idx="0">
                  <c:v>0.0571428571429</c:v>
                </c:pt>
                <c:pt idx="1">
                  <c:v>0.00854700854701</c:v>
                </c:pt>
                <c:pt idx="2">
                  <c:v>0.0416666666667</c:v>
                </c:pt>
                <c:pt idx="3">
                  <c:v>0.0952380952381</c:v>
                </c:pt>
                <c:pt idx="4">
                  <c:v>0.0183486238532</c:v>
                </c:pt>
                <c:pt idx="5">
                  <c:v>0.0707070707071</c:v>
                </c:pt>
                <c:pt idx="6">
                  <c:v>0.0108695652174</c:v>
                </c:pt>
                <c:pt idx="7">
                  <c:v>0.0660377358491</c:v>
                </c:pt>
                <c:pt idx="8">
                  <c:v>0.112359550562</c:v>
                </c:pt>
                <c:pt idx="9">
                  <c:v>0.0470588235294</c:v>
                </c:pt>
              </c:numCache>
            </c:numRef>
          </c:val>
        </c:ser>
        <c:ser>
          <c:idx val="8"/>
          <c:order val="8"/>
          <c:tx>
            <c:strRef>
              <c:f>Sheet1!$E$11</c:f>
              <c:strCache>
                <c:ptCount val="1"/>
                <c:pt idx="0">
                  <c:v>k = 9</c:v>
                </c:pt>
              </c:strCache>
            </c:strRef>
          </c:tx>
          <c:spPr>
            <a:solidFill>
              <a:schemeClr val="accent3">
                <a:lumMod val="60000"/>
              </a:schemeClr>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Sheet1!$F$11:$O$11</c:f>
              <c:numCache>
                <c:formatCode>General</c:formatCode>
                <c:ptCount val="10"/>
                <c:pt idx="0">
                  <c:v>0.0666666666667</c:v>
                </c:pt>
                <c:pt idx="1">
                  <c:v>0.0</c:v>
                </c:pt>
                <c:pt idx="2">
                  <c:v>0.0416666666667</c:v>
                </c:pt>
                <c:pt idx="3">
                  <c:v>0.103174603175</c:v>
                </c:pt>
                <c:pt idx="4">
                  <c:v>0.0275229357798</c:v>
                </c:pt>
                <c:pt idx="5">
                  <c:v>0.0808080808081</c:v>
                </c:pt>
                <c:pt idx="6">
                  <c:v>0.0108695652174</c:v>
                </c:pt>
                <c:pt idx="7">
                  <c:v>0.0660377358491</c:v>
                </c:pt>
                <c:pt idx="8">
                  <c:v>0.112359550562</c:v>
                </c:pt>
                <c:pt idx="9">
                  <c:v>0.0235294117647</c:v>
                </c:pt>
              </c:numCache>
            </c:numRef>
          </c:val>
        </c:ser>
        <c:ser>
          <c:idx val="9"/>
          <c:order val="9"/>
          <c:tx>
            <c:strRef>
              <c:f>Sheet1!$E$12</c:f>
              <c:strCache>
                <c:ptCount val="1"/>
                <c:pt idx="0">
                  <c:v>k = 10</c:v>
                </c:pt>
              </c:strCache>
            </c:strRef>
          </c:tx>
          <c:spPr>
            <a:solidFill>
              <a:schemeClr val="accent4">
                <a:lumMod val="60000"/>
              </a:schemeClr>
            </a:solidFill>
            <a:ln>
              <a:noFill/>
            </a:ln>
            <a:effectLst/>
          </c:spPr>
          <c:invertIfNegative val="0"/>
          <c:cat>
            <c:strRef>
              <c:f>Sheet1!$F$2:$O$2</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Sheet1!$F$12:$O$12</c:f>
              <c:numCache>
                <c:formatCode>General</c:formatCode>
                <c:ptCount val="10"/>
                <c:pt idx="0">
                  <c:v>0.0571428571429</c:v>
                </c:pt>
                <c:pt idx="1">
                  <c:v>0.0</c:v>
                </c:pt>
                <c:pt idx="2">
                  <c:v>0.0555555555556</c:v>
                </c:pt>
                <c:pt idx="3">
                  <c:v>0.103174603175</c:v>
                </c:pt>
                <c:pt idx="4">
                  <c:v>0.0183486238532</c:v>
                </c:pt>
                <c:pt idx="5">
                  <c:v>0.0707070707071</c:v>
                </c:pt>
                <c:pt idx="6">
                  <c:v>0.0108695652174</c:v>
                </c:pt>
                <c:pt idx="7">
                  <c:v>0.0660377358491</c:v>
                </c:pt>
                <c:pt idx="8">
                  <c:v>0.112359550562</c:v>
                </c:pt>
                <c:pt idx="9">
                  <c:v>0.0470588235294</c:v>
                </c:pt>
              </c:numCache>
            </c:numRef>
          </c:val>
        </c:ser>
        <c:dLbls>
          <c:showLegendKey val="0"/>
          <c:showVal val="0"/>
          <c:showCatName val="0"/>
          <c:showSerName val="0"/>
          <c:showPercent val="0"/>
          <c:showBubbleSize val="0"/>
        </c:dLbls>
        <c:gapWidth val="219"/>
        <c:overlap val="-27"/>
        <c:axId val="2138267088"/>
        <c:axId val="2130416768"/>
      </c:barChart>
      <c:catAx>
        <c:axId val="2138267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of k nearest neighbor</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0416768"/>
        <c:crosses val="autoZero"/>
        <c:auto val="1"/>
        <c:lblAlgn val="ctr"/>
        <c:lblOffset val="100"/>
        <c:noMultiLvlLbl val="0"/>
      </c:catAx>
      <c:valAx>
        <c:axId val="21304167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 Rate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21382670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mistake error on train</a:t>
            </a:r>
            <a:r>
              <a:rPr lang="en-US" baseline="0"/>
              <a:t> data</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Sheet1!$E$17</c:f>
              <c:strCache>
                <c:ptCount val="1"/>
                <c:pt idx="0">
                  <c:v>k = 1</c:v>
                </c:pt>
              </c:strCache>
            </c:strRef>
          </c:tx>
          <c:spPr>
            <a:solidFill>
              <a:schemeClr val="accent1"/>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Sheet1!$F$17:$O$17</c:f>
              <c:numCache>
                <c:formatCode>General</c:formatCode>
                <c:ptCount val="10"/>
                <c:pt idx="0">
                  <c:v>0.0</c:v>
                </c:pt>
                <c:pt idx="1">
                  <c:v>0.0</c:v>
                </c:pt>
                <c:pt idx="2">
                  <c:v>0.0</c:v>
                </c:pt>
                <c:pt idx="3">
                  <c:v>0.0</c:v>
                </c:pt>
                <c:pt idx="4">
                  <c:v>0.0</c:v>
                </c:pt>
                <c:pt idx="5">
                  <c:v>0.0</c:v>
                </c:pt>
                <c:pt idx="6">
                  <c:v>0.0</c:v>
                </c:pt>
                <c:pt idx="7">
                  <c:v>0.0</c:v>
                </c:pt>
                <c:pt idx="8">
                  <c:v>0.0</c:v>
                </c:pt>
                <c:pt idx="9">
                  <c:v>0.0</c:v>
                </c:pt>
              </c:numCache>
            </c:numRef>
          </c:val>
        </c:ser>
        <c:ser>
          <c:idx val="1"/>
          <c:order val="1"/>
          <c:tx>
            <c:strRef>
              <c:f>Sheet1!$E$18</c:f>
              <c:strCache>
                <c:ptCount val="1"/>
                <c:pt idx="0">
                  <c:v>k = 2</c:v>
                </c:pt>
              </c:strCache>
            </c:strRef>
          </c:tx>
          <c:spPr>
            <a:solidFill>
              <a:schemeClr val="accent2"/>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Sheet1!$F$18:$O$18</c:f>
              <c:numCache>
                <c:formatCode>General</c:formatCode>
                <c:ptCount val="10"/>
                <c:pt idx="0">
                  <c:v>0.0</c:v>
                </c:pt>
                <c:pt idx="1">
                  <c:v>0.0</c:v>
                </c:pt>
                <c:pt idx="2">
                  <c:v>0.0</c:v>
                </c:pt>
                <c:pt idx="3">
                  <c:v>0.0111111111111</c:v>
                </c:pt>
                <c:pt idx="4">
                  <c:v>0.00980392156863</c:v>
                </c:pt>
                <c:pt idx="5">
                  <c:v>0.0</c:v>
                </c:pt>
                <c:pt idx="6">
                  <c:v>0.0</c:v>
                </c:pt>
                <c:pt idx="7">
                  <c:v>0.0190476190476</c:v>
                </c:pt>
                <c:pt idx="8">
                  <c:v>0.0430107526882</c:v>
                </c:pt>
                <c:pt idx="9">
                  <c:v>0.0412371134021</c:v>
                </c:pt>
              </c:numCache>
            </c:numRef>
          </c:val>
        </c:ser>
        <c:ser>
          <c:idx val="2"/>
          <c:order val="2"/>
          <c:tx>
            <c:strRef>
              <c:f>Sheet1!$E$19</c:f>
              <c:strCache>
                <c:ptCount val="1"/>
                <c:pt idx="0">
                  <c:v>k  = 3</c:v>
                </c:pt>
              </c:strCache>
            </c:strRef>
          </c:tx>
          <c:spPr>
            <a:solidFill>
              <a:schemeClr val="accent3"/>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Sheet1!$F$19:$O$19</c:f>
              <c:numCache>
                <c:formatCode>General</c:formatCode>
                <c:ptCount val="10"/>
                <c:pt idx="0">
                  <c:v>0.0</c:v>
                </c:pt>
                <c:pt idx="1">
                  <c:v>0.0208333333333</c:v>
                </c:pt>
                <c:pt idx="2">
                  <c:v>0.00806451612903</c:v>
                </c:pt>
                <c:pt idx="3">
                  <c:v>0.0</c:v>
                </c:pt>
                <c:pt idx="4">
                  <c:v>0.00980392156863</c:v>
                </c:pt>
                <c:pt idx="5">
                  <c:v>0.0224719101124</c:v>
                </c:pt>
                <c:pt idx="6">
                  <c:v>0.0</c:v>
                </c:pt>
                <c:pt idx="7">
                  <c:v>0.00952380952381</c:v>
                </c:pt>
                <c:pt idx="8">
                  <c:v>0.0215053763441</c:v>
                </c:pt>
                <c:pt idx="9">
                  <c:v>0.020618556701</c:v>
                </c:pt>
              </c:numCache>
            </c:numRef>
          </c:val>
        </c:ser>
        <c:ser>
          <c:idx val="3"/>
          <c:order val="3"/>
          <c:tx>
            <c:strRef>
              <c:f>Sheet1!$E$20</c:f>
              <c:strCache>
                <c:ptCount val="1"/>
                <c:pt idx="0">
                  <c:v>k =  4</c:v>
                </c:pt>
              </c:strCache>
            </c:strRef>
          </c:tx>
          <c:spPr>
            <a:solidFill>
              <a:schemeClr val="accent4"/>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Sheet1!$F$20:$O$20</c:f>
              <c:numCache>
                <c:formatCode>General</c:formatCode>
                <c:ptCount val="10"/>
                <c:pt idx="0">
                  <c:v>0.0</c:v>
                </c:pt>
                <c:pt idx="1">
                  <c:v>0.0208333333333</c:v>
                </c:pt>
                <c:pt idx="2">
                  <c:v>0.00806451612903</c:v>
                </c:pt>
                <c:pt idx="3">
                  <c:v>0.0</c:v>
                </c:pt>
                <c:pt idx="4">
                  <c:v>0.0</c:v>
                </c:pt>
                <c:pt idx="5">
                  <c:v>0.0224719101124</c:v>
                </c:pt>
                <c:pt idx="6">
                  <c:v>0.0103092783505</c:v>
                </c:pt>
                <c:pt idx="7">
                  <c:v>0.0285714285714</c:v>
                </c:pt>
                <c:pt idx="8">
                  <c:v>0.0215053763441</c:v>
                </c:pt>
                <c:pt idx="9">
                  <c:v>0.0412371134021</c:v>
                </c:pt>
              </c:numCache>
            </c:numRef>
          </c:val>
        </c:ser>
        <c:ser>
          <c:idx val="4"/>
          <c:order val="4"/>
          <c:tx>
            <c:strRef>
              <c:f>Sheet1!$E$21</c:f>
              <c:strCache>
                <c:ptCount val="1"/>
                <c:pt idx="0">
                  <c:v>k = 5</c:v>
                </c:pt>
              </c:strCache>
            </c:strRef>
          </c:tx>
          <c:spPr>
            <a:solidFill>
              <a:schemeClr val="accent5"/>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Sheet1!$F$21:$O$21</c:f>
              <c:numCache>
                <c:formatCode>General</c:formatCode>
                <c:ptCount val="10"/>
                <c:pt idx="0">
                  <c:v>0.0</c:v>
                </c:pt>
                <c:pt idx="1">
                  <c:v>0.0208333333333</c:v>
                </c:pt>
                <c:pt idx="2">
                  <c:v>0.00806451612903</c:v>
                </c:pt>
                <c:pt idx="3">
                  <c:v>0.0</c:v>
                </c:pt>
                <c:pt idx="4">
                  <c:v>0.00980392156863</c:v>
                </c:pt>
                <c:pt idx="5">
                  <c:v>0.0224719101124</c:v>
                </c:pt>
                <c:pt idx="6">
                  <c:v>0.0</c:v>
                </c:pt>
                <c:pt idx="7">
                  <c:v>0.0190476190476</c:v>
                </c:pt>
                <c:pt idx="8">
                  <c:v>0.0215053763441</c:v>
                </c:pt>
                <c:pt idx="9">
                  <c:v>0.020618556701</c:v>
                </c:pt>
              </c:numCache>
            </c:numRef>
          </c:val>
        </c:ser>
        <c:ser>
          <c:idx val="5"/>
          <c:order val="5"/>
          <c:tx>
            <c:strRef>
              <c:f>Sheet1!$E$22</c:f>
              <c:strCache>
                <c:ptCount val="1"/>
                <c:pt idx="0">
                  <c:v>k = 6</c:v>
                </c:pt>
              </c:strCache>
            </c:strRef>
          </c:tx>
          <c:spPr>
            <a:solidFill>
              <a:schemeClr val="accent6"/>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Sheet1!$F$22:$O$22</c:f>
              <c:numCache>
                <c:formatCode>General</c:formatCode>
                <c:ptCount val="10"/>
                <c:pt idx="0">
                  <c:v>0.0</c:v>
                </c:pt>
                <c:pt idx="1">
                  <c:v>0.0208333333333</c:v>
                </c:pt>
                <c:pt idx="2">
                  <c:v>0.0161290322581</c:v>
                </c:pt>
                <c:pt idx="3">
                  <c:v>0.0</c:v>
                </c:pt>
                <c:pt idx="4">
                  <c:v>0.00980392156863</c:v>
                </c:pt>
                <c:pt idx="5">
                  <c:v>0.0337078651685</c:v>
                </c:pt>
                <c:pt idx="6">
                  <c:v>0.0</c:v>
                </c:pt>
                <c:pt idx="7">
                  <c:v>0.0380952380952</c:v>
                </c:pt>
                <c:pt idx="8">
                  <c:v>0.0430107526882</c:v>
                </c:pt>
                <c:pt idx="9">
                  <c:v>0.0412371134021</c:v>
                </c:pt>
              </c:numCache>
            </c:numRef>
          </c:val>
        </c:ser>
        <c:ser>
          <c:idx val="6"/>
          <c:order val="6"/>
          <c:tx>
            <c:strRef>
              <c:f>Sheet1!$E$23</c:f>
              <c:strCache>
                <c:ptCount val="1"/>
                <c:pt idx="0">
                  <c:v>k = 7</c:v>
                </c:pt>
              </c:strCache>
            </c:strRef>
          </c:tx>
          <c:spPr>
            <a:solidFill>
              <a:schemeClr val="accent1">
                <a:lumMod val="60000"/>
              </a:schemeClr>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Sheet1!$F$23:$O$23</c:f>
              <c:numCache>
                <c:formatCode>General</c:formatCode>
                <c:ptCount val="10"/>
                <c:pt idx="0">
                  <c:v>0.0</c:v>
                </c:pt>
                <c:pt idx="1">
                  <c:v>0.0208333333333</c:v>
                </c:pt>
                <c:pt idx="2">
                  <c:v>0.0241935483871</c:v>
                </c:pt>
                <c:pt idx="3">
                  <c:v>0.0</c:v>
                </c:pt>
                <c:pt idx="4">
                  <c:v>0.0196078431373</c:v>
                </c:pt>
                <c:pt idx="5">
                  <c:v>0.0224719101124</c:v>
                </c:pt>
                <c:pt idx="6">
                  <c:v>0.0</c:v>
                </c:pt>
                <c:pt idx="7">
                  <c:v>0.0380952380952</c:v>
                </c:pt>
                <c:pt idx="8">
                  <c:v>0.0430107526882</c:v>
                </c:pt>
                <c:pt idx="9">
                  <c:v>0.0309278350515</c:v>
                </c:pt>
              </c:numCache>
            </c:numRef>
          </c:val>
        </c:ser>
        <c:ser>
          <c:idx val="7"/>
          <c:order val="7"/>
          <c:tx>
            <c:strRef>
              <c:f>Sheet1!$E$24</c:f>
              <c:strCache>
                <c:ptCount val="1"/>
                <c:pt idx="0">
                  <c:v>k = 8</c:v>
                </c:pt>
              </c:strCache>
            </c:strRef>
          </c:tx>
          <c:spPr>
            <a:solidFill>
              <a:schemeClr val="accent2">
                <a:lumMod val="60000"/>
              </a:schemeClr>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Sheet1!$F$24:$O$24</c:f>
              <c:numCache>
                <c:formatCode>General</c:formatCode>
                <c:ptCount val="10"/>
                <c:pt idx="0">
                  <c:v>0.0</c:v>
                </c:pt>
                <c:pt idx="1">
                  <c:v>0.0208333333333</c:v>
                </c:pt>
                <c:pt idx="2">
                  <c:v>0.0161290322581</c:v>
                </c:pt>
                <c:pt idx="3">
                  <c:v>0.0</c:v>
                </c:pt>
                <c:pt idx="4">
                  <c:v>0.0392156862745</c:v>
                </c:pt>
                <c:pt idx="5">
                  <c:v>0.0224719101124</c:v>
                </c:pt>
                <c:pt idx="6">
                  <c:v>0.0</c:v>
                </c:pt>
                <c:pt idx="7">
                  <c:v>0.0380952380952</c:v>
                </c:pt>
                <c:pt idx="8">
                  <c:v>0.0537634408602</c:v>
                </c:pt>
                <c:pt idx="9">
                  <c:v>0.0412371134021</c:v>
                </c:pt>
              </c:numCache>
            </c:numRef>
          </c:val>
        </c:ser>
        <c:ser>
          <c:idx val="8"/>
          <c:order val="8"/>
          <c:tx>
            <c:strRef>
              <c:f>Sheet1!$E$25</c:f>
              <c:strCache>
                <c:ptCount val="1"/>
                <c:pt idx="0">
                  <c:v>k = 9</c:v>
                </c:pt>
              </c:strCache>
            </c:strRef>
          </c:tx>
          <c:spPr>
            <a:solidFill>
              <a:schemeClr val="accent3">
                <a:lumMod val="60000"/>
              </a:schemeClr>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Sheet1!$F$25:$O$25</c:f>
              <c:numCache>
                <c:formatCode>General</c:formatCode>
                <c:ptCount val="10"/>
                <c:pt idx="0">
                  <c:v>0.0</c:v>
                </c:pt>
                <c:pt idx="1">
                  <c:v>0.0208333333333</c:v>
                </c:pt>
                <c:pt idx="2">
                  <c:v>0.0322580645161</c:v>
                </c:pt>
                <c:pt idx="3">
                  <c:v>0.0</c:v>
                </c:pt>
                <c:pt idx="4">
                  <c:v>0.0392156862745</c:v>
                </c:pt>
                <c:pt idx="5">
                  <c:v>0.0224719101124</c:v>
                </c:pt>
                <c:pt idx="6">
                  <c:v>0.0</c:v>
                </c:pt>
                <c:pt idx="7">
                  <c:v>0.0285714285714</c:v>
                </c:pt>
                <c:pt idx="8">
                  <c:v>0.0430107526882</c:v>
                </c:pt>
                <c:pt idx="9">
                  <c:v>0.0309278350515</c:v>
                </c:pt>
              </c:numCache>
            </c:numRef>
          </c:val>
        </c:ser>
        <c:ser>
          <c:idx val="9"/>
          <c:order val="9"/>
          <c:tx>
            <c:strRef>
              <c:f>Sheet1!$E$26</c:f>
              <c:strCache>
                <c:ptCount val="1"/>
                <c:pt idx="0">
                  <c:v>k = 10</c:v>
                </c:pt>
              </c:strCache>
            </c:strRef>
          </c:tx>
          <c:spPr>
            <a:solidFill>
              <a:schemeClr val="accent4">
                <a:lumMod val="60000"/>
              </a:schemeClr>
            </a:solidFill>
            <a:ln>
              <a:noFill/>
            </a:ln>
            <a:effectLst/>
          </c:spPr>
          <c:invertIfNegative val="0"/>
          <c:cat>
            <c:strRef>
              <c:f>Sheet1!$F$16:$O$16</c:f>
              <c:strCache>
                <c:ptCount val="10"/>
                <c:pt idx="0">
                  <c:v>digit 0</c:v>
                </c:pt>
                <c:pt idx="1">
                  <c:v>digit 1</c:v>
                </c:pt>
                <c:pt idx="2">
                  <c:v>digit 2</c:v>
                </c:pt>
                <c:pt idx="3">
                  <c:v>digit 3</c:v>
                </c:pt>
                <c:pt idx="4">
                  <c:v>digit 4</c:v>
                </c:pt>
                <c:pt idx="5">
                  <c:v>digit 5</c:v>
                </c:pt>
                <c:pt idx="6">
                  <c:v>digit 6</c:v>
                </c:pt>
                <c:pt idx="7">
                  <c:v>digit 7</c:v>
                </c:pt>
                <c:pt idx="8">
                  <c:v>digit 8</c:v>
                </c:pt>
                <c:pt idx="9">
                  <c:v>digit 9</c:v>
                </c:pt>
              </c:strCache>
            </c:strRef>
          </c:cat>
          <c:val>
            <c:numRef>
              <c:f>Sheet1!$F$26:$O$26</c:f>
              <c:numCache>
                <c:formatCode>General</c:formatCode>
                <c:ptCount val="10"/>
                <c:pt idx="0">
                  <c:v>0.0</c:v>
                </c:pt>
                <c:pt idx="1">
                  <c:v>0.0208333333333</c:v>
                </c:pt>
                <c:pt idx="2">
                  <c:v>0.0322580645161</c:v>
                </c:pt>
                <c:pt idx="3">
                  <c:v>0.0</c:v>
                </c:pt>
                <c:pt idx="4">
                  <c:v>0.0392156862745</c:v>
                </c:pt>
                <c:pt idx="5">
                  <c:v>0.0224719101124</c:v>
                </c:pt>
                <c:pt idx="6">
                  <c:v>0.0</c:v>
                </c:pt>
                <c:pt idx="7">
                  <c:v>0.0285714285714</c:v>
                </c:pt>
                <c:pt idx="8">
                  <c:v>0.0537634408602</c:v>
                </c:pt>
                <c:pt idx="9">
                  <c:v>0.0412371134021</c:v>
                </c:pt>
              </c:numCache>
            </c:numRef>
          </c:val>
        </c:ser>
        <c:dLbls>
          <c:showLegendKey val="0"/>
          <c:showVal val="0"/>
          <c:showCatName val="0"/>
          <c:showSerName val="0"/>
          <c:showPercent val="0"/>
          <c:showBubbleSize val="0"/>
        </c:dLbls>
        <c:gapWidth val="219"/>
        <c:overlap val="-27"/>
        <c:axId val="2123669328"/>
        <c:axId val="2140553136"/>
      </c:barChart>
      <c:catAx>
        <c:axId val="21236693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k nearest Neighbor</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553136"/>
        <c:crosses val="autoZero"/>
        <c:auto val="1"/>
        <c:lblAlgn val="ctr"/>
        <c:lblOffset val="100"/>
        <c:noMultiLvlLbl val="0"/>
      </c:catAx>
      <c:valAx>
        <c:axId val="2140553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 Rate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36693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SGD Perceptron with Exponential Kernel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Sheet1!$M$2</c:f>
              <c:strCache>
                <c:ptCount val="1"/>
                <c:pt idx="0">
                  <c:v>mistake error train</c:v>
                </c:pt>
              </c:strCache>
            </c:strRef>
          </c:tx>
          <c:spPr>
            <a:ln w="28575" cap="rnd">
              <a:solidFill>
                <a:schemeClr val="accent1"/>
              </a:solidFill>
              <a:round/>
            </a:ln>
            <a:effectLst/>
          </c:spPr>
          <c:marker>
            <c:symbol val="none"/>
          </c:marker>
          <c:cat>
            <c:numRef>
              <c:f>Sheet1!$L$3:$L$14</c:f>
              <c:numCache>
                <c:formatCode>General</c:formatCode>
                <c:ptCount val="12"/>
                <c:pt idx="0">
                  <c:v>60.0</c:v>
                </c:pt>
                <c:pt idx="1">
                  <c:v>65.0</c:v>
                </c:pt>
                <c:pt idx="2">
                  <c:v>70.0</c:v>
                </c:pt>
                <c:pt idx="3">
                  <c:v>75.0</c:v>
                </c:pt>
                <c:pt idx="4">
                  <c:v>80.0</c:v>
                </c:pt>
                <c:pt idx="5">
                  <c:v>85.0</c:v>
                </c:pt>
                <c:pt idx="6">
                  <c:v>90.0</c:v>
                </c:pt>
                <c:pt idx="7">
                  <c:v>92.0</c:v>
                </c:pt>
                <c:pt idx="8">
                  <c:v>94.0</c:v>
                </c:pt>
                <c:pt idx="9">
                  <c:v>96.0</c:v>
                </c:pt>
                <c:pt idx="10">
                  <c:v>98.0</c:v>
                </c:pt>
                <c:pt idx="11">
                  <c:v>100.0</c:v>
                </c:pt>
              </c:numCache>
            </c:numRef>
          </c:cat>
          <c:val>
            <c:numRef>
              <c:f>Sheet1!$M$3:$M$14</c:f>
              <c:numCache>
                <c:formatCode>General</c:formatCode>
                <c:ptCount val="12"/>
                <c:pt idx="0">
                  <c:v>0.2579</c:v>
                </c:pt>
                <c:pt idx="1">
                  <c:v>0.239</c:v>
                </c:pt>
                <c:pt idx="2">
                  <c:v>0.2387</c:v>
                </c:pt>
                <c:pt idx="3">
                  <c:v>0.2502</c:v>
                </c:pt>
                <c:pt idx="4">
                  <c:v>0.2333</c:v>
                </c:pt>
                <c:pt idx="5">
                  <c:v>0.2322</c:v>
                </c:pt>
                <c:pt idx="6">
                  <c:v>0.2316</c:v>
                </c:pt>
                <c:pt idx="7">
                  <c:v>0.2362</c:v>
                </c:pt>
                <c:pt idx="8">
                  <c:v>0.2341</c:v>
                </c:pt>
                <c:pt idx="9">
                  <c:v>0.2252</c:v>
                </c:pt>
                <c:pt idx="10">
                  <c:v>0.2204</c:v>
                </c:pt>
                <c:pt idx="11">
                  <c:v>0.2283</c:v>
                </c:pt>
              </c:numCache>
            </c:numRef>
          </c:val>
          <c:smooth val="0"/>
        </c:ser>
        <c:ser>
          <c:idx val="1"/>
          <c:order val="1"/>
          <c:tx>
            <c:strRef>
              <c:f>Sheet1!$N$2</c:f>
              <c:strCache>
                <c:ptCount val="1"/>
                <c:pt idx="0">
                  <c:v>mistake test</c:v>
                </c:pt>
              </c:strCache>
            </c:strRef>
          </c:tx>
          <c:spPr>
            <a:ln w="28575" cap="rnd">
              <a:solidFill>
                <a:schemeClr val="accent2"/>
              </a:solidFill>
              <a:round/>
            </a:ln>
            <a:effectLst/>
          </c:spPr>
          <c:marker>
            <c:symbol val="none"/>
          </c:marker>
          <c:cat>
            <c:numRef>
              <c:f>Sheet1!$L$3:$L$14</c:f>
              <c:numCache>
                <c:formatCode>General</c:formatCode>
                <c:ptCount val="12"/>
                <c:pt idx="0">
                  <c:v>60.0</c:v>
                </c:pt>
                <c:pt idx="1">
                  <c:v>65.0</c:v>
                </c:pt>
                <c:pt idx="2">
                  <c:v>70.0</c:v>
                </c:pt>
                <c:pt idx="3">
                  <c:v>75.0</c:v>
                </c:pt>
                <c:pt idx="4">
                  <c:v>80.0</c:v>
                </c:pt>
                <c:pt idx="5">
                  <c:v>85.0</c:v>
                </c:pt>
                <c:pt idx="6">
                  <c:v>90.0</c:v>
                </c:pt>
                <c:pt idx="7">
                  <c:v>92.0</c:v>
                </c:pt>
                <c:pt idx="8">
                  <c:v>94.0</c:v>
                </c:pt>
                <c:pt idx="9">
                  <c:v>96.0</c:v>
                </c:pt>
                <c:pt idx="10">
                  <c:v>98.0</c:v>
                </c:pt>
                <c:pt idx="11">
                  <c:v>100.0</c:v>
                </c:pt>
              </c:numCache>
            </c:numRef>
          </c:cat>
          <c:val>
            <c:numRef>
              <c:f>Sheet1!$N$3:$N$14</c:f>
              <c:numCache>
                <c:formatCode>General</c:formatCode>
                <c:ptCount val="12"/>
                <c:pt idx="0">
                  <c:v>0.2449</c:v>
                </c:pt>
                <c:pt idx="1">
                  <c:v>0.2269</c:v>
                </c:pt>
                <c:pt idx="2">
                  <c:v>0.2233</c:v>
                </c:pt>
                <c:pt idx="3">
                  <c:v>0.2389</c:v>
                </c:pt>
                <c:pt idx="4">
                  <c:v>0.2208</c:v>
                </c:pt>
                <c:pt idx="5">
                  <c:v>0.2193</c:v>
                </c:pt>
                <c:pt idx="6">
                  <c:v>0.2206</c:v>
                </c:pt>
                <c:pt idx="7">
                  <c:v>0.2249</c:v>
                </c:pt>
                <c:pt idx="8">
                  <c:v>0.2217</c:v>
                </c:pt>
                <c:pt idx="9">
                  <c:v>0.2126</c:v>
                </c:pt>
                <c:pt idx="10">
                  <c:v>0.2086</c:v>
                </c:pt>
                <c:pt idx="11">
                  <c:v>0.2152</c:v>
                </c:pt>
              </c:numCache>
            </c:numRef>
          </c:val>
          <c:smooth val="0"/>
        </c:ser>
        <c:dLbls>
          <c:showLegendKey val="0"/>
          <c:showVal val="0"/>
          <c:showCatName val="0"/>
          <c:showSerName val="0"/>
          <c:showPercent val="0"/>
          <c:showBubbleSize val="0"/>
        </c:dLbls>
        <c:smooth val="0"/>
        <c:axId val="2138503344"/>
        <c:axId val="2140535904"/>
      </c:lineChart>
      <c:catAx>
        <c:axId val="21385033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train  data</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535904"/>
        <c:crosses val="autoZero"/>
        <c:auto val="1"/>
        <c:lblAlgn val="ctr"/>
        <c:lblOffset val="100"/>
        <c:noMultiLvlLbl val="0"/>
      </c:catAx>
      <c:valAx>
        <c:axId val="2140535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a:t>
                </a:r>
                <a:r>
                  <a:rPr lang="en-US" baseline="0"/>
                  <a:t> Rate</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5033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SGD</a:t>
            </a:r>
            <a:r>
              <a:rPr lang="en-US" baseline="0"/>
              <a:t> Perceptron with Linear Kernel</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Sheet1!$F$2</c:f>
              <c:strCache>
                <c:ptCount val="1"/>
                <c:pt idx="0">
                  <c:v>mistake train</c:v>
                </c:pt>
              </c:strCache>
            </c:strRef>
          </c:tx>
          <c:spPr>
            <a:ln w="28575" cap="rnd">
              <a:solidFill>
                <a:schemeClr val="accent1"/>
              </a:solidFill>
              <a:round/>
            </a:ln>
            <a:effectLst/>
          </c:spPr>
          <c:marker>
            <c:symbol val="none"/>
          </c:marker>
          <c:cat>
            <c:numRef>
              <c:f>Sheet1!$E$3:$E$14</c:f>
              <c:numCache>
                <c:formatCode>General</c:formatCode>
                <c:ptCount val="12"/>
                <c:pt idx="0">
                  <c:v>60.0</c:v>
                </c:pt>
                <c:pt idx="1">
                  <c:v>65.0</c:v>
                </c:pt>
                <c:pt idx="2">
                  <c:v>70.0</c:v>
                </c:pt>
                <c:pt idx="3">
                  <c:v>75.0</c:v>
                </c:pt>
                <c:pt idx="4">
                  <c:v>80.0</c:v>
                </c:pt>
                <c:pt idx="5">
                  <c:v>85.0</c:v>
                </c:pt>
                <c:pt idx="6">
                  <c:v>90.0</c:v>
                </c:pt>
                <c:pt idx="7">
                  <c:v>92.0</c:v>
                </c:pt>
                <c:pt idx="8">
                  <c:v>94.0</c:v>
                </c:pt>
                <c:pt idx="9">
                  <c:v>96.0</c:v>
                </c:pt>
                <c:pt idx="10">
                  <c:v>98.0</c:v>
                </c:pt>
                <c:pt idx="11">
                  <c:v>100.0</c:v>
                </c:pt>
              </c:numCache>
            </c:numRef>
          </c:cat>
          <c:val>
            <c:numRef>
              <c:f>Sheet1!$F$3:$F$14</c:f>
              <c:numCache>
                <c:formatCode>General</c:formatCode>
                <c:ptCount val="12"/>
                <c:pt idx="0">
                  <c:v>0.114</c:v>
                </c:pt>
                <c:pt idx="1">
                  <c:v>0.0965999999999999</c:v>
                </c:pt>
                <c:pt idx="2">
                  <c:v>0.114</c:v>
                </c:pt>
                <c:pt idx="3">
                  <c:v>0.1265</c:v>
                </c:pt>
                <c:pt idx="4">
                  <c:v>0.1021</c:v>
                </c:pt>
                <c:pt idx="5">
                  <c:v>0.0965999999999999</c:v>
                </c:pt>
                <c:pt idx="6">
                  <c:v>0.0956999999999999</c:v>
                </c:pt>
                <c:pt idx="7">
                  <c:v>0.0859</c:v>
                </c:pt>
                <c:pt idx="8">
                  <c:v>0.0993</c:v>
                </c:pt>
                <c:pt idx="9">
                  <c:v>0.0936</c:v>
                </c:pt>
                <c:pt idx="10">
                  <c:v>0.0836</c:v>
                </c:pt>
                <c:pt idx="11">
                  <c:v>0.1044</c:v>
                </c:pt>
              </c:numCache>
            </c:numRef>
          </c:val>
          <c:smooth val="0"/>
        </c:ser>
        <c:ser>
          <c:idx val="1"/>
          <c:order val="1"/>
          <c:tx>
            <c:strRef>
              <c:f>Sheet1!$G$2</c:f>
              <c:strCache>
                <c:ptCount val="1"/>
                <c:pt idx="0">
                  <c:v>mistake test</c:v>
                </c:pt>
              </c:strCache>
            </c:strRef>
          </c:tx>
          <c:spPr>
            <a:ln w="28575" cap="rnd">
              <a:solidFill>
                <a:schemeClr val="accent2"/>
              </a:solidFill>
              <a:round/>
            </a:ln>
            <a:effectLst/>
          </c:spPr>
          <c:marker>
            <c:symbol val="none"/>
          </c:marker>
          <c:cat>
            <c:numRef>
              <c:f>Sheet1!$E$3:$E$14</c:f>
              <c:numCache>
                <c:formatCode>General</c:formatCode>
                <c:ptCount val="12"/>
                <c:pt idx="0">
                  <c:v>60.0</c:v>
                </c:pt>
                <c:pt idx="1">
                  <c:v>65.0</c:v>
                </c:pt>
                <c:pt idx="2">
                  <c:v>70.0</c:v>
                </c:pt>
                <c:pt idx="3">
                  <c:v>75.0</c:v>
                </c:pt>
                <c:pt idx="4">
                  <c:v>80.0</c:v>
                </c:pt>
                <c:pt idx="5">
                  <c:v>85.0</c:v>
                </c:pt>
                <c:pt idx="6">
                  <c:v>90.0</c:v>
                </c:pt>
                <c:pt idx="7">
                  <c:v>92.0</c:v>
                </c:pt>
                <c:pt idx="8">
                  <c:v>94.0</c:v>
                </c:pt>
                <c:pt idx="9">
                  <c:v>96.0</c:v>
                </c:pt>
                <c:pt idx="10">
                  <c:v>98.0</c:v>
                </c:pt>
                <c:pt idx="11">
                  <c:v>100.0</c:v>
                </c:pt>
              </c:numCache>
            </c:numRef>
          </c:cat>
          <c:val>
            <c:numRef>
              <c:f>Sheet1!$G$3:$G$14</c:f>
              <c:numCache>
                <c:formatCode>General</c:formatCode>
                <c:ptCount val="12"/>
                <c:pt idx="0">
                  <c:v>0.1077</c:v>
                </c:pt>
                <c:pt idx="1">
                  <c:v>0.0973</c:v>
                </c:pt>
                <c:pt idx="2">
                  <c:v>0.1113</c:v>
                </c:pt>
                <c:pt idx="3">
                  <c:v>0.1271</c:v>
                </c:pt>
                <c:pt idx="4">
                  <c:v>0.0979</c:v>
                </c:pt>
                <c:pt idx="5">
                  <c:v>0.103</c:v>
                </c:pt>
                <c:pt idx="6">
                  <c:v>0.0929</c:v>
                </c:pt>
                <c:pt idx="7">
                  <c:v>0.084</c:v>
                </c:pt>
                <c:pt idx="8">
                  <c:v>0.0976999999999999</c:v>
                </c:pt>
                <c:pt idx="9">
                  <c:v>0.0933</c:v>
                </c:pt>
                <c:pt idx="10">
                  <c:v>0.0887999999999999</c:v>
                </c:pt>
                <c:pt idx="11">
                  <c:v>0.103</c:v>
                </c:pt>
              </c:numCache>
            </c:numRef>
          </c:val>
          <c:smooth val="0"/>
        </c:ser>
        <c:dLbls>
          <c:showLegendKey val="0"/>
          <c:showVal val="0"/>
          <c:showCatName val="0"/>
          <c:showSerName val="0"/>
          <c:showPercent val="0"/>
          <c:showBubbleSize val="0"/>
        </c:dLbls>
        <c:smooth val="0"/>
        <c:axId val="2140168640"/>
        <c:axId val="2140177792"/>
      </c:lineChart>
      <c:catAx>
        <c:axId val="21401686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t>
                </a:r>
                <a:r>
                  <a:rPr lang="en-US" baseline="0"/>
                  <a:t> of Train Data</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177792"/>
        <c:crosses val="autoZero"/>
        <c:auto val="1"/>
        <c:lblAlgn val="ctr"/>
        <c:lblOffset val="100"/>
        <c:noMultiLvlLbl val="0"/>
      </c:catAx>
      <c:valAx>
        <c:axId val="2140177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 Rate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168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SGD</a:t>
            </a:r>
            <a:r>
              <a:rPr lang="en-US" baseline="0"/>
              <a:t> Perceptron on best setting</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Sheet1!$B$41</c:f>
              <c:strCache>
                <c:ptCount val="1"/>
                <c:pt idx="0">
                  <c:v>Poly kernel (d=2)</c:v>
                </c:pt>
              </c:strCache>
            </c:strRef>
          </c:tx>
          <c:spPr>
            <a:ln w="28575" cap="rnd">
              <a:solidFill>
                <a:schemeClr val="accent1"/>
              </a:solidFill>
              <a:round/>
            </a:ln>
            <a:effectLst/>
          </c:spPr>
          <c:marker>
            <c:symbol val="none"/>
          </c:marker>
          <c:cat>
            <c:numRef>
              <c:f>Sheet1!$A$42:$A$50</c:f>
              <c:numCache>
                <c:formatCode>General</c:formatCode>
                <c:ptCount val="9"/>
                <c:pt idx="0">
                  <c:v>60.0</c:v>
                </c:pt>
                <c:pt idx="1">
                  <c:v>65.0</c:v>
                </c:pt>
                <c:pt idx="2">
                  <c:v>70.0</c:v>
                </c:pt>
                <c:pt idx="3">
                  <c:v>75.0</c:v>
                </c:pt>
                <c:pt idx="4">
                  <c:v>80.0</c:v>
                </c:pt>
                <c:pt idx="5">
                  <c:v>85.0</c:v>
                </c:pt>
                <c:pt idx="6">
                  <c:v>90.0</c:v>
                </c:pt>
                <c:pt idx="7">
                  <c:v>95.0</c:v>
                </c:pt>
                <c:pt idx="8">
                  <c:v>100.0</c:v>
                </c:pt>
              </c:numCache>
            </c:numRef>
          </c:cat>
          <c:val>
            <c:numRef>
              <c:f>Sheet1!$B$42:$B$50</c:f>
              <c:numCache>
                <c:formatCode>General</c:formatCode>
                <c:ptCount val="9"/>
                <c:pt idx="0">
                  <c:v>0.601964285714</c:v>
                </c:pt>
                <c:pt idx="1">
                  <c:v>0.660392857143</c:v>
                </c:pt>
                <c:pt idx="2">
                  <c:v>0.612214285714</c:v>
                </c:pt>
                <c:pt idx="3">
                  <c:v>0.601964285714</c:v>
                </c:pt>
                <c:pt idx="4">
                  <c:v>0.634428571429</c:v>
                </c:pt>
                <c:pt idx="5">
                  <c:v>0.672857142857143</c:v>
                </c:pt>
                <c:pt idx="6">
                  <c:v>0.655178571428571</c:v>
                </c:pt>
                <c:pt idx="7">
                  <c:v>0.62525</c:v>
                </c:pt>
                <c:pt idx="8">
                  <c:v>0.62525</c:v>
                </c:pt>
              </c:numCache>
            </c:numRef>
          </c:val>
          <c:smooth val="0"/>
        </c:ser>
        <c:ser>
          <c:idx val="1"/>
          <c:order val="1"/>
          <c:tx>
            <c:strRef>
              <c:f>Sheet1!$C$41</c:f>
              <c:strCache>
                <c:ptCount val="1"/>
                <c:pt idx="0">
                  <c:v>linear kernel</c:v>
                </c:pt>
              </c:strCache>
            </c:strRef>
          </c:tx>
          <c:spPr>
            <a:ln w="28575" cap="rnd">
              <a:solidFill>
                <a:schemeClr val="accent2"/>
              </a:solidFill>
              <a:round/>
            </a:ln>
            <a:effectLst/>
          </c:spPr>
          <c:marker>
            <c:symbol val="none"/>
          </c:marker>
          <c:cat>
            <c:numRef>
              <c:f>Sheet1!$A$42:$A$50</c:f>
              <c:numCache>
                <c:formatCode>General</c:formatCode>
                <c:ptCount val="9"/>
                <c:pt idx="0">
                  <c:v>60.0</c:v>
                </c:pt>
                <c:pt idx="1">
                  <c:v>65.0</c:v>
                </c:pt>
                <c:pt idx="2">
                  <c:v>70.0</c:v>
                </c:pt>
                <c:pt idx="3">
                  <c:v>75.0</c:v>
                </c:pt>
                <c:pt idx="4">
                  <c:v>80.0</c:v>
                </c:pt>
                <c:pt idx="5">
                  <c:v>85.0</c:v>
                </c:pt>
                <c:pt idx="6">
                  <c:v>90.0</c:v>
                </c:pt>
                <c:pt idx="7">
                  <c:v>95.0</c:v>
                </c:pt>
                <c:pt idx="8">
                  <c:v>100.0</c:v>
                </c:pt>
              </c:numCache>
            </c:numRef>
          </c:cat>
          <c:val>
            <c:numRef>
              <c:f>Sheet1!$C$42:$C$50</c:f>
              <c:numCache>
                <c:formatCode>General</c:formatCode>
                <c:ptCount val="9"/>
                <c:pt idx="0">
                  <c:v>0.1077</c:v>
                </c:pt>
                <c:pt idx="1">
                  <c:v>0.0973</c:v>
                </c:pt>
                <c:pt idx="2">
                  <c:v>0.1113</c:v>
                </c:pt>
                <c:pt idx="3">
                  <c:v>0.1271</c:v>
                </c:pt>
                <c:pt idx="4">
                  <c:v>0.0979</c:v>
                </c:pt>
                <c:pt idx="5">
                  <c:v>0.103</c:v>
                </c:pt>
                <c:pt idx="6">
                  <c:v>0.0929</c:v>
                </c:pt>
                <c:pt idx="7">
                  <c:v>0.084</c:v>
                </c:pt>
                <c:pt idx="8">
                  <c:v>0.103</c:v>
                </c:pt>
              </c:numCache>
            </c:numRef>
          </c:val>
          <c:smooth val="0"/>
        </c:ser>
        <c:ser>
          <c:idx val="2"/>
          <c:order val="2"/>
          <c:tx>
            <c:strRef>
              <c:f>Sheet1!$D$41</c:f>
              <c:strCache>
                <c:ptCount val="1"/>
                <c:pt idx="0">
                  <c:v>exponential kernel (sig=120)</c:v>
                </c:pt>
              </c:strCache>
            </c:strRef>
          </c:tx>
          <c:spPr>
            <a:ln w="28575" cap="rnd">
              <a:solidFill>
                <a:schemeClr val="accent3"/>
              </a:solidFill>
              <a:round/>
            </a:ln>
            <a:effectLst/>
          </c:spPr>
          <c:marker>
            <c:symbol val="none"/>
          </c:marker>
          <c:cat>
            <c:numRef>
              <c:f>Sheet1!$A$42:$A$50</c:f>
              <c:numCache>
                <c:formatCode>General</c:formatCode>
                <c:ptCount val="9"/>
                <c:pt idx="0">
                  <c:v>60.0</c:v>
                </c:pt>
                <c:pt idx="1">
                  <c:v>65.0</c:v>
                </c:pt>
                <c:pt idx="2">
                  <c:v>70.0</c:v>
                </c:pt>
                <c:pt idx="3">
                  <c:v>75.0</c:v>
                </c:pt>
                <c:pt idx="4">
                  <c:v>80.0</c:v>
                </c:pt>
                <c:pt idx="5">
                  <c:v>85.0</c:v>
                </c:pt>
                <c:pt idx="6">
                  <c:v>90.0</c:v>
                </c:pt>
                <c:pt idx="7">
                  <c:v>95.0</c:v>
                </c:pt>
                <c:pt idx="8">
                  <c:v>100.0</c:v>
                </c:pt>
              </c:numCache>
            </c:numRef>
          </c:cat>
          <c:val>
            <c:numRef>
              <c:f>Sheet1!$D$42:$D$50</c:f>
              <c:numCache>
                <c:formatCode>General</c:formatCode>
                <c:ptCount val="9"/>
                <c:pt idx="0">
                  <c:v>0.2449</c:v>
                </c:pt>
                <c:pt idx="1">
                  <c:v>0.2269</c:v>
                </c:pt>
                <c:pt idx="2">
                  <c:v>0.2233</c:v>
                </c:pt>
                <c:pt idx="3">
                  <c:v>0.2389</c:v>
                </c:pt>
                <c:pt idx="4">
                  <c:v>0.2208</c:v>
                </c:pt>
                <c:pt idx="5">
                  <c:v>0.2193</c:v>
                </c:pt>
                <c:pt idx="6">
                  <c:v>0.2206</c:v>
                </c:pt>
                <c:pt idx="7">
                  <c:v>0.2249</c:v>
                </c:pt>
                <c:pt idx="8">
                  <c:v>0.2152</c:v>
                </c:pt>
              </c:numCache>
            </c:numRef>
          </c:val>
          <c:smooth val="0"/>
        </c:ser>
        <c:dLbls>
          <c:showLegendKey val="0"/>
          <c:showVal val="0"/>
          <c:showCatName val="0"/>
          <c:showSerName val="0"/>
          <c:showPercent val="0"/>
          <c:showBubbleSize val="0"/>
        </c:dLbls>
        <c:smooth val="0"/>
        <c:axId val="2140272448"/>
        <c:axId val="2132180640"/>
      </c:lineChart>
      <c:catAx>
        <c:axId val="2140272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train data</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2180640"/>
        <c:crosses val="autoZero"/>
        <c:auto val="1"/>
        <c:lblAlgn val="ctr"/>
        <c:lblOffset val="100"/>
        <c:noMultiLvlLbl val="0"/>
      </c:catAx>
      <c:valAx>
        <c:axId val="21321806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Mistake Rate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2724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CD1AD5-A80E-8047-9677-BACE116EFA03}"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151693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D1AD5-A80E-8047-9677-BACE116EFA03}"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91207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D1AD5-A80E-8047-9677-BACE116EFA03}"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13517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CD1AD5-A80E-8047-9677-BACE116EFA03}"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183154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CD1AD5-A80E-8047-9677-BACE116EFA03}" type="datetimeFigureOut">
              <a:rPr lang="en-US" smtClean="0"/>
              <a:t>3/10/17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98151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CD1AD5-A80E-8047-9677-BACE116EFA03}" type="datetimeFigureOut">
              <a:rPr lang="en-US" smtClean="0"/>
              <a:t>3/10/17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183699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CD1AD5-A80E-8047-9677-BACE116EFA03}" type="datetimeFigureOut">
              <a:rPr lang="en-US" smtClean="0"/>
              <a:t>3/10/17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103583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CD1AD5-A80E-8047-9677-BACE116EFA03}" type="datetimeFigureOut">
              <a:rPr lang="en-US" smtClean="0"/>
              <a:t>3/10/17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4529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D1AD5-A80E-8047-9677-BACE116EFA03}" type="datetimeFigureOut">
              <a:rPr lang="en-US" smtClean="0"/>
              <a:t>3/10/17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120675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D1AD5-A80E-8047-9677-BACE116EFA03}" type="datetimeFigureOut">
              <a:rPr lang="en-US" smtClean="0"/>
              <a:t>3/10/17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148623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CD1AD5-A80E-8047-9677-BACE116EFA03}" type="datetimeFigureOut">
              <a:rPr lang="en-US" smtClean="0"/>
              <a:t>3/10/17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112E0B-E678-9244-9EC8-5042ABD621A5}" type="slidenum">
              <a:rPr lang="en-US" smtClean="0"/>
              <a:t>‹#›</a:t>
            </a:fld>
            <a:endParaRPr lang="en-US"/>
          </a:p>
        </p:txBody>
      </p:sp>
    </p:spTree>
    <p:extLst>
      <p:ext uri="{BB962C8B-B14F-4D97-AF65-F5344CB8AC3E}">
        <p14:creationId xmlns:p14="http://schemas.microsoft.com/office/powerpoint/2010/main" val="16285737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D1AD5-A80E-8047-9677-BACE116EFA03}" type="datetimeFigureOut">
              <a:rPr lang="en-US" smtClean="0"/>
              <a:t>3/10/17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12E0B-E678-9244-9EC8-5042ABD621A5}" type="slidenum">
              <a:rPr lang="en-US" smtClean="0"/>
              <a:t>‹#›</a:t>
            </a:fld>
            <a:endParaRPr lang="en-US"/>
          </a:p>
        </p:txBody>
      </p:sp>
    </p:spTree>
    <p:extLst>
      <p:ext uri="{BB962C8B-B14F-4D97-AF65-F5344CB8AC3E}">
        <p14:creationId xmlns:p14="http://schemas.microsoft.com/office/powerpoint/2010/main" val="710616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1" Type="http://schemas.openxmlformats.org/officeDocument/2006/relationships/slideLayout" Target="../slideLayouts/slideLayout2.xml"/><Relationship Id="rId2" Type="http://schemas.openxmlformats.org/officeDocument/2006/relationships/chart" Target="../charts/char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4" Type="http://schemas.openxmlformats.org/officeDocument/2006/relationships/chart" Target="../charts/chart13.xml"/><Relationship Id="rId1" Type="http://schemas.openxmlformats.org/officeDocument/2006/relationships/slideLayout" Target="../slideLayouts/slideLayout2.xml"/><Relationship Id="rId2" Type="http://schemas.openxmlformats.org/officeDocument/2006/relationships/chart" Target="../charts/char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 Id="rId3"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63" y="2145799"/>
            <a:ext cx="10515600" cy="1325563"/>
          </a:xfrm>
        </p:spPr>
        <p:txBody>
          <a:bodyPr/>
          <a:lstStyle/>
          <a:p>
            <a:pPr algn="ctr"/>
            <a:r>
              <a:rPr lang="en-US" b="1" i="1" dirty="0" smtClean="0">
                <a:latin typeface="Abadi MT Condensed Extra Bold" charset="0"/>
                <a:ea typeface="Abadi MT Condensed Extra Bold" charset="0"/>
                <a:cs typeface="Abadi MT Condensed Extra Bold" charset="0"/>
              </a:rPr>
              <a:t>Digit Recognizer</a:t>
            </a:r>
            <a:endParaRPr lang="en-US" b="1" i="1" dirty="0">
              <a:latin typeface="Abadi MT Condensed Extra Bold" charset="0"/>
              <a:ea typeface="Abadi MT Condensed Extra Bold" charset="0"/>
              <a:cs typeface="Abadi MT Condensed Extra Bold" charset="0"/>
            </a:endParaRPr>
          </a:p>
        </p:txBody>
      </p:sp>
      <p:sp>
        <p:nvSpPr>
          <p:cNvPr id="3" name="Content Placeholder 2"/>
          <p:cNvSpPr>
            <a:spLocks noGrp="1"/>
          </p:cNvSpPr>
          <p:nvPr>
            <p:ph idx="1"/>
          </p:nvPr>
        </p:nvSpPr>
        <p:spPr>
          <a:xfrm>
            <a:off x="657726" y="5550567"/>
            <a:ext cx="10696074" cy="626395"/>
          </a:xfrm>
        </p:spPr>
        <p:txBody>
          <a:bodyPr/>
          <a:lstStyle/>
          <a:p>
            <a:pPr marL="0" indent="0">
              <a:buNone/>
            </a:pPr>
            <a:r>
              <a:rPr lang="en-US" dirty="0" smtClean="0"/>
              <a:t>Presenter(s): Khanh Tran &amp; Luan Pham</a:t>
            </a:r>
            <a:endParaRPr lang="en-US" dirty="0"/>
          </a:p>
        </p:txBody>
      </p:sp>
      <p:sp>
        <p:nvSpPr>
          <p:cNvPr id="4" name="TextBox 3"/>
          <p:cNvSpPr txBox="1"/>
          <p:nvPr/>
        </p:nvSpPr>
        <p:spPr>
          <a:xfrm>
            <a:off x="657726" y="272716"/>
            <a:ext cx="1106905" cy="830997"/>
          </a:xfrm>
          <a:prstGeom prst="rect">
            <a:avLst/>
          </a:prstGeom>
          <a:noFill/>
        </p:spPr>
        <p:txBody>
          <a:bodyPr wrap="square" rtlCol="0">
            <a:spAutoFit/>
          </a:bodyPr>
          <a:lstStyle/>
          <a:p>
            <a:r>
              <a:rPr lang="en-US" sz="4800" b="1" dirty="0" smtClean="0"/>
              <a:t>15</a:t>
            </a:r>
            <a:endParaRPr lang="en-US" sz="48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410" y="3315368"/>
            <a:ext cx="2028825" cy="952500"/>
          </a:xfrm>
          <a:prstGeom prst="rect">
            <a:avLst/>
          </a:prstGeom>
        </p:spPr>
      </p:pic>
    </p:spTree>
    <p:extLst>
      <p:ext uri="{BB962C8B-B14F-4D97-AF65-F5344CB8AC3E}">
        <p14:creationId xmlns:p14="http://schemas.microsoft.com/office/powerpoint/2010/main" val="33252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US" dirty="0" smtClean="0"/>
              <a:t>Perceptron Analysis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36621968"/>
              </p:ext>
            </p:extLst>
          </p:nvPr>
        </p:nvGraphicFramePr>
        <p:xfrm>
          <a:off x="5726482" y="3807912"/>
          <a:ext cx="4663858" cy="27056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1312313043"/>
              </p:ext>
            </p:extLst>
          </p:nvPr>
        </p:nvGraphicFramePr>
        <p:xfrm>
          <a:off x="5818340" y="914400"/>
          <a:ext cx="4572000" cy="27306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1992055382"/>
              </p:ext>
            </p:extLst>
          </p:nvPr>
        </p:nvGraphicFramePr>
        <p:xfrm>
          <a:off x="1042270" y="1077239"/>
          <a:ext cx="4684212" cy="45695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56297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Perceptron Analysis (cont.)</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1127210541"/>
              </p:ext>
            </p:extLst>
          </p:nvPr>
        </p:nvGraphicFramePr>
        <p:xfrm>
          <a:off x="838200" y="1690688"/>
          <a:ext cx="4936958" cy="42783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95154931"/>
              </p:ext>
            </p:extLst>
          </p:nvPr>
        </p:nvGraphicFramePr>
        <p:xfrm>
          <a:off x="6432884" y="1690688"/>
          <a:ext cx="4920915" cy="4278379"/>
        </p:xfrm>
        <a:graphic>
          <a:graphicData uri="http://schemas.openxmlformats.org/drawingml/2006/table">
            <a:tbl>
              <a:tblPr firstRow="1" bandRow="1">
                <a:tableStyleId>{5C22544A-7EE6-4342-B048-85BDC9FD1C3A}</a:tableStyleId>
              </a:tblPr>
              <a:tblGrid>
                <a:gridCol w="1274218"/>
                <a:gridCol w="1600543"/>
                <a:gridCol w="2046154"/>
              </a:tblGrid>
              <a:tr h="620779">
                <a:tc>
                  <a:txBody>
                    <a:bodyPr/>
                    <a:lstStyle/>
                    <a:p>
                      <a:r>
                        <a:rPr lang="en-US" dirty="0" smtClean="0">
                          <a:solidFill>
                            <a:schemeClr val="tx1"/>
                          </a:solidFill>
                        </a:rPr>
                        <a:t>Digit label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Linear</a:t>
                      </a:r>
                      <a:r>
                        <a:rPr lang="en-US" baseline="0" dirty="0" smtClean="0">
                          <a:solidFill>
                            <a:schemeClr val="tx1"/>
                          </a:solidFill>
                        </a:rPr>
                        <a:t> kernel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aseline="0" dirty="0" smtClean="0">
                          <a:solidFill>
                            <a:schemeClr val="tx1"/>
                          </a:solidFill>
                        </a:rPr>
                        <a:t>Exponential kernel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dirty="0">
                          <a:solidFill>
                            <a:srgbClr val="000000"/>
                          </a:solidFill>
                          <a:effectLst/>
                          <a:latin typeface="Times New Roman" charset="0"/>
                          <a:ea typeface="Times New Roman" charset="0"/>
                          <a:cs typeface="Times New Roman" charset="0"/>
                        </a:rPr>
                        <a:t>0.05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dirty="0">
                          <a:solidFill>
                            <a:srgbClr val="000000"/>
                          </a:solidFill>
                          <a:effectLst/>
                          <a:latin typeface="Times New Roman" charset="0"/>
                          <a:ea typeface="Times New Roman" charset="0"/>
                          <a:cs typeface="Times New Roman" charset="0"/>
                        </a:rPr>
                        <a:t>0.05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dirty="0">
                          <a:solidFill>
                            <a:srgbClr val="000000"/>
                          </a:solidFill>
                          <a:effectLst/>
                          <a:latin typeface="Times New Roman" charset="0"/>
                          <a:ea typeface="Times New Roman" charset="0"/>
                          <a:cs typeface="Times New Roman" charset="0"/>
                        </a:rPr>
                        <a:t>0.05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a:solidFill>
                            <a:srgbClr val="000000"/>
                          </a:solidFill>
                          <a:effectLst/>
                          <a:latin typeface="Times New Roman" charset="0"/>
                          <a:ea typeface="Times New Roman" charset="0"/>
                          <a:cs typeface="Times New Roman" charset="0"/>
                        </a:rPr>
                        <a:t>0.14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Times New Roman" charset="0"/>
                          <a:ea typeface="Times New Roman" charset="0"/>
                          <a:cs typeface="Times New Roman" charset="0"/>
                        </a:rPr>
                        <a:t>0.08</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a:solidFill>
                            <a:srgbClr val="000000"/>
                          </a:solidFill>
                          <a:effectLst/>
                          <a:latin typeface="Times New Roman" charset="0"/>
                          <a:ea typeface="Times New Roman" charset="0"/>
                          <a:cs typeface="Times New Roman" charset="0"/>
                        </a:rPr>
                        <a:t>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Times New Roman" charset="0"/>
                          <a:ea typeface="Times New Roman" charset="0"/>
                          <a:cs typeface="Times New Roman" charset="0"/>
                        </a:rPr>
                        <a:t>0.11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hr-HR" sz="2000" b="0" i="0" u="none" strike="noStrike">
                          <a:solidFill>
                            <a:srgbClr val="000000"/>
                          </a:solidFill>
                          <a:effectLst/>
                          <a:latin typeface="Times New Roman" charset="0"/>
                          <a:ea typeface="Times New Roman" charset="0"/>
                          <a:cs typeface="Times New Roman" charset="0"/>
                        </a:rPr>
                        <a:t>0.24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Times New Roman" charset="0"/>
                          <a:ea typeface="Times New Roman" charset="0"/>
                          <a:cs typeface="Times New Roman" charset="0"/>
                        </a:rPr>
                        <a:t>0.03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hr-HR" sz="2000" b="0" i="0" u="none" strike="noStrike">
                          <a:solidFill>
                            <a:srgbClr val="000000"/>
                          </a:solidFill>
                          <a:effectLst/>
                          <a:latin typeface="Times New Roman" charset="0"/>
                          <a:ea typeface="Times New Roman" charset="0"/>
                          <a:cs typeface="Times New Roman" charset="0"/>
                        </a:rPr>
                        <a:t>0.13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Times New Roman" charset="0"/>
                          <a:ea typeface="Times New Roman" charset="0"/>
                          <a:cs typeface="Times New Roman" charset="0"/>
                        </a:rPr>
                        <a:t>0.12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it-IT" sz="2000" b="0" i="0" u="none" strike="noStrike">
                          <a:solidFill>
                            <a:srgbClr val="000000"/>
                          </a:solidFill>
                          <a:effectLst/>
                          <a:latin typeface="Times New Roman" charset="0"/>
                          <a:ea typeface="Times New Roman" charset="0"/>
                          <a:cs typeface="Times New Roman" charset="0"/>
                        </a:rPr>
                        <a:t>0.94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hr-HR" sz="2000" b="0" i="0" u="none" strike="noStrike" dirty="0">
                          <a:solidFill>
                            <a:srgbClr val="000000"/>
                          </a:solidFill>
                          <a:effectLst/>
                          <a:latin typeface="Times New Roman" charset="0"/>
                          <a:ea typeface="Times New Roman" charset="0"/>
                          <a:cs typeface="Times New Roman" charset="0"/>
                        </a:rPr>
                        <a:t>0.07</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l-PL" sz="2000" b="0" i="0" u="none" strike="noStrike">
                          <a:solidFill>
                            <a:srgbClr val="000000"/>
                          </a:solidFill>
                          <a:effectLst/>
                          <a:latin typeface="Times New Roman" charset="0"/>
                          <a:ea typeface="Times New Roman" charset="0"/>
                          <a:cs typeface="Times New Roman" charset="0"/>
                        </a:rPr>
                        <a:t>0.06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l-PL" sz="2000" b="0" i="0" u="none" strike="noStrike" dirty="0">
                          <a:solidFill>
                            <a:srgbClr val="000000"/>
                          </a:solidFill>
                          <a:effectLst/>
                          <a:latin typeface="Times New Roman" charset="0"/>
                          <a:ea typeface="Times New Roman" charset="0"/>
                          <a:cs typeface="Times New Roman" charset="0"/>
                        </a:rPr>
                        <a:t>0.06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hr-HR" sz="2000" b="0" i="0" u="none" strike="noStrike">
                          <a:solidFill>
                            <a:srgbClr val="000000"/>
                          </a:solidFill>
                          <a:effectLst/>
                          <a:latin typeface="Times New Roman" charset="0"/>
                          <a:ea typeface="Times New Roman" charset="0"/>
                          <a:cs typeface="Times New Roman" charset="0"/>
                        </a:rPr>
                        <a:t>0.24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hr-HR" sz="2000" b="0" i="0" u="none" strike="noStrike" dirty="0">
                          <a:solidFill>
                            <a:srgbClr val="000000"/>
                          </a:solidFill>
                          <a:effectLst/>
                          <a:latin typeface="Times New Roman" charset="0"/>
                          <a:ea typeface="Times New Roman" charset="0"/>
                          <a:cs typeface="Times New Roman" charset="0"/>
                        </a:rPr>
                        <a:t>0.13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a:solidFill>
                            <a:srgbClr val="000000"/>
                          </a:solidFill>
                          <a:effectLst/>
                          <a:latin typeface="Times New Roman" charset="0"/>
                          <a:ea typeface="Times New Roman" charset="0"/>
                          <a:cs typeface="Times New Roman" charset="0"/>
                        </a:rPr>
                        <a:t>0.02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4731">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Times New Roman" charset="0"/>
                          <a:ea typeface="Times New Roman" charset="0"/>
                          <a:cs typeface="Times New Roman" charset="0"/>
                        </a:rPr>
                        <a:t>0.15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hr-HR" sz="2000" b="0" i="0" u="none" strike="noStrike" dirty="0">
                          <a:solidFill>
                            <a:srgbClr val="000000"/>
                          </a:solidFill>
                          <a:effectLst/>
                          <a:latin typeface="Times New Roman" charset="0"/>
                          <a:ea typeface="Times New Roman" charset="0"/>
                          <a:cs typeface="Times New Roman" charset="0"/>
                        </a:rPr>
                        <a:t>0.24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2444535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5601331" y="5845804"/>
            <a:ext cx="1644778" cy="8832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Combine</a:t>
            </a:r>
          </a:p>
          <a:p>
            <a:pPr algn="ctr"/>
            <a:r>
              <a:rPr lang="en-US" dirty="0" smtClean="0">
                <a:solidFill>
                  <a:schemeClr val="tx1"/>
                </a:solidFill>
              </a:rPr>
              <a:t>Predicted Value</a:t>
            </a:r>
            <a:endParaRPr lang="en-US" dirty="0">
              <a:solidFill>
                <a:schemeClr val="tx1"/>
              </a:solidFill>
            </a:endParaRPr>
          </a:p>
        </p:txBody>
      </p:sp>
      <p:sp>
        <p:nvSpPr>
          <p:cNvPr id="40" name="Oval 39"/>
          <p:cNvSpPr/>
          <p:nvPr/>
        </p:nvSpPr>
        <p:spPr>
          <a:xfrm>
            <a:off x="9264623" y="5883731"/>
            <a:ext cx="1629199" cy="807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Output the most vote</a:t>
            </a:r>
            <a:endParaRPr lang="en-US" dirty="0">
              <a:solidFill>
                <a:schemeClr val="tx1"/>
              </a:solidFill>
            </a:endParaRPr>
          </a:p>
        </p:txBody>
      </p:sp>
      <p:sp>
        <p:nvSpPr>
          <p:cNvPr id="43" name="TextBox 42"/>
          <p:cNvSpPr txBox="1"/>
          <p:nvPr/>
        </p:nvSpPr>
        <p:spPr>
          <a:xfrm>
            <a:off x="0" y="4020629"/>
            <a:ext cx="1513977" cy="369332"/>
          </a:xfrm>
          <a:prstGeom prst="rect">
            <a:avLst/>
          </a:prstGeom>
          <a:noFill/>
        </p:spPr>
        <p:txBody>
          <a:bodyPr wrap="square" rtlCol="0">
            <a:spAutoFit/>
          </a:bodyPr>
          <a:lstStyle/>
          <a:p>
            <a:pPr algn="ctr"/>
            <a:r>
              <a:rPr lang="en-US" dirty="0" smtClean="0"/>
              <a:t>Adaboost</a:t>
            </a:r>
            <a:endParaRPr lang="en-US" dirty="0"/>
          </a:p>
        </p:txBody>
      </p:sp>
      <p:pic>
        <p:nvPicPr>
          <p:cNvPr id="160" name="Picture 159"/>
          <p:cNvPicPr>
            <a:picLocks noChangeAspect="1"/>
          </p:cNvPicPr>
          <p:nvPr/>
        </p:nvPicPr>
        <p:blipFill>
          <a:blip r:embed="rId2"/>
          <a:stretch>
            <a:fillRect/>
          </a:stretch>
        </p:blipFill>
        <p:spPr>
          <a:xfrm>
            <a:off x="2369016" y="3350357"/>
            <a:ext cx="2935632" cy="2041871"/>
          </a:xfrm>
          <a:prstGeom prst="rect">
            <a:avLst/>
          </a:prstGeom>
        </p:spPr>
      </p:pic>
      <p:sp>
        <p:nvSpPr>
          <p:cNvPr id="4" name="TextBox 3"/>
          <p:cNvSpPr txBox="1"/>
          <p:nvPr/>
        </p:nvSpPr>
        <p:spPr>
          <a:xfrm>
            <a:off x="5851714" y="0"/>
            <a:ext cx="1327737" cy="293236"/>
          </a:xfrm>
          <a:prstGeom prst="rect">
            <a:avLst/>
          </a:prstGeom>
          <a:solidFill>
            <a:schemeClr val="bg1"/>
          </a:solidFill>
          <a:ln>
            <a:solidFill>
              <a:schemeClr val="accent1"/>
            </a:solidFill>
          </a:ln>
        </p:spPr>
        <p:txBody>
          <a:bodyPr wrap="square" rtlCol="0">
            <a:spAutoFit/>
          </a:bodyPr>
          <a:lstStyle/>
          <a:p>
            <a:pPr algn="ctr"/>
            <a:r>
              <a:rPr lang="en-US" dirty="0" smtClean="0"/>
              <a:t>Input</a:t>
            </a:r>
            <a:endParaRPr lang="en-US" dirty="0"/>
          </a:p>
        </p:txBody>
      </p:sp>
      <p:sp>
        <p:nvSpPr>
          <p:cNvPr id="5" name="TextBox 4"/>
          <p:cNvSpPr txBox="1"/>
          <p:nvPr/>
        </p:nvSpPr>
        <p:spPr>
          <a:xfrm>
            <a:off x="3390144" y="525626"/>
            <a:ext cx="1327737" cy="293236"/>
          </a:xfrm>
          <a:prstGeom prst="rect">
            <a:avLst/>
          </a:prstGeom>
          <a:solidFill>
            <a:schemeClr val="bg1"/>
          </a:solidFill>
          <a:ln>
            <a:solidFill>
              <a:schemeClr val="accent1"/>
            </a:solidFill>
          </a:ln>
        </p:spPr>
        <p:txBody>
          <a:bodyPr wrap="square" rtlCol="0">
            <a:spAutoFit/>
          </a:bodyPr>
          <a:lstStyle/>
          <a:p>
            <a:pPr algn="ctr"/>
            <a:r>
              <a:rPr lang="en-US" dirty="0" smtClean="0"/>
              <a:t>Pair(1)</a:t>
            </a:r>
            <a:endParaRPr lang="en-US" dirty="0"/>
          </a:p>
        </p:txBody>
      </p:sp>
      <p:sp>
        <p:nvSpPr>
          <p:cNvPr id="8" name="TextBox 7"/>
          <p:cNvSpPr txBox="1"/>
          <p:nvPr/>
        </p:nvSpPr>
        <p:spPr>
          <a:xfrm>
            <a:off x="8544906" y="495398"/>
            <a:ext cx="1327737" cy="293236"/>
          </a:xfrm>
          <a:prstGeom prst="rect">
            <a:avLst/>
          </a:prstGeom>
          <a:solidFill>
            <a:schemeClr val="bg1"/>
          </a:solidFill>
          <a:ln>
            <a:solidFill>
              <a:schemeClr val="accent1"/>
            </a:solidFill>
          </a:ln>
        </p:spPr>
        <p:txBody>
          <a:bodyPr wrap="square" rtlCol="0">
            <a:spAutoFit/>
          </a:bodyPr>
          <a:lstStyle/>
          <a:p>
            <a:pPr algn="ctr"/>
            <a:r>
              <a:rPr lang="en-US" dirty="0" smtClean="0"/>
              <a:t>Pair(M)</a:t>
            </a:r>
            <a:endParaRPr lang="en-US" dirty="0"/>
          </a:p>
        </p:txBody>
      </p:sp>
      <p:cxnSp>
        <p:nvCxnSpPr>
          <p:cNvPr id="9" name="Straight Connector 8"/>
          <p:cNvCxnSpPr>
            <a:endCxn id="5" idx="0"/>
          </p:cNvCxnSpPr>
          <p:nvPr/>
        </p:nvCxnSpPr>
        <p:spPr>
          <a:xfrm flipH="1">
            <a:off x="4054013" y="155904"/>
            <a:ext cx="1797702" cy="369723"/>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8242" y="385435"/>
            <a:ext cx="1518854" cy="513164"/>
          </a:xfrm>
          <a:prstGeom prst="rect">
            <a:avLst/>
          </a:prstGeom>
          <a:noFill/>
        </p:spPr>
        <p:txBody>
          <a:bodyPr wrap="square" rtlCol="0">
            <a:spAutoFit/>
          </a:bodyPr>
          <a:lstStyle/>
          <a:p>
            <a:r>
              <a:rPr lang="en-US" dirty="0" smtClean="0"/>
              <a:t>M = N(N-1)/2</a:t>
            </a:r>
          </a:p>
          <a:p>
            <a:r>
              <a:rPr lang="en-US" dirty="0" smtClean="0"/>
              <a:t>N = # digits</a:t>
            </a:r>
            <a:endParaRPr lang="en-US" dirty="0"/>
          </a:p>
        </p:txBody>
      </p:sp>
      <p:sp>
        <p:nvSpPr>
          <p:cNvPr id="15" name="Oval 14"/>
          <p:cNvSpPr/>
          <p:nvPr/>
        </p:nvSpPr>
        <p:spPr>
          <a:xfrm>
            <a:off x="3461558" y="1221780"/>
            <a:ext cx="1184909" cy="34660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 | 1</a:t>
            </a:r>
            <a:endParaRPr lang="en-US" dirty="0">
              <a:solidFill>
                <a:schemeClr val="tx1"/>
              </a:solidFill>
            </a:endParaRPr>
          </a:p>
        </p:txBody>
      </p:sp>
      <p:sp>
        <p:nvSpPr>
          <p:cNvPr id="18" name="Oval 17"/>
          <p:cNvSpPr/>
          <p:nvPr/>
        </p:nvSpPr>
        <p:spPr>
          <a:xfrm>
            <a:off x="8616320" y="1177756"/>
            <a:ext cx="1184909" cy="363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 9</a:t>
            </a:r>
            <a:endParaRPr lang="en-US" dirty="0">
              <a:solidFill>
                <a:schemeClr val="tx1"/>
              </a:solidFill>
            </a:endParaRPr>
          </a:p>
        </p:txBody>
      </p:sp>
      <p:cxnSp>
        <p:nvCxnSpPr>
          <p:cNvPr id="19" name="Straight Connector 18"/>
          <p:cNvCxnSpPr>
            <a:endCxn id="15" idx="0"/>
          </p:cNvCxnSpPr>
          <p:nvPr/>
        </p:nvCxnSpPr>
        <p:spPr>
          <a:xfrm>
            <a:off x="4054013" y="818863"/>
            <a:ext cx="0" cy="402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8" idx="0"/>
          </p:cNvCxnSpPr>
          <p:nvPr/>
        </p:nvCxnSpPr>
        <p:spPr>
          <a:xfrm>
            <a:off x="9208775" y="788634"/>
            <a:ext cx="0" cy="389122"/>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919" y="1266564"/>
            <a:ext cx="1518854" cy="293236"/>
          </a:xfrm>
          <a:prstGeom prst="rect">
            <a:avLst/>
          </a:prstGeom>
          <a:noFill/>
        </p:spPr>
        <p:txBody>
          <a:bodyPr wrap="square" rtlCol="0">
            <a:spAutoFit/>
          </a:bodyPr>
          <a:lstStyle/>
          <a:p>
            <a:pPr algn="ctr"/>
            <a:r>
              <a:rPr lang="en-US" dirty="0" smtClean="0"/>
              <a:t>Classifiers</a:t>
            </a:r>
            <a:endParaRPr lang="en-US" dirty="0"/>
          </a:p>
        </p:txBody>
      </p:sp>
      <p:cxnSp>
        <p:nvCxnSpPr>
          <p:cNvPr id="34" name="Straight Connector 33"/>
          <p:cNvCxnSpPr/>
          <p:nvPr/>
        </p:nvCxnSpPr>
        <p:spPr>
          <a:xfrm flipV="1">
            <a:off x="5522142" y="717426"/>
            <a:ext cx="2102704" cy="125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861653" y="2780190"/>
            <a:ext cx="3950359" cy="244364"/>
          </a:xfrm>
          <a:prstGeom prst="rect">
            <a:avLst/>
          </a:prstGeom>
          <a:noFill/>
        </p:spPr>
        <p:txBody>
          <a:bodyPr wrap="square" rtlCol="0">
            <a:spAutoFit/>
          </a:bodyPr>
          <a:lstStyle/>
          <a:p>
            <a:pPr algn="ctr"/>
            <a:r>
              <a:rPr lang="en-US" sz="1400" dirty="0" smtClean="0"/>
              <a:t>Build k weak leaners using </a:t>
            </a:r>
            <a:r>
              <a:rPr lang="en-US" sz="1400" smtClean="0"/>
              <a:t>logistic regression</a:t>
            </a:r>
            <a:endParaRPr lang="en-US" sz="1400" dirty="0"/>
          </a:p>
        </p:txBody>
      </p:sp>
      <p:cxnSp>
        <p:nvCxnSpPr>
          <p:cNvPr id="106" name="Straight Connector 105"/>
          <p:cNvCxnSpPr>
            <a:stCxn id="4" idx="3"/>
            <a:endCxn id="8" idx="0"/>
          </p:cNvCxnSpPr>
          <p:nvPr/>
        </p:nvCxnSpPr>
        <p:spPr>
          <a:xfrm>
            <a:off x="7179451" y="146618"/>
            <a:ext cx="2029324" cy="348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V="1">
            <a:off x="4853899" y="1395084"/>
            <a:ext cx="3469448" cy="3619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1725516" y="2175158"/>
            <a:ext cx="1736042" cy="293236"/>
          </a:xfrm>
          <a:prstGeom prst="rect">
            <a:avLst/>
          </a:prstGeom>
          <a:solidFill>
            <a:schemeClr val="bg1"/>
          </a:solidFill>
          <a:ln>
            <a:solidFill>
              <a:schemeClr val="accent1"/>
            </a:solidFill>
          </a:ln>
        </p:spPr>
        <p:txBody>
          <a:bodyPr wrap="square" rtlCol="0">
            <a:spAutoFit/>
          </a:bodyPr>
          <a:lstStyle/>
          <a:p>
            <a:pPr algn="ctr"/>
            <a:r>
              <a:rPr lang="en-US" smtClean="0"/>
              <a:t>Weak Leaner(1</a:t>
            </a:r>
            <a:r>
              <a:rPr lang="en-US" dirty="0" smtClean="0"/>
              <a:t>)</a:t>
            </a:r>
            <a:endParaRPr lang="en-US" dirty="0"/>
          </a:p>
        </p:txBody>
      </p:sp>
      <p:sp>
        <p:nvSpPr>
          <p:cNvPr id="114" name="TextBox 113"/>
          <p:cNvSpPr txBox="1"/>
          <p:nvPr/>
        </p:nvSpPr>
        <p:spPr>
          <a:xfrm>
            <a:off x="4576107" y="2172411"/>
            <a:ext cx="1892069" cy="293236"/>
          </a:xfrm>
          <a:prstGeom prst="rect">
            <a:avLst/>
          </a:prstGeom>
          <a:solidFill>
            <a:schemeClr val="bg1"/>
          </a:solidFill>
          <a:ln>
            <a:solidFill>
              <a:schemeClr val="accent1"/>
            </a:solidFill>
          </a:ln>
        </p:spPr>
        <p:txBody>
          <a:bodyPr wrap="square" rtlCol="0">
            <a:spAutoFit/>
          </a:bodyPr>
          <a:lstStyle/>
          <a:p>
            <a:pPr algn="ctr"/>
            <a:r>
              <a:rPr lang="en-US" dirty="0" smtClean="0"/>
              <a:t>Weak Learner(k)</a:t>
            </a:r>
            <a:endParaRPr lang="en-US" dirty="0"/>
          </a:p>
        </p:txBody>
      </p:sp>
      <p:sp>
        <p:nvSpPr>
          <p:cNvPr id="115" name="TextBox 114"/>
          <p:cNvSpPr txBox="1"/>
          <p:nvPr/>
        </p:nvSpPr>
        <p:spPr>
          <a:xfrm>
            <a:off x="6990270" y="2175158"/>
            <a:ext cx="1768227" cy="293236"/>
          </a:xfrm>
          <a:prstGeom prst="rect">
            <a:avLst/>
          </a:prstGeom>
          <a:solidFill>
            <a:schemeClr val="bg1"/>
          </a:solidFill>
          <a:ln>
            <a:solidFill>
              <a:schemeClr val="accent1"/>
            </a:solidFill>
          </a:ln>
        </p:spPr>
        <p:txBody>
          <a:bodyPr wrap="square" rtlCol="0">
            <a:spAutoFit/>
          </a:bodyPr>
          <a:lstStyle/>
          <a:p>
            <a:pPr algn="ctr"/>
            <a:r>
              <a:rPr lang="en-US" dirty="0" smtClean="0"/>
              <a:t>Weak Learner(1)</a:t>
            </a:r>
            <a:endParaRPr lang="en-US" dirty="0"/>
          </a:p>
        </p:txBody>
      </p:sp>
      <p:sp>
        <p:nvSpPr>
          <p:cNvPr id="116" name="TextBox 115"/>
          <p:cNvSpPr txBox="1"/>
          <p:nvPr/>
        </p:nvSpPr>
        <p:spPr>
          <a:xfrm>
            <a:off x="9801229" y="2172411"/>
            <a:ext cx="2185186" cy="293236"/>
          </a:xfrm>
          <a:prstGeom prst="rect">
            <a:avLst/>
          </a:prstGeom>
          <a:solidFill>
            <a:schemeClr val="bg1"/>
          </a:solidFill>
          <a:ln>
            <a:solidFill>
              <a:schemeClr val="accent1"/>
            </a:solidFill>
          </a:ln>
        </p:spPr>
        <p:txBody>
          <a:bodyPr wrap="square" rtlCol="0">
            <a:spAutoFit/>
          </a:bodyPr>
          <a:lstStyle/>
          <a:p>
            <a:pPr algn="ctr"/>
            <a:r>
              <a:rPr lang="en-US" dirty="0" smtClean="0"/>
              <a:t>Weak Learner(k)</a:t>
            </a:r>
            <a:endParaRPr lang="en-US" dirty="0"/>
          </a:p>
        </p:txBody>
      </p:sp>
      <p:sp>
        <p:nvSpPr>
          <p:cNvPr id="117" name="TextBox 116"/>
          <p:cNvSpPr txBox="1"/>
          <p:nvPr/>
        </p:nvSpPr>
        <p:spPr>
          <a:xfrm rot="1005636">
            <a:off x="7705597" y="157877"/>
            <a:ext cx="619925" cy="293236"/>
          </a:xfrm>
          <a:prstGeom prst="rect">
            <a:avLst/>
          </a:prstGeom>
          <a:noFill/>
        </p:spPr>
        <p:txBody>
          <a:bodyPr wrap="square" rtlCol="0">
            <a:spAutoFit/>
          </a:bodyPr>
          <a:lstStyle/>
          <a:p>
            <a:r>
              <a:rPr lang="en-US" dirty="0" smtClean="0"/>
              <a:t>Split</a:t>
            </a:r>
            <a:endParaRPr lang="en-US" dirty="0"/>
          </a:p>
        </p:txBody>
      </p:sp>
      <p:sp>
        <p:nvSpPr>
          <p:cNvPr id="118" name="TextBox 117"/>
          <p:cNvSpPr txBox="1"/>
          <p:nvPr/>
        </p:nvSpPr>
        <p:spPr>
          <a:xfrm rot="20182555">
            <a:off x="4874249" y="154540"/>
            <a:ext cx="619925" cy="293236"/>
          </a:xfrm>
          <a:prstGeom prst="rect">
            <a:avLst/>
          </a:prstGeom>
          <a:noFill/>
        </p:spPr>
        <p:txBody>
          <a:bodyPr wrap="square" rtlCol="0">
            <a:spAutoFit/>
          </a:bodyPr>
          <a:lstStyle/>
          <a:p>
            <a:r>
              <a:rPr lang="en-US" dirty="0" smtClean="0"/>
              <a:t>Split</a:t>
            </a:r>
            <a:endParaRPr lang="en-US" dirty="0"/>
          </a:p>
        </p:txBody>
      </p:sp>
      <p:cxnSp>
        <p:nvCxnSpPr>
          <p:cNvPr id="119" name="Straight Connector 118"/>
          <p:cNvCxnSpPr>
            <a:endCxn id="113" idx="0"/>
          </p:cNvCxnSpPr>
          <p:nvPr/>
        </p:nvCxnSpPr>
        <p:spPr>
          <a:xfrm flipH="1">
            <a:off x="2593537" y="1568389"/>
            <a:ext cx="1448567" cy="606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5" idx="4"/>
            <a:endCxn id="114" idx="0"/>
          </p:cNvCxnSpPr>
          <p:nvPr/>
        </p:nvCxnSpPr>
        <p:spPr>
          <a:xfrm>
            <a:off x="4054013" y="1568389"/>
            <a:ext cx="1468129" cy="604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8" idx="4"/>
            <a:endCxn id="115" idx="0"/>
          </p:cNvCxnSpPr>
          <p:nvPr/>
        </p:nvCxnSpPr>
        <p:spPr>
          <a:xfrm flipH="1">
            <a:off x="7874384" y="1540756"/>
            <a:ext cx="1334390" cy="634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8" idx="4"/>
            <a:endCxn id="116" idx="0"/>
          </p:cNvCxnSpPr>
          <p:nvPr/>
        </p:nvCxnSpPr>
        <p:spPr>
          <a:xfrm>
            <a:off x="9208775" y="1540756"/>
            <a:ext cx="1685047" cy="631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540089" y="2319030"/>
            <a:ext cx="100403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8882290" y="2321777"/>
            <a:ext cx="796603" cy="78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1" name="Left Brace 150"/>
          <p:cNvSpPr/>
          <p:nvPr/>
        </p:nvSpPr>
        <p:spPr>
          <a:xfrm rot="16200000">
            <a:off x="3763297" y="620993"/>
            <a:ext cx="267936" cy="40712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 name="TextBox 152"/>
          <p:cNvSpPr txBox="1"/>
          <p:nvPr/>
        </p:nvSpPr>
        <p:spPr>
          <a:xfrm rot="19665268">
            <a:off x="3038023" y="1730035"/>
            <a:ext cx="619925" cy="293236"/>
          </a:xfrm>
          <a:prstGeom prst="rect">
            <a:avLst/>
          </a:prstGeom>
          <a:noFill/>
        </p:spPr>
        <p:txBody>
          <a:bodyPr wrap="square" rtlCol="0">
            <a:spAutoFit/>
          </a:bodyPr>
          <a:lstStyle/>
          <a:p>
            <a:r>
              <a:rPr lang="en-US" dirty="0" smtClean="0"/>
              <a:t>Split</a:t>
            </a:r>
            <a:endParaRPr lang="en-US" dirty="0"/>
          </a:p>
        </p:txBody>
      </p:sp>
      <p:sp>
        <p:nvSpPr>
          <p:cNvPr id="154" name="TextBox 153"/>
          <p:cNvSpPr txBox="1"/>
          <p:nvPr/>
        </p:nvSpPr>
        <p:spPr>
          <a:xfrm rot="19652505">
            <a:off x="8202941" y="1717094"/>
            <a:ext cx="619925" cy="293236"/>
          </a:xfrm>
          <a:prstGeom prst="rect">
            <a:avLst/>
          </a:prstGeom>
          <a:noFill/>
        </p:spPr>
        <p:txBody>
          <a:bodyPr wrap="square" rtlCol="0">
            <a:spAutoFit/>
          </a:bodyPr>
          <a:lstStyle/>
          <a:p>
            <a:r>
              <a:rPr lang="en-US" dirty="0" smtClean="0"/>
              <a:t>Split</a:t>
            </a:r>
            <a:endParaRPr lang="en-US" dirty="0"/>
          </a:p>
        </p:txBody>
      </p:sp>
      <p:sp>
        <p:nvSpPr>
          <p:cNvPr id="155" name="TextBox 154"/>
          <p:cNvSpPr txBox="1"/>
          <p:nvPr/>
        </p:nvSpPr>
        <p:spPr>
          <a:xfrm rot="2329819">
            <a:off x="4543936" y="1743721"/>
            <a:ext cx="619925" cy="293236"/>
          </a:xfrm>
          <a:prstGeom prst="rect">
            <a:avLst/>
          </a:prstGeom>
          <a:noFill/>
        </p:spPr>
        <p:txBody>
          <a:bodyPr wrap="square" rtlCol="0">
            <a:spAutoFit/>
          </a:bodyPr>
          <a:lstStyle/>
          <a:p>
            <a:r>
              <a:rPr lang="en-US" dirty="0" smtClean="0"/>
              <a:t>Split</a:t>
            </a:r>
            <a:endParaRPr lang="en-US" dirty="0"/>
          </a:p>
        </p:txBody>
      </p:sp>
      <p:sp>
        <p:nvSpPr>
          <p:cNvPr id="156" name="TextBox 155"/>
          <p:cNvSpPr txBox="1"/>
          <p:nvPr/>
        </p:nvSpPr>
        <p:spPr>
          <a:xfrm rot="1861318">
            <a:off x="9726554" y="1716896"/>
            <a:ext cx="619925" cy="293236"/>
          </a:xfrm>
          <a:prstGeom prst="rect">
            <a:avLst/>
          </a:prstGeom>
          <a:noFill/>
        </p:spPr>
        <p:txBody>
          <a:bodyPr wrap="square" rtlCol="0">
            <a:spAutoFit/>
          </a:bodyPr>
          <a:lstStyle/>
          <a:p>
            <a:r>
              <a:rPr lang="en-US" dirty="0" smtClean="0"/>
              <a:t>Split</a:t>
            </a:r>
            <a:endParaRPr lang="en-US" dirty="0"/>
          </a:p>
        </p:txBody>
      </p:sp>
      <p:sp>
        <p:nvSpPr>
          <p:cNvPr id="157" name="Left Brace 156"/>
          <p:cNvSpPr/>
          <p:nvPr/>
        </p:nvSpPr>
        <p:spPr>
          <a:xfrm rot="16200000">
            <a:off x="9373218" y="587399"/>
            <a:ext cx="267936" cy="40712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p:cNvSpPr txBox="1"/>
          <p:nvPr/>
        </p:nvSpPr>
        <p:spPr>
          <a:xfrm>
            <a:off x="0" y="2009472"/>
            <a:ext cx="1518854" cy="733091"/>
          </a:xfrm>
          <a:prstGeom prst="rect">
            <a:avLst/>
          </a:prstGeom>
          <a:noFill/>
        </p:spPr>
        <p:txBody>
          <a:bodyPr wrap="square" rtlCol="0">
            <a:spAutoFit/>
          </a:bodyPr>
          <a:lstStyle/>
          <a:p>
            <a:pPr algn="ctr"/>
            <a:r>
              <a:rPr lang="en-US" dirty="0" smtClean="0"/>
              <a:t>Split data to build weak leaners</a:t>
            </a:r>
            <a:endParaRPr lang="en-US" dirty="0"/>
          </a:p>
        </p:txBody>
      </p:sp>
      <p:sp>
        <p:nvSpPr>
          <p:cNvPr id="159" name="TextBox 158"/>
          <p:cNvSpPr txBox="1"/>
          <p:nvPr/>
        </p:nvSpPr>
        <p:spPr>
          <a:xfrm>
            <a:off x="7471574" y="2737281"/>
            <a:ext cx="3950359" cy="244364"/>
          </a:xfrm>
          <a:prstGeom prst="rect">
            <a:avLst/>
          </a:prstGeom>
          <a:noFill/>
        </p:spPr>
        <p:txBody>
          <a:bodyPr wrap="square" rtlCol="0">
            <a:spAutoFit/>
          </a:bodyPr>
          <a:lstStyle/>
          <a:p>
            <a:pPr algn="ctr"/>
            <a:r>
              <a:rPr lang="en-US" sz="1400" dirty="0" smtClean="0"/>
              <a:t>Build k weak leaners using </a:t>
            </a:r>
            <a:r>
              <a:rPr lang="en-US" sz="1400" smtClean="0"/>
              <a:t>logistic regression</a:t>
            </a:r>
            <a:endParaRPr lang="en-US" sz="1400" dirty="0"/>
          </a:p>
        </p:txBody>
      </p:sp>
      <p:cxnSp>
        <p:nvCxnSpPr>
          <p:cNvPr id="161" name="Straight Connector 160"/>
          <p:cNvCxnSpPr/>
          <p:nvPr/>
        </p:nvCxnSpPr>
        <p:spPr>
          <a:xfrm flipV="1">
            <a:off x="6560211" y="2325724"/>
            <a:ext cx="387638" cy="1971"/>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65" name="Picture 164"/>
          <p:cNvPicPr>
            <a:picLocks noChangeAspect="1"/>
          </p:cNvPicPr>
          <p:nvPr/>
        </p:nvPicPr>
        <p:blipFill>
          <a:blip r:embed="rId2"/>
          <a:stretch>
            <a:fillRect/>
          </a:stretch>
        </p:blipFill>
        <p:spPr>
          <a:xfrm>
            <a:off x="8006131" y="3350358"/>
            <a:ext cx="2935632" cy="2041871"/>
          </a:xfrm>
          <a:prstGeom prst="rect">
            <a:avLst/>
          </a:prstGeom>
        </p:spPr>
      </p:pic>
      <p:cxnSp>
        <p:nvCxnSpPr>
          <p:cNvPr id="166" name="Straight Connector 165"/>
          <p:cNvCxnSpPr>
            <a:stCxn id="160" idx="3"/>
            <a:endCxn id="165" idx="1"/>
          </p:cNvCxnSpPr>
          <p:nvPr/>
        </p:nvCxnSpPr>
        <p:spPr>
          <a:xfrm>
            <a:off x="5304648" y="4371293"/>
            <a:ext cx="2701483"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165" idx="2"/>
            <a:endCxn id="35" idx="0"/>
          </p:cNvCxnSpPr>
          <p:nvPr/>
        </p:nvCxnSpPr>
        <p:spPr>
          <a:xfrm flipH="1">
            <a:off x="6423720" y="5392229"/>
            <a:ext cx="3050227" cy="453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a:stCxn id="160" idx="2"/>
            <a:endCxn id="35" idx="0"/>
          </p:cNvCxnSpPr>
          <p:nvPr/>
        </p:nvCxnSpPr>
        <p:spPr>
          <a:xfrm>
            <a:off x="3836832" y="5392228"/>
            <a:ext cx="2586888" cy="4535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35" idx="6"/>
            <a:endCxn id="40" idx="2"/>
          </p:cNvCxnSpPr>
          <p:nvPr/>
        </p:nvCxnSpPr>
        <p:spPr>
          <a:xfrm>
            <a:off x="7246109" y="6287425"/>
            <a:ext cx="2018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1" y="5845804"/>
            <a:ext cx="1513977" cy="923330"/>
          </a:xfrm>
          <a:prstGeom prst="rect">
            <a:avLst/>
          </a:prstGeom>
          <a:noFill/>
        </p:spPr>
        <p:txBody>
          <a:bodyPr wrap="square" rtlCol="0">
            <a:spAutoFit/>
          </a:bodyPr>
          <a:lstStyle/>
          <a:p>
            <a:pPr algn="ctr"/>
            <a:r>
              <a:rPr lang="en-US" dirty="0" smtClean="0"/>
              <a:t>Combine &amp; </a:t>
            </a:r>
            <a:r>
              <a:rPr lang="en-US" smtClean="0"/>
              <a:t>Get Majority Vote</a:t>
            </a:r>
            <a:endParaRPr lang="en-US" dirty="0"/>
          </a:p>
        </p:txBody>
      </p:sp>
      <p:cxnSp>
        <p:nvCxnSpPr>
          <p:cNvPr id="3" name="Straight Arrow Connector 2"/>
          <p:cNvCxnSpPr>
            <a:stCxn id="41" idx="2"/>
            <a:endCxn id="160" idx="0"/>
          </p:cNvCxnSpPr>
          <p:nvPr/>
        </p:nvCxnSpPr>
        <p:spPr>
          <a:xfrm flipH="1">
            <a:off x="3836832" y="3024554"/>
            <a:ext cx="1" cy="325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59" idx="2"/>
            <a:endCxn id="165" idx="0"/>
          </p:cNvCxnSpPr>
          <p:nvPr/>
        </p:nvCxnSpPr>
        <p:spPr>
          <a:xfrm>
            <a:off x="9446754" y="2981645"/>
            <a:ext cx="27193" cy="36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4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351255" y="344036"/>
          <a:ext cx="3964071" cy="29766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p:cNvGraphicFramePr>
            <a:graphicFrameLocks noGrp="1"/>
          </p:cNvGraphicFramePr>
          <p:nvPr>
            <p:extLst/>
          </p:nvPr>
        </p:nvGraphicFramePr>
        <p:xfrm>
          <a:off x="351255" y="3738213"/>
          <a:ext cx="3052178" cy="2529840"/>
        </p:xfrm>
        <a:graphic>
          <a:graphicData uri="http://schemas.openxmlformats.org/drawingml/2006/table">
            <a:tbl>
              <a:tblPr/>
              <a:tblGrid>
                <a:gridCol w="963531"/>
                <a:gridCol w="1029362"/>
                <a:gridCol w="1059285"/>
              </a:tblGrid>
              <a:tr h="349226">
                <a:tc>
                  <a:txBody>
                    <a:bodyPr/>
                    <a:lstStyle/>
                    <a:p>
                      <a:pPr algn="ctr" fontAlgn="b"/>
                      <a:r>
                        <a:rPr lang="en-US" sz="1200" b="0" i="0" u="none" strike="noStrike">
                          <a:solidFill>
                            <a:srgbClr val="000000"/>
                          </a:solidFill>
                          <a:effectLst/>
                          <a:latin typeface="Calibri" charset="0"/>
                        </a:rPr>
                        <a:t># Iteration</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charset="0"/>
                        </a:rPr>
                        <a:t>Mistake Rate On Test Set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charset="0"/>
                        </a:rPr>
                        <a:t>Mistake Rate On Train Set</a:t>
                      </a:r>
                    </a:p>
                  </a:txBody>
                  <a:tcPr marL="12700" marR="12700" marT="12700" marB="0" anchor="b">
                    <a:lnL>
                      <a:noFill/>
                    </a:lnL>
                    <a:lnR>
                      <a:noFill/>
                    </a:lnR>
                    <a:lnT>
                      <a:noFill/>
                    </a:lnT>
                    <a:lnB>
                      <a:noFill/>
                    </a:lnB>
                  </a:tcPr>
                </a:tc>
              </a:tr>
              <a:tr h="180473">
                <a:tc>
                  <a:txBody>
                    <a:bodyPr/>
                    <a:lstStyle/>
                    <a:p>
                      <a:pPr algn="ctr" fontAlgn="b"/>
                      <a:r>
                        <a:rPr lang="en-US" sz="1200" b="0" i="0" u="none" strike="noStrike">
                          <a:solidFill>
                            <a:srgbClr val="000000"/>
                          </a:solidFill>
                          <a:effectLst/>
                          <a:latin typeface="Calibri" charset="0"/>
                        </a:rPr>
                        <a:t>1</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0.0705</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0.0665</a:t>
                      </a:r>
                    </a:p>
                  </a:txBody>
                  <a:tcPr marL="12700" marR="12700" marT="12700" marB="0" anchor="b">
                    <a:lnL>
                      <a:noFill/>
                    </a:lnL>
                    <a:lnR>
                      <a:noFill/>
                    </a:lnR>
                    <a:lnT>
                      <a:noFill/>
                    </a:lnT>
                    <a:lnB>
                      <a:noFill/>
                    </a:lnB>
                  </a:tcPr>
                </a:tc>
              </a:tr>
              <a:tr h="180473">
                <a:tc>
                  <a:txBody>
                    <a:bodyPr/>
                    <a:lstStyle/>
                    <a:p>
                      <a:pPr algn="ctr" fontAlgn="b"/>
                      <a:r>
                        <a:rPr lang="en-US" sz="1200" b="0" i="0" u="none" strike="noStrike">
                          <a:solidFill>
                            <a:srgbClr val="000000"/>
                          </a:solidFill>
                          <a:effectLst/>
                          <a:latin typeface="Calibri" charset="0"/>
                        </a:rPr>
                        <a:t>10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0.0634</a:t>
                      </a:r>
                    </a:p>
                  </a:txBody>
                  <a:tcPr marL="12700" marR="12700" marT="12700" marB="0" anchor="b">
                    <a:lnL>
                      <a:noFill/>
                    </a:lnL>
                    <a:lnR>
                      <a:noFill/>
                    </a:lnR>
                    <a:lnT>
                      <a:noFill/>
                    </a:lnT>
                    <a:lnB>
                      <a:noFill/>
                    </a:lnB>
                  </a:tcPr>
                </a:tc>
                <a:tc>
                  <a:txBody>
                    <a:bodyPr/>
                    <a:lstStyle/>
                    <a:p>
                      <a:pPr algn="ctr" fontAlgn="b"/>
                      <a:r>
                        <a:rPr lang="pl-PL" sz="1200" b="0" i="0" u="none" strike="noStrike">
                          <a:solidFill>
                            <a:srgbClr val="000000"/>
                          </a:solidFill>
                          <a:effectLst/>
                          <a:latin typeface="Calibri" charset="0"/>
                        </a:rPr>
                        <a:t>0.0603</a:t>
                      </a:r>
                    </a:p>
                  </a:txBody>
                  <a:tcPr marL="12700" marR="12700" marT="12700" marB="0" anchor="b">
                    <a:lnL>
                      <a:noFill/>
                    </a:lnL>
                    <a:lnR>
                      <a:noFill/>
                    </a:lnR>
                    <a:lnT>
                      <a:noFill/>
                    </a:lnT>
                    <a:lnB>
                      <a:noFill/>
                    </a:lnB>
                  </a:tcPr>
                </a:tc>
              </a:tr>
              <a:tr h="180473">
                <a:tc>
                  <a:txBody>
                    <a:bodyPr/>
                    <a:lstStyle/>
                    <a:p>
                      <a:pPr algn="ctr" fontAlgn="b"/>
                      <a:r>
                        <a:rPr lang="is-IS" sz="1200" b="0" i="0" u="none" strike="noStrike">
                          <a:solidFill>
                            <a:srgbClr val="000000"/>
                          </a:solidFill>
                          <a:effectLst/>
                          <a:latin typeface="Calibri" charset="0"/>
                        </a:rPr>
                        <a:t>20</a:t>
                      </a:r>
                    </a:p>
                  </a:txBody>
                  <a:tcPr marL="12700" marR="12700" marT="12700" marB="0" anchor="b">
                    <a:lnL>
                      <a:noFill/>
                    </a:lnL>
                    <a:lnR>
                      <a:noFill/>
                    </a:lnR>
                    <a:lnT>
                      <a:noFill/>
                    </a:lnT>
                    <a:lnB>
                      <a:noFill/>
                    </a:lnB>
                  </a:tcPr>
                </a:tc>
                <a:tc>
                  <a:txBody>
                    <a:bodyPr/>
                    <a:lstStyle/>
                    <a:p>
                      <a:pPr algn="ctr" fontAlgn="b"/>
                      <a:r>
                        <a:rPr lang="pl-PL" sz="1200" b="0" i="0" u="none" strike="noStrike">
                          <a:solidFill>
                            <a:srgbClr val="000000"/>
                          </a:solidFill>
                          <a:effectLst/>
                          <a:latin typeface="Calibri" charset="0"/>
                        </a:rPr>
                        <a:t>0.0615</a:t>
                      </a:r>
                    </a:p>
                  </a:txBody>
                  <a:tcPr marL="12700" marR="12700" marT="12700" marB="0" anchor="b">
                    <a:lnL>
                      <a:noFill/>
                    </a:lnL>
                    <a:lnR>
                      <a:noFill/>
                    </a:lnR>
                    <a:lnT>
                      <a:noFill/>
                    </a:lnT>
                    <a:lnB>
                      <a:noFill/>
                    </a:lnB>
                  </a:tcPr>
                </a:tc>
                <a:tc>
                  <a:txBody>
                    <a:bodyPr/>
                    <a:lstStyle/>
                    <a:p>
                      <a:pPr algn="ctr" fontAlgn="b"/>
                      <a:r>
                        <a:rPr lang="pl-PL" sz="1200" b="0" i="0" u="none" strike="noStrike">
                          <a:solidFill>
                            <a:srgbClr val="000000"/>
                          </a:solidFill>
                          <a:effectLst/>
                          <a:latin typeface="Calibri" charset="0"/>
                        </a:rPr>
                        <a:t>0.06</a:t>
                      </a:r>
                    </a:p>
                  </a:txBody>
                  <a:tcPr marL="12700" marR="12700" marT="12700" marB="0" anchor="b">
                    <a:lnL>
                      <a:noFill/>
                    </a:lnL>
                    <a:lnR>
                      <a:noFill/>
                    </a:lnR>
                    <a:lnT>
                      <a:noFill/>
                    </a:lnT>
                    <a:lnB>
                      <a:noFill/>
                    </a:lnB>
                  </a:tcPr>
                </a:tc>
              </a:tr>
              <a:tr h="180473">
                <a:tc>
                  <a:txBody>
                    <a:bodyPr/>
                    <a:lstStyle/>
                    <a:p>
                      <a:pPr algn="ctr" fontAlgn="b"/>
                      <a:r>
                        <a:rPr lang="en-US" sz="1200" b="0" i="0" u="none" strike="noStrike">
                          <a:solidFill>
                            <a:srgbClr val="000000"/>
                          </a:solidFill>
                          <a:effectLst/>
                          <a:latin typeface="Calibri" charset="0"/>
                        </a:rPr>
                        <a:t>30</a:t>
                      </a:r>
                    </a:p>
                  </a:txBody>
                  <a:tcPr marL="12700" marR="12700" marT="12700" marB="0" anchor="b">
                    <a:lnL>
                      <a:noFill/>
                    </a:lnL>
                    <a:lnR>
                      <a:noFill/>
                    </a:lnR>
                    <a:lnT>
                      <a:noFill/>
                    </a:lnT>
                    <a:lnB>
                      <a:noFill/>
                    </a:lnB>
                  </a:tcPr>
                </a:tc>
                <a:tc>
                  <a:txBody>
                    <a:bodyPr/>
                    <a:lstStyle/>
                    <a:p>
                      <a:pPr algn="ctr" fontAlgn="b"/>
                      <a:r>
                        <a:rPr lang="is-IS" sz="1200" b="0" i="0" u="none" strike="noStrike" dirty="0">
                          <a:solidFill>
                            <a:srgbClr val="000000"/>
                          </a:solidFill>
                          <a:effectLst/>
                          <a:latin typeface="Calibri" charset="0"/>
                        </a:rPr>
                        <a:t>0.0625</a:t>
                      </a:r>
                    </a:p>
                  </a:txBody>
                  <a:tcPr marL="12700" marR="12700" marT="12700" marB="0" anchor="b">
                    <a:lnL>
                      <a:noFill/>
                    </a:lnL>
                    <a:lnR>
                      <a:noFill/>
                    </a:lnR>
                    <a:lnT>
                      <a:noFill/>
                    </a:lnT>
                    <a:lnB>
                      <a:noFill/>
                    </a:lnB>
                  </a:tcPr>
                </a:tc>
                <a:tc>
                  <a:txBody>
                    <a:bodyPr/>
                    <a:lstStyle/>
                    <a:p>
                      <a:pPr algn="ctr" fontAlgn="b"/>
                      <a:r>
                        <a:rPr lang="pl-PL" sz="1200" b="0" i="0" u="none" strike="noStrike">
                          <a:solidFill>
                            <a:srgbClr val="000000"/>
                          </a:solidFill>
                          <a:effectLst/>
                          <a:latin typeface="Calibri" charset="0"/>
                        </a:rPr>
                        <a:t>0.06</a:t>
                      </a:r>
                    </a:p>
                  </a:txBody>
                  <a:tcPr marL="12700" marR="12700" marT="12700" marB="0" anchor="b">
                    <a:lnL>
                      <a:noFill/>
                    </a:lnL>
                    <a:lnR>
                      <a:noFill/>
                    </a:lnR>
                    <a:lnT>
                      <a:noFill/>
                    </a:lnT>
                    <a:lnB>
                      <a:noFill/>
                    </a:lnB>
                  </a:tcPr>
                </a:tc>
              </a:tr>
              <a:tr h="180473">
                <a:tc>
                  <a:txBody>
                    <a:bodyPr/>
                    <a:lstStyle/>
                    <a:p>
                      <a:pPr algn="ctr" fontAlgn="b"/>
                      <a:r>
                        <a:rPr lang="en-US" sz="1200" b="0" i="0" u="none" strike="noStrike">
                          <a:solidFill>
                            <a:srgbClr val="000000"/>
                          </a:solidFill>
                          <a:effectLst/>
                          <a:latin typeface="Calibri" charset="0"/>
                        </a:rPr>
                        <a:t>40</a:t>
                      </a:r>
                    </a:p>
                  </a:txBody>
                  <a:tcPr marL="12700" marR="12700" marT="12700" marB="0" anchor="b">
                    <a:lnL>
                      <a:noFill/>
                    </a:lnL>
                    <a:lnR>
                      <a:noFill/>
                    </a:lnR>
                    <a:lnT>
                      <a:noFill/>
                    </a:lnT>
                    <a:lnB>
                      <a:noFill/>
                    </a:lnB>
                  </a:tcPr>
                </a:tc>
                <a:tc>
                  <a:txBody>
                    <a:bodyPr/>
                    <a:lstStyle/>
                    <a:p>
                      <a:pPr algn="ctr" fontAlgn="b"/>
                      <a:r>
                        <a:rPr lang="pl-PL" sz="1200" b="0" i="0" u="none" strike="noStrike">
                          <a:solidFill>
                            <a:srgbClr val="000000"/>
                          </a:solidFill>
                          <a:effectLst/>
                          <a:latin typeface="Calibri" charset="0"/>
                        </a:rPr>
                        <a:t>0.0614</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0.060595238</a:t>
                      </a:r>
                    </a:p>
                  </a:txBody>
                  <a:tcPr marL="12700" marR="12700" marT="12700" marB="0" anchor="b">
                    <a:lnL>
                      <a:noFill/>
                    </a:lnL>
                    <a:lnR>
                      <a:noFill/>
                    </a:lnR>
                    <a:lnT>
                      <a:noFill/>
                    </a:lnT>
                    <a:lnB>
                      <a:noFill/>
                    </a:lnB>
                  </a:tcPr>
                </a:tc>
              </a:tr>
              <a:tr h="180473">
                <a:tc>
                  <a:txBody>
                    <a:bodyPr/>
                    <a:lstStyle/>
                    <a:p>
                      <a:pPr algn="ctr" fontAlgn="b"/>
                      <a:r>
                        <a:rPr lang="en-US" sz="1200" b="0" i="0" u="none" strike="noStrike">
                          <a:solidFill>
                            <a:srgbClr val="000000"/>
                          </a:solidFill>
                          <a:effectLst/>
                          <a:latin typeface="Calibri" charset="0"/>
                        </a:rPr>
                        <a:t>50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0.0604</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0.060761905</a:t>
                      </a:r>
                    </a:p>
                  </a:txBody>
                  <a:tcPr marL="12700" marR="12700" marT="12700" marB="0" anchor="b">
                    <a:lnL>
                      <a:noFill/>
                    </a:lnL>
                    <a:lnR>
                      <a:noFill/>
                    </a:lnR>
                    <a:lnT>
                      <a:noFill/>
                    </a:lnT>
                    <a:lnB>
                      <a:noFill/>
                    </a:lnB>
                  </a:tcPr>
                </a:tc>
              </a:tr>
              <a:tr h="180473">
                <a:tc>
                  <a:txBody>
                    <a:bodyPr/>
                    <a:lstStyle/>
                    <a:p>
                      <a:pPr algn="ctr" fontAlgn="b"/>
                      <a:r>
                        <a:rPr lang="en-US" sz="1200" b="0" i="0" u="none" strike="noStrike">
                          <a:solidFill>
                            <a:srgbClr val="000000"/>
                          </a:solidFill>
                          <a:effectLst/>
                          <a:latin typeface="Calibri" charset="0"/>
                        </a:rPr>
                        <a:t>60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0.0604</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0.060690476</a:t>
                      </a:r>
                    </a:p>
                  </a:txBody>
                  <a:tcPr marL="12700" marR="12700" marT="12700" marB="0" anchor="b">
                    <a:lnL>
                      <a:noFill/>
                    </a:lnL>
                    <a:lnR>
                      <a:noFill/>
                    </a:lnR>
                    <a:lnT>
                      <a:noFill/>
                    </a:lnT>
                    <a:lnB>
                      <a:noFill/>
                    </a:lnB>
                  </a:tcPr>
                </a:tc>
              </a:tr>
              <a:tr h="180473">
                <a:tc>
                  <a:txBody>
                    <a:bodyPr/>
                    <a:lstStyle/>
                    <a:p>
                      <a:pPr algn="ctr" fontAlgn="b"/>
                      <a:r>
                        <a:rPr lang="en-US" sz="1200" b="0" i="0" u="none" strike="noStrike">
                          <a:solidFill>
                            <a:srgbClr val="000000"/>
                          </a:solidFill>
                          <a:effectLst/>
                          <a:latin typeface="Calibri" charset="0"/>
                        </a:rPr>
                        <a:t>70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0.0604</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0.060690476</a:t>
                      </a:r>
                    </a:p>
                  </a:txBody>
                  <a:tcPr marL="12700" marR="12700" marT="12700" marB="0" anchor="b">
                    <a:lnL>
                      <a:noFill/>
                    </a:lnL>
                    <a:lnR>
                      <a:noFill/>
                    </a:lnR>
                    <a:lnT>
                      <a:noFill/>
                    </a:lnT>
                    <a:lnB>
                      <a:noFill/>
                    </a:lnB>
                  </a:tcPr>
                </a:tc>
              </a:tr>
              <a:tr h="180473">
                <a:tc>
                  <a:txBody>
                    <a:bodyPr/>
                    <a:lstStyle/>
                    <a:p>
                      <a:pPr algn="ctr" fontAlgn="b"/>
                      <a:r>
                        <a:rPr lang="en-US" sz="1200" b="0" i="0" u="none" strike="noStrike">
                          <a:solidFill>
                            <a:srgbClr val="000000"/>
                          </a:solidFill>
                          <a:effectLst/>
                          <a:latin typeface="Calibri" charset="0"/>
                        </a:rPr>
                        <a:t>80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0.0604</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0.060690476</a:t>
                      </a:r>
                    </a:p>
                  </a:txBody>
                  <a:tcPr marL="12700" marR="12700" marT="12700" marB="0" anchor="b">
                    <a:lnL>
                      <a:noFill/>
                    </a:lnL>
                    <a:lnR>
                      <a:noFill/>
                    </a:lnR>
                    <a:lnT>
                      <a:noFill/>
                    </a:lnT>
                    <a:lnB>
                      <a:noFill/>
                    </a:lnB>
                  </a:tcPr>
                </a:tc>
              </a:tr>
              <a:tr h="180473">
                <a:tc>
                  <a:txBody>
                    <a:bodyPr/>
                    <a:lstStyle/>
                    <a:p>
                      <a:pPr algn="ctr" fontAlgn="b"/>
                      <a:r>
                        <a:rPr lang="en-US" sz="1200" b="0" i="0" u="none" strike="noStrike">
                          <a:solidFill>
                            <a:srgbClr val="000000"/>
                          </a:solidFill>
                          <a:effectLst/>
                          <a:latin typeface="Calibri" charset="0"/>
                        </a:rPr>
                        <a:t>90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0.0604</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0.060690476</a:t>
                      </a:r>
                    </a:p>
                  </a:txBody>
                  <a:tcPr marL="12700" marR="12700" marT="12700" marB="0" anchor="b">
                    <a:lnL>
                      <a:noFill/>
                    </a:lnL>
                    <a:lnR>
                      <a:noFill/>
                    </a:lnR>
                    <a:lnT>
                      <a:noFill/>
                    </a:lnT>
                    <a:lnB>
                      <a:noFill/>
                    </a:lnB>
                  </a:tcPr>
                </a:tc>
              </a:tr>
              <a:tr h="180473">
                <a:tc>
                  <a:txBody>
                    <a:bodyPr/>
                    <a:lstStyle/>
                    <a:p>
                      <a:pPr algn="ctr" fontAlgn="b"/>
                      <a:r>
                        <a:rPr lang="is-IS" sz="1200" b="0" i="0" u="none" strike="noStrike">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0.0604</a:t>
                      </a:r>
                    </a:p>
                  </a:txBody>
                  <a:tcPr marL="12700" marR="12700" marT="12700" marB="0" anchor="b">
                    <a:lnL>
                      <a:noFill/>
                    </a:lnL>
                    <a:lnR>
                      <a:noFill/>
                    </a:lnR>
                    <a:lnT>
                      <a:noFill/>
                    </a:lnT>
                    <a:lnB>
                      <a:noFill/>
                    </a:lnB>
                  </a:tcPr>
                </a:tc>
                <a:tc>
                  <a:txBody>
                    <a:bodyPr/>
                    <a:lstStyle/>
                    <a:p>
                      <a:pPr algn="ctr" fontAlgn="b"/>
                      <a:r>
                        <a:rPr lang="is-IS" sz="1200" b="0" i="0" u="none" strike="noStrike" dirty="0">
                          <a:solidFill>
                            <a:srgbClr val="000000"/>
                          </a:solidFill>
                          <a:effectLst/>
                          <a:latin typeface="Calibri" charset="0"/>
                        </a:rPr>
                        <a:t>0.060690476</a:t>
                      </a:r>
                    </a:p>
                  </a:txBody>
                  <a:tcPr marL="12700" marR="12700" marT="12700" marB="0" anchor="b">
                    <a:lnL>
                      <a:noFill/>
                    </a:lnL>
                    <a:lnR>
                      <a:noFill/>
                    </a:lnR>
                    <a:lnT>
                      <a:noFill/>
                    </a:lnT>
                    <a:lnB>
                      <a:noFill/>
                    </a:lnB>
                  </a:tcPr>
                </a:tc>
              </a:tr>
            </a:tbl>
          </a:graphicData>
        </a:graphic>
      </p:graphicFrame>
      <p:graphicFrame>
        <p:nvGraphicFramePr>
          <p:cNvPr id="8" name="Chart 7"/>
          <p:cNvGraphicFramePr>
            <a:graphicFrameLocks/>
          </p:cNvGraphicFramePr>
          <p:nvPr>
            <p:extLst/>
          </p:nvPr>
        </p:nvGraphicFramePr>
        <p:xfrm>
          <a:off x="3962063" y="471773"/>
          <a:ext cx="4171284" cy="30576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p:cNvGraphicFramePr>
            <a:graphicFrameLocks noGrp="1"/>
          </p:cNvGraphicFramePr>
          <p:nvPr>
            <p:extLst/>
          </p:nvPr>
        </p:nvGraphicFramePr>
        <p:xfrm>
          <a:off x="5023432" y="4074697"/>
          <a:ext cx="1941096" cy="1856871"/>
        </p:xfrm>
        <a:graphic>
          <a:graphicData uri="http://schemas.openxmlformats.org/drawingml/2006/table">
            <a:tbl>
              <a:tblPr/>
              <a:tblGrid>
                <a:gridCol w="825296"/>
                <a:gridCol w="1115800"/>
              </a:tblGrid>
              <a:tr h="206319">
                <a:tc>
                  <a:txBody>
                    <a:bodyPr/>
                    <a:lstStyle/>
                    <a:p>
                      <a:pPr algn="ctr" fontAlgn="b"/>
                      <a:r>
                        <a:rPr lang="en-US" sz="1200" b="0" i="0" u="none" strike="noStrike">
                          <a:solidFill>
                            <a:srgbClr val="000000"/>
                          </a:solidFill>
                          <a:effectLst/>
                          <a:latin typeface="Calibri" charset="0"/>
                        </a:rPr>
                        <a:t># Classifier</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charset="0"/>
                        </a:rPr>
                        <a:t>Mistake Rate</a:t>
                      </a:r>
                    </a:p>
                  </a:txBody>
                  <a:tcPr marL="12700" marR="12700" marT="12700" marB="0" anchor="b">
                    <a:lnL>
                      <a:noFill/>
                    </a:lnL>
                    <a:lnR>
                      <a:noFill/>
                    </a:lnR>
                    <a:lnT>
                      <a:noFill/>
                    </a:lnT>
                    <a:lnB>
                      <a:noFill/>
                    </a:lnB>
                  </a:tcPr>
                </a:tc>
              </a:tr>
              <a:tr h="206319">
                <a:tc>
                  <a:txBody>
                    <a:bodyPr/>
                    <a:lstStyle/>
                    <a:p>
                      <a:pPr algn="ctr" fontAlgn="b"/>
                      <a:r>
                        <a:rPr lang="en-US" sz="1200" b="0" i="0" u="none" strike="noStrike">
                          <a:solidFill>
                            <a:srgbClr val="000000"/>
                          </a:solidFill>
                          <a:effectLst/>
                          <a:latin typeface="Calibri" charset="0"/>
                        </a:rPr>
                        <a:t>1</a:t>
                      </a:r>
                    </a:p>
                  </a:txBody>
                  <a:tcPr marL="12700" marR="12700" marT="12700" marB="0" anchor="b">
                    <a:lnL>
                      <a:noFill/>
                    </a:lnL>
                    <a:lnR>
                      <a:noFill/>
                    </a:lnR>
                    <a:lnT>
                      <a:noFill/>
                    </a:lnT>
                    <a:lnB>
                      <a:noFill/>
                    </a:lnB>
                  </a:tcPr>
                </a:tc>
                <a:tc>
                  <a:txBody>
                    <a:bodyPr/>
                    <a:lstStyle/>
                    <a:p>
                      <a:pPr algn="ctr" fontAlgn="b"/>
                      <a:r>
                        <a:rPr lang="nb-NO" sz="1200" b="0" i="0" u="none" strike="noStrike" dirty="0">
                          <a:solidFill>
                            <a:srgbClr val="000000"/>
                          </a:solidFill>
                          <a:effectLst/>
                          <a:latin typeface="Calibri" charset="0"/>
                        </a:rPr>
                        <a:t>0.0867</a:t>
                      </a:r>
                    </a:p>
                  </a:txBody>
                  <a:tcPr marL="12700" marR="12700" marT="12700" marB="0" anchor="b">
                    <a:lnL>
                      <a:noFill/>
                    </a:lnL>
                    <a:lnR>
                      <a:noFill/>
                    </a:lnR>
                    <a:lnT>
                      <a:noFill/>
                    </a:lnT>
                    <a:lnB>
                      <a:noFill/>
                    </a:lnB>
                  </a:tcPr>
                </a:tc>
              </a:tr>
              <a:tr h="206319">
                <a:tc>
                  <a:txBody>
                    <a:bodyPr/>
                    <a:lstStyle/>
                    <a:p>
                      <a:pPr algn="ctr" fontAlgn="b"/>
                      <a:r>
                        <a:rPr lang="en-US" sz="1200" b="0" i="0" u="none" strike="noStrike">
                          <a:solidFill>
                            <a:srgbClr val="000000"/>
                          </a:solidFill>
                          <a:effectLst/>
                          <a:latin typeface="Calibri" charset="0"/>
                        </a:rPr>
                        <a:t>5</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0.067</a:t>
                      </a:r>
                    </a:p>
                  </a:txBody>
                  <a:tcPr marL="12700" marR="12700" marT="12700" marB="0" anchor="b">
                    <a:lnL>
                      <a:noFill/>
                    </a:lnL>
                    <a:lnR>
                      <a:noFill/>
                    </a:lnR>
                    <a:lnT>
                      <a:noFill/>
                    </a:lnT>
                    <a:lnB>
                      <a:noFill/>
                    </a:lnB>
                  </a:tcPr>
                </a:tc>
              </a:tr>
              <a:tr h="206319">
                <a:tc>
                  <a:txBody>
                    <a:bodyPr/>
                    <a:lstStyle/>
                    <a:p>
                      <a:pPr algn="ctr" fontAlgn="b"/>
                      <a:r>
                        <a:rPr lang="en-US" sz="1200" b="0" i="0" u="none" strike="noStrike">
                          <a:solidFill>
                            <a:srgbClr val="000000"/>
                          </a:solidFill>
                          <a:effectLst/>
                          <a:latin typeface="Calibri" charset="0"/>
                        </a:rPr>
                        <a:t>10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0.067</a:t>
                      </a:r>
                    </a:p>
                  </a:txBody>
                  <a:tcPr marL="12700" marR="12700" marT="12700" marB="0" anchor="b">
                    <a:lnL>
                      <a:noFill/>
                    </a:lnL>
                    <a:lnR>
                      <a:noFill/>
                    </a:lnR>
                    <a:lnT>
                      <a:noFill/>
                    </a:lnT>
                    <a:lnB>
                      <a:noFill/>
                    </a:lnB>
                  </a:tcPr>
                </a:tc>
              </a:tr>
              <a:tr h="206319">
                <a:tc>
                  <a:txBody>
                    <a:bodyPr/>
                    <a:lstStyle/>
                    <a:p>
                      <a:pPr algn="ctr" fontAlgn="b"/>
                      <a:r>
                        <a:rPr lang="en-US" sz="1200" b="0" i="0" u="none" strike="noStrike">
                          <a:solidFill>
                            <a:srgbClr val="000000"/>
                          </a:solidFill>
                          <a:effectLst/>
                          <a:latin typeface="Calibri" charset="0"/>
                        </a:rPr>
                        <a:t>15</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0.066</a:t>
                      </a:r>
                    </a:p>
                  </a:txBody>
                  <a:tcPr marL="12700" marR="12700" marT="12700" marB="0" anchor="b">
                    <a:lnL>
                      <a:noFill/>
                    </a:lnL>
                    <a:lnR>
                      <a:noFill/>
                    </a:lnR>
                    <a:lnT>
                      <a:noFill/>
                    </a:lnT>
                    <a:lnB>
                      <a:noFill/>
                    </a:lnB>
                  </a:tcPr>
                </a:tc>
              </a:tr>
              <a:tr h="206319">
                <a:tc>
                  <a:txBody>
                    <a:bodyPr/>
                    <a:lstStyle/>
                    <a:p>
                      <a:pPr algn="ctr" fontAlgn="b"/>
                      <a:r>
                        <a:rPr lang="is-IS" sz="1200" b="0" i="0" u="none" strike="noStrike">
                          <a:solidFill>
                            <a:srgbClr val="000000"/>
                          </a:solidFill>
                          <a:effectLst/>
                          <a:latin typeface="Calibri" charset="0"/>
                        </a:rPr>
                        <a:t>20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0.067</a:t>
                      </a:r>
                    </a:p>
                  </a:txBody>
                  <a:tcPr marL="12700" marR="12700" marT="12700" marB="0" anchor="b">
                    <a:lnL>
                      <a:noFill/>
                    </a:lnL>
                    <a:lnR>
                      <a:noFill/>
                    </a:lnR>
                    <a:lnT>
                      <a:noFill/>
                    </a:lnT>
                    <a:lnB>
                      <a:noFill/>
                    </a:lnB>
                  </a:tcPr>
                </a:tc>
              </a:tr>
              <a:tr h="206319">
                <a:tc>
                  <a:txBody>
                    <a:bodyPr/>
                    <a:lstStyle/>
                    <a:p>
                      <a:pPr algn="ctr" fontAlgn="b"/>
                      <a:r>
                        <a:rPr lang="is-IS" sz="1200" b="0" i="0" u="none" strike="noStrike">
                          <a:solidFill>
                            <a:srgbClr val="000000"/>
                          </a:solidFill>
                          <a:effectLst/>
                          <a:latin typeface="Calibri" charset="0"/>
                        </a:rPr>
                        <a:t>25</a:t>
                      </a:r>
                    </a:p>
                  </a:txBody>
                  <a:tcPr marL="12700" marR="12700" marT="12700" marB="0" anchor="b">
                    <a:lnL>
                      <a:noFill/>
                    </a:lnL>
                    <a:lnR>
                      <a:noFill/>
                    </a:lnR>
                    <a:lnT>
                      <a:noFill/>
                    </a:lnT>
                    <a:lnB>
                      <a:noFill/>
                    </a:lnB>
                  </a:tcPr>
                </a:tc>
                <a:tc>
                  <a:txBody>
                    <a:bodyPr/>
                    <a:lstStyle/>
                    <a:p>
                      <a:pPr algn="ctr" fontAlgn="b"/>
                      <a:r>
                        <a:rPr lang="pl-PL" sz="1200" b="0" i="0" u="none" strike="noStrike">
                          <a:solidFill>
                            <a:srgbClr val="000000"/>
                          </a:solidFill>
                          <a:effectLst/>
                          <a:latin typeface="Calibri" charset="0"/>
                        </a:rPr>
                        <a:t>0.065</a:t>
                      </a:r>
                    </a:p>
                  </a:txBody>
                  <a:tcPr marL="12700" marR="12700" marT="12700" marB="0" anchor="b">
                    <a:lnL>
                      <a:noFill/>
                    </a:lnL>
                    <a:lnR>
                      <a:noFill/>
                    </a:lnR>
                    <a:lnT>
                      <a:noFill/>
                    </a:lnT>
                    <a:lnB>
                      <a:noFill/>
                    </a:lnB>
                  </a:tcPr>
                </a:tc>
              </a:tr>
              <a:tr h="206319">
                <a:tc>
                  <a:txBody>
                    <a:bodyPr/>
                    <a:lstStyle/>
                    <a:p>
                      <a:pPr algn="ctr" fontAlgn="b"/>
                      <a:r>
                        <a:rPr lang="en-US" sz="1200" b="0" i="0" u="none" strike="noStrike">
                          <a:solidFill>
                            <a:srgbClr val="000000"/>
                          </a:solidFill>
                          <a:effectLst/>
                          <a:latin typeface="Calibri" charset="0"/>
                        </a:rPr>
                        <a:t>30</a:t>
                      </a:r>
                    </a:p>
                  </a:txBody>
                  <a:tcPr marL="12700" marR="12700" marT="12700" marB="0" anchor="b">
                    <a:lnL>
                      <a:noFill/>
                    </a:lnL>
                    <a:lnR>
                      <a:noFill/>
                    </a:lnR>
                    <a:lnT>
                      <a:noFill/>
                    </a:lnT>
                    <a:lnB>
                      <a:noFill/>
                    </a:lnB>
                  </a:tcPr>
                </a:tc>
                <a:tc>
                  <a:txBody>
                    <a:bodyPr/>
                    <a:lstStyle/>
                    <a:p>
                      <a:pPr algn="ctr" fontAlgn="b"/>
                      <a:r>
                        <a:rPr lang="pl-PL" sz="1200" b="0" i="0" u="none" strike="noStrike">
                          <a:solidFill>
                            <a:srgbClr val="000000"/>
                          </a:solidFill>
                          <a:effectLst/>
                          <a:latin typeface="Calibri" charset="0"/>
                        </a:rPr>
                        <a:t>0.0658</a:t>
                      </a:r>
                    </a:p>
                  </a:txBody>
                  <a:tcPr marL="12700" marR="12700" marT="12700" marB="0" anchor="b">
                    <a:lnL>
                      <a:noFill/>
                    </a:lnL>
                    <a:lnR>
                      <a:noFill/>
                    </a:lnR>
                    <a:lnT>
                      <a:noFill/>
                    </a:lnT>
                    <a:lnB>
                      <a:noFill/>
                    </a:lnB>
                  </a:tcPr>
                </a:tc>
              </a:tr>
              <a:tr h="206319">
                <a:tc>
                  <a:txBody>
                    <a:bodyPr/>
                    <a:lstStyle/>
                    <a:p>
                      <a:pPr algn="ctr" fontAlgn="b"/>
                      <a:r>
                        <a:rPr lang="en-US" sz="1200" b="0" i="0" u="none" strike="noStrike">
                          <a:solidFill>
                            <a:srgbClr val="000000"/>
                          </a:solidFill>
                          <a:effectLst/>
                          <a:latin typeface="Calibri" charset="0"/>
                        </a:rPr>
                        <a:t>35</a:t>
                      </a:r>
                    </a:p>
                  </a:txBody>
                  <a:tcPr marL="12700" marR="12700" marT="12700" marB="0" anchor="b">
                    <a:lnL>
                      <a:noFill/>
                    </a:lnL>
                    <a:lnR>
                      <a:noFill/>
                    </a:lnR>
                    <a:lnT>
                      <a:noFill/>
                    </a:lnT>
                    <a:lnB>
                      <a:noFill/>
                    </a:lnB>
                  </a:tcPr>
                </a:tc>
                <a:tc>
                  <a:txBody>
                    <a:bodyPr/>
                    <a:lstStyle/>
                    <a:p>
                      <a:pPr algn="ctr" fontAlgn="b"/>
                      <a:r>
                        <a:rPr lang="is-IS" sz="1200" b="0" i="0" u="none" strike="noStrike" dirty="0">
                          <a:solidFill>
                            <a:srgbClr val="000000"/>
                          </a:solidFill>
                          <a:effectLst/>
                          <a:latin typeface="Calibri" charset="0"/>
                        </a:rPr>
                        <a:t>0.066</a:t>
                      </a:r>
                    </a:p>
                  </a:txBody>
                  <a:tcPr marL="12700" marR="12700" marT="12700" marB="0" anchor="b">
                    <a:lnL>
                      <a:noFill/>
                    </a:lnL>
                    <a:lnR>
                      <a:noFill/>
                    </a:lnR>
                    <a:lnT>
                      <a:noFill/>
                    </a:lnT>
                    <a:lnB>
                      <a:noFill/>
                    </a:lnB>
                  </a:tcPr>
                </a:tc>
              </a:tr>
            </a:tbl>
          </a:graphicData>
        </a:graphic>
      </p:graphicFrame>
      <p:graphicFrame>
        <p:nvGraphicFramePr>
          <p:cNvPr id="6" name="Chart 5"/>
          <p:cNvGraphicFramePr>
            <a:graphicFrameLocks/>
          </p:cNvGraphicFramePr>
          <p:nvPr>
            <p:extLst/>
          </p:nvPr>
        </p:nvGraphicFramePr>
        <p:xfrm>
          <a:off x="7926134" y="588580"/>
          <a:ext cx="4123489" cy="28240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Table 2"/>
          <p:cNvGraphicFramePr>
            <a:graphicFrameLocks noGrp="1"/>
          </p:cNvGraphicFramePr>
          <p:nvPr>
            <p:extLst/>
          </p:nvPr>
        </p:nvGraphicFramePr>
        <p:xfrm>
          <a:off x="8584528" y="3885533"/>
          <a:ext cx="2806700" cy="2235200"/>
        </p:xfrm>
        <a:graphic>
          <a:graphicData uri="http://schemas.openxmlformats.org/drawingml/2006/table">
            <a:tbl>
              <a:tblPr/>
              <a:tblGrid>
                <a:gridCol w="1193325"/>
                <a:gridCol w="1613375"/>
              </a:tblGrid>
              <a:tr h="203200">
                <a:tc>
                  <a:txBody>
                    <a:bodyPr/>
                    <a:lstStyle/>
                    <a:p>
                      <a:pPr algn="ctr" fontAlgn="b"/>
                      <a:r>
                        <a:rPr lang="en-US" sz="1200" b="0" i="0" u="none" strike="noStrike">
                          <a:solidFill>
                            <a:srgbClr val="000000"/>
                          </a:solidFill>
                          <a:effectLst/>
                          <a:latin typeface="Calibri" charset="0"/>
                        </a:rPr>
                        <a:t>Digit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charset="0"/>
                        </a:rPr>
                        <a:t>Mistake Rate</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0</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0.041</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1</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0.0449</a:t>
                      </a:r>
                    </a:p>
                  </a:txBody>
                  <a:tcPr marL="12700" marR="12700" marT="12700" marB="0" anchor="b">
                    <a:lnL>
                      <a:noFill/>
                    </a:lnL>
                    <a:lnR>
                      <a:noFill/>
                    </a:lnR>
                    <a:lnT>
                      <a:noFill/>
                    </a:lnT>
                    <a:lnB>
                      <a:noFill/>
                    </a:lnB>
                  </a:tcPr>
                </a:tc>
              </a:tr>
              <a:tr h="203200">
                <a:tc>
                  <a:txBody>
                    <a:bodyPr/>
                    <a:lstStyle/>
                    <a:p>
                      <a:pPr algn="ctr" fontAlgn="b"/>
                      <a:r>
                        <a:rPr lang="is-IS" sz="1200" b="0" i="0" u="none" strike="noStrike">
                          <a:solidFill>
                            <a:srgbClr val="000000"/>
                          </a:solidFill>
                          <a:effectLst/>
                          <a:latin typeface="Calibri" charset="0"/>
                        </a:rPr>
                        <a:t>2</a:t>
                      </a:r>
                    </a:p>
                  </a:txBody>
                  <a:tcPr marL="12700" marR="12700" marT="12700" marB="0" anchor="b">
                    <a:lnL>
                      <a:noFill/>
                    </a:lnL>
                    <a:lnR>
                      <a:noFill/>
                    </a:lnR>
                    <a:lnT>
                      <a:noFill/>
                    </a:lnT>
                    <a:lnB>
                      <a:noFill/>
                    </a:lnB>
                  </a:tcPr>
                </a:tc>
                <a:tc>
                  <a:txBody>
                    <a:bodyPr/>
                    <a:lstStyle/>
                    <a:p>
                      <a:pPr algn="ctr" fontAlgn="b"/>
                      <a:r>
                        <a:rPr lang="it-IT" sz="1200" b="0" i="0" u="none" strike="noStrike">
                          <a:solidFill>
                            <a:srgbClr val="000000"/>
                          </a:solidFill>
                          <a:effectLst/>
                          <a:latin typeface="Calibri" charset="0"/>
                        </a:rPr>
                        <a:t>0.0368</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3</a:t>
                      </a:r>
                    </a:p>
                  </a:txBody>
                  <a:tcPr marL="12700" marR="12700" marT="12700" marB="0" anchor="b">
                    <a:lnL>
                      <a:noFill/>
                    </a:lnL>
                    <a:lnR>
                      <a:noFill/>
                    </a:lnR>
                    <a:lnT>
                      <a:noFill/>
                    </a:lnT>
                    <a:lnB>
                      <a:noFill/>
                    </a:lnB>
                  </a:tcPr>
                </a:tc>
                <a:tc>
                  <a:txBody>
                    <a:bodyPr/>
                    <a:lstStyle/>
                    <a:p>
                      <a:pPr algn="ctr" fontAlgn="b"/>
                      <a:r>
                        <a:rPr lang="hr-HR" sz="1200" b="0" i="0" u="none" strike="noStrike">
                          <a:solidFill>
                            <a:srgbClr val="000000"/>
                          </a:solidFill>
                          <a:effectLst/>
                          <a:latin typeface="Calibri" charset="0"/>
                        </a:rPr>
                        <a:t>0.0917</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4</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0.0344</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5</a:t>
                      </a:r>
                    </a:p>
                  </a:txBody>
                  <a:tcPr marL="12700" marR="12700" marT="12700" marB="0" anchor="b">
                    <a:lnL>
                      <a:noFill/>
                    </a:lnL>
                    <a:lnR>
                      <a:noFill/>
                    </a:lnR>
                    <a:lnT>
                      <a:noFill/>
                    </a:lnT>
                    <a:lnB>
                      <a:noFill/>
                    </a:lnB>
                  </a:tcPr>
                </a:tc>
                <a:tc>
                  <a:txBody>
                    <a:bodyPr/>
                    <a:lstStyle/>
                    <a:p>
                      <a:pPr algn="ctr" fontAlgn="b"/>
                      <a:r>
                        <a:rPr lang="hr-HR" sz="1200" b="0" i="0" u="none" strike="noStrike">
                          <a:solidFill>
                            <a:srgbClr val="000000"/>
                          </a:solidFill>
                          <a:effectLst/>
                          <a:latin typeface="Calibri" charset="0"/>
                        </a:rPr>
                        <a:t>0.0998</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6</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0.0342</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7</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0.0606</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8</a:t>
                      </a:r>
                    </a:p>
                  </a:txBody>
                  <a:tcPr marL="12700" marR="12700" marT="12700" marB="0" anchor="b">
                    <a:lnL>
                      <a:noFill/>
                    </a:lnL>
                    <a:lnR>
                      <a:noFill/>
                    </a:lnR>
                    <a:lnT>
                      <a:noFill/>
                    </a:lnT>
                    <a:lnB>
                      <a:noFill/>
                    </a:lnB>
                  </a:tcPr>
                </a:tc>
                <a:tc>
                  <a:txBody>
                    <a:bodyPr/>
                    <a:lstStyle/>
                    <a:p>
                      <a:pPr algn="ctr" fontAlgn="b"/>
                      <a:r>
                        <a:rPr lang="hr-HR" sz="1200" b="0" i="0" u="none" strike="noStrike">
                          <a:solidFill>
                            <a:srgbClr val="000000"/>
                          </a:solidFill>
                          <a:effectLst/>
                          <a:latin typeface="Calibri" charset="0"/>
                        </a:rPr>
                        <a:t>0.1092</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9</a:t>
                      </a:r>
                    </a:p>
                  </a:txBody>
                  <a:tcPr marL="12700" marR="12700" marT="12700" marB="0" anchor="b">
                    <a:lnL>
                      <a:noFill/>
                    </a:lnL>
                    <a:lnR>
                      <a:noFill/>
                    </a:lnR>
                    <a:lnT>
                      <a:noFill/>
                    </a:lnT>
                    <a:lnB>
                      <a:noFill/>
                    </a:lnB>
                  </a:tcPr>
                </a:tc>
                <a:tc>
                  <a:txBody>
                    <a:bodyPr/>
                    <a:lstStyle/>
                    <a:p>
                      <a:pPr algn="ctr" fontAlgn="b"/>
                      <a:r>
                        <a:rPr lang="pt-BR" sz="1200" b="0" i="0" u="none" strike="noStrike" dirty="0">
                          <a:solidFill>
                            <a:srgbClr val="000000"/>
                          </a:solidFill>
                          <a:effectLst/>
                          <a:latin typeface="Calibri" charset="0"/>
                        </a:rPr>
                        <a:t>0.0556</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147461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Naïve </a:t>
            </a:r>
            <a:r>
              <a:rPr lang="en-US" dirty="0" err="1" smtClean="0"/>
              <a:t>bayes</a:t>
            </a:r>
            <a:r>
              <a:rPr lang="en-US" dirty="0"/>
              <a:t> </a:t>
            </a:r>
            <a:r>
              <a:rPr lang="en-US" dirty="0" smtClean="0"/>
              <a:t>lowest runtime, but lowest accuracy</a:t>
            </a:r>
          </a:p>
          <a:p>
            <a:r>
              <a:rPr lang="en-US" dirty="0" smtClean="0"/>
              <a:t>k-NN highest runtime, but highest accuracy (95% accuracy)</a:t>
            </a:r>
          </a:p>
          <a:p>
            <a:r>
              <a:rPr lang="en-US" dirty="0" smtClean="0"/>
              <a:t>SGD Perceptron low runtime, 91.7% accuracy</a:t>
            </a:r>
          </a:p>
          <a:p>
            <a:r>
              <a:rPr lang="en-US" dirty="0" err="1" smtClean="0"/>
              <a:t>Adaboost</a:t>
            </a:r>
            <a:r>
              <a:rPr lang="en-US" dirty="0" smtClean="0"/>
              <a:t> with Logistic weak learner low runtime, 94% accuracy</a:t>
            </a:r>
          </a:p>
          <a:p>
            <a:r>
              <a:rPr lang="en-US" dirty="0" smtClean="0"/>
              <a:t>All methods agree having high mistake rate on certain digits, such as digit 3, 5, and 7 </a:t>
            </a:r>
            <a:endParaRPr lang="en-US" dirty="0"/>
          </a:p>
        </p:txBody>
      </p:sp>
    </p:spTree>
    <p:extLst>
      <p:ext uri="{BB962C8B-B14F-4D97-AF65-F5344CB8AC3E}">
        <p14:creationId xmlns:p14="http://schemas.microsoft.com/office/powerpoint/2010/main" val="60841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Abstract</a:t>
            </a:r>
            <a:endParaRPr lang="en-US" b="1" dirty="0"/>
          </a:p>
        </p:txBody>
      </p:sp>
      <p:sp>
        <p:nvSpPr>
          <p:cNvPr id="3" name="Content Placeholder 2"/>
          <p:cNvSpPr>
            <a:spLocks noGrp="1"/>
          </p:cNvSpPr>
          <p:nvPr>
            <p:ph idx="1"/>
          </p:nvPr>
        </p:nvSpPr>
        <p:spPr>
          <a:xfrm>
            <a:off x="1860884" y="1925052"/>
            <a:ext cx="8919411" cy="3359819"/>
          </a:xfrm>
        </p:spPr>
        <p:txBody>
          <a:bodyPr/>
          <a:lstStyle/>
          <a:p>
            <a:pPr marL="0" indent="0" algn="ctr">
              <a:buNone/>
            </a:pPr>
            <a:r>
              <a:rPr lang="en-US" i="1" dirty="0" smtClean="0">
                <a:latin typeface="+mj-lt"/>
              </a:rPr>
              <a:t>The problem of handwritten digit recognition has been a long been an open problem. The problem lies within the ability to come up with an efficient algorithm that boost both time complexity and accuracy. In this project, our main focus was to improve both performance and accuracy. In particular, K-Nearest Neighbor, SGD Perceptron, Adaboost with logistic weak classifier, and Locality sensitivity Hashing.</a:t>
            </a:r>
            <a:endParaRPr lang="en-US" i="1" dirty="0">
              <a:latin typeface="+mj-lt"/>
            </a:endParaRPr>
          </a:p>
        </p:txBody>
      </p:sp>
    </p:spTree>
    <p:extLst>
      <p:ext uri="{BB962C8B-B14F-4D97-AF65-F5344CB8AC3E}">
        <p14:creationId xmlns:p14="http://schemas.microsoft.com/office/powerpoint/2010/main" val="15474496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pPr algn="ctr"/>
            <a:r>
              <a:rPr lang="en-US" dirty="0" smtClean="0"/>
              <a:t>Data (Open source </a:t>
            </a:r>
            <a:r>
              <a:rPr lang="en-US" dirty="0" err="1" smtClean="0"/>
              <a:t>Kaggle</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2343444"/>
              </p:ext>
            </p:extLst>
          </p:nvPr>
        </p:nvGraphicFramePr>
        <p:xfrm>
          <a:off x="838200" y="1764631"/>
          <a:ext cx="2835440" cy="2926080"/>
        </p:xfrm>
        <a:graphic>
          <a:graphicData uri="http://schemas.openxmlformats.org/drawingml/2006/table">
            <a:tbl>
              <a:tblPr firstRow="1" bandRow="1">
                <a:tableStyleId>{5C22544A-7EE6-4342-B048-85BDC9FD1C3A}</a:tableStyleId>
              </a:tblPr>
              <a:tblGrid>
                <a:gridCol w="283544"/>
                <a:gridCol w="283544"/>
                <a:gridCol w="283544"/>
                <a:gridCol w="283544"/>
                <a:gridCol w="283544"/>
                <a:gridCol w="283544"/>
                <a:gridCol w="283544"/>
                <a:gridCol w="283544"/>
                <a:gridCol w="283544"/>
                <a:gridCol w="283544"/>
              </a:tblGrid>
              <a:tr h="336884">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5" name="TextBox 4"/>
          <p:cNvSpPr txBox="1"/>
          <p:nvPr/>
        </p:nvSpPr>
        <p:spPr>
          <a:xfrm>
            <a:off x="1093325" y="1219200"/>
            <a:ext cx="2361865" cy="369332"/>
          </a:xfrm>
          <a:prstGeom prst="rect">
            <a:avLst/>
          </a:prstGeom>
          <a:noFill/>
        </p:spPr>
        <p:txBody>
          <a:bodyPr wrap="none" rtlCol="0">
            <a:spAutoFit/>
          </a:bodyPr>
          <a:lstStyle/>
          <a:p>
            <a:r>
              <a:rPr lang="en-US" dirty="0" smtClean="0"/>
              <a:t>Train Data (42000x785)</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66913064"/>
              </p:ext>
            </p:extLst>
          </p:nvPr>
        </p:nvGraphicFramePr>
        <p:xfrm>
          <a:off x="7054516" y="1748952"/>
          <a:ext cx="2835440" cy="2966185"/>
        </p:xfrm>
        <a:graphic>
          <a:graphicData uri="http://schemas.openxmlformats.org/drawingml/2006/table">
            <a:tbl>
              <a:tblPr firstRow="1" bandRow="1">
                <a:tableStyleId>{5C22544A-7EE6-4342-B048-85BDC9FD1C3A}</a:tableStyleId>
              </a:tblPr>
              <a:tblGrid>
                <a:gridCol w="283544"/>
                <a:gridCol w="283544"/>
                <a:gridCol w="283544"/>
                <a:gridCol w="283544"/>
                <a:gridCol w="283544"/>
                <a:gridCol w="283544"/>
                <a:gridCol w="283544"/>
                <a:gridCol w="283544"/>
                <a:gridCol w="283544"/>
                <a:gridCol w="283544"/>
              </a:tblGrid>
              <a:tr h="40586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3688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8" name="TextBox 7"/>
          <p:cNvSpPr txBox="1"/>
          <p:nvPr/>
        </p:nvSpPr>
        <p:spPr>
          <a:xfrm>
            <a:off x="7222674" y="1299410"/>
            <a:ext cx="2274533" cy="369332"/>
          </a:xfrm>
          <a:prstGeom prst="rect">
            <a:avLst/>
          </a:prstGeom>
          <a:noFill/>
        </p:spPr>
        <p:txBody>
          <a:bodyPr wrap="none" rtlCol="0">
            <a:spAutoFit/>
          </a:bodyPr>
          <a:lstStyle/>
          <a:p>
            <a:r>
              <a:rPr lang="en-US" smtClean="0"/>
              <a:t>Test Data (22000x784)</a:t>
            </a:r>
            <a:endParaRPr lang="en-US"/>
          </a:p>
        </p:txBody>
      </p:sp>
      <p:sp>
        <p:nvSpPr>
          <p:cNvPr id="10" name="TextBox 9"/>
          <p:cNvSpPr txBox="1"/>
          <p:nvPr/>
        </p:nvSpPr>
        <p:spPr>
          <a:xfrm>
            <a:off x="3761872" y="1764631"/>
            <a:ext cx="3204411" cy="1200329"/>
          </a:xfrm>
          <a:prstGeom prst="rect">
            <a:avLst/>
          </a:prstGeom>
          <a:noFill/>
        </p:spPr>
        <p:txBody>
          <a:bodyPr wrap="square" rtlCol="0">
            <a:spAutoFit/>
          </a:bodyPr>
          <a:lstStyle/>
          <a:p>
            <a:pPr marL="285750" indent="-285750">
              <a:buFont typeface="Arial" charset="0"/>
              <a:buChar char="•"/>
            </a:pPr>
            <a:r>
              <a:rPr lang="en-US" dirty="0" smtClean="0"/>
              <a:t>Data retrieved from </a:t>
            </a:r>
            <a:r>
              <a:rPr lang="en-US" dirty="0" err="1" smtClean="0"/>
              <a:t>Kaggle</a:t>
            </a:r>
            <a:endParaRPr lang="en-US" dirty="0" smtClean="0"/>
          </a:p>
          <a:p>
            <a:pPr marL="285750" indent="-285750">
              <a:buFont typeface="Arial" charset="0"/>
              <a:buChar char="•"/>
            </a:pPr>
            <a:r>
              <a:rPr lang="en-US" dirty="0" smtClean="0"/>
              <a:t>each image is 28x28 pixels</a:t>
            </a:r>
            <a:endParaRPr lang="en-US" dirty="0"/>
          </a:p>
          <a:p>
            <a:pPr marL="285750" indent="-285750">
              <a:buFont typeface="Arial" charset="0"/>
              <a:buChar char="•"/>
            </a:pPr>
            <a:r>
              <a:rPr lang="en-US" dirty="0" smtClean="0"/>
              <a:t>Each pixel-value range between 0 and 255 inclusive</a:t>
            </a:r>
          </a:p>
        </p:txBody>
      </p:sp>
      <p:sp>
        <p:nvSpPr>
          <p:cNvPr id="11" name="TextBox 10"/>
          <p:cNvSpPr txBox="1"/>
          <p:nvPr/>
        </p:nvSpPr>
        <p:spPr>
          <a:xfrm>
            <a:off x="593558" y="4912976"/>
            <a:ext cx="3848811" cy="646331"/>
          </a:xfrm>
          <a:prstGeom prst="rect">
            <a:avLst/>
          </a:prstGeom>
          <a:noFill/>
        </p:spPr>
        <p:txBody>
          <a:bodyPr wrap="none" rtlCol="0">
            <a:spAutoFit/>
          </a:bodyPr>
          <a:lstStyle/>
          <a:p>
            <a:pPr marL="285750" indent="-285750">
              <a:buFont typeface="Arial" charset="0"/>
              <a:buChar char="•"/>
            </a:pPr>
            <a:r>
              <a:rPr lang="en-US" dirty="0" smtClean="0"/>
              <a:t>There are 42000 hand-written digits</a:t>
            </a:r>
          </a:p>
          <a:p>
            <a:pPr marL="285750" indent="-285750">
              <a:buFont typeface="Arial" charset="0"/>
              <a:buChar char="•"/>
            </a:pPr>
            <a:r>
              <a:rPr lang="en-US" dirty="0" smtClean="0"/>
              <a:t>First column is digit’s label</a:t>
            </a:r>
            <a:endParaRPr lang="en-US" dirty="0"/>
          </a:p>
        </p:txBody>
      </p:sp>
      <p:sp>
        <p:nvSpPr>
          <p:cNvPr id="12" name="TextBox 11"/>
          <p:cNvSpPr txBox="1"/>
          <p:nvPr/>
        </p:nvSpPr>
        <p:spPr>
          <a:xfrm>
            <a:off x="6705601" y="4912976"/>
            <a:ext cx="4523874" cy="923330"/>
          </a:xfrm>
          <a:prstGeom prst="rect">
            <a:avLst/>
          </a:prstGeom>
          <a:noFill/>
        </p:spPr>
        <p:txBody>
          <a:bodyPr wrap="square" rtlCol="0">
            <a:spAutoFit/>
          </a:bodyPr>
          <a:lstStyle/>
          <a:p>
            <a:pPr marL="285750" indent="-285750">
              <a:buFont typeface="Arial" charset="0"/>
              <a:buChar char="•"/>
            </a:pPr>
            <a:r>
              <a:rPr lang="en-US" dirty="0" smtClean="0"/>
              <a:t>There are 22000 hand-written digits</a:t>
            </a:r>
          </a:p>
          <a:p>
            <a:pPr marL="285750" indent="-285750">
              <a:buFont typeface="Arial" charset="0"/>
              <a:buChar char="•"/>
            </a:pPr>
            <a:r>
              <a:rPr lang="en-US" dirty="0" smtClean="0"/>
              <a:t>Doesn’t contain digit’s label, only pixels representation</a:t>
            </a:r>
            <a:endParaRPr lang="en-US" dirty="0"/>
          </a:p>
        </p:txBody>
      </p:sp>
    </p:spTree>
    <p:extLst>
      <p:ext uri="{BB962C8B-B14F-4D97-AF65-F5344CB8AC3E}">
        <p14:creationId xmlns:p14="http://schemas.microsoft.com/office/powerpoint/2010/main" val="1467704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noGrp="1"/>
          </p:cNvGraphicFramePr>
          <p:nvPr>
            <p:ph idx="1"/>
            <p:extLst>
              <p:ext uri="{D42A27DB-BD31-4B8C-83A1-F6EECF244321}">
                <p14:modId xmlns:p14="http://schemas.microsoft.com/office/powerpoint/2010/main" val="300261146"/>
              </p:ext>
            </p:extLst>
          </p:nvPr>
        </p:nvGraphicFramePr>
        <p:xfrm>
          <a:off x="669742" y="651913"/>
          <a:ext cx="2082800" cy="10972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30441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4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4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Oval 4"/>
          <p:cNvSpPr/>
          <p:nvPr/>
        </p:nvSpPr>
        <p:spPr>
          <a:xfrm>
            <a:off x="1533800" y="1864007"/>
            <a:ext cx="177342" cy="131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533800" y="2065617"/>
            <a:ext cx="177342" cy="131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3456621" y="109677"/>
            <a:ext cx="5313949" cy="227145"/>
          </a:xfrm>
        </p:spPr>
        <p:txBody>
          <a:bodyPr>
            <a:normAutofit fontScale="90000"/>
          </a:bodyPr>
          <a:lstStyle/>
          <a:p>
            <a:pPr algn="ctr"/>
            <a:r>
              <a:rPr lang="en-US" smtClean="0"/>
              <a:t>Gaussian Naïve Bayes</a:t>
            </a:r>
            <a:endParaRPr lang="en-US" dirty="0"/>
          </a:p>
        </p:txBody>
      </p:sp>
      <p:graphicFrame>
        <p:nvGraphicFramePr>
          <p:cNvPr id="10" name="Content Placeholder 4"/>
          <p:cNvGraphicFramePr>
            <a:graphicFrameLocks/>
          </p:cNvGraphicFramePr>
          <p:nvPr>
            <p:extLst>
              <p:ext uri="{D42A27DB-BD31-4B8C-83A1-F6EECF244321}">
                <p14:modId xmlns:p14="http://schemas.microsoft.com/office/powerpoint/2010/main" val="66239495"/>
              </p:ext>
            </p:extLst>
          </p:nvPr>
        </p:nvGraphicFramePr>
        <p:xfrm>
          <a:off x="669742" y="2277948"/>
          <a:ext cx="2082800" cy="10972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30441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4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4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1" name="Left Brace 10"/>
          <p:cNvSpPr/>
          <p:nvPr/>
        </p:nvSpPr>
        <p:spPr>
          <a:xfrm>
            <a:off x="370566" y="922647"/>
            <a:ext cx="249645" cy="2093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p:cNvSpPr/>
          <p:nvPr/>
        </p:nvSpPr>
        <p:spPr>
          <a:xfrm rot="5400000">
            <a:off x="1437363" y="-625436"/>
            <a:ext cx="531517" cy="2082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373820" y="109677"/>
            <a:ext cx="248651" cy="369332"/>
          </a:xfrm>
          <a:prstGeom prst="rect">
            <a:avLst/>
          </a:prstGeom>
          <a:noFill/>
        </p:spPr>
        <p:txBody>
          <a:bodyPr wrap="square" rtlCol="0">
            <a:spAutoFit/>
          </a:bodyPr>
          <a:lstStyle/>
          <a:p>
            <a:r>
              <a:rPr lang="en-US" smtClean="0"/>
              <a:t>D</a:t>
            </a:r>
            <a:endParaRPr lang="en-US"/>
          </a:p>
        </p:txBody>
      </p:sp>
      <p:sp>
        <p:nvSpPr>
          <p:cNvPr id="14" name="TextBox 13"/>
          <p:cNvSpPr txBox="1"/>
          <p:nvPr/>
        </p:nvSpPr>
        <p:spPr>
          <a:xfrm>
            <a:off x="6756602" y="859746"/>
            <a:ext cx="1556015" cy="646331"/>
          </a:xfrm>
          <a:prstGeom prst="rect">
            <a:avLst/>
          </a:prstGeom>
          <a:noFill/>
        </p:spPr>
        <p:txBody>
          <a:bodyPr wrap="square" rtlCol="0">
            <a:spAutoFit/>
          </a:bodyPr>
          <a:lstStyle/>
          <a:p>
            <a:r>
              <a:rPr lang="en-US" dirty="0" smtClean="0"/>
              <a:t>Mean Matrix for </a:t>
            </a:r>
            <a:r>
              <a:rPr lang="en-US" smtClean="0"/>
              <a:t>D features </a:t>
            </a:r>
            <a:endParaRPr lang="en-US" dirty="0"/>
          </a:p>
        </p:txBody>
      </p:sp>
      <p:graphicFrame>
        <p:nvGraphicFramePr>
          <p:cNvPr id="15" name="Content Placeholder 4"/>
          <p:cNvGraphicFramePr>
            <a:graphicFrameLocks/>
          </p:cNvGraphicFramePr>
          <p:nvPr>
            <p:extLst>
              <p:ext uri="{D42A27DB-BD31-4B8C-83A1-F6EECF244321}">
                <p14:modId xmlns:p14="http://schemas.microsoft.com/office/powerpoint/2010/main" val="1956238620"/>
              </p:ext>
            </p:extLst>
          </p:nvPr>
        </p:nvGraphicFramePr>
        <p:xfrm>
          <a:off x="4673802" y="501818"/>
          <a:ext cx="2082800" cy="1362189"/>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454063">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40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406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6" name="Content Placeholder 4"/>
          <p:cNvGraphicFramePr>
            <a:graphicFrameLocks/>
          </p:cNvGraphicFramePr>
          <p:nvPr>
            <p:extLst>
              <p:ext uri="{D42A27DB-BD31-4B8C-83A1-F6EECF244321}">
                <p14:modId xmlns:p14="http://schemas.microsoft.com/office/powerpoint/2010/main" val="1640217043"/>
              </p:ext>
            </p:extLst>
          </p:nvPr>
        </p:nvGraphicFramePr>
        <p:xfrm>
          <a:off x="4673802" y="2179097"/>
          <a:ext cx="2082800" cy="1429683"/>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4765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5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5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7" name="TextBox 16"/>
          <p:cNvSpPr txBox="1"/>
          <p:nvPr/>
        </p:nvSpPr>
        <p:spPr>
          <a:xfrm>
            <a:off x="136040" y="1784400"/>
            <a:ext cx="248651" cy="369332"/>
          </a:xfrm>
          <a:prstGeom prst="rect">
            <a:avLst/>
          </a:prstGeom>
          <a:noFill/>
        </p:spPr>
        <p:txBody>
          <a:bodyPr wrap="square" rtlCol="0">
            <a:spAutoFit/>
          </a:bodyPr>
          <a:lstStyle/>
          <a:p>
            <a:r>
              <a:rPr lang="en-US" dirty="0" smtClean="0"/>
              <a:t>N</a:t>
            </a:r>
            <a:endParaRPr lang="en-US" dirty="0"/>
          </a:p>
        </p:txBody>
      </p:sp>
      <p:sp>
        <p:nvSpPr>
          <p:cNvPr id="18" name="TextBox 17"/>
          <p:cNvSpPr txBox="1"/>
          <p:nvPr/>
        </p:nvSpPr>
        <p:spPr>
          <a:xfrm>
            <a:off x="3946358" y="501816"/>
            <a:ext cx="269491" cy="1477328"/>
          </a:xfrm>
          <a:prstGeom prst="rect">
            <a:avLst/>
          </a:prstGeom>
          <a:noFill/>
        </p:spPr>
        <p:txBody>
          <a:bodyPr wrap="square" rtlCol="0">
            <a:spAutoFit/>
          </a:bodyPr>
          <a:lstStyle/>
          <a:p>
            <a:r>
              <a:rPr lang="en-US" dirty="0" smtClean="0"/>
              <a:t>0</a:t>
            </a:r>
          </a:p>
          <a:p>
            <a:r>
              <a:rPr lang="en-US" dirty="0" smtClean="0"/>
              <a:t>1</a:t>
            </a:r>
          </a:p>
          <a:p>
            <a:r>
              <a:rPr lang="en-US" dirty="0" smtClean="0"/>
              <a:t>.</a:t>
            </a:r>
          </a:p>
          <a:p>
            <a:r>
              <a:rPr lang="en-US" dirty="0" smtClean="0"/>
              <a:t>.</a:t>
            </a:r>
          </a:p>
          <a:p>
            <a:r>
              <a:rPr lang="en-US" dirty="0"/>
              <a:t>9</a:t>
            </a:r>
          </a:p>
        </p:txBody>
      </p:sp>
      <p:sp>
        <p:nvSpPr>
          <p:cNvPr id="19" name="TextBox 18"/>
          <p:cNvSpPr txBox="1"/>
          <p:nvPr/>
        </p:nvSpPr>
        <p:spPr>
          <a:xfrm>
            <a:off x="3943133" y="2131453"/>
            <a:ext cx="269491" cy="1477328"/>
          </a:xfrm>
          <a:prstGeom prst="rect">
            <a:avLst/>
          </a:prstGeom>
          <a:noFill/>
        </p:spPr>
        <p:txBody>
          <a:bodyPr wrap="square" rtlCol="0">
            <a:spAutoFit/>
          </a:bodyPr>
          <a:lstStyle/>
          <a:p>
            <a:r>
              <a:rPr lang="en-US" dirty="0" smtClean="0"/>
              <a:t>0</a:t>
            </a:r>
          </a:p>
          <a:p>
            <a:r>
              <a:rPr lang="en-US" dirty="0" smtClean="0"/>
              <a:t>1</a:t>
            </a:r>
          </a:p>
          <a:p>
            <a:r>
              <a:rPr lang="en-US" dirty="0" smtClean="0"/>
              <a:t>.</a:t>
            </a:r>
          </a:p>
          <a:p>
            <a:r>
              <a:rPr lang="en-US" dirty="0" smtClean="0"/>
              <a:t>.</a:t>
            </a:r>
          </a:p>
          <a:p>
            <a:r>
              <a:rPr lang="en-US" dirty="0"/>
              <a:t>9</a:t>
            </a:r>
          </a:p>
        </p:txBody>
      </p:sp>
      <p:cxnSp>
        <p:nvCxnSpPr>
          <p:cNvPr id="21" name="Straight Arrow Connector 20"/>
          <p:cNvCxnSpPr>
            <a:endCxn id="18" idx="1"/>
          </p:cNvCxnSpPr>
          <p:nvPr/>
        </p:nvCxnSpPr>
        <p:spPr>
          <a:xfrm flipV="1">
            <a:off x="2752542" y="1240480"/>
            <a:ext cx="1193816" cy="75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1"/>
          </p:cNvCxnSpPr>
          <p:nvPr/>
        </p:nvCxnSpPr>
        <p:spPr>
          <a:xfrm>
            <a:off x="2752542" y="1979144"/>
            <a:ext cx="1190591" cy="890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Left Brace 23"/>
          <p:cNvSpPr/>
          <p:nvPr/>
        </p:nvSpPr>
        <p:spPr>
          <a:xfrm rot="16200000">
            <a:off x="5449444" y="2833138"/>
            <a:ext cx="531517" cy="2082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p:cNvSpPr txBox="1"/>
          <p:nvPr/>
        </p:nvSpPr>
        <p:spPr>
          <a:xfrm>
            <a:off x="5444267" y="3955632"/>
            <a:ext cx="248651" cy="369332"/>
          </a:xfrm>
          <a:prstGeom prst="rect">
            <a:avLst/>
          </a:prstGeom>
          <a:noFill/>
        </p:spPr>
        <p:txBody>
          <a:bodyPr wrap="square" rtlCol="0">
            <a:spAutoFit/>
          </a:bodyPr>
          <a:lstStyle/>
          <a:p>
            <a:r>
              <a:rPr lang="en-US" smtClean="0"/>
              <a:t>D</a:t>
            </a:r>
            <a:endParaRPr lang="en-US"/>
          </a:p>
        </p:txBody>
      </p:sp>
      <p:sp>
        <p:nvSpPr>
          <p:cNvPr id="26" name="TextBox 25"/>
          <p:cNvSpPr txBox="1"/>
          <p:nvPr/>
        </p:nvSpPr>
        <p:spPr>
          <a:xfrm>
            <a:off x="6756602" y="2546951"/>
            <a:ext cx="1556015" cy="646331"/>
          </a:xfrm>
          <a:prstGeom prst="rect">
            <a:avLst/>
          </a:prstGeom>
          <a:noFill/>
        </p:spPr>
        <p:txBody>
          <a:bodyPr wrap="square" rtlCol="0">
            <a:spAutoFit/>
          </a:bodyPr>
          <a:lstStyle/>
          <a:p>
            <a:r>
              <a:rPr lang="en-US" dirty="0" err="1" smtClean="0"/>
              <a:t>Std</a:t>
            </a:r>
            <a:r>
              <a:rPr lang="en-US" dirty="0" smtClean="0"/>
              <a:t> Matrix for D features </a:t>
            </a:r>
            <a:endParaRPr lang="en-US" dirty="0"/>
          </a:p>
        </p:txBody>
      </p:sp>
      <p:graphicFrame>
        <p:nvGraphicFramePr>
          <p:cNvPr id="27" name="Table 26"/>
          <p:cNvGraphicFramePr>
            <a:graphicFrameLocks noGrp="1"/>
          </p:cNvGraphicFramePr>
          <p:nvPr>
            <p:extLst>
              <p:ext uri="{D42A27DB-BD31-4B8C-83A1-F6EECF244321}">
                <p14:modId xmlns:p14="http://schemas.microsoft.com/office/powerpoint/2010/main" val="338346092"/>
              </p:ext>
            </p:extLst>
          </p:nvPr>
        </p:nvGraphicFramePr>
        <p:xfrm>
          <a:off x="4640382" y="5903068"/>
          <a:ext cx="2149640" cy="365760"/>
        </p:xfrm>
        <a:graphic>
          <a:graphicData uri="http://schemas.openxmlformats.org/drawingml/2006/table">
            <a:tbl>
              <a:tblPr firstRow="1" bandRow="1">
                <a:tableStyleId>{5C22544A-7EE6-4342-B048-85BDC9FD1C3A}</a:tableStyleId>
              </a:tblPr>
              <a:tblGrid>
                <a:gridCol w="214964"/>
                <a:gridCol w="214964"/>
                <a:gridCol w="214964"/>
                <a:gridCol w="214964"/>
                <a:gridCol w="214964"/>
                <a:gridCol w="214964"/>
                <a:gridCol w="214964"/>
                <a:gridCol w="214964"/>
                <a:gridCol w="214964"/>
                <a:gridCol w="214964"/>
              </a:tblGrid>
              <a:tr h="33804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8" name="TextBox 27"/>
          <p:cNvSpPr txBox="1"/>
          <p:nvPr/>
        </p:nvSpPr>
        <p:spPr>
          <a:xfrm>
            <a:off x="933134" y="3586690"/>
            <a:ext cx="1556015" cy="369332"/>
          </a:xfrm>
          <a:prstGeom prst="rect">
            <a:avLst/>
          </a:prstGeom>
          <a:noFill/>
        </p:spPr>
        <p:txBody>
          <a:bodyPr wrap="square" rtlCol="0">
            <a:spAutoFit/>
          </a:bodyPr>
          <a:lstStyle/>
          <a:p>
            <a:r>
              <a:rPr lang="en-US" dirty="0" smtClean="0"/>
              <a:t>Train Data </a:t>
            </a:r>
            <a:endParaRPr lang="en-US" dirty="0"/>
          </a:p>
        </p:txBody>
      </p:sp>
      <p:sp>
        <p:nvSpPr>
          <p:cNvPr id="29" name="TextBox 28"/>
          <p:cNvSpPr txBox="1"/>
          <p:nvPr/>
        </p:nvSpPr>
        <p:spPr>
          <a:xfrm>
            <a:off x="5047568" y="6300567"/>
            <a:ext cx="1335268" cy="369332"/>
          </a:xfrm>
          <a:prstGeom prst="rect">
            <a:avLst/>
          </a:prstGeom>
          <a:noFill/>
        </p:spPr>
        <p:txBody>
          <a:bodyPr wrap="square" rtlCol="0">
            <a:spAutoFit/>
          </a:bodyPr>
          <a:lstStyle/>
          <a:p>
            <a:r>
              <a:rPr lang="en-US" dirty="0" smtClean="0"/>
              <a:t>Test Vector </a:t>
            </a:r>
            <a:endParaRPr lang="en-US" dirty="0"/>
          </a:p>
        </p:txBody>
      </p:sp>
      <p:graphicFrame>
        <p:nvGraphicFramePr>
          <p:cNvPr id="30" name="Content Placeholder 4"/>
          <p:cNvGraphicFramePr>
            <a:graphicFrameLocks/>
          </p:cNvGraphicFramePr>
          <p:nvPr>
            <p:extLst>
              <p:ext uri="{D42A27DB-BD31-4B8C-83A1-F6EECF244321}">
                <p14:modId xmlns:p14="http://schemas.microsoft.com/office/powerpoint/2010/main" val="881658413"/>
              </p:ext>
            </p:extLst>
          </p:nvPr>
        </p:nvGraphicFramePr>
        <p:xfrm>
          <a:off x="9077381" y="1832109"/>
          <a:ext cx="2082800" cy="1429683"/>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47656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5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656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31" name="Left Brace 30"/>
          <p:cNvSpPr/>
          <p:nvPr/>
        </p:nvSpPr>
        <p:spPr>
          <a:xfrm rot="10800000">
            <a:off x="8195251" y="501815"/>
            <a:ext cx="395042" cy="57987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2" name="Picture 31"/>
          <p:cNvPicPr>
            <a:picLocks noChangeAspect="1"/>
          </p:cNvPicPr>
          <p:nvPr/>
        </p:nvPicPr>
        <p:blipFill>
          <a:blip r:embed="rId2"/>
          <a:stretch>
            <a:fillRect/>
          </a:stretch>
        </p:blipFill>
        <p:spPr>
          <a:xfrm>
            <a:off x="495388" y="4367838"/>
            <a:ext cx="2611409" cy="1107431"/>
          </a:xfrm>
          <a:prstGeom prst="rect">
            <a:avLst/>
          </a:prstGeom>
        </p:spPr>
      </p:pic>
      <p:sp>
        <p:nvSpPr>
          <p:cNvPr id="33" name="TextBox 32"/>
          <p:cNvSpPr txBox="1"/>
          <p:nvPr/>
        </p:nvSpPr>
        <p:spPr>
          <a:xfrm>
            <a:off x="8664959" y="1784400"/>
            <a:ext cx="269491" cy="1477328"/>
          </a:xfrm>
          <a:prstGeom prst="rect">
            <a:avLst/>
          </a:prstGeom>
          <a:noFill/>
        </p:spPr>
        <p:txBody>
          <a:bodyPr wrap="square" rtlCol="0">
            <a:spAutoFit/>
          </a:bodyPr>
          <a:lstStyle/>
          <a:p>
            <a:r>
              <a:rPr lang="en-US" dirty="0" smtClean="0"/>
              <a:t>0</a:t>
            </a:r>
          </a:p>
          <a:p>
            <a:r>
              <a:rPr lang="en-US" dirty="0" smtClean="0"/>
              <a:t>1</a:t>
            </a:r>
          </a:p>
          <a:p>
            <a:r>
              <a:rPr lang="en-US" dirty="0" smtClean="0"/>
              <a:t>.</a:t>
            </a:r>
          </a:p>
          <a:p>
            <a:r>
              <a:rPr lang="en-US" dirty="0" smtClean="0"/>
              <a:t>.</a:t>
            </a:r>
          </a:p>
          <a:p>
            <a:r>
              <a:rPr lang="en-US" dirty="0"/>
              <a:t>9</a:t>
            </a:r>
          </a:p>
        </p:txBody>
      </p:sp>
      <p:sp>
        <p:nvSpPr>
          <p:cNvPr id="34" name="TextBox 33"/>
          <p:cNvSpPr txBox="1"/>
          <p:nvPr/>
        </p:nvSpPr>
        <p:spPr>
          <a:xfrm>
            <a:off x="9122545" y="479009"/>
            <a:ext cx="1947690" cy="1200329"/>
          </a:xfrm>
          <a:prstGeom prst="rect">
            <a:avLst/>
          </a:prstGeom>
          <a:noFill/>
        </p:spPr>
        <p:txBody>
          <a:bodyPr wrap="square" rtlCol="0">
            <a:spAutoFit/>
          </a:bodyPr>
          <a:lstStyle/>
          <a:p>
            <a:pPr algn="ctr"/>
            <a:r>
              <a:rPr lang="en-US" dirty="0" smtClean="0"/>
              <a:t>Build Probability Matrix on each </a:t>
            </a:r>
            <a:r>
              <a:rPr lang="en-US" smtClean="0"/>
              <a:t>input test vector</a:t>
            </a:r>
            <a:endParaRPr lang="en-US" dirty="0" smtClean="0"/>
          </a:p>
          <a:p>
            <a:pPr algn="ctr"/>
            <a:r>
              <a:rPr lang="en-US" dirty="0" smtClean="0"/>
              <a:t>P(</a:t>
            </a:r>
            <a:r>
              <a:rPr lang="en-US" dirty="0" err="1" smtClean="0"/>
              <a:t>Y</a:t>
            </a:r>
            <a:r>
              <a:rPr lang="en-US" sz="1200" dirty="0" err="1" smtClean="0"/>
              <a:t>k</a:t>
            </a:r>
            <a:r>
              <a:rPr lang="en-US" dirty="0" smtClean="0"/>
              <a:t>) x P(</a:t>
            </a:r>
            <a:r>
              <a:rPr lang="en-US" b="1" dirty="0" smtClean="0"/>
              <a:t>X</a:t>
            </a:r>
            <a:r>
              <a:rPr lang="en-US" dirty="0" smtClean="0"/>
              <a:t>[j] | </a:t>
            </a:r>
            <a:r>
              <a:rPr lang="en-US" dirty="0" err="1" smtClean="0"/>
              <a:t>Y</a:t>
            </a:r>
            <a:r>
              <a:rPr lang="en-US" sz="1200" dirty="0" err="1" smtClean="0"/>
              <a:t>k</a:t>
            </a:r>
            <a:r>
              <a:rPr lang="en-US" dirty="0" smtClean="0"/>
              <a:t>)</a:t>
            </a:r>
            <a:endParaRPr lang="en-US" dirty="0"/>
          </a:p>
        </p:txBody>
      </p:sp>
      <p:sp>
        <p:nvSpPr>
          <p:cNvPr id="35" name="Down Arrow 34"/>
          <p:cNvSpPr/>
          <p:nvPr/>
        </p:nvSpPr>
        <p:spPr>
          <a:xfrm>
            <a:off x="9904285" y="3362924"/>
            <a:ext cx="352927" cy="346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941183" y="4487150"/>
            <a:ext cx="1335268" cy="369332"/>
          </a:xfrm>
          <a:prstGeom prst="rect">
            <a:avLst/>
          </a:prstGeom>
          <a:noFill/>
        </p:spPr>
        <p:txBody>
          <a:bodyPr wrap="square" rtlCol="0">
            <a:spAutoFit/>
          </a:bodyPr>
          <a:lstStyle/>
          <a:p>
            <a:r>
              <a:rPr lang="en-US" dirty="0" smtClean="0"/>
              <a:t>Prior P(</a:t>
            </a:r>
            <a:r>
              <a:rPr lang="en-US" dirty="0" err="1" smtClean="0"/>
              <a:t>Y</a:t>
            </a:r>
            <a:r>
              <a:rPr lang="en-US" sz="1200" dirty="0" err="1" smtClean="0"/>
              <a:t>k</a:t>
            </a:r>
            <a:r>
              <a:rPr lang="en-US" dirty="0" smtClean="0"/>
              <a:t>) </a:t>
            </a:r>
            <a:endParaRPr lang="en-US" dirty="0"/>
          </a:p>
        </p:txBody>
      </p:sp>
      <p:cxnSp>
        <p:nvCxnSpPr>
          <p:cNvPr id="38" name="Straight Arrow Connector 37"/>
          <p:cNvCxnSpPr/>
          <p:nvPr/>
        </p:nvCxnSpPr>
        <p:spPr>
          <a:xfrm>
            <a:off x="2752542" y="1995679"/>
            <a:ext cx="2153933" cy="2693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extLst>
              <p:ext uri="{D42A27DB-BD31-4B8C-83A1-F6EECF244321}">
                <p14:modId xmlns:p14="http://schemas.microsoft.com/office/powerpoint/2010/main" val="1594364257"/>
              </p:ext>
            </p:extLst>
          </p:nvPr>
        </p:nvGraphicFramePr>
        <p:xfrm>
          <a:off x="9941811" y="3874538"/>
          <a:ext cx="290164" cy="1647708"/>
        </p:xfrm>
        <a:graphic>
          <a:graphicData uri="http://schemas.openxmlformats.org/drawingml/2006/table">
            <a:tbl>
              <a:tblPr firstRow="1" bandRow="1">
                <a:tableStyleId>{5C22544A-7EE6-4342-B048-85BDC9FD1C3A}</a:tableStyleId>
              </a:tblPr>
              <a:tblGrid>
                <a:gridCol w="290164"/>
              </a:tblGrid>
              <a:tr h="41192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192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192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1192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3" name="TextBox 42"/>
          <p:cNvSpPr txBox="1"/>
          <p:nvPr/>
        </p:nvSpPr>
        <p:spPr>
          <a:xfrm>
            <a:off x="9537574" y="3935206"/>
            <a:ext cx="269491" cy="1477328"/>
          </a:xfrm>
          <a:prstGeom prst="rect">
            <a:avLst/>
          </a:prstGeom>
          <a:noFill/>
        </p:spPr>
        <p:txBody>
          <a:bodyPr wrap="square" rtlCol="0">
            <a:spAutoFit/>
          </a:bodyPr>
          <a:lstStyle/>
          <a:p>
            <a:r>
              <a:rPr lang="en-US" dirty="0" smtClean="0"/>
              <a:t>0</a:t>
            </a:r>
          </a:p>
          <a:p>
            <a:r>
              <a:rPr lang="en-US" dirty="0" smtClean="0"/>
              <a:t>1</a:t>
            </a:r>
          </a:p>
          <a:p>
            <a:r>
              <a:rPr lang="en-US" dirty="0" smtClean="0"/>
              <a:t>.</a:t>
            </a:r>
          </a:p>
          <a:p>
            <a:r>
              <a:rPr lang="en-US" dirty="0" smtClean="0"/>
              <a:t>.</a:t>
            </a:r>
          </a:p>
          <a:p>
            <a:r>
              <a:rPr lang="en-US" dirty="0"/>
              <a:t>9</a:t>
            </a:r>
          </a:p>
        </p:txBody>
      </p:sp>
      <p:sp>
        <p:nvSpPr>
          <p:cNvPr id="44" name="TextBox 43"/>
          <p:cNvSpPr txBox="1"/>
          <p:nvPr/>
        </p:nvSpPr>
        <p:spPr>
          <a:xfrm>
            <a:off x="10096390" y="3784362"/>
            <a:ext cx="1947690" cy="1477328"/>
          </a:xfrm>
          <a:prstGeom prst="rect">
            <a:avLst/>
          </a:prstGeom>
          <a:noFill/>
        </p:spPr>
        <p:txBody>
          <a:bodyPr wrap="square" rtlCol="0">
            <a:spAutoFit/>
          </a:bodyPr>
          <a:lstStyle/>
          <a:p>
            <a:pPr algn="ctr"/>
            <a:r>
              <a:rPr lang="en-US" dirty="0" smtClean="0"/>
              <a:t>Combine </a:t>
            </a:r>
            <a:r>
              <a:rPr lang="en-US" dirty="0" smtClean="0"/>
              <a:t>probability </a:t>
            </a:r>
            <a:r>
              <a:rPr lang="en-US" dirty="0" smtClean="0"/>
              <a:t>of all feature on each class (Sum of log(P))</a:t>
            </a:r>
          </a:p>
        </p:txBody>
      </p:sp>
      <p:sp>
        <p:nvSpPr>
          <p:cNvPr id="45" name="Down Arrow 44"/>
          <p:cNvSpPr/>
          <p:nvPr/>
        </p:nvSpPr>
        <p:spPr>
          <a:xfrm>
            <a:off x="9942317" y="5675016"/>
            <a:ext cx="352927" cy="3468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9144936" y="6085948"/>
            <a:ext cx="1947690" cy="646331"/>
          </a:xfrm>
          <a:prstGeom prst="rect">
            <a:avLst/>
          </a:prstGeom>
          <a:noFill/>
        </p:spPr>
        <p:txBody>
          <a:bodyPr wrap="square" rtlCol="0">
            <a:spAutoFit/>
          </a:bodyPr>
          <a:lstStyle/>
          <a:p>
            <a:pPr algn="ctr"/>
            <a:r>
              <a:rPr lang="en-US" dirty="0" smtClean="0"/>
              <a:t>Predict class gives max sum</a:t>
            </a:r>
          </a:p>
        </p:txBody>
      </p:sp>
      <p:graphicFrame>
        <p:nvGraphicFramePr>
          <p:cNvPr id="37" name="Table 36"/>
          <p:cNvGraphicFramePr>
            <a:graphicFrameLocks noGrp="1"/>
          </p:cNvGraphicFramePr>
          <p:nvPr>
            <p:extLst>
              <p:ext uri="{D42A27DB-BD31-4B8C-83A1-F6EECF244321}">
                <p14:modId xmlns:p14="http://schemas.microsoft.com/office/powerpoint/2010/main" val="2016408437"/>
              </p:ext>
            </p:extLst>
          </p:nvPr>
        </p:nvGraphicFramePr>
        <p:xfrm>
          <a:off x="4556092" y="4899219"/>
          <a:ext cx="2149640" cy="365760"/>
        </p:xfrm>
        <a:graphic>
          <a:graphicData uri="http://schemas.openxmlformats.org/drawingml/2006/table">
            <a:tbl>
              <a:tblPr firstRow="1" bandRow="1">
                <a:tableStyleId>{5C22544A-7EE6-4342-B048-85BDC9FD1C3A}</a:tableStyleId>
              </a:tblPr>
              <a:tblGrid>
                <a:gridCol w="214964"/>
                <a:gridCol w="214964"/>
                <a:gridCol w="214964"/>
                <a:gridCol w="214964"/>
                <a:gridCol w="214964"/>
                <a:gridCol w="214964"/>
                <a:gridCol w="214964"/>
                <a:gridCol w="214964"/>
                <a:gridCol w="214964"/>
                <a:gridCol w="214964"/>
              </a:tblGrid>
              <a:tr h="33804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863617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323682277"/>
              </p:ext>
            </p:extLst>
          </p:nvPr>
        </p:nvGraphicFramePr>
        <p:xfrm>
          <a:off x="392865" y="453190"/>
          <a:ext cx="63690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948316331"/>
              </p:ext>
            </p:extLst>
          </p:nvPr>
        </p:nvGraphicFramePr>
        <p:xfrm>
          <a:off x="147553" y="3661611"/>
          <a:ext cx="608965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77076670"/>
              </p:ext>
            </p:extLst>
          </p:nvPr>
        </p:nvGraphicFramePr>
        <p:xfrm>
          <a:off x="7924466" y="4169611"/>
          <a:ext cx="1765300" cy="2235200"/>
        </p:xfrm>
        <a:graphic>
          <a:graphicData uri="http://schemas.openxmlformats.org/drawingml/2006/table">
            <a:tbl>
              <a:tblPr/>
              <a:tblGrid>
                <a:gridCol w="825705"/>
                <a:gridCol w="939595"/>
              </a:tblGrid>
              <a:tr h="203200">
                <a:tc>
                  <a:txBody>
                    <a:bodyPr/>
                    <a:lstStyle/>
                    <a:p>
                      <a:pPr algn="ctr" fontAlgn="b"/>
                      <a:r>
                        <a:rPr lang="en-US" sz="1200" b="0" i="0" u="none" strike="noStrike">
                          <a:solidFill>
                            <a:srgbClr val="000000"/>
                          </a:solidFill>
                          <a:effectLst/>
                          <a:latin typeface="Calibri" charset="0"/>
                        </a:rPr>
                        <a:t>Digit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charset="0"/>
                        </a:rPr>
                        <a:t>Mistake Rate</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0</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0.1201</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1</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0.0611</a:t>
                      </a:r>
                    </a:p>
                  </a:txBody>
                  <a:tcPr marL="12700" marR="12700" marT="12700" marB="0" anchor="b">
                    <a:lnL>
                      <a:noFill/>
                    </a:lnL>
                    <a:lnR>
                      <a:noFill/>
                    </a:lnR>
                    <a:lnT>
                      <a:noFill/>
                    </a:lnT>
                    <a:lnB>
                      <a:noFill/>
                    </a:lnB>
                  </a:tcPr>
                </a:tc>
              </a:tr>
              <a:tr h="203200">
                <a:tc>
                  <a:txBody>
                    <a:bodyPr/>
                    <a:lstStyle/>
                    <a:p>
                      <a:pPr algn="ctr" fontAlgn="b"/>
                      <a:r>
                        <a:rPr lang="is-IS" sz="1200" b="0" i="0" u="none" strike="noStrike">
                          <a:solidFill>
                            <a:srgbClr val="000000"/>
                          </a:solidFill>
                          <a:effectLst/>
                          <a:latin typeface="Calibri" charset="0"/>
                        </a:rPr>
                        <a:t>2</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0.6114</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3</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0.3501</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4</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0.7248</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5</a:t>
                      </a:r>
                    </a:p>
                  </a:txBody>
                  <a:tcPr marL="12700" marR="12700" marT="12700" marB="0" anchor="b">
                    <a:lnL>
                      <a:noFill/>
                    </a:lnL>
                    <a:lnR>
                      <a:noFill/>
                    </a:lnR>
                    <a:lnT>
                      <a:noFill/>
                    </a:lnT>
                    <a:lnB>
                      <a:noFill/>
                    </a:lnB>
                  </a:tcPr>
                </a:tc>
                <a:tc>
                  <a:txBody>
                    <a:bodyPr/>
                    <a:lstStyle/>
                    <a:p>
                      <a:pPr algn="ctr" fontAlgn="b"/>
                      <a:r>
                        <a:rPr lang="it-IT" sz="1200" b="0" i="0" u="none" strike="noStrike">
                          <a:solidFill>
                            <a:srgbClr val="000000"/>
                          </a:solidFill>
                          <a:effectLst/>
                          <a:latin typeface="Calibri" charset="0"/>
                        </a:rPr>
                        <a:t>0.9189</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6</a:t>
                      </a:r>
                    </a:p>
                  </a:txBody>
                  <a:tcPr marL="12700" marR="12700" marT="12700" marB="0" anchor="b">
                    <a:lnL>
                      <a:noFill/>
                    </a:lnL>
                    <a:lnR>
                      <a:noFill/>
                    </a:lnR>
                    <a:lnT>
                      <a:noFill/>
                    </a:lnT>
                    <a:lnB>
                      <a:noFill/>
                    </a:lnB>
                  </a:tcPr>
                </a:tc>
                <a:tc>
                  <a:txBody>
                    <a:bodyPr/>
                    <a:lstStyle/>
                    <a:p>
                      <a:pPr algn="ctr" fontAlgn="b"/>
                      <a:r>
                        <a:rPr lang="pt-BR" sz="1200" b="0" i="0" u="none" strike="noStrike">
                          <a:solidFill>
                            <a:srgbClr val="000000"/>
                          </a:solidFill>
                          <a:effectLst/>
                          <a:latin typeface="Calibri" charset="0"/>
                        </a:rPr>
                        <a:t>0.0539</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7</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0.5286</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8</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0.4063</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9</a:t>
                      </a:r>
                    </a:p>
                  </a:txBody>
                  <a:tcPr marL="12700" marR="12700" marT="12700" marB="0" anchor="b">
                    <a:lnL>
                      <a:noFill/>
                    </a:lnL>
                    <a:lnR>
                      <a:noFill/>
                    </a:lnR>
                    <a:lnT>
                      <a:noFill/>
                    </a:lnT>
                    <a:lnB>
                      <a:noFill/>
                    </a:lnB>
                  </a:tcPr>
                </a:tc>
                <a:tc>
                  <a:txBody>
                    <a:bodyPr/>
                    <a:lstStyle/>
                    <a:p>
                      <a:pPr algn="ctr" fontAlgn="b"/>
                      <a:r>
                        <a:rPr lang="is-IS" sz="1200" b="0" i="0" u="none" strike="noStrike" dirty="0">
                          <a:solidFill>
                            <a:srgbClr val="000000"/>
                          </a:solidFill>
                          <a:effectLst/>
                          <a:latin typeface="Calibri" charset="0"/>
                        </a:rPr>
                        <a:t>0.0446</a:t>
                      </a:r>
                    </a:p>
                  </a:txBody>
                  <a:tcPr marL="12700" marR="12700" marT="12700" marB="0" anchor="b">
                    <a:lnL>
                      <a:noFill/>
                    </a:lnL>
                    <a:lnR>
                      <a:noFill/>
                    </a:lnR>
                    <a:lnT>
                      <a:noFill/>
                    </a:lnT>
                    <a:lnB>
                      <a:noFill/>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58323676"/>
              </p:ext>
            </p:extLst>
          </p:nvPr>
        </p:nvGraphicFramePr>
        <p:xfrm>
          <a:off x="6915150" y="1215190"/>
          <a:ext cx="4457701" cy="1219200"/>
        </p:xfrm>
        <a:graphic>
          <a:graphicData uri="http://schemas.openxmlformats.org/drawingml/2006/table">
            <a:tbl>
              <a:tblPr/>
              <a:tblGrid>
                <a:gridCol w="1193175"/>
                <a:gridCol w="1613172"/>
                <a:gridCol w="1651354"/>
              </a:tblGrid>
              <a:tr h="203200">
                <a:tc>
                  <a:txBody>
                    <a:bodyPr/>
                    <a:lstStyle/>
                    <a:p>
                      <a:pPr algn="ctr" fontAlgn="b"/>
                      <a:r>
                        <a:rPr lang="en-US" sz="1200" b="0" i="0" u="none" strike="noStrike">
                          <a:solidFill>
                            <a:srgbClr val="000000"/>
                          </a:solidFill>
                          <a:effectLst/>
                          <a:latin typeface="Calibri" charset="0"/>
                        </a:rPr>
                        <a:t>% Train Data</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charset="0"/>
                        </a:rPr>
                        <a:t>Mistake Rate on Test Set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charset="0"/>
                        </a:rPr>
                        <a:t>Mistake Rate on Train Set</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10</a:t>
                      </a:r>
                    </a:p>
                  </a:txBody>
                  <a:tcPr marL="12700" marR="12700" marT="12700" marB="0" anchor="b">
                    <a:lnL>
                      <a:noFill/>
                    </a:lnL>
                    <a:lnR>
                      <a:noFill/>
                    </a:lnR>
                    <a:lnT>
                      <a:noFill/>
                    </a:lnT>
                    <a:lnB>
                      <a:noFill/>
                    </a:lnB>
                  </a:tcPr>
                </a:tc>
                <a:tc>
                  <a:txBody>
                    <a:bodyPr/>
                    <a:lstStyle/>
                    <a:p>
                      <a:pPr algn="ctr" fontAlgn="b"/>
                      <a:r>
                        <a:rPr lang="fi-FI" sz="1200" b="0" i="0" u="none" strike="noStrike">
                          <a:solidFill>
                            <a:srgbClr val="000000"/>
                          </a:solidFill>
                          <a:effectLst/>
                          <a:latin typeface="Calibri" charset="0"/>
                        </a:rPr>
                        <a:t>0.3793</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0.3827</a:t>
                      </a:r>
                    </a:p>
                  </a:txBody>
                  <a:tcPr marL="12700" marR="12700" marT="12700" marB="0" anchor="b">
                    <a:lnL>
                      <a:noFill/>
                    </a:lnL>
                    <a:lnR>
                      <a:noFill/>
                    </a:lnR>
                    <a:lnT>
                      <a:noFill/>
                    </a:lnT>
                    <a:lnB>
                      <a:noFill/>
                    </a:lnB>
                  </a:tcPr>
                </a:tc>
              </a:tr>
              <a:tr h="203200">
                <a:tc>
                  <a:txBody>
                    <a:bodyPr/>
                    <a:lstStyle/>
                    <a:p>
                      <a:pPr algn="ctr" fontAlgn="b"/>
                      <a:r>
                        <a:rPr lang="is-IS" sz="1200" b="0" i="0" u="none" strike="noStrike">
                          <a:solidFill>
                            <a:srgbClr val="000000"/>
                          </a:solidFill>
                          <a:effectLst/>
                          <a:latin typeface="Calibri" charset="0"/>
                        </a:rPr>
                        <a:t>25</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0.3712</a:t>
                      </a:r>
                    </a:p>
                  </a:txBody>
                  <a:tcPr marL="12700" marR="12700" marT="12700" marB="0" anchor="b">
                    <a:lnL>
                      <a:noFill/>
                    </a:lnL>
                    <a:lnR>
                      <a:noFill/>
                    </a:lnR>
                    <a:lnT>
                      <a:noFill/>
                    </a:lnT>
                    <a:lnB>
                      <a:noFill/>
                    </a:lnB>
                  </a:tcPr>
                </a:tc>
                <a:tc>
                  <a:txBody>
                    <a:bodyPr/>
                    <a:lstStyle/>
                    <a:p>
                      <a:pPr algn="ctr" fontAlgn="b"/>
                      <a:r>
                        <a:rPr lang="is-IS" sz="1200" b="0" i="0" u="none" strike="noStrike">
                          <a:solidFill>
                            <a:srgbClr val="000000"/>
                          </a:solidFill>
                          <a:effectLst/>
                          <a:latin typeface="Calibri" charset="0"/>
                        </a:rPr>
                        <a:t>0.373</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50</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0.3667</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0.372</a:t>
                      </a:r>
                    </a:p>
                  </a:txBody>
                  <a:tcPr marL="12700" marR="12700" marT="12700" marB="0" anchor="b">
                    <a:lnL>
                      <a:noFill/>
                    </a:lnL>
                    <a:lnR>
                      <a:noFill/>
                    </a:lnR>
                    <a:lnT>
                      <a:noFill/>
                    </a:lnT>
                    <a:lnB>
                      <a:noFill/>
                    </a:lnB>
                  </a:tcPr>
                </a:tc>
              </a:tr>
              <a:tr h="203200">
                <a:tc>
                  <a:txBody>
                    <a:bodyPr/>
                    <a:lstStyle/>
                    <a:p>
                      <a:pPr algn="ctr" fontAlgn="b"/>
                      <a:r>
                        <a:rPr lang="en-US" sz="1200" b="0" i="0" u="none" strike="noStrike">
                          <a:solidFill>
                            <a:srgbClr val="000000"/>
                          </a:solidFill>
                          <a:effectLst/>
                          <a:latin typeface="Calibri" charset="0"/>
                        </a:rPr>
                        <a:t>75</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0.3657</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0.3758</a:t>
                      </a:r>
                    </a:p>
                  </a:txBody>
                  <a:tcPr marL="12700" marR="12700" marT="12700" marB="0" anchor="b">
                    <a:lnL>
                      <a:noFill/>
                    </a:lnL>
                    <a:lnR>
                      <a:noFill/>
                    </a:lnR>
                    <a:lnT>
                      <a:noFill/>
                    </a:lnT>
                    <a:lnB>
                      <a:noFill/>
                    </a:lnB>
                  </a:tcPr>
                </a:tc>
              </a:tr>
              <a:tr h="203200">
                <a:tc>
                  <a:txBody>
                    <a:bodyPr/>
                    <a:lstStyle/>
                    <a:p>
                      <a:pPr algn="ctr" fontAlgn="b"/>
                      <a:r>
                        <a:rPr lang="is-IS" sz="1200" b="0" i="0" u="none" strike="noStrike">
                          <a:solidFill>
                            <a:srgbClr val="000000"/>
                          </a:solidFill>
                          <a:effectLst/>
                          <a:latin typeface="Calibri" charset="0"/>
                        </a:rPr>
                        <a:t>100</a:t>
                      </a:r>
                    </a:p>
                  </a:txBody>
                  <a:tcPr marL="12700" marR="12700" marT="12700" marB="0" anchor="b">
                    <a:lnL>
                      <a:noFill/>
                    </a:lnL>
                    <a:lnR>
                      <a:noFill/>
                    </a:lnR>
                    <a:lnT>
                      <a:noFill/>
                    </a:lnT>
                    <a:lnB>
                      <a:noFill/>
                    </a:lnB>
                  </a:tcPr>
                </a:tc>
                <a:tc>
                  <a:txBody>
                    <a:bodyPr/>
                    <a:lstStyle/>
                    <a:p>
                      <a:pPr algn="ctr" fontAlgn="b"/>
                      <a:r>
                        <a:rPr lang="nb-NO" sz="1200" b="0" i="0" u="none" strike="noStrike">
                          <a:solidFill>
                            <a:srgbClr val="000000"/>
                          </a:solidFill>
                          <a:effectLst/>
                          <a:latin typeface="Calibri" charset="0"/>
                        </a:rPr>
                        <a:t>0.374</a:t>
                      </a:r>
                    </a:p>
                  </a:txBody>
                  <a:tcPr marL="12700" marR="12700" marT="12700" marB="0" anchor="b">
                    <a:lnL>
                      <a:noFill/>
                    </a:lnL>
                    <a:lnR>
                      <a:noFill/>
                    </a:lnR>
                    <a:lnT>
                      <a:noFill/>
                    </a:lnT>
                    <a:lnB>
                      <a:noFill/>
                    </a:lnB>
                  </a:tcPr>
                </a:tc>
                <a:tc>
                  <a:txBody>
                    <a:bodyPr/>
                    <a:lstStyle/>
                    <a:p>
                      <a:pPr algn="ctr" fontAlgn="b"/>
                      <a:r>
                        <a:rPr lang="nb-NO" sz="1200" b="0" i="0" u="none" strike="noStrike" dirty="0">
                          <a:solidFill>
                            <a:srgbClr val="000000"/>
                          </a:solidFill>
                          <a:effectLst/>
                          <a:latin typeface="Calibri" charset="0"/>
                        </a:rPr>
                        <a:t>0.3784</a:t>
                      </a:r>
                    </a:p>
                  </a:txBody>
                  <a:tcPr marL="12700" marR="12700" marT="12700" marB="0" anchor="b">
                    <a:lnL>
                      <a:noFill/>
                    </a:lnL>
                    <a:lnR>
                      <a:noFill/>
                    </a:lnR>
                    <a:lnT>
                      <a:noFill/>
                    </a:lnT>
                    <a:lnB>
                      <a:noFill/>
                    </a:lnB>
                  </a:tcPr>
                </a:tc>
              </a:tr>
            </a:tbl>
          </a:graphicData>
        </a:graphic>
      </p:graphicFrame>
    </p:spTree>
    <p:extLst>
      <p:ext uri="{BB962C8B-B14F-4D97-AF65-F5344CB8AC3E}">
        <p14:creationId xmlns:p14="http://schemas.microsoft.com/office/powerpoint/2010/main" val="39018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326" y="316184"/>
            <a:ext cx="10515600" cy="389505"/>
          </a:xfrm>
        </p:spPr>
        <p:txBody>
          <a:bodyPr>
            <a:normAutofit fontScale="90000"/>
          </a:bodyPr>
          <a:lstStyle/>
          <a:p>
            <a:pPr algn="ctr"/>
            <a:r>
              <a:rPr lang="en-US" dirty="0" smtClean="0"/>
              <a:t>K-NN Matrix Distance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7992726"/>
              </p:ext>
            </p:extLst>
          </p:nvPr>
        </p:nvGraphicFramePr>
        <p:xfrm>
          <a:off x="908595" y="1484349"/>
          <a:ext cx="2082800" cy="10972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24592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592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592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TextBox 14"/>
          <p:cNvSpPr txBox="1"/>
          <p:nvPr/>
        </p:nvSpPr>
        <p:spPr>
          <a:xfrm>
            <a:off x="1091266" y="983309"/>
            <a:ext cx="1717458" cy="369332"/>
          </a:xfrm>
          <a:prstGeom prst="rect">
            <a:avLst/>
          </a:prstGeom>
          <a:noFill/>
        </p:spPr>
        <p:txBody>
          <a:bodyPr wrap="none" rtlCol="0">
            <a:spAutoFit/>
          </a:bodyPr>
          <a:lstStyle/>
          <a:p>
            <a:r>
              <a:rPr lang="en-US" dirty="0" smtClean="0"/>
              <a:t>Train Data (</a:t>
            </a:r>
            <a:r>
              <a:rPr lang="en-US" dirty="0" err="1" smtClean="0"/>
              <a:t>NxD</a:t>
            </a:r>
            <a:r>
              <a:rPr lang="en-US" dirty="0" smtClean="0"/>
              <a:t>)</a:t>
            </a:r>
            <a:endParaRPr lang="en-US" dirty="0"/>
          </a:p>
        </p:txBody>
      </p:sp>
      <p:sp>
        <p:nvSpPr>
          <p:cNvPr id="22" name="TextBox 21"/>
          <p:cNvSpPr txBox="1"/>
          <p:nvPr/>
        </p:nvSpPr>
        <p:spPr>
          <a:xfrm>
            <a:off x="4220382" y="983309"/>
            <a:ext cx="1678216" cy="369332"/>
          </a:xfrm>
          <a:prstGeom prst="rect">
            <a:avLst/>
          </a:prstGeom>
          <a:noFill/>
        </p:spPr>
        <p:txBody>
          <a:bodyPr wrap="none" rtlCol="0">
            <a:spAutoFit/>
          </a:bodyPr>
          <a:lstStyle/>
          <a:p>
            <a:r>
              <a:rPr lang="en-US" dirty="0" smtClean="0"/>
              <a:t>Test Data (</a:t>
            </a:r>
            <a:r>
              <a:rPr lang="en-US" dirty="0" err="1" smtClean="0"/>
              <a:t>MxD</a:t>
            </a:r>
            <a:r>
              <a:rPr lang="en-US" dirty="0" smtClean="0"/>
              <a:t>)</a:t>
            </a:r>
            <a:endParaRPr lang="en-US" dirty="0"/>
          </a:p>
        </p:txBody>
      </p:sp>
      <p:cxnSp>
        <p:nvCxnSpPr>
          <p:cNvPr id="24" name="Straight Arrow Connector 23"/>
          <p:cNvCxnSpPr/>
          <p:nvPr/>
        </p:nvCxnSpPr>
        <p:spPr>
          <a:xfrm flipH="1">
            <a:off x="2991395" y="1692259"/>
            <a:ext cx="1009316" cy="32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5" idx="3"/>
          </p:cNvCxnSpPr>
          <p:nvPr/>
        </p:nvCxnSpPr>
        <p:spPr>
          <a:xfrm flipH="1">
            <a:off x="2991395" y="1724344"/>
            <a:ext cx="1009316" cy="308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991399" y="1740386"/>
            <a:ext cx="1009315" cy="689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991399" y="1740386"/>
            <a:ext cx="1009315" cy="2069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Content Placeholder 4"/>
          <p:cNvGraphicFramePr>
            <a:graphicFrameLocks/>
          </p:cNvGraphicFramePr>
          <p:nvPr>
            <p:extLst>
              <p:ext uri="{D42A27DB-BD31-4B8C-83A1-F6EECF244321}">
                <p14:modId xmlns:p14="http://schemas.microsoft.com/office/powerpoint/2010/main" val="145186709"/>
              </p:ext>
            </p:extLst>
          </p:nvPr>
        </p:nvGraphicFramePr>
        <p:xfrm>
          <a:off x="886326" y="3689621"/>
          <a:ext cx="2082800" cy="10972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24592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592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592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2" name="Content Placeholder 4"/>
          <p:cNvGraphicFramePr>
            <a:graphicFrameLocks/>
          </p:cNvGraphicFramePr>
          <p:nvPr>
            <p:extLst>
              <p:ext uri="{D42A27DB-BD31-4B8C-83A1-F6EECF244321}">
                <p14:modId xmlns:p14="http://schemas.microsoft.com/office/powerpoint/2010/main" val="198628789"/>
              </p:ext>
            </p:extLst>
          </p:nvPr>
        </p:nvGraphicFramePr>
        <p:xfrm>
          <a:off x="4018090" y="1481148"/>
          <a:ext cx="2082800" cy="10972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24592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592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592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3" name="Content Placeholder 4"/>
          <p:cNvGraphicFramePr>
            <a:graphicFrameLocks/>
          </p:cNvGraphicFramePr>
          <p:nvPr>
            <p:extLst>
              <p:ext uri="{D42A27DB-BD31-4B8C-83A1-F6EECF244321}">
                <p14:modId xmlns:p14="http://schemas.microsoft.com/office/powerpoint/2010/main" val="995234140"/>
              </p:ext>
            </p:extLst>
          </p:nvPr>
        </p:nvGraphicFramePr>
        <p:xfrm>
          <a:off x="3942822" y="3633517"/>
          <a:ext cx="2082800" cy="10972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24592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592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45925">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8" name="Straight Arrow Connector 37"/>
          <p:cNvCxnSpPr>
            <a:endCxn id="31" idx="3"/>
          </p:cNvCxnSpPr>
          <p:nvPr/>
        </p:nvCxnSpPr>
        <p:spPr>
          <a:xfrm flipH="1">
            <a:off x="2969126" y="1740386"/>
            <a:ext cx="1031585" cy="2497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2991395" y="1740386"/>
            <a:ext cx="1009316" cy="299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6943125" y="1225289"/>
            <a:ext cx="2919441" cy="3521487"/>
            <a:chOff x="7812085" y="1167975"/>
            <a:chExt cx="2919441" cy="4651316"/>
          </a:xfrm>
        </p:grpSpPr>
        <p:graphicFrame>
          <p:nvGraphicFramePr>
            <p:cNvPr id="42" name="Content Placeholder 4"/>
            <p:cNvGraphicFramePr>
              <a:graphicFrameLocks/>
            </p:cNvGraphicFramePr>
            <p:nvPr>
              <p:extLst>
                <p:ext uri="{D42A27DB-BD31-4B8C-83A1-F6EECF244321}">
                  <p14:modId xmlns:p14="http://schemas.microsoft.com/office/powerpoint/2010/main" val="52775474"/>
                </p:ext>
              </p:extLst>
            </p:nvPr>
          </p:nvGraphicFramePr>
          <p:xfrm>
            <a:off x="7918115" y="1672055"/>
            <a:ext cx="2082800" cy="144933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28497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497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497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4" name="TextBox 43"/>
            <p:cNvSpPr txBox="1"/>
            <p:nvPr/>
          </p:nvSpPr>
          <p:spPr>
            <a:xfrm>
              <a:off x="7812085" y="1167975"/>
              <a:ext cx="2294859" cy="369332"/>
            </a:xfrm>
            <a:prstGeom prst="rect">
              <a:avLst/>
            </a:prstGeom>
            <a:noFill/>
          </p:spPr>
          <p:txBody>
            <a:bodyPr wrap="none" rtlCol="0">
              <a:spAutoFit/>
            </a:bodyPr>
            <a:lstStyle/>
            <a:p>
              <a:r>
                <a:rPr lang="en-US" dirty="0" smtClean="0"/>
                <a:t>Distance Matrix (</a:t>
              </a:r>
              <a:r>
                <a:rPr lang="en-US" dirty="0" err="1" smtClean="0"/>
                <a:t>MxN</a:t>
              </a:r>
              <a:r>
                <a:rPr lang="en-US" dirty="0" smtClean="0"/>
                <a:t>)</a:t>
              </a:r>
              <a:endParaRPr lang="en-US" dirty="0"/>
            </a:p>
          </p:txBody>
        </p:sp>
        <p:sp>
          <p:nvSpPr>
            <p:cNvPr id="46" name="Down Arrow 45"/>
            <p:cNvSpPr/>
            <p:nvPr/>
          </p:nvSpPr>
          <p:spPr>
            <a:xfrm>
              <a:off x="8670389" y="3227741"/>
              <a:ext cx="426801" cy="7445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9052990" y="3305170"/>
              <a:ext cx="1678536" cy="369332"/>
            </a:xfrm>
            <a:prstGeom prst="rect">
              <a:avLst/>
            </a:prstGeom>
            <a:noFill/>
          </p:spPr>
          <p:txBody>
            <a:bodyPr wrap="none" rtlCol="0">
              <a:spAutoFit/>
            </a:bodyPr>
            <a:lstStyle/>
            <a:p>
              <a:r>
                <a:rPr lang="en-US" smtClean="0"/>
                <a:t>Sort row by row</a:t>
              </a:r>
              <a:endParaRPr lang="en-US"/>
            </a:p>
          </p:txBody>
        </p:sp>
        <p:graphicFrame>
          <p:nvGraphicFramePr>
            <p:cNvPr id="49" name="Content Placeholder 4"/>
            <p:cNvGraphicFramePr>
              <a:graphicFrameLocks/>
            </p:cNvGraphicFramePr>
            <p:nvPr>
              <p:extLst>
                <p:ext uri="{D42A27DB-BD31-4B8C-83A1-F6EECF244321}">
                  <p14:modId xmlns:p14="http://schemas.microsoft.com/office/powerpoint/2010/main" val="296596980"/>
                </p:ext>
              </p:extLst>
            </p:nvPr>
          </p:nvGraphicFramePr>
          <p:xfrm>
            <a:off x="7918114" y="4369961"/>
            <a:ext cx="2082800" cy="144933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3594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94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94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0" name="TextBox 49"/>
            <p:cNvSpPr txBox="1"/>
            <p:nvPr/>
          </p:nvSpPr>
          <p:spPr>
            <a:xfrm>
              <a:off x="7918114" y="3924142"/>
              <a:ext cx="2327817" cy="369332"/>
            </a:xfrm>
            <a:prstGeom prst="rect">
              <a:avLst/>
            </a:prstGeom>
            <a:noFill/>
          </p:spPr>
          <p:txBody>
            <a:bodyPr wrap="none" rtlCol="0">
              <a:spAutoFit/>
            </a:bodyPr>
            <a:lstStyle/>
            <a:p>
              <a:r>
                <a:rPr lang="en-US" smtClean="0"/>
                <a:t>Sorted Distance Matrix</a:t>
              </a:r>
              <a:endParaRPr lang="en-US"/>
            </a:p>
          </p:txBody>
        </p:sp>
      </p:grpSp>
      <p:sp>
        <p:nvSpPr>
          <p:cNvPr id="78" name="Oval 77"/>
          <p:cNvSpPr/>
          <p:nvPr/>
        </p:nvSpPr>
        <p:spPr>
          <a:xfrm>
            <a:off x="1957137" y="2807368"/>
            <a:ext cx="177342" cy="131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949117" y="3039978"/>
            <a:ext cx="177342" cy="131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49117" y="3280608"/>
            <a:ext cx="177342" cy="131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029199" y="2815390"/>
            <a:ext cx="177342" cy="131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021179" y="3031958"/>
            <a:ext cx="177342" cy="131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021179" y="3272588"/>
            <a:ext cx="177342" cy="131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Equal 84"/>
          <p:cNvSpPr/>
          <p:nvPr/>
        </p:nvSpPr>
        <p:spPr>
          <a:xfrm>
            <a:off x="6150260" y="2791208"/>
            <a:ext cx="549094" cy="48595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Oval 85"/>
          <p:cNvSpPr/>
          <p:nvPr/>
        </p:nvSpPr>
        <p:spPr>
          <a:xfrm>
            <a:off x="6595441" y="3554118"/>
            <a:ext cx="2974035" cy="5550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p:nvPr/>
        </p:nvCxnSpPr>
        <p:spPr>
          <a:xfrm flipH="1">
            <a:off x="5898598" y="4109190"/>
            <a:ext cx="800756" cy="1248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0" name="Table 89"/>
          <p:cNvGraphicFramePr>
            <a:graphicFrameLocks noGrp="1"/>
          </p:cNvGraphicFramePr>
          <p:nvPr>
            <p:extLst>
              <p:ext uri="{D42A27DB-BD31-4B8C-83A1-F6EECF244321}">
                <p14:modId xmlns:p14="http://schemas.microsoft.com/office/powerpoint/2010/main" val="1209379174"/>
              </p:ext>
            </p:extLst>
          </p:nvPr>
        </p:nvGraphicFramePr>
        <p:xfrm>
          <a:off x="4616554" y="5702849"/>
          <a:ext cx="2082800" cy="429843"/>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tblGrid>
              <a:tr h="42984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1" name="TextBox 90"/>
          <p:cNvSpPr txBox="1"/>
          <p:nvPr/>
        </p:nvSpPr>
        <p:spPr>
          <a:xfrm>
            <a:off x="4433655" y="5284846"/>
            <a:ext cx="2787494" cy="369332"/>
          </a:xfrm>
          <a:prstGeom prst="rect">
            <a:avLst/>
          </a:prstGeom>
          <a:noFill/>
        </p:spPr>
        <p:txBody>
          <a:bodyPr wrap="none" rtlCol="0">
            <a:spAutoFit/>
          </a:bodyPr>
          <a:lstStyle/>
          <a:p>
            <a:r>
              <a:rPr lang="en-US" dirty="0" smtClean="0"/>
              <a:t>Pick k then vote by majority</a:t>
            </a:r>
            <a:endParaRPr lang="en-US" dirty="0"/>
          </a:p>
        </p:txBody>
      </p:sp>
      <p:sp>
        <p:nvSpPr>
          <p:cNvPr id="92" name="Equal 91"/>
          <p:cNvSpPr/>
          <p:nvPr/>
        </p:nvSpPr>
        <p:spPr>
          <a:xfrm>
            <a:off x="6819878" y="5740539"/>
            <a:ext cx="458551" cy="392153"/>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TextBox 92"/>
          <p:cNvSpPr txBox="1"/>
          <p:nvPr/>
        </p:nvSpPr>
        <p:spPr>
          <a:xfrm>
            <a:off x="7347563" y="5733104"/>
            <a:ext cx="1586781" cy="369332"/>
          </a:xfrm>
          <a:prstGeom prst="rect">
            <a:avLst/>
          </a:prstGeom>
          <a:noFill/>
        </p:spPr>
        <p:txBody>
          <a:bodyPr wrap="none" rtlCol="0">
            <a:spAutoFit/>
          </a:bodyPr>
          <a:lstStyle/>
          <a:p>
            <a:r>
              <a:rPr lang="en-US" smtClean="0"/>
              <a:t>Predicted label</a:t>
            </a:r>
            <a:endParaRPr lang="en-US"/>
          </a:p>
        </p:txBody>
      </p:sp>
      <p:sp>
        <p:nvSpPr>
          <p:cNvPr id="94" name="TextBox 93"/>
          <p:cNvSpPr txBox="1"/>
          <p:nvPr/>
        </p:nvSpPr>
        <p:spPr>
          <a:xfrm>
            <a:off x="9385914" y="913170"/>
            <a:ext cx="2165684" cy="1477328"/>
          </a:xfrm>
          <a:prstGeom prst="rect">
            <a:avLst/>
          </a:prstGeom>
          <a:noFill/>
        </p:spPr>
        <p:txBody>
          <a:bodyPr wrap="square" rtlCol="0">
            <a:spAutoFit/>
          </a:bodyPr>
          <a:lstStyle/>
          <a:p>
            <a:pPr marL="285750" indent="-285750">
              <a:buFont typeface="Arial" charset="0"/>
              <a:buChar char="•"/>
            </a:pPr>
            <a:r>
              <a:rPr lang="en-US" dirty="0" smtClean="0"/>
              <a:t>Distance between test and data point determined by </a:t>
            </a:r>
            <a:r>
              <a:rPr lang="en-US" smtClean="0"/>
              <a:t>Euclidean distance</a:t>
            </a:r>
            <a:endParaRPr lang="en-US"/>
          </a:p>
        </p:txBody>
      </p:sp>
      <p:sp>
        <p:nvSpPr>
          <p:cNvPr id="6" name="TextBox 5"/>
          <p:cNvSpPr txBox="1"/>
          <p:nvPr/>
        </p:nvSpPr>
        <p:spPr>
          <a:xfrm>
            <a:off x="9628826" y="4238261"/>
            <a:ext cx="1922772" cy="923330"/>
          </a:xfrm>
          <a:prstGeom prst="rect">
            <a:avLst/>
          </a:prstGeom>
          <a:noFill/>
        </p:spPr>
        <p:txBody>
          <a:bodyPr wrap="square" rtlCol="0">
            <a:spAutoFit/>
          </a:bodyPr>
          <a:lstStyle/>
          <a:p>
            <a:pPr marL="285750" indent="-285750">
              <a:buFont typeface="Arial" charset="0"/>
              <a:buChar char="•"/>
            </a:pPr>
            <a:r>
              <a:rPr lang="en-US" dirty="0" smtClean="0"/>
              <a:t>Note: Sort index based </a:t>
            </a:r>
            <a:r>
              <a:rPr lang="en-US" smtClean="0"/>
              <a:t>on distance</a:t>
            </a:r>
            <a:endParaRPr lang="en-US" dirty="0"/>
          </a:p>
        </p:txBody>
      </p:sp>
    </p:spTree>
    <p:extLst>
      <p:ext uri="{BB962C8B-B14F-4D97-AF65-F5344CB8AC3E}">
        <p14:creationId xmlns:p14="http://schemas.microsoft.com/office/powerpoint/2010/main" val="387451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K-Nearest Neighbor Analysis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989230775"/>
              </p:ext>
            </p:extLst>
          </p:nvPr>
        </p:nvGraphicFramePr>
        <p:xfrm>
          <a:off x="838200" y="1844842"/>
          <a:ext cx="5771147" cy="43321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2004513"/>
              </p:ext>
            </p:extLst>
          </p:nvPr>
        </p:nvGraphicFramePr>
        <p:xfrm>
          <a:off x="7170821" y="1844842"/>
          <a:ext cx="3438357" cy="4023360"/>
        </p:xfrm>
        <a:graphic>
          <a:graphicData uri="http://schemas.openxmlformats.org/drawingml/2006/table">
            <a:tbl>
              <a:tblPr firstRow="1" bandRow="1">
                <a:tableStyleId>{5C22544A-7EE6-4342-B048-85BDC9FD1C3A}</a:tableStyleId>
              </a:tblPr>
              <a:tblGrid>
                <a:gridCol w="1146119"/>
                <a:gridCol w="1146119"/>
                <a:gridCol w="1146119"/>
              </a:tblGrid>
              <a:tr h="0">
                <a:tc>
                  <a:txBody>
                    <a:bodyPr/>
                    <a:lstStyle/>
                    <a:p>
                      <a:r>
                        <a:rPr lang="en-US" dirty="0" smtClean="0">
                          <a:solidFill>
                            <a:schemeClr val="tx1"/>
                          </a:solidFill>
                        </a:rPr>
                        <a:t>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train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dirty="0">
                          <a:solidFill>
                            <a:srgbClr val="000000"/>
                          </a:solidFill>
                          <a:effectLst/>
                          <a:latin typeface="Calibri" charset="0"/>
                        </a:rPr>
                        <a:t>0.05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dirty="0">
                          <a:solidFill>
                            <a:srgbClr val="000000"/>
                          </a:solidFill>
                          <a:effectLst/>
                          <a:latin typeface="Calibri" charset="0"/>
                        </a:rPr>
                        <a:t>0</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l-PL" sz="2000" b="0" i="0" u="none" strike="noStrike" dirty="0">
                          <a:solidFill>
                            <a:srgbClr val="000000"/>
                          </a:solidFill>
                          <a:effectLst/>
                          <a:latin typeface="Calibri" charset="0"/>
                        </a:rPr>
                        <a:t>0.06</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a:solidFill>
                            <a:srgbClr val="000000"/>
                          </a:solidFill>
                          <a:effectLst/>
                          <a:latin typeface="Calibri" charset="0"/>
                        </a:rPr>
                        <a:t>0.012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dirty="0">
                          <a:solidFill>
                            <a:srgbClr val="000000"/>
                          </a:solidFill>
                          <a:effectLst/>
                          <a:latin typeface="Calibri" charset="0"/>
                        </a:rPr>
                        <a:t>0.054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hr-HR" sz="2000" b="0" i="0" u="none" strike="noStrike">
                          <a:solidFill>
                            <a:srgbClr val="000000"/>
                          </a:solidFill>
                          <a:effectLst/>
                          <a:latin typeface="Calibri" charset="0"/>
                        </a:rPr>
                        <a:t>0.011</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is-IS" sz="2000" b="0" i="0" u="none" strike="noStrike" dirty="0">
                          <a:solidFill>
                            <a:srgbClr val="000000"/>
                          </a:solidFill>
                          <a:effectLst/>
                          <a:latin typeface="Calibri" charset="0"/>
                        </a:rPr>
                        <a:t>0.052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Calibri" charset="0"/>
                        </a:rPr>
                        <a:t>0.015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is-IS" sz="2000" b="0" i="0" u="none" strike="noStrike">
                          <a:solidFill>
                            <a:srgbClr val="000000"/>
                          </a:solidFill>
                          <a:effectLst/>
                          <a:latin typeface="Calibri" charset="0"/>
                        </a:rPr>
                        <a:t>0.052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Calibri" charset="0"/>
                        </a:rPr>
                        <a:t>0.012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a:solidFill>
                            <a:srgbClr val="000000"/>
                          </a:solidFill>
                          <a:effectLst/>
                          <a:latin typeface="Calibri" charset="0"/>
                        </a:rPr>
                        <a:t>0.05</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Calibri" charset="0"/>
                        </a:rPr>
                        <a:t>0.02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a:solidFill>
                            <a:srgbClr val="000000"/>
                          </a:solidFill>
                          <a:effectLst/>
                          <a:latin typeface="Calibri" charset="0"/>
                        </a:rPr>
                        <a:t>0.054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Calibri" charset="0"/>
                        </a:rPr>
                        <a:t>0.02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a:solidFill>
                            <a:srgbClr val="000000"/>
                          </a:solidFill>
                          <a:effectLst/>
                          <a:latin typeface="Calibri" charset="0"/>
                        </a:rPr>
                        <a:t>0.053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Calibri" charset="0"/>
                        </a:rPr>
                        <a:t>0.023</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a:solidFill>
                            <a:srgbClr val="000000"/>
                          </a:solidFill>
                          <a:effectLst/>
                          <a:latin typeface="Calibri" charset="0"/>
                        </a:rPr>
                        <a:t>0.054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nb-NO" sz="2000" b="0" i="0" u="none" strike="noStrike" dirty="0">
                          <a:solidFill>
                            <a:srgbClr val="000000"/>
                          </a:solidFill>
                          <a:effectLst/>
                          <a:latin typeface="Calibri" charset="0"/>
                        </a:rPr>
                        <a:t>0.022</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8551">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pt-BR" sz="2000" b="0" i="0" u="none" strike="noStrike" dirty="0">
                          <a:solidFill>
                            <a:srgbClr val="000000"/>
                          </a:solidFill>
                          <a:effectLst/>
                          <a:latin typeface="Calibri" charset="0"/>
                        </a:rPr>
                        <a:t>0.054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n-US" sz="2000" b="0" i="0" u="none" strike="noStrike" dirty="0">
                          <a:solidFill>
                            <a:srgbClr val="000000"/>
                          </a:solidFill>
                          <a:effectLst/>
                          <a:latin typeface="Calibri" charset="0"/>
                        </a:rPr>
                        <a:t>0.024</a:t>
                      </a:r>
                    </a:p>
                  </a:txBody>
                  <a:tcPr marL="12700" marR="12700" marT="1270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7191"/>
          </a:xfrm>
        </p:spPr>
        <p:txBody>
          <a:bodyPr>
            <a:normAutofit fontScale="90000"/>
          </a:bodyPr>
          <a:lstStyle/>
          <a:p>
            <a:pPr algn="ctr"/>
            <a:r>
              <a:rPr lang="en-US" dirty="0" smtClean="0"/>
              <a:t>K-Nearest Neighbor Analysis (cont.)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691313"/>
              </p:ext>
            </p:extLst>
          </p:nvPr>
        </p:nvGraphicFramePr>
        <p:xfrm>
          <a:off x="6517105" y="1690688"/>
          <a:ext cx="5001126" cy="3612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750829613"/>
              </p:ext>
            </p:extLst>
          </p:nvPr>
        </p:nvGraphicFramePr>
        <p:xfrm>
          <a:off x="838200" y="3481136"/>
          <a:ext cx="5248406" cy="26958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100603786"/>
              </p:ext>
            </p:extLst>
          </p:nvPr>
        </p:nvGraphicFramePr>
        <p:xfrm>
          <a:off x="838200" y="882316"/>
          <a:ext cx="5148197" cy="271111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51291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871411" y="0"/>
            <a:ext cx="1323474" cy="369332"/>
          </a:xfrm>
          <a:prstGeom prst="rect">
            <a:avLst/>
          </a:prstGeom>
          <a:solidFill>
            <a:schemeClr val="bg1"/>
          </a:solidFill>
          <a:ln>
            <a:solidFill>
              <a:schemeClr val="accent1"/>
            </a:solidFill>
          </a:ln>
        </p:spPr>
        <p:txBody>
          <a:bodyPr wrap="square" rtlCol="0">
            <a:spAutoFit/>
          </a:bodyPr>
          <a:lstStyle/>
          <a:p>
            <a:pPr algn="ctr"/>
            <a:r>
              <a:rPr lang="en-US" dirty="0" smtClean="0"/>
              <a:t>Input</a:t>
            </a:r>
            <a:endParaRPr lang="en-US" dirty="0"/>
          </a:p>
        </p:txBody>
      </p:sp>
      <p:sp>
        <p:nvSpPr>
          <p:cNvPr id="9" name="TextBox 8"/>
          <p:cNvSpPr txBox="1"/>
          <p:nvPr/>
        </p:nvSpPr>
        <p:spPr>
          <a:xfrm>
            <a:off x="1770651" y="585719"/>
            <a:ext cx="1323474" cy="369332"/>
          </a:xfrm>
          <a:prstGeom prst="rect">
            <a:avLst/>
          </a:prstGeom>
          <a:solidFill>
            <a:schemeClr val="bg1"/>
          </a:solidFill>
          <a:ln>
            <a:solidFill>
              <a:schemeClr val="accent1"/>
            </a:solidFill>
          </a:ln>
        </p:spPr>
        <p:txBody>
          <a:bodyPr wrap="square" rtlCol="0">
            <a:spAutoFit/>
          </a:bodyPr>
          <a:lstStyle/>
          <a:p>
            <a:pPr algn="ctr"/>
            <a:r>
              <a:rPr lang="en-US" dirty="0" smtClean="0"/>
              <a:t>Pair(1)</a:t>
            </a:r>
            <a:endParaRPr lang="en-US" dirty="0"/>
          </a:p>
        </p:txBody>
      </p:sp>
      <p:sp>
        <p:nvSpPr>
          <p:cNvPr id="10" name="TextBox 9"/>
          <p:cNvSpPr txBox="1"/>
          <p:nvPr/>
        </p:nvSpPr>
        <p:spPr>
          <a:xfrm>
            <a:off x="3749842" y="577698"/>
            <a:ext cx="1323474" cy="369332"/>
          </a:xfrm>
          <a:prstGeom prst="rect">
            <a:avLst/>
          </a:prstGeom>
          <a:solidFill>
            <a:schemeClr val="bg1"/>
          </a:solidFill>
          <a:ln>
            <a:solidFill>
              <a:schemeClr val="accent1"/>
            </a:solidFill>
          </a:ln>
        </p:spPr>
        <p:txBody>
          <a:bodyPr wrap="square" rtlCol="0">
            <a:spAutoFit/>
          </a:bodyPr>
          <a:lstStyle/>
          <a:p>
            <a:pPr algn="ctr"/>
            <a:r>
              <a:rPr lang="en-US" dirty="0" smtClean="0"/>
              <a:t>Pair(2)</a:t>
            </a:r>
            <a:endParaRPr lang="en-US" dirty="0"/>
          </a:p>
        </p:txBody>
      </p:sp>
      <p:sp>
        <p:nvSpPr>
          <p:cNvPr id="11" name="TextBox 10"/>
          <p:cNvSpPr txBox="1"/>
          <p:nvPr/>
        </p:nvSpPr>
        <p:spPr>
          <a:xfrm>
            <a:off x="7972926" y="553817"/>
            <a:ext cx="1323474" cy="369332"/>
          </a:xfrm>
          <a:prstGeom prst="rect">
            <a:avLst/>
          </a:prstGeom>
          <a:solidFill>
            <a:schemeClr val="bg1"/>
          </a:solidFill>
          <a:ln>
            <a:solidFill>
              <a:schemeClr val="accent1"/>
            </a:solidFill>
          </a:ln>
        </p:spPr>
        <p:txBody>
          <a:bodyPr wrap="square" rtlCol="0">
            <a:spAutoFit/>
          </a:bodyPr>
          <a:lstStyle/>
          <a:p>
            <a:pPr algn="ctr"/>
            <a:r>
              <a:rPr lang="en-US" dirty="0" smtClean="0"/>
              <a:t>Pair(M-1)</a:t>
            </a:r>
            <a:endParaRPr lang="en-US" dirty="0"/>
          </a:p>
        </p:txBody>
      </p:sp>
      <p:sp>
        <p:nvSpPr>
          <p:cNvPr id="12" name="TextBox 11"/>
          <p:cNvSpPr txBox="1"/>
          <p:nvPr/>
        </p:nvSpPr>
        <p:spPr>
          <a:xfrm>
            <a:off x="10006264" y="569859"/>
            <a:ext cx="1323474" cy="369332"/>
          </a:xfrm>
          <a:prstGeom prst="rect">
            <a:avLst/>
          </a:prstGeom>
          <a:solidFill>
            <a:schemeClr val="bg1"/>
          </a:solidFill>
          <a:ln>
            <a:solidFill>
              <a:schemeClr val="accent1"/>
            </a:solidFill>
          </a:ln>
        </p:spPr>
        <p:txBody>
          <a:bodyPr wrap="square" rtlCol="0">
            <a:spAutoFit/>
          </a:bodyPr>
          <a:lstStyle/>
          <a:p>
            <a:pPr algn="ctr"/>
            <a:r>
              <a:rPr lang="en-US" dirty="0" smtClean="0"/>
              <a:t>Pair(M)</a:t>
            </a:r>
            <a:endParaRPr lang="en-US" dirty="0"/>
          </a:p>
        </p:txBody>
      </p:sp>
      <p:cxnSp>
        <p:nvCxnSpPr>
          <p:cNvPr id="14" name="Straight Connector 13"/>
          <p:cNvCxnSpPr>
            <a:stCxn id="8" idx="1"/>
            <a:endCxn id="9" idx="0"/>
          </p:cNvCxnSpPr>
          <p:nvPr/>
        </p:nvCxnSpPr>
        <p:spPr>
          <a:xfrm flipH="1">
            <a:off x="2432388" y="184666"/>
            <a:ext cx="3439023" cy="401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2"/>
            <a:endCxn id="10" idx="3"/>
          </p:cNvCxnSpPr>
          <p:nvPr/>
        </p:nvCxnSpPr>
        <p:spPr>
          <a:xfrm flipH="1">
            <a:off x="5073316" y="369332"/>
            <a:ext cx="1459832" cy="393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3"/>
            <a:endCxn id="12" idx="0"/>
          </p:cNvCxnSpPr>
          <p:nvPr/>
        </p:nvCxnSpPr>
        <p:spPr>
          <a:xfrm>
            <a:off x="7194885" y="184666"/>
            <a:ext cx="3473116" cy="385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2"/>
            <a:endCxn id="11" idx="1"/>
          </p:cNvCxnSpPr>
          <p:nvPr/>
        </p:nvCxnSpPr>
        <p:spPr>
          <a:xfrm>
            <a:off x="6533148" y="369332"/>
            <a:ext cx="1439778" cy="3691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386137" y="947030"/>
            <a:ext cx="2302042" cy="783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46380" y="485456"/>
            <a:ext cx="1513977" cy="646331"/>
          </a:xfrm>
          <a:prstGeom prst="rect">
            <a:avLst/>
          </a:prstGeom>
          <a:noFill/>
        </p:spPr>
        <p:txBody>
          <a:bodyPr wrap="square" rtlCol="0">
            <a:spAutoFit/>
          </a:bodyPr>
          <a:lstStyle/>
          <a:p>
            <a:r>
              <a:rPr lang="en-US" dirty="0" smtClean="0"/>
              <a:t>M = N(N-1)/2</a:t>
            </a:r>
          </a:p>
          <a:p>
            <a:r>
              <a:rPr lang="en-US" dirty="0" smtClean="0"/>
              <a:t>N = # digits</a:t>
            </a:r>
            <a:endParaRPr lang="en-US" dirty="0"/>
          </a:p>
        </p:txBody>
      </p:sp>
      <p:sp>
        <p:nvSpPr>
          <p:cNvPr id="30" name="Oval 29"/>
          <p:cNvSpPr/>
          <p:nvPr/>
        </p:nvSpPr>
        <p:spPr>
          <a:xfrm>
            <a:off x="1841836" y="1356104"/>
            <a:ext cx="1181104"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 | 1</a:t>
            </a:r>
            <a:endParaRPr lang="en-US" dirty="0">
              <a:solidFill>
                <a:schemeClr val="tx1"/>
              </a:solidFill>
            </a:endParaRPr>
          </a:p>
        </p:txBody>
      </p:sp>
      <p:sp>
        <p:nvSpPr>
          <p:cNvPr id="31" name="Oval 30"/>
          <p:cNvSpPr/>
          <p:nvPr/>
        </p:nvSpPr>
        <p:spPr>
          <a:xfrm>
            <a:off x="3821027" y="1356104"/>
            <a:ext cx="1181104"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 | 2</a:t>
            </a:r>
            <a:endParaRPr lang="en-US" dirty="0">
              <a:solidFill>
                <a:schemeClr val="tx1"/>
              </a:solidFill>
            </a:endParaRPr>
          </a:p>
        </p:txBody>
      </p:sp>
      <p:sp>
        <p:nvSpPr>
          <p:cNvPr id="32" name="Oval 31"/>
          <p:cNvSpPr/>
          <p:nvPr/>
        </p:nvSpPr>
        <p:spPr>
          <a:xfrm>
            <a:off x="8040109" y="1356104"/>
            <a:ext cx="1181104"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 | 9</a:t>
            </a:r>
            <a:endParaRPr lang="en-US" dirty="0">
              <a:solidFill>
                <a:schemeClr val="tx1"/>
              </a:solidFill>
            </a:endParaRPr>
          </a:p>
        </p:txBody>
      </p:sp>
      <p:sp>
        <p:nvSpPr>
          <p:cNvPr id="33" name="Oval 32"/>
          <p:cNvSpPr/>
          <p:nvPr/>
        </p:nvSpPr>
        <p:spPr>
          <a:xfrm>
            <a:off x="10077449" y="1324384"/>
            <a:ext cx="1181104"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 9</a:t>
            </a:r>
            <a:endParaRPr lang="en-US" dirty="0">
              <a:solidFill>
                <a:schemeClr val="tx1"/>
              </a:solidFill>
            </a:endParaRPr>
          </a:p>
        </p:txBody>
      </p:sp>
      <p:cxnSp>
        <p:nvCxnSpPr>
          <p:cNvPr id="36" name="Straight Connector 35"/>
          <p:cNvCxnSpPr>
            <a:stCxn id="9" idx="2"/>
            <a:endCxn id="30" idx="0"/>
          </p:cNvCxnSpPr>
          <p:nvPr/>
        </p:nvCxnSpPr>
        <p:spPr>
          <a:xfrm>
            <a:off x="2432388" y="955051"/>
            <a:ext cx="0" cy="401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0" idx="2"/>
            <a:endCxn id="31" idx="0"/>
          </p:cNvCxnSpPr>
          <p:nvPr/>
        </p:nvCxnSpPr>
        <p:spPr>
          <a:xfrm>
            <a:off x="4411579" y="947030"/>
            <a:ext cx="0" cy="409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1" idx="2"/>
            <a:endCxn id="32" idx="0"/>
          </p:cNvCxnSpPr>
          <p:nvPr/>
        </p:nvCxnSpPr>
        <p:spPr>
          <a:xfrm flipH="1">
            <a:off x="8630661" y="923149"/>
            <a:ext cx="4002" cy="432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2" idx="2"/>
            <a:endCxn id="33" idx="0"/>
          </p:cNvCxnSpPr>
          <p:nvPr/>
        </p:nvCxnSpPr>
        <p:spPr>
          <a:xfrm>
            <a:off x="10668001" y="939191"/>
            <a:ext cx="0" cy="385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370099" y="1584704"/>
            <a:ext cx="243438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2234" y="1412252"/>
            <a:ext cx="1513977" cy="369332"/>
          </a:xfrm>
          <a:prstGeom prst="rect">
            <a:avLst/>
          </a:prstGeom>
          <a:noFill/>
        </p:spPr>
        <p:txBody>
          <a:bodyPr wrap="square" rtlCol="0">
            <a:spAutoFit/>
          </a:bodyPr>
          <a:lstStyle/>
          <a:p>
            <a:pPr algn="ctr"/>
            <a:r>
              <a:rPr lang="en-US" dirty="0" smtClean="0"/>
              <a:t>Classifiers</a:t>
            </a:r>
            <a:endParaRPr lang="en-US" dirty="0"/>
          </a:p>
        </p:txBody>
      </p:sp>
      <p:sp>
        <p:nvSpPr>
          <p:cNvPr id="48" name="TextBox 47"/>
          <p:cNvSpPr txBox="1"/>
          <p:nvPr/>
        </p:nvSpPr>
        <p:spPr>
          <a:xfrm>
            <a:off x="1585668" y="2466473"/>
            <a:ext cx="1635291" cy="738664"/>
          </a:xfrm>
          <a:prstGeom prst="rect">
            <a:avLst/>
          </a:prstGeom>
          <a:solidFill>
            <a:schemeClr val="bg1"/>
          </a:solidFill>
          <a:ln>
            <a:solidFill>
              <a:schemeClr val="accent1"/>
            </a:solidFill>
          </a:ln>
        </p:spPr>
        <p:txBody>
          <a:bodyPr wrap="square" rtlCol="0">
            <a:spAutoFit/>
          </a:bodyPr>
          <a:lstStyle/>
          <a:p>
            <a:pPr algn="ctr"/>
            <a:r>
              <a:rPr lang="en-US" sz="1400" dirty="0" smtClean="0"/>
              <a:t>Linear</a:t>
            </a:r>
          </a:p>
          <a:p>
            <a:pPr algn="ctr"/>
            <a:r>
              <a:rPr lang="en-US" sz="1400" dirty="0" smtClean="0"/>
              <a:t>Polynomial (2,4,6,8)</a:t>
            </a:r>
          </a:p>
          <a:p>
            <a:pPr algn="ctr"/>
            <a:r>
              <a:rPr lang="en-US" sz="1400" dirty="0" smtClean="0"/>
              <a:t>Exponential</a:t>
            </a:r>
            <a:endParaRPr lang="en-US" sz="1400" dirty="0"/>
          </a:p>
        </p:txBody>
      </p:sp>
      <p:sp>
        <p:nvSpPr>
          <p:cNvPr id="53" name="TextBox 52"/>
          <p:cNvSpPr txBox="1"/>
          <p:nvPr/>
        </p:nvSpPr>
        <p:spPr>
          <a:xfrm>
            <a:off x="3623007" y="2466473"/>
            <a:ext cx="1682930" cy="738664"/>
          </a:xfrm>
          <a:prstGeom prst="rect">
            <a:avLst/>
          </a:prstGeom>
          <a:solidFill>
            <a:schemeClr val="bg1"/>
          </a:solidFill>
          <a:ln>
            <a:solidFill>
              <a:schemeClr val="accent1"/>
            </a:solidFill>
          </a:ln>
        </p:spPr>
        <p:txBody>
          <a:bodyPr wrap="square" rtlCol="0">
            <a:spAutoFit/>
          </a:bodyPr>
          <a:lstStyle/>
          <a:p>
            <a:pPr algn="ctr"/>
            <a:r>
              <a:rPr lang="en-US" sz="1400" dirty="0" smtClean="0"/>
              <a:t>Linear</a:t>
            </a:r>
          </a:p>
          <a:p>
            <a:pPr algn="ctr"/>
            <a:r>
              <a:rPr lang="en-US" sz="1400" dirty="0" smtClean="0"/>
              <a:t>Polynomial (2,4,6,8)</a:t>
            </a:r>
          </a:p>
          <a:p>
            <a:pPr algn="ctr"/>
            <a:r>
              <a:rPr lang="en-US" sz="1400" dirty="0" smtClean="0"/>
              <a:t>Exponential</a:t>
            </a:r>
            <a:endParaRPr lang="en-US" sz="1400" dirty="0"/>
          </a:p>
        </p:txBody>
      </p:sp>
      <p:sp>
        <p:nvSpPr>
          <p:cNvPr id="54" name="TextBox 53"/>
          <p:cNvSpPr txBox="1"/>
          <p:nvPr/>
        </p:nvSpPr>
        <p:spPr>
          <a:xfrm>
            <a:off x="7842090" y="2467020"/>
            <a:ext cx="1712218" cy="738664"/>
          </a:xfrm>
          <a:prstGeom prst="rect">
            <a:avLst/>
          </a:prstGeom>
          <a:solidFill>
            <a:schemeClr val="bg1"/>
          </a:solidFill>
          <a:ln>
            <a:solidFill>
              <a:schemeClr val="accent1"/>
            </a:solidFill>
          </a:ln>
        </p:spPr>
        <p:txBody>
          <a:bodyPr wrap="square" rtlCol="0">
            <a:spAutoFit/>
          </a:bodyPr>
          <a:lstStyle/>
          <a:p>
            <a:pPr algn="ctr"/>
            <a:r>
              <a:rPr lang="en-US" sz="1400" dirty="0" smtClean="0"/>
              <a:t>Linear</a:t>
            </a:r>
          </a:p>
          <a:p>
            <a:pPr algn="ctr"/>
            <a:r>
              <a:rPr lang="en-US" sz="1400" dirty="0" smtClean="0"/>
              <a:t>Polynomial (2,4,6,8)</a:t>
            </a:r>
          </a:p>
          <a:p>
            <a:pPr algn="ctr"/>
            <a:r>
              <a:rPr lang="en-US" sz="1400" dirty="0" smtClean="0"/>
              <a:t>Exponential</a:t>
            </a:r>
            <a:endParaRPr lang="en-US" sz="1400" dirty="0"/>
          </a:p>
        </p:txBody>
      </p:sp>
      <p:sp>
        <p:nvSpPr>
          <p:cNvPr id="55" name="TextBox 54"/>
          <p:cNvSpPr txBox="1"/>
          <p:nvPr/>
        </p:nvSpPr>
        <p:spPr>
          <a:xfrm>
            <a:off x="9879430" y="2466473"/>
            <a:ext cx="1759856" cy="738664"/>
          </a:xfrm>
          <a:prstGeom prst="rect">
            <a:avLst/>
          </a:prstGeom>
          <a:solidFill>
            <a:schemeClr val="bg1"/>
          </a:solidFill>
          <a:ln>
            <a:solidFill>
              <a:schemeClr val="accent1"/>
            </a:solidFill>
          </a:ln>
        </p:spPr>
        <p:txBody>
          <a:bodyPr wrap="square" rtlCol="0">
            <a:spAutoFit/>
          </a:bodyPr>
          <a:lstStyle/>
          <a:p>
            <a:pPr algn="ctr"/>
            <a:r>
              <a:rPr lang="en-US" sz="1400" dirty="0" smtClean="0"/>
              <a:t>Linear</a:t>
            </a:r>
          </a:p>
          <a:p>
            <a:pPr algn="ctr"/>
            <a:r>
              <a:rPr lang="en-US" sz="1400" dirty="0" smtClean="0"/>
              <a:t>Polynomial (2,4,6,8)</a:t>
            </a:r>
          </a:p>
          <a:p>
            <a:pPr algn="ctr"/>
            <a:r>
              <a:rPr lang="en-US" sz="1400" dirty="0" smtClean="0"/>
              <a:t>Exponential</a:t>
            </a:r>
            <a:endParaRPr lang="en-US" sz="1400" dirty="0"/>
          </a:p>
        </p:txBody>
      </p:sp>
      <p:cxnSp>
        <p:nvCxnSpPr>
          <p:cNvPr id="57" name="Straight Connector 56"/>
          <p:cNvCxnSpPr>
            <a:stCxn id="32" idx="4"/>
            <a:endCxn id="54" idx="0"/>
          </p:cNvCxnSpPr>
          <p:nvPr/>
        </p:nvCxnSpPr>
        <p:spPr>
          <a:xfrm>
            <a:off x="8630661" y="1813304"/>
            <a:ext cx="67538" cy="653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33" idx="4"/>
            <a:endCxn id="55" idx="0"/>
          </p:cNvCxnSpPr>
          <p:nvPr/>
        </p:nvCxnSpPr>
        <p:spPr>
          <a:xfrm>
            <a:off x="10668001" y="1781584"/>
            <a:ext cx="91357" cy="684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1" idx="4"/>
            <a:endCxn id="53" idx="0"/>
          </p:cNvCxnSpPr>
          <p:nvPr/>
        </p:nvCxnSpPr>
        <p:spPr>
          <a:xfrm>
            <a:off x="4411579" y="1813304"/>
            <a:ext cx="52893" cy="653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0" idx="4"/>
            <a:endCxn id="48" idx="0"/>
          </p:cNvCxnSpPr>
          <p:nvPr/>
        </p:nvCxnSpPr>
        <p:spPr>
          <a:xfrm flipH="1">
            <a:off x="2403314" y="1813304"/>
            <a:ext cx="29074" cy="653169"/>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08790" y="2651139"/>
            <a:ext cx="1513977" cy="369332"/>
          </a:xfrm>
          <a:prstGeom prst="rect">
            <a:avLst/>
          </a:prstGeom>
          <a:noFill/>
        </p:spPr>
        <p:txBody>
          <a:bodyPr wrap="square" rtlCol="0">
            <a:spAutoFit/>
          </a:bodyPr>
          <a:lstStyle/>
          <a:p>
            <a:pPr algn="ctr"/>
            <a:r>
              <a:rPr lang="en-US" dirty="0" smtClean="0"/>
              <a:t>Kernels</a:t>
            </a:r>
            <a:endParaRPr lang="en-US" dirty="0"/>
          </a:p>
        </p:txBody>
      </p:sp>
      <p:cxnSp>
        <p:nvCxnSpPr>
          <p:cNvPr id="66" name="Straight Connector 65"/>
          <p:cNvCxnSpPr/>
          <p:nvPr/>
        </p:nvCxnSpPr>
        <p:spPr>
          <a:xfrm>
            <a:off x="5315955" y="2835439"/>
            <a:ext cx="2434385" cy="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5757112" y="3501189"/>
            <a:ext cx="1644778" cy="8832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Combine</a:t>
            </a:r>
          </a:p>
          <a:p>
            <a:pPr algn="ctr"/>
            <a:r>
              <a:rPr lang="en-US" dirty="0" smtClean="0">
                <a:solidFill>
                  <a:schemeClr val="tx1"/>
                </a:solidFill>
              </a:rPr>
              <a:t>Predicted Value</a:t>
            </a:r>
            <a:endParaRPr lang="en-US" dirty="0">
              <a:solidFill>
                <a:schemeClr val="tx1"/>
              </a:solidFill>
            </a:endParaRPr>
          </a:p>
        </p:txBody>
      </p:sp>
      <p:cxnSp>
        <p:nvCxnSpPr>
          <p:cNvPr id="70" name="Straight Connector 69"/>
          <p:cNvCxnSpPr>
            <a:stCxn id="53" idx="2"/>
            <a:endCxn id="67" idx="0"/>
          </p:cNvCxnSpPr>
          <p:nvPr/>
        </p:nvCxnSpPr>
        <p:spPr>
          <a:xfrm>
            <a:off x="4464472" y="3205137"/>
            <a:ext cx="2115029" cy="296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54" idx="2"/>
            <a:endCxn id="67" idx="0"/>
          </p:cNvCxnSpPr>
          <p:nvPr/>
        </p:nvCxnSpPr>
        <p:spPr>
          <a:xfrm flipH="1">
            <a:off x="6579501" y="3205684"/>
            <a:ext cx="2118698" cy="295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48" idx="2"/>
            <a:endCxn id="67" idx="2"/>
          </p:cNvCxnSpPr>
          <p:nvPr/>
        </p:nvCxnSpPr>
        <p:spPr>
          <a:xfrm>
            <a:off x="2403314" y="3205137"/>
            <a:ext cx="3353798" cy="7376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55" idx="2"/>
            <a:endCxn id="67" idx="6"/>
          </p:cNvCxnSpPr>
          <p:nvPr/>
        </p:nvCxnSpPr>
        <p:spPr>
          <a:xfrm flipH="1">
            <a:off x="7401890" y="3205137"/>
            <a:ext cx="3357468" cy="737673"/>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5772691" y="5067024"/>
            <a:ext cx="1629199" cy="8073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Output the most vote</a:t>
            </a:r>
            <a:endParaRPr lang="en-US" dirty="0">
              <a:solidFill>
                <a:schemeClr val="tx1"/>
              </a:solidFill>
            </a:endParaRPr>
          </a:p>
        </p:txBody>
      </p:sp>
      <p:sp>
        <p:nvSpPr>
          <p:cNvPr id="83" name="TextBox 82"/>
          <p:cNvSpPr txBox="1"/>
          <p:nvPr/>
        </p:nvSpPr>
        <p:spPr>
          <a:xfrm>
            <a:off x="92233" y="3558259"/>
            <a:ext cx="1513977" cy="646331"/>
          </a:xfrm>
          <a:prstGeom prst="rect">
            <a:avLst/>
          </a:prstGeom>
          <a:noFill/>
        </p:spPr>
        <p:txBody>
          <a:bodyPr wrap="square" rtlCol="0">
            <a:spAutoFit/>
          </a:bodyPr>
          <a:lstStyle/>
          <a:p>
            <a:pPr algn="ctr"/>
            <a:r>
              <a:rPr lang="en-US" dirty="0" smtClean="0"/>
              <a:t>Combining Steps</a:t>
            </a:r>
            <a:endParaRPr lang="en-US" dirty="0"/>
          </a:p>
        </p:txBody>
      </p:sp>
      <p:cxnSp>
        <p:nvCxnSpPr>
          <p:cNvPr id="86" name="Straight Connector 85"/>
          <p:cNvCxnSpPr>
            <a:stCxn id="67" idx="4"/>
            <a:endCxn id="77" idx="0"/>
          </p:cNvCxnSpPr>
          <p:nvPr/>
        </p:nvCxnSpPr>
        <p:spPr>
          <a:xfrm>
            <a:off x="6579501" y="4384431"/>
            <a:ext cx="7790" cy="682593"/>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108790" y="5286052"/>
            <a:ext cx="1513977" cy="369332"/>
          </a:xfrm>
          <a:prstGeom prst="rect">
            <a:avLst/>
          </a:prstGeom>
          <a:noFill/>
        </p:spPr>
        <p:txBody>
          <a:bodyPr wrap="square" rtlCol="0">
            <a:spAutoFit/>
          </a:bodyPr>
          <a:lstStyle/>
          <a:p>
            <a:pPr algn="ctr"/>
            <a:r>
              <a:rPr lang="en-US" dirty="0" smtClean="0"/>
              <a:t>Results</a:t>
            </a:r>
            <a:endParaRPr lang="en-US" dirty="0"/>
          </a:p>
        </p:txBody>
      </p:sp>
      <p:sp>
        <p:nvSpPr>
          <p:cNvPr id="104" name="TextBox 103"/>
          <p:cNvSpPr txBox="1"/>
          <p:nvPr/>
        </p:nvSpPr>
        <p:spPr>
          <a:xfrm rot="19247963">
            <a:off x="4401046" y="90060"/>
            <a:ext cx="617935" cy="369332"/>
          </a:xfrm>
          <a:prstGeom prst="rect">
            <a:avLst/>
          </a:prstGeom>
          <a:noFill/>
        </p:spPr>
        <p:txBody>
          <a:bodyPr wrap="square" rtlCol="0">
            <a:spAutoFit/>
          </a:bodyPr>
          <a:lstStyle/>
          <a:p>
            <a:r>
              <a:rPr lang="en-US" dirty="0" smtClean="0"/>
              <a:t>Split</a:t>
            </a:r>
            <a:endParaRPr lang="en-US" dirty="0"/>
          </a:p>
        </p:txBody>
      </p:sp>
      <p:sp>
        <p:nvSpPr>
          <p:cNvPr id="105" name="TextBox 104"/>
          <p:cNvSpPr txBox="1"/>
          <p:nvPr/>
        </p:nvSpPr>
        <p:spPr>
          <a:xfrm rot="19247963">
            <a:off x="5538381" y="369152"/>
            <a:ext cx="617935" cy="369332"/>
          </a:xfrm>
          <a:prstGeom prst="rect">
            <a:avLst/>
          </a:prstGeom>
          <a:noFill/>
        </p:spPr>
        <p:txBody>
          <a:bodyPr wrap="square" rtlCol="0">
            <a:spAutoFit/>
          </a:bodyPr>
          <a:lstStyle/>
          <a:p>
            <a:r>
              <a:rPr lang="en-US" smtClean="0"/>
              <a:t>Split</a:t>
            </a:r>
            <a:endParaRPr lang="en-US"/>
          </a:p>
        </p:txBody>
      </p:sp>
      <p:sp>
        <p:nvSpPr>
          <p:cNvPr id="106" name="TextBox 105"/>
          <p:cNvSpPr txBox="1"/>
          <p:nvPr/>
        </p:nvSpPr>
        <p:spPr>
          <a:xfrm rot="1005636">
            <a:off x="7048779" y="418470"/>
            <a:ext cx="617935" cy="369332"/>
          </a:xfrm>
          <a:prstGeom prst="rect">
            <a:avLst/>
          </a:prstGeom>
          <a:noFill/>
        </p:spPr>
        <p:txBody>
          <a:bodyPr wrap="square" rtlCol="0">
            <a:spAutoFit/>
          </a:bodyPr>
          <a:lstStyle/>
          <a:p>
            <a:r>
              <a:rPr lang="en-US" dirty="0" smtClean="0"/>
              <a:t>Split</a:t>
            </a:r>
            <a:endParaRPr lang="en-US" dirty="0"/>
          </a:p>
        </p:txBody>
      </p:sp>
      <p:sp>
        <p:nvSpPr>
          <p:cNvPr id="107" name="TextBox 106"/>
          <p:cNvSpPr txBox="1"/>
          <p:nvPr/>
        </p:nvSpPr>
        <p:spPr>
          <a:xfrm rot="1005636">
            <a:off x="7912950" y="126254"/>
            <a:ext cx="617935" cy="369332"/>
          </a:xfrm>
          <a:prstGeom prst="rect">
            <a:avLst/>
          </a:prstGeom>
          <a:noFill/>
        </p:spPr>
        <p:txBody>
          <a:bodyPr wrap="square" rtlCol="0">
            <a:spAutoFit/>
          </a:bodyPr>
          <a:lstStyle/>
          <a:p>
            <a:r>
              <a:rPr lang="en-US" dirty="0" smtClean="0"/>
              <a:t>Split</a:t>
            </a:r>
            <a:endParaRPr lang="en-US" dirty="0"/>
          </a:p>
        </p:txBody>
      </p:sp>
    </p:spTree>
    <p:extLst>
      <p:ext uri="{BB962C8B-B14F-4D97-AF65-F5344CB8AC3E}">
        <p14:creationId xmlns:p14="http://schemas.microsoft.com/office/powerpoint/2010/main" val="2001634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2901</TotalTime>
  <Words>851</Words>
  <Application>Microsoft Macintosh PowerPoint</Application>
  <PresentationFormat>Widescreen</PresentationFormat>
  <Paragraphs>351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Abadi MT Condensed Extra Bold</vt:lpstr>
      <vt:lpstr>Calibri</vt:lpstr>
      <vt:lpstr>Calibri Light</vt:lpstr>
      <vt:lpstr>Times New Roman</vt:lpstr>
      <vt:lpstr>Arial</vt:lpstr>
      <vt:lpstr>Office Theme</vt:lpstr>
      <vt:lpstr>Digit Recognizer</vt:lpstr>
      <vt:lpstr>Abstract</vt:lpstr>
      <vt:lpstr>Data (Open source Kaggle)</vt:lpstr>
      <vt:lpstr>Gaussian Naïve Bayes</vt:lpstr>
      <vt:lpstr>PowerPoint Presentation</vt:lpstr>
      <vt:lpstr>K-NN Matrix Distance</vt:lpstr>
      <vt:lpstr>K-Nearest Neighbor Analysis</vt:lpstr>
      <vt:lpstr>K-Nearest Neighbor Analysis (cont.)</vt:lpstr>
      <vt:lpstr>PowerPoint Presentation</vt:lpstr>
      <vt:lpstr>Perceptron Analysis</vt:lpstr>
      <vt:lpstr>Perceptron Analysis (cont.)</vt:lpstr>
      <vt:lpstr>PowerPoint Presentation</vt:lpstr>
      <vt:lpstr>PowerPoint Presentation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hlpha2</dc:creator>
  <cp:lastModifiedBy>Microsoft Office User</cp:lastModifiedBy>
  <cp:revision>54</cp:revision>
  <cp:lastPrinted>2017-03-08T23:31:02Z</cp:lastPrinted>
  <dcterms:created xsi:type="dcterms:W3CDTF">2017-03-07T18:18:22Z</dcterms:created>
  <dcterms:modified xsi:type="dcterms:W3CDTF">2017-03-10T19:21:39Z</dcterms:modified>
</cp:coreProperties>
</file>