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90" r:id="rId3"/>
    <p:sldId id="291" r:id="rId4"/>
    <p:sldId id="293" r:id="rId5"/>
    <p:sldId id="294" r:id="rId6"/>
    <p:sldId id="296" r:id="rId7"/>
    <p:sldId id="297" r:id="rId8"/>
    <p:sldId id="299" r:id="rId9"/>
    <p:sldId id="300" r:id="rId10"/>
    <p:sldId id="302" r:id="rId11"/>
    <p:sldId id="303" r:id="rId12"/>
    <p:sldId id="304" r:id="rId13"/>
    <p:sldId id="305" r:id="rId14"/>
    <p:sldId id="306" r:id="rId15"/>
    <p:sldId id="307" r:id="rId16"/>
    <p:sldId id="322" r:id="rId17"/>
    <p:sldId id="309" r:id="rId18"/>
    <p:sldId id="310" r:id="rId19"/>
    <p:sldId id="323" r:id="rId20"/>
    <p:sldId id="311" r:id="rId21"/>
    <p:sldId id="316" r:id="rId22"/>
    <p:sldId id="327" r:id="rId23"/>
    <p:sldId id="324" r:id="rId24"/>
    <p:sldId id="325" r:id="rId25"/>
    <p:sldId id="312" r:id="rId26"/>
    <p:sldId id="326" r:id="rId27"/>
    <p:sldId id="32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124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10/13/2017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960D5-2F1C-4A8E-99EB-9A13506EF23D}" type="slidenum">
              <a:rPr lang="en-US" smtClean="0"/>
              <a:t>1</a:t>
            </a:fld>
            <a:endParaRPr lang="en-US"/>
          </a:p>
        </p:txBody>
      </p:sp>
    </p:spTree>
    <p:extLst>
      <p:ext uri="{BB962C8B-B14F-4D97-AF65-F5344CB8AC3E}">
        <p14:creationId xmlns:p14="http://schemas.microsoft.com/office/powerpoint/2010/main" val="2892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10/13/2017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10/13/2017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10/13/2017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www.doulingo.com/"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65328" y="978186"/>
            <a:ext cx="7924800" cy="1143000"/>
          </a:xfrm>
        </p:spPr>
        <p:txBody>
          <a:bodyPr>
            <a:noAutofit/>
          </a:bodyPr>
          <a:lstStyle/>
          <a:p>
            <a:r>
              <a:rPr lang="en-US" sz="4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BÁO CÁO ĐỒ ÁN CHUYÊN NGÀNH</a:t>
            </a:r>
          </a:p>
        </p:txBody>
      </p:sp>
      <p:sp>
        <p:nvSpPr>
          <p:cNvPr id="9" name="Rectangle 8"/>
          <p:cNvSpPr/>
          <p:nvPr/>
        </p:nvSpPr>
        <p:spPr>
          <a:xfrm>
            <a:off x="457200" y="2254250"/>
            <a:ext cx="8021471" cy="104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b="1" i="1" u="sng" dirty="0">
                <a:solidFill>
                  <a:srgbClr val="C00000"/>
                </a:solidFill>
                <a:latin typeface="Segoe UI Light" pitchFamily="34" charset="0"/>
                <a:cs typeface="Segoe UI Light" pitchFamily="34" charset="0"/>
              </a:rPr>
              <a:t>Đề tài</a:t>
            </a:r>
            <a:r>
              <a:rPr lang="en-US" sz="3200" dirty="0">
                <a:solidFill>
                  <a:srgbClr val="C00000"/>
                </a:solidFill>
                <a:latin typeface="Segoe UI Light" pitchFamily="34" charset="0"/>
                <a:cs typeface="Segoe UI Light" pitchFamily="34" charset="0"/>
              </a:rPr>
              <a:t>: </a:t>
            </a:r>
            <a:r>
              <a:rPr lang="en-US" sz="3200" b="1" dirty="0">
                <a:solidFill>
                  <a:srgbClr val="C00000"/>
                </a:solidFill>
                <a:latin typeface="Segoe UI Light" pitchFamily="34" charset="0"/>
                <a:cs typeface="Segoe UI Light" pitchFamily="34" charset="0"/>
              </a:rPr>
              <a:t>Xây Dựng Ứng Dụng Học </a:t>
            </a:r>
            <a:r>
              <a:rPr lang="en-US" sz="3200" b="1">
                <a:solidFill>
                  <a:srgbClr val="C00000"/>
                </a:solidFill>
                <a:latin typeface="Segoe UI Light" pitchFamily="34" charset="0"/>
                <a:cs typeface="Segoe UI Light" pitchFamily="34" charset="0"/>
              </a:rPr>
              <a:t>Tiếng K’Ho</a:t>
            </a:r>
            <a:endParaRPr lang="en-US" sz="3200" b="1" dirty="0">
              <a:solidFill>
                <a:srgbClr val="C00000"/>
              </a:solidFill>
              <a:latin typeface="Segoe UI Light" pitchFamily="34" charset="0"/>
              <a:cs typeface="Segoe UI Light" pitchFamily="34" charset="0"/>
            </a:endParaRPr>
          </a:p>
        </p:txBody>
      </p:sp>
      <p:sp>
        <p:nvSpPr>
          <p:cNvPr id="12" name="Rectangle 11"/>
          <p:cNvSpPr/>
          <p:nvPr/>
        </p:nvSpPr>
        <p:spPr>
          <a:xfrm>
            <a:off x="1905000" y="4305300"/>
            <a:ext cx="70104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400" dirty="0">
                <a:solidFill>
                  <a:srgbClr val="C00000"/>
                </a:solidFill>
                <a:latin typeface="Times New Roman" panose="02020603050405020304" pitchFamily="18" charset="0"/>
                <a:cs typeface="Times New Roman" panose="02020603050405020304" pitchFamily="18" charset="0"/>
              </a:rPr>
              <a:t>SV thực hiện: </a:t>
            </a:r>
            <a:r>
              <a:rPr lang="en-US" sz="2400">
                <a:solidFill>
                  <a:srgbClr val="C00000"/>
                </a:solidFill>
                <a:latin typeface="Times New Roman" panose="02020603050405020304" pitchFamily="18" charset="0"/>
                <a:cs typeface="Times New Roman" panose="02020603050405020304" pitchFamily="18" charset="0"/>
              </a:rPr>
              <a:t>	1312667 </a:t>
            </a:r>
            <a:r>
              <a:rPr lang="en-US" sz="2400" dirty="0">
                <a:solidFill>
                  <a:srgbClr val="C00000"/>
                </a:solidFill>
                <a:latin typeface="Times New Roman" panose="02020603050405020304" pitchFamily="18" charset="0"/>
                <a:cs typeface="Times New Roman" panose="02020603050405020304" pitchFamily="18" charset="0"/>
              </a:rPr>
              <a:t>- Sang Khánh Vinh</a:t>
            </a:r>
          </a:p>
          <a:p>
            <a:r>
              <a:rPr lang="en-US" sz="2400" dirty="0">
                <a:solidFill>
                  <a:srgbClr val="C00000"/>
                </a:solidFill>
                <a:latin typeface="Times New Roman" panose="02020603050405020304" pitchFamily="18" charset="0"/>
                <a:cs typeface="Times New Roman" panose="02020603050405020304" pitchFamily="18" charset="0"/>
              </a:rPr>
              <a:t>	</a:t>
            </a:r>
            <a:r>
              <a:rPr lang="en-US" sz="2400">
                <a:solidFill>
                  <a:srgbClr val="C00000"/>
                </a:solidFill>
                <a:latin typeface="Times New Roman" panose="02020603050405020304" pitchFamily="18" charset="0"/>
                <a:cs typeface="Times New Roman" panose="02020603050405020304" pitchFamily="18" charset="0"/>
              </a:rPr>
              <a:t>	1312656 </a:t>
            </a:r>
            <a:r>
              <a:rPr lang="en-US" sz="2400" dirty="0">
                <a:solidFill>
                  <a:srgbClr val="C00000"/>
                </a:solidFill>
                <a:latin typeface="Times New Roman" panose="02020603050405020304" pitchFamily="18" charset="0"/>
                <a:cs typeface="Times New Roman" panose="02020603050405020304" pitchFamily="18" charset="0"/>
              </a:rPr>
              <a:t>- Nguyễn Bá Quốc Anh Quân</a:t>
            </a:r>
          </a:p>
          <a:p>
            <a:r>
              <a:rPr lang="en-US" sz="2400" dirty="0">
                <a:solidFill>
                  <a:srgbClr val="C00000"/>
                </a:solidFill>
                <a:latin typeface="Times New Roman" panose="02020603050405020304" pitchFamily="18" charset="0"/>
                <a:cs typeface="Times New Roman" panose="02020603050405020304" pitchFamily="18" charset="0"/>
              </a:rPr>
              <a:t>GVHD: </a:t>
            </a:r>
            <a:r>
              <a:rPr lang="en-US" sz="2400">
                <a:solidFill>
                  <a:srgbClr val="C00000"/>
                </a:solidFill>
                <a:latin typeface="Times New Roman" panose="02020603050405020304" pitchFamily="18" charset="0"/>
                <a:cs typeface="Times New Roman" panose="02020603050405020304" pitchFamily="18" charset="0"/>
              </a:rPr>
              <a:t>	TS</a:t>
            </a:r>
            <a:r>
              <a:rPr lang="en-US" sz="2400" dirty="0">
                <a:solidFill>
                  <a:srgbClr val="C00000"/>
                </a:solidFill>
                <a:latin typeface="Times New Roman" panose="02020603050405020304" pitchFamily="18" charset="0"/>
                <a:cs typeface="Times New Roman" panose="02020603050405020304" pitchFamily="18" charset="0"/>
              </a:rPr>
              <a:t>. Đinh Viết Tuấn</a:t>
            </a: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vi-VN" sz="1400"/>
              <a:t>13/10/2017</a:t>
            </a:r>
            <a:endParaRPr lang="en-US" sz="1400" dirty="0"/>
          </a:p>
        </p:txBody>
      </p:sp>
      <p:sp>
        <p:nvSpPr>
          <p:cNvPr id="4" name="Slide Number Placeholder 3"/>
          <p:cNvSpPr>
            <a:spLocks noGrp="1"/>
          </p:cNvSpPr>
          <p:nvPr>
            <p:ph type="sldNum" sz="quarter" idx="12"/>
          </p:nvPr>
        </p:nvSpPr>
        <p:spPr/>
        <p:txBody>
          <a:bodyPr/>
          <a:lstStyle/>
          <a:p>
            <a:endParaRPr lang="en-US" dirty="0"/>
          </a:p>
        </p:txBody>
      </p:sp>
      <p:pic>
        <p:nvPicPr>
          <p:cNvPr id="10" name="Picture 9">
            <a:extLst>
              <a:ext uri="{FF2B5EF4-FFF2-40B4-BE49-F238E27FC236}">
                <a16:creationId xmlns="" xmlns:a16="http://schemas.microsoft.com/office/drawing/2014/main" id="{8D2D12AD-440E-467D-AB43-0C3F2A166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52742"/>
            <a:ext cx="1014058" cy="1014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893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10</a:t>
            </a:fld>
            <a:endParaRPr lang="en-US"/>
          </a:p>
        </p:txBody>
      </p:sp>
      <p:sp>
        <p:nvSpPr>
          <p:cNvPr id="6" name="Title 1"/>
          <p:cNvSpPr txBox="1">
            <a:spLocks/>
          </p:cNvSpPr>
          <p:nvPr/>
        </p:nvSpPr>
        <p:spPr>
          <a:xfrm>
            <a:off x="457200" y="990600"/>
            <a:ext cx="8229600" cy="19343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lvl="0"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English </a:t>
            </a:r>
            <a:r>
              <a:rPr lang="en-US" sz="2200" b="1" dirty="0">
                <a:solidFill>
                  <a:schemeClr val="tx1"/>
                </a:solidFill>
                <a:latin typeface="Arial" panose="020B0604020202020204" pitchFamily="34" charset="0"/>
                <a:cs typeface="Arial" panose="020B0604020202020204" pitchFamily="34" charset="0"/>
              </a:rPr>
              <a:t>Study Pro 2012:</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Ưu điểm:</a:t>
            </a:r>
          </a:p>
          <a:p>
            <a:pPr marL="517525"/>
            <a:r>
              <a:rPr lang="en-US" sz="2200">
                <a:solidFill>
                  <a:schemeClr val="tx1"/>
                </a:solidFill>
                <a:latin typeface="Arial" panose="020B0604020202020204" pitchFamily="34" charset="0"/>
                <a:cs typeface="Arial" panose="020B0604020202020204" pitchFamily="34" charset="0"/>
              </a:rPr>
              <a:t> 		Thuận </a:t>
            </a:r>
            <a:r>
              <a:rPr lang="en-US" sz="2200" dirty="0">
                <a:solidFill>
                  <a:schemeClr val="tx1"/>
                </a:solidFill>
                <a:latin typeface="Arial" panose="020B0604020202020204" pitchFamily="34" charset="0"/>
                <a:cs typeface="Arial" panose="020B0604020202020204" pitchFamily="34" charset="0"/>
              </a:rPr>
              <a:t>tiện cho người sử dụng.</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517525"/>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smartphone.</a:t>
            </a:r>
          </a:p>
          <a:p>
            <a:pPr marL="517525"/>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dạng học theo bài.</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76400" y="2985983"/>
            <a:ext cx="5791200" cy="3414817"/>
          </a:xfrm>
          <a:prstGeom prst="rect">
            <a:avLst/>
          </a:prstGeom>
        </p:spPr>
      </p:pic>
      <p:sp>
        <p:nvSpPr>
          <p:cNvPr id="8" name="Title 1">
            <a:extLst>
              <a:ext uri="{FF2B5EF4-FFF2-40B4-BE49-F238E27FC236}">
                <a16:creationId xmlns="" xmlns:a16="http://schemas.microsoft.com/office/drawing/2014/main" id="{C1FDB4AA-11EA-4480-B168-DF04D9432BE3}"/>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4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a:t>
            </a:r>
            <a:endParaRPr lang="en-US" sz="34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4996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11</a:t>
            </a:fld>
            <a:endParaRPr lang="en-US"/>
          </a:p>
        </p:txBody>
      </p:sp>
      <p:sp>
        <p:nvSpPr>
          <p:cNvPr id="6" name="Title 1"/>
          <p:cNvSpPr txBox="1">
            <a:spLocks/>
          </p:cNvSpPr>
          <p:nvPr/>
        </p:nvSpPr>
        <p:spPr>
          <a:xfrm>
            <a:off x="453886" y="884238"/>
            <a:ext cx="8690114" cy="20407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lvl="0"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English Grammar</a:t>
            </a:r>
            <a:r>
              <a:rPr lang="en-US" sz="2200" b="1" dirty="0">
                <a:solidFill>
                  <a:schemeClr val="tx1"/>
                </a:solidFill>
                <a:latin typeface="Arial" panose="020B0604020202020204" pitchFamily="34" charset="0"/>
                <a:cs typeface="Arial" panose="020B0604020202020204" pitchFamily="34" charset="0"/>
              </a:rPr>
              <a:t>:</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Ưu điểm:</a:t>
            </a:r>
          </a:p>
          <a:p>
            <a:pPr marL="517525"/>
            <a:r>
              <a:rPr lang="en-US" sz="2200">
                <a:solidFill>
                  <a:schemeClr val="tx1"/>
                </a:solidFill>
                <a:latin typeface="Arial" panose="020B0604020202020204" pitchFamily="34" charset="0"/>
                <a:cs typeface="Arial" panose="020B0604020202020204" pitchFamily="34" charset="0"/>
              </a:rPr>
              <a:t> 		Nhiều </a:t>
            </a:r>
            <a:r>
              <a:rPr lang="en-US" sz="2200" dirty="0">
                <a:solidFill>
                  <a:schemeClr val="tx1"/>
                </a:solidFill>
                <a:latin typeface="Arial" panose="020B0604020202020204" pitchFamily="34" charset="0"/>
                <a:cs typeface="Arial" panose="020B0604020202020204" pitchFamily="34" charset="0"/>
              </a:rPr>
              <a:t>chức năng giúp việc học ngữ pháp dễ dàng.</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517525"/>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a:t>
            </a:r>
            <a:r>
              <a:rPr lang="en-US" sz="2200">
                <a:solidFill>
                  <a:schemeClr val="tx1"/>
                </a:solidFill>
                <a:latin typeface="Arial" panose="020B0604020202020204" pitchFamily="34" charset="0"/>
                <a:cs typeface="Arial" panose="020B0604020202020204" pitchFamily="34" charset="0"/>
              </a:rPr>
              <a:t>smartphone.</a:t>
            </a:r>
            <a:endParaRPr lang="en-US" sz="2200" dirty="0">
              <a:solidFill>
                <a:schemeClr val="tx1"/>
              </a:solidFill>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673087" y="2924968"/>
            <a:ext cx="5791200" cy="3280379"/>
          </a:xfrm>
          <a:prstGeom prst="rect">
            <a:avLst/>
          </a:prstGeom>
        </p:spPr>
      </p:pic>
      <p:sp>
        <p:nvSpPr>
          <p:cNvPr id="7" name="Title 1">
            <a:extLst>
              <a:ext uri="{FF2B5EF4-FFF2-40B4-BE49-F238E27FC236}">
                <a16:creationId xmlns="" xmlns:a16="http://schemas.microsoft.com/office/drawing/2014/main" id="{CE52A4DC-9B00-4F77-B20C-9468ECF2E962}"/>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6839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12</a:t>
            </a:fld>
            <a:endParaRPr lang="en-US"/>
          </a:p>
        </p:txBody>
      </p:sp>
      <p:sp>
        <p:nvSpPr>
          <p:cNvPr id="6" name="Title 1"/>
          <p:cNvSpPr txBox="1">
            <a:spLocks/>
          </p:cNvSpPr>
          <p:nvPr/>
        </p:nvSpPr>
        <p:spPr>
          <a:xfrm>
            <a:off x="457200" y="884238"/>
            <a:ext cx="8229600" cy="20407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English4u:</a:t>
            </a:r>
            <a:endParaRPr lang="en-US" sz="2200" b="1" dirty="0">
              <a:solidFill>
                <a:schemeClr val="tx1"/>
              </a:solidFill>
              <a:latin typeface="Arial" panose="020B0604020202020204" pitchFamily="34" charset="0"/>
              <a:cs typeface="Arial" panose="020B0604020202020204" pitchFamily="34" charset="0"/>
            </a:endParaRPr>
          </a:p>
          <a:p>
            <a:pPr marL="860425" indent="-342900">
              <a:buFont typeface="Arial" panose="020B0604020202020204" pitchFamily="34" charset="0"/>
              <a:buChar char="•"/>
            </a:pPr>
            <a:r>
              <a:rPr lang="en-US" sz="2200">
                <a:solidFill>
                  <a:schemeClr val="tx1"/>
                </a:solidFill>
                <a:latin typeface="Arial" panose="020B0604020202020204" pitchFamily="34" charset="0"/>
                <a:cs typeface="Arial" panose="020B0604020202020204" pitchFamily="34" charset="0"/>
              </a:rPr>
              <a:t>Ưu </a:t>
            </a:r>
            <a:r>
              <a:rPr lang="en-US" sz="2200" dirty="0">
                <a:solidFill>
                  <a:schemeClr val="tx1"/>
                </a:solidFill>
                <a:latin typeface="Arial" panose="020B0604020202020204" pitchFamily="34" charset="0"/>
                <a:cs typeface="Arial" panose="020B0604020202020204" pitchFamily="34" charset="0"/>
              </a:rPr>
              <a:t>điểm:</a:t>
            </a:r>
          </a:p>
          <a:p>
            <a:pPr marL="517525"/>
            <a:r>
              <a:rPr lang="en-US" sz="2200">
                <a:solidFill>
                  <a:schemeClr val="tx1"/>
                </a:solidFill>
                <a:latin typeface="Arial" panose="020B0604020202020204" pitchFamily="34" charset="0"/>
                <a:cs typeface="Arial" panose="020B0604020202020204" pitchFamily="34" charset="0"/>
              </a:rPr>
              <a:t> 		Có </a:t>
            </a:r>
            <a:r>
              <a:rPr lang="en-US" sz="2200" dirty="0">
                <a:solidFill>
                  <a:schemeClr val="tx1"/>
                </a:solidFill>
                <a:latin typeface="Arial" panose="020B0604020202020204" pitchFamily="34" charset="0"/>
                <a:cs typeface="Arial" panose="020B0604020202020204" pitchFamily="34" charset="0"/>
              </a:rPr>
              <a:t>hỗ trợ smartphone</a:t>
            </a:r>
          </a:p>
          <a:p>
            <a:pPr marL="517525"/>
            <a:r>
              <a:rPr lang="en-US" sz="2200">
                <a:solidFill>
                  <a:schemeClr val="tx1"/>
                </a:solidFill>
                <a:latin typeface="Arial" panose="020B0604020202020204" pitchFamily="34" charset="0"/>
                <a:cs typeface="Arial" panose="020B0604020202020204" pitchFamily="34" charset="0"/>
              </a:rPr>
              <a:t> 		Có </a:t>
            </a:r>
            <a:r>
              <a:rPr lang="en-US" sz="2200" dirty="0">
                <a:solidFill>
                  <a:schemeClr val="tx1"/>
                </a:solidFill>
                <a:latin typeface="Arial" panose="020B0604020202020204" pitchFamily="34" charset="0"/>
                <a:cs typeface="Arial" panose="020B0604020202020204" pitchFamily="34" charset="0"/>
              </a:rPr>
              <a:t>âm thanh.</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517525"/>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dạng học theo bài.</a:t>
            </a:r>
          </a:p>
        </p:txBody>
      </p:sp>
      <p:pic>
        <p:nvPicPr>
          <p:cNvPr id="9" name="Picture 8" descr="D:\DoAn\Hinh word\English4u.jpg"/>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924968"/>
            <a:ext cx="5791200" cy="3323432"/>
          </a:xfrm>
          <a:prstGeom prst="rect">
            <a:avLst/>
          </a:prstGeom>
          <a:noFill/>
          <a:ln>
            <a:noFill/>
          </a:ln>
        </p:spPr>
      </p:pic>
      <p:sp>
        <p:nvSpPr>
          <p:cNvPr id="7" name="Title 1">
            <a:extLst>
              <a:ext uri="{FF2B5EF4-FFF2-40B4-BE49-F238E27FC236}">
                <a16:creationId xmlns="" xmlns:a16="http://schemas.microsoft.com/office/drawing/2014/main" id="{FE791987-208E-49E0-9E8C-2920DD679E83}"/>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2279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13</a:t>
            </a:fld>
            <a:endParaRPr lang="en-US"/>
          </a:p>
        </p:txBody>
      </p:sp>
      <p:sp>
        <p:nvSpPr>
          <p:cNvPr id="6" name="Title 1"/>
          <p:cNvSpPr txBox="1">
            <a:spLocks/>
          </p:cNvSpPr>
          <p:nvPr/>
        </p:nvSpPr>
        <p:spPr>
          <a:xfrm>
            <a:off x="453886" y="1295400"/>
            <a:ext cx="8229600" cy="16295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Trang web </a:t>
            </a:r>
            <a:r>
              <a:rPr lang="en-US" sz="2200" b="1" dirty="0">
                <a:solidFill>
                  <a:schemeClr val="tx1"/>
                </a:solidFill>
                <a:latin typeface="Arial" panose="020B0604020202020204" pitchFamily="34" charset="0"/>
                <a:cs typeface="Arial" panose="020B0604020202020204" pitchFamily="34" charset="0"/>
                <a:hlinkClick r:id="rId2"/>
              </a:rPr>
              <a:t>www.doulingo</a:t>
            </a:r>
            <a:r>
              <a:rPr lang="en-US" sz="2200" b="1">
                <a:solidFill>
                  <a:schemeClr val="tx1"/>
                </a:solidFill>
                <a:latin typeface="Arial" panose="020B0604020202020204" pitchFamily="34" charset="0"/>
                <a:cs typeface="Arial" panose="020B0604020202020204" pitchFamily="34" charset="0"/>
                <a:hlinkClick r:id="rId2"/>
              </a:rPr>
              <a:t>.com</a:t>
            </a:r>
            <a:r>
              <a:rPr lang="en-US" sz="2200" b="1" dirty="0">
                <a:solidFill>
                  <a:schemeClr val="tx1"/>
                </a:solidFill>
                <a:latin typeface="Arial" panose="020B0604020202020204" pitchFamily="34" charset="0"/>
                <a:cs typeface="Arial" panose="020B0604020202020204" pitchFamily="34" charset="0"/>
              </a:rPr>
              <a:t>:</a:t>
            </a:r>
          </a:p>
          <a:p>
            <a:pPr marL="860425" indent="-342900">
              <a:buFont typeface="Arial" panose="020B0604020202020204" pitchFamily="34" charset="0"/>
              <a:buChar char="•"/>
            </a:pPr>
            <a:r>
              <a:rPr lang="en-US" sz="2200">
                <a:solidFill>
                  <a:schemeClr val="tx1"/>
                </a:solidFill>
                <a:latin typeface="Arial" panose="020B0604020202020204" pitchFamily="34" charset="0"/>
                <a:cs typeface="Arial" panose="020B0604020202020204" pitchFamily="34" charset="0"/>
              </a:rPr>
              <a:t>Ưu </a:t>
            </a:r>
            <a:r>
              <a:rPr lang="en-US" sz="2200" dirty="0">
                <a:solidFill>
                  <a:schemeClr val="tx1"/>
                </a:solidFill>
                <a:latin typeface="Arial" panose="020B0604020202020204" pitchFamily="34" charset="0"/>
                <a:cs typeface="Arial" panose="020B0604020202020204" pitchFamily="34" charset="0"/>
              </a:rPr>
              <a:t>điểm:</a:t>
            </a:r>
          </a:p>
          <a:p>
            <a:pPr marL="519113"/>
            <a:r>
              <a:rPr lang="en-US" sz="2200">
                <a:solidFill>
                  <a:schemeClr val="tx1"/>
                </a:solidFill>
                <a:latin typeface="Arial" panose="020B0604020202020204" pitchFamily="34" charset="0"/>
                <a:cs typeface="Arial" panose="020B0604020202020204" pitchFamily="34" charset="0"/>
              </a:rPr>
              <a:t>		Giao </a:t>
            </a:r>
            <a:r>
              <a:rPr lang="en-US" sz="2200" dirty="0">
                <a:solidFill>
                  <a:schemeClr val="tx1"/>
                </a:solidFill>
                <a:latin typeface="Arial" panose="020B0604020202020204" pitchFamily="34" charset="0"/>
                <a:cs typeface="Arial" panose="020B0604020202020204" pitchFamily="34" charset="0"/>
              </a:rPr>
              <a:t>diện thân thiện.</a:t>
            </a:r>
          </a:p>
          <a:p>
            <a:pPr marL="519113"/>
            <a:r>
              <a:rPr lang="en-US" sz="2200">
                <a:solidFill>
                  <a:schemeClr val="tx1"/>
                </a:solidFill>
                <a:latin typeface="Arial" panose="020B0604020202020204" pitchFamily="34" charset="0"/>
                <a:cs typeface="Arial" panose="020B0604020202020204" pitchFamily="34" charset="0"/>
              </a:rPr>
              <a:t>		Hỗ </a:t>
            </a:r>
            <a:r>
              <a:rPr lang="en-US" sz="2200" dirty="0">
                <a:solidFill>
                  <a:schemeClr val="tx1"/>
                </a:solidFill>
                <a:latin typeface="Arial" panose="020B0604020202020204" pitchFamily="34" charset="0"/>
                <a:cs typeface="Arial" panose="020B0604020202020204" pitchFamily="34" charset="0"/>
              </a:rPr>
              <a:t>trợ smartphone.</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519113"/>
            <a:r>
              <a:rPr lang="en-US" sz="2200">
                <a:solidFill>
                  <a:schemeClr val="tx1"/>
                </a:solidFill>
                <a:latin typeface="Arial" panose="020B0604020202020204" pitchFamily="34" charset="0"/>
                <a:cs typeface="Arial" panose="020B0604020202020204" pitchFamily="34" charset="0"/>
              </a:rPr>
              <a:t>		Cần </a:t>
            </a:r>
            <a:r>
              <a:rPr lang="en-US" sz="2200" dirty="0">
                <a:solidFill>
                  <a:schemeClr val="tx1"/>
                </a:solidFill>
                <a:latin typeface="Arial" panose="020B0604020202020204" pitchFamily="34" charset="0"/>
                <a:cs typeface="Arial" panose="020B0604020202020204" pitchFamily="34" charset="0"/>
              </a:rPr>
              <a:t>có mạng để </a:t>
            </a:r>
            <a:r>
              <a:rPr lang="en-US" sz="2200">
                <a:solidFill>
                  <a:schemeClr val="tx1"/>
                </a:solidFill>
                <a:latin typeface="Arial" panose="020B0604020202020204" pitchFamily="34" charset="0"/>
                <a:cs typeface="Arial" panose="020B0604020202020204" pitchFamily="34" charset="0"/>
              </a:rPr>
              <a:t>học.</a:t>
            </a:r>
            <a:endParaRPr lang="en-US" sz="2200" dirty="0">
              <a:solidFill>
                <a:schemeClr val="tx1"/>
              </a:solidFill>
              <a:latin typeface="Arial" panose="020B0604020202020204" pitchFamily="34" charset="0"/>
              <a:cs typeface="Arial" panose="020B0604020202020204" pitchFamily="34"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792148" y="3276599"/>
            <a:ext cx="5553075" cy="3200401"/>
          </a:xfrm>
          <a:prstGeom prst="rect">
            <a:avLst/>
          </a:prstGeom>
        </p:spPr>
      </p:pic>
      <p:sp>
        <p:nvSpPr>
          <p:cNvPr id="7" name="Title 1">
            <a:extLst>
              <a:ext uri="{FF2B5EF4-FFF2-40B4-BE49-F238E27FC236}">
                <a16:creationId xmlns="" xmlns:a16="http://schemas.microsoft.com/office/drawing/2014/main" id="{C0C3A5CE-A1DD-42B5-8370-C634CDFCEC1F}"/>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1705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14</a:t>
            </a:fld>
            <a:endParaRPr lang="en-US"/>
          </a:p>
        </p:txBody>
      </p:sp>
      <p:sp>
        <p:nvSpPr>
          <p:cNvPr id="6" name="Title 1"/>
          <p:cNvSpPr txBox="1">
            <a:spLocks/>
          </p:cNvSpPr>
          <p:nvPr/>
        </p:nvSpPr>
        <p:spPr>
          <a:xfrm>
            <a:off x="457200" y="884238"/>
            <a:ext cx="8686800" cy="19645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60363" indent="-342900">
              <a:buFont typeface="Wingdings" panose="05000000000000000000" pitchFamily="2" charset="2"/>
              <a:buChar char="Ø"/>
            </a:pPr>
            <a:r>
              <a:rPr lang="en-US" sz="2200" b="1">
                <a:solidFill>
                  <a:schemeClr val="tx1"/>
                </a:solidFill>
                <a:latin typeface="Arial" panose="020B0604020202020204" pitchFamily="34" charset="0"/>
                <a:cs typeface="Arial" panose="020B0604020202020204" pitchFamily="34" charset="0"/>
              </a:rPr>
              <a:t>Ứng </a:t>
            </a:r>
            <a:r>
              <a:rPr lang="en-US" sz="2200" b="1" dirty="0">
                <a:solidFill>
                  <a:schemeClr val="tx1"/>
                </a:solidFill>
                <a:latin typeface="Arial" panose="020B0604020202020204" pitchFamily="34" charset="0"/>
                <a:cs typeface="Arial" panose="020B0604020202020204" pitchFamily="34" charset="0"/>
              </a:rPr>
              <a:t>dụng học Từ Vựng Tiếng Anh:</a:t>
            </a:r>
          </a:p>
          <a:p>
            <a:pPr marL="860425" indent="-342900">
              <a:buFont typeface="Arial" panose="020B0604020202020204" pitchFamily="34" charset="0"/>
              <a:buChar char="•"/>
            </a:pPr>
            <a:r>
              <a:rPr lang="en-US" sz="2200">
                <a:solidFill>
                  <a:schemeClr val="tx1"/>
                </a:solidFill>
                <a:latin typeface="Arial" panose="020B0604020202020204" pitchFamily="34" charset="0"/>
                <a:cs typeface="Arial" panose="020B0604020202020204" pitchFamily="34" charset="0"/>
              </a:rPr>
              <a:t>Ưu </a:t>
            </a:r>
            <a:r>
              <a:rPr lang="en-US" sz="2200" dirty="0">
                <a:solidFill>
                  <a:schemeClr val="tx1"/>
                </a:solidFill>
                <a:latin typeface="Arial" panose="020B0604020202020204" pitchFamily="34" charset="0"/>
                <a:cs typeface="Arial" panose="020B0604020202020204" pitchFamily="34" charset="0"/>
              </a:rPr>
              <a:t>điểm:</a:t>
            </a:r>
          </a:p>
          <a:p>
            <a:pPr marL="452438"/>
            <a:r>
              <a:rPr lang="en-US" sz="2200">
                <a:solidFill>
                  <a:schemeClr val="tx1"/>
                </a:solidFill>
                <a:latin typeface="Arial" panose="020B0604020202020204" pitchFamily="34" charset="0"/>
                <a:cs typeface="Arial" panose="020B0604020202020204" pitchFamily="34" charset="0"/>
              </a:rPr>
              <a:t>		Chia </a:t>
            </a:r>
            <a:r>
              <a:rPr lang="en-US" sz="2200" dirty="0">
                <a:solidFill>
                  <a:schemeClr val="tx1"/>
                </a:solidFill>
                <a:latin typeface="Arial" panose="020B0604020202020204" pitchFamily="34" charset="0"/>
                <a:cs typeface="Arial" panose="020B0604020202020204" pitchFamily="34" charset="0"/>
              </a:rPr>
              <a:t>từ vựng thành nhiều nhóm nhỏ, giúp dễ học.</a:t>
            </a:r>
          </a:p>
          <a:p>
            <a:pPr marL="860425" indent="-342900">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Nhược điểm:</a:t>
            </a:r>
          </a:p>
          <a:p>
            <a:pPr marL="452438"/>
            <a:r>
              <a:rPr lang="en-US" sz="220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a:t>
            </a:r>
            <a:r>
              <a:rPr lang="en-US" sz="2200">
                <a:solidFill>
                  <a:schemeClr val="tx1"/>
                </a:solidFill>
                <a:latin typeface="Arial" panose="020B0604020202020204" pitchFamily="34" charset="0"/>
                <a:cs typeface="Arial" panose="020B0604020202020204" pitchFamily="34" charset="0"/>
              </a:rPr>
              <a:t>PC.</a:t>
            </a:r>
            <a:endParaRPr lang="en-US" sz="2200" dirty="0">
              <a:solidFill>
                <a:schemeClr val="tx1"/>
              </a:solidFill>
              <a:latin typeface="Arial" panose="020B0604020202020204" pitchFamily="34" charset="0"/>
              <a:cs typeface="Arial" panose="020B0604020202020204" pitchFamily="34" charset="0"/>
            </a:endParaRPr>
          </a:p>
        </p:txBody>
      </p:sp>
      <p:pic>
        <p:nvPicPr>
          <p:cNvPr id="9" name="Picture 8" descr="D:\DoAn\Hinh word\Từ Vựng Tiếng Anh.jpg"/>
          <p:cNvPicPr/>
          <p:nvPr/>
        </p:nvPicPr>
        <p:blipFill>
          <a:blip r:embed="rId2">
            <a:extLst>
              <a:ext uri="{28A0092B-C50C-407E-A947-70E740481C1C}">
                <a14:useLocalDpi xmlns:a14="http://schemas.microsoft.com/office/drawing/2010/main" val="0"/>
              </a:ext>
            </a:extLst>
          </a:blip>
          <a:srcRect/>
          <a:stretch>
            <a:fillRect/>
          </a:stretch>
        </p:blipFill>
        <p:spPr bwMode="auto">
          <a:xfrm>
            <a:off x="1673087" y="2848768"/>
            <a:ext cx="5791200" cy="3399632"/>
          </a:xfrm>
          <a:prstGeom prst="rect">
            <a:avLst/>
          </a:prstGeom>
          <a:noFill/>
          <a:ln>
            <a:noFill/>
          </a:ln>
        </p:spPr>
      </p:pic>
      <p:sp>
        <p:nvSpPr>
          <p:cNvPr id="7" name="Title 1">
            <a:extLst>
              <a:ext uri="{FF2B5EF4-FFF2-40B4-BE49-F238E27FC236}">
                <a16:creationId xmlns="" xmlns:a16="http://schemas.microsoft.com/office/drawing/2014/main" id="{61E34DC2-FC25-42CA-8660-A8A8999FD6D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về các ứng dụng học ngôn ngữ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4298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15</a:t>
            </a:fld>
            <a:endParaRPr lang="en-US"/>
          </a:p>
        </p:txBody>
      </p:sp>
      <p:sp>
        <p:nvSpPr>
          <p:cNvPr id="6" name="Title 1"/>
          <p:cNvSpPr txBox="1">
            <a:spLocks/>
          </p:cNvSpPr>
          <p:nvPr/>
        </p:nvSpPr>
        <p:spPr>
          <a:xfrm>
            <a:off x="457200" y="1143000"/>
            <a:ext cx="8534400" cy="5334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Giao diện của chương trình học tiếng dân tộc K’Ho sẽ dựa vào sách Tài liệu dạy và học tiếng K’Ho của Sở Nội vụ - Sở Giáo dục và Đào tạo tỉnh Lâm Đồng và ứng dụng English Study Pro 2012 để thiết </a:t>
            </a:r>
            <a:r>
              <a:rPr lang="en-US" sz="2400">
                <a:solidFill>
                  <a:schemeClr val="tx1"/>
                </a:solidFill>
                <a:latin typeface="Arial" panose="020B0604020202020204" pitchFamily="34" charset="0"/>
                <a:cs typeface="Arial" panose="020B0604020202020204" pitchFamily="34" charset="0"/>
              </a:rPr>
              <a:t>kế.</a:t>
            </a:r>
          </a:p>
          <a:p>
            <a:pPr algn="just"/>
            <a:endParaRPr lang="en-US" sz="2400">
              <a:solidFill>
                <a:schemeClr val="tx1"/>
              </a:solidFill>
              <a:latin typeface="Arial" panose="020B0604020202020204" pitchFamily="34" charset="0"/>
              <a:cs typeface="Arial" panose="020B0604020202020204" pitchFamily="34" charset="0"/>
            </a:endParaRPr>
          </a:p>
          <a:p>
            <a:pPr marL="342900" lvl="0" indent="-342900" algn="just">
              <a:buFont typeface="Wingdings" panose="05000000000000000000" pitchFamily="2" charset="2"/>
              <a:buChar char="Ø"/>
            </a:pPr>
            <a:r>
              <a:rPr lang="en-US" sz="2400">
                <a:solidFill>
                  <a:schemeClr val="tx1"/>
                </a:solidFill>
                <a:latin typeface="Arial" panose="020B0604020202020204" pitchFamily="34" charset="0"/>
                <a:cs typeface="Arial" panose="020B0604020202020204" pitchFamily="34" charset="0"/>
              </a:rPr>
              <a:t>Các công cụ xây dựng.</a:t>
            </a:r>
          </a:p>
          <a:p>
            <a:pPr marL="900113" indent="-457200" algn="just">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Chương trình hỗ trợ gõ chữ các dân tộc thiểu số Tây Nguyên: </a:t>
            </a:r>
            <a:r>
              <a:rPr lang="en-US" sz="2400" b="1">
                <a:solidFill>
                  <a:schemeClr val="tx1"/>
                </a:solidFill>
                <a:latin typeface="Arial" panose="020B0604020202020204" pitchFamily="34" charset="0"/>
                <a:cs typeface="Arial" panose="020B0604020202020204" pitchFamily="34" charset="0"/>
              </a:rPr>
              <a:t>TayNguyenKey</a:t>
            </a:r>
            <a:r>
              <a:rPr lang="en-US" sz="240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Công cụ xây dựng giao diện: </a:t>
            </a:r>
            <a:r>
              <a:rPr lang="en-US" sz="2400" b="1">
                <a:solidFill>
                  <a:schemeClr val="tx1"/>
                </a:solidFill>
                <a:latin typeface="Arial" panose="020B0604020202020204" pitchFamily="34" charset="0"/>
                <a:cs typeface="Arial" panose="020B0604020202020204" pitchFamily="34" charset="0"/>
              </a:rPr>
              <a:t>Devexpress 14</a:t>
            </a:r>
            <a:r>
              <a:rPr lang="en-US" sz="2400">
                <a:solidFill>
                  <a:schemeClr val="tx1"/>
                </a:solidFill>
                <a:latin typeface="Arial" panose="020B0604020202020204" pitchFamily="34" charset="0"/>
                <a:cs typeface="Arial" panose="020B0604020202020204" pitchFamily="34" charset="0"/>
              </a:rPr>
              <a:t>.</a:t>
            </a:r>
          </a:p>
          <a:p>
            <a:pPr marL="900113" indent="-457200" algn="just">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Quản trị cơ sở dữ liệu: </a:t>
            </a:r>
            <a:r>
              <a:rPr lang="en-US" sz="2400" b="1">
                <a:solidFill>
                  <a:schemeClr val="tx1"/>
                </a:solidFill>
                <a:latin typeface="Arial" panose="020B0604020202020204" pitchFamily="34" charset="0"/>
                <a:cs typeface="Arial" panose="020B0604020202020204" pitchFamily="34" charset="0"/>
              </a:rPr>
              <a:t>SQL Sever 2012 Express.</a:t>
            </a:r>
          </a:p>
          <a:p>
            <a:pPr marL="900113" indent="-457200" algn="just">
              <a:buFont typeface="Arial" panose="020B0604020202020204" pitchFamily="34" charset="0"/>
              <a:buChar char="•"/>
            </a:pPr>
            <a:r>
              <a:rPr lang="en-US" sz="2400">
                <a:solidFill>
                  <a:schemeClr val="tx1"/>
                </a:solidFill>
                <a:latin typeface="Arial" panose="020B0604020202020204" pitchFamily="34" charset="0"/>
                <a:cs typeface="Arial" panose="020B0604020202020204" pitchFamily="34" charset="0"/>
              </a:rPr>
              <a:t>Xây dựng trên: </a:t>
            </a:r>
            <a:r>
              <a:rPr lang="en-US" sz="2400" b="1">
                <a:solidFill>
                  <a:schemeClr val="tx1"/>
                </a:solidFill>
                <a:latin typeface="Arial" panose="020B0604020202020204" pitchFamily="34" charset="0"/>
                <a:cs typeface="Arial" panose="020B0604020202020204" pitchFamily="34" charset="0"/>
              </a:rPr>
              <a:t>Visual Studio 2013.</a:t>
            </a:r>
          </a:p>
          <a:p>
            <a:pPr marL="806450" indent="-342900" algn="just">
              <a:buClr>
                <a:srgbClr val="00B404"/>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609600" y="3124200"/>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 xmlns:a16="http://schemas.microsoft.com/office/drawing/2014/main" id="{EF92401E-ADA8-4757-8D0C-8B2857FECBFC}"/>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 Đề xuất phương án, công cụ và PP xây dựng </a:t>
            </a:r>
            <a:r>
              <a:rPr lang="vi-VN"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Ư</a:t>
            </a: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D</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0479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16</a:t>
            </a:fld>
            <a:endParaRPr lang="en-US"/>
          </a:p>
        </p:txBody>
      </p:sp>
      <p:sp>
        <p:nvSpPr>
          <p:cNvPr id="7" name="TextBox 6"/>
          <p:cNvSpPr txBox="1"/>
          <p:nvPr/>
        </p:nvSpPr>
        <p:spPr>
          <a:xfrm>
            <a:off x="152400" y="1417638"/>
            <a:ext cx="6629400" cy="5324535"/>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Xây dựng theo mô hình 3 lớp:</a:t>
            </a:r>
          </a:p>
          <a:p>
            <a:pPr marL="625475" indent="-396875" algn="just">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DAO Layer: Dùng để truy vấn đến lớp DTO Layer.</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DTO Layer: Dùng để định nghĩa các table trong database.</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GUI Layer: Dùng để hiển thị giao diện và các chức năng để người sử dụng thao tác.</a:t>
            </a:r>
          </a:p>
          <a:p>
            <a:pPr marL="360363"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Lớp DTO: Sử dụng Entity Frameword để xây dựng, Entity Framework là một bộ ánh xạ đối tượng – quan hệ cho phép người lập trình .NET  làm việc với dữ liệu quan hệ qua các đối tượng (object), giúp lập trình viên không cần viết mã cho (hầu hết) những gì liên quan đến truy cập dữ liệu.</a:t>
            </a:r>
          </a:p>
          <a:p>
            <a:pPr marL="228600" algn="just"/>
            <a:endParaRPr lang="en-US" sz="2200" dirty="0">
              <a:latin typeface="Arial" panose="020B0604020202020204" pitchFamily="34" charset="0"/>
              <a:cs typeface="Arial" panose="020B0604020202020204" pitchFamily="34" charset="0"/>
            </a:endParaRPr>
          </a:p>
        </p:txBody>
      </p:sp>
      <p:pic>
        <p:nvPicPr>
          <p:cNvPr id="8" name="Picture 7"/>
          <p:cNvPicPr/>
          <p:nvPr/>
        </p:nvPicPr>
        <p:blipFill rotWithShape="1">
          <a:blip r:embed="rId2"/>
          <a:srcRect l="8418" r="10773"/>
          <a:stretch/>
        </p:blipFill>
        <p:spPr>
          <a:xfrm>
            <a:off x="6781800" y="914400"/>
            <a:ext cx="2286000" cy="3555435"/>
          </a:xfrm>
          <a:prstGeom prst="rect">
            <a:avLst/>
          </a:prstGeom>
        </p:spPr>
      </p:pic>
      <p:sp>
        <p:nvSpPr>
          <p:cNvPr id="12" name="Title 1">
            <a:extLst>
              <a:ext uri="{FF2B5EF4-FFF2-40B4-BE49-F238E27FC236}">
                <a16:creationId xmlns="" xmlns:a16="http://schemas.microsoft.com/office/drawing/2014/main" id="{E94A7BF7-CAEF-4A13-A1EF-0C2ACF8D13F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 Đề xuất phương án, công cụ và PP xây dựng </a:t>
            </a:r>
            <a:r>
              <a:rPr lang="vi-VN"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Ư</a:t>
            </a: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D (tt)</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8920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17</a:t>
            </a:fld>
            <a:endParaRPr lang="en-US"/>
          </a:p>
        </p:txBody>
      </p:sp>
      <p:pic>
        <p:nvPicPr>
          <p:cNvPr id="8" name="Picture 7"/>
          <p:cNvPicPr>
            <a:picLocks noChangeAspect="1"/>
          </p:cNvPicPr>
          <p:nvPr/>
        </p:nvPicPr>
        <p:blipFill>
          <a:blip r:embed="rId2"/>
          <a:stretch>
            <a:fillRect/>
          </a:stretch>
        </p:blipFill>
        <p:spPr>
          <a:xfrm>
            <a:off x="609600" y="1752600"/>
            <a:ext cx="8077199" cy="4495799"/>
          </a:xfrm>
          <a:prstGeom prst="rect">
            <a:avLst/>
          </a:prstGeom>
        </p:spPr>
      </p:pic>
      <p:sp>
        <p:nvSpPr>
          <p:cNvPr id="9" name="TextBox 8"/>
          <p:cNvSpPr txBox="1"/>
          <p:nvPr/>
        </p:nvSpPr>
        <p:spPr>
          <a:xfrm>
            <a:off x="632791" y="1154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chính</a:t>
            </a:r>
          </a:p>
        </p:txBody>
      </p:sp>
      <p:sp>
        <p:nvSpPr>
          <p:cNvPr id="10" name="Title 1">
            <a:extLst>
              <a:ext uri="{FF2B5EF4-FFF2-40B4-BE49-F238E27FC236}">
                <a16:creationId xmlns="" xmlns:a16="http://schemas.microsoft.com/office/drawing/2014/main" id="{7368D8FC-019C-4E0A-9E64-2A1D10A99CC1}"/>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5. Đề xuất giao diện ứng dụng</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4872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18</a:t>
            </a:fld>
            <a:endParaRPr lang="en-US"/>
          </a:p>
        </p:txBody>
      </p:sp>
      <p:sp>
        <p:nvSpPr>
          <p:cNvPr id="9" name="TextBox 8"/>
          <p:cNvSpPr txBox="1"/>
          <p:nvPr/>
        </p:nvSpPr>
        <p:spPr>
          <a:xfrm>
            <a:off x="606286"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bài học</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06286" y="1447800"/>
            <a:ext cx="8232914" cy="4572000"/>
          </a:xfrm>
          <a:prstGeom prst="rect">
            <a:avLst/>
          </a:prstGeom>
        </p:spPr>
      </p:pic>
    </p:spTree>
    <p:extLst>
      <p:ext uri="{BB962C8B-B14F-4D97-AF65-F5344CB8AC3E}">
        <p14:creationId xmlns:p14="http://schemas.microsoft.com/office/powerpoint/2010/main" val="566431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19</a:t>
            </a:fld>
            <a:endParaRPr lang="en-US"/>
          </a:p>
        </p:txBody>
      </p:sp>
      <p:sp>
        <p:nvSpPr>
          <p:cNvPr id="9" name="TextBox 8"/>
          <p:cNvSpPr txBox="1"/>
          <p:nvPr/>
        </p:nvSpPr>
        <p:spPr>
          <a:xfrm>
            <a:off x="632790" y="3810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bài học</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57200" y="1447800"/>
            <a:ext cx="7901609" cy="4114800"/>
          </a:xfrm>
          <a:prstGeom prst="rect">
            <a:avLst/>
          </a:prstGeom>
        </p:spPr>
      </p:pic>
    </p:spTree>
    <p:extLst>
      <p:ext uri="{BB962C8B-B14F-4D97-AF65-F5344CB8AC3E}">
        <p14:creationId xmlns:p14="http://schemas.microsoft.com/office/powerpoint/2010/main" val="4151963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238"/>
          </a:xfrm>
          <a:ln w="3175">
            <a:solidFill>
              <a:schemeClr val="tx1"/>
            </a:solidFill>
          </a:ln>
        </p:spPr>
        <p:txBody>
          <a:bodyPr>
            <a:noAutofit/>
          </a:body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NỘI DUNG</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a:t>
            </a:fld>
            <a:endParaRPr lang="en-US"/>
          </a:p>
        </p:txBody>
      </p:sp>
      <p:sp>
        <p:nvSpPr>
          <p:cNvPr id="6" name="Title 1"/>
          <p:cNvSpPr txBox="1">
            <a:spLocks/>
          </p:cNvSpPr>
          <p:nvPr/>
        </p:nvSpPr>
        <p:spPr>
          <a:xfrm>
            <a:off x="609600" y="1066800"/>
            <a:ext cx="7924800" cy="487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Giới thiệu đề tài.</a:t>
            </a:r>
          </a:p>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Mục tiêu đề tài.</a:t>
            </a:r>
          </a:p>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Tổng quan đề tài:</a:t>
            </a:r>
          </a:p>
          <a:p>
            <a:pPr marL="914400" lvl="0" indent="-457200">
              <a:spcBef>
                <a:spcPts val="1200"/>
              </a:spcBef>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Đặc trưng về dân tộc K’Ho.</a:t>
            </a:r>
          </a:p>
          <a:p>
            <a:pPr marL="914400" lvl="0" indent="-457200">
              <a:spcBef>
                <a:spcPts val="1200"/>
              </a:spcBef>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Đặc trưng về ngôn ngữ K’Ho.</a:t>
            </a:r>
          </a:p>
          <a:p>
            <a:pPr marL="914400" lvl="0" indent="-457200">
              <a:spcBef>
                <a:spcPts val="1200"/>
              </a:spcBef>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Tổng quan về các ứng dụng học ngôn ngữ.</a:t>
            </a:r>
          </a:p>
          <a:p>
            <a:pPr lvl="0">
              <a:spcBef>
                <a:spcPts val="1200"/>
              </a:spcBef>
              <a:tabLst>
                <a:tab pos="463550" algn="l"/>
              </a:tabLst>
            </a:pPr>
            <a:r>
              <a:rPr lang="en-US" sz="2400" dirty="0">
                <a:solidFill>
                  <a:schemeClr val="tx1"/>
                </a:solidFill>
                <a:latin typeface="Arial" panose="020B0604020202020204" pitchFamily="34" charset="0"/>
                <a:cs typeface="Arial" panose="020B0604020202020204" pitchFamily="34" charset="0"/>
              </a:rPr>
              <a:t>4.	Đề xuất phương án xây dựng, các công </a:t>
            </a:r>
            <a:r>
              <a:rPr lang="en-US" sz="2400" dirty="0" smtClean="0">
                <a:solidFill>
                  <a:schemeClr val="tx1"/>
                </a:solidFill>
                <a:latin typeface="Arial" panose="020B0604020202020204" pitchFamily="34" charset="0"/>
                <a:cs typeface="Arial" panose="020B0604020202020204" pitchFamily="34" charset="0"/>
              </a:rPr>
              <a:t>cụ </a:t>
            </a:r>
            <a:r>
              <a:rPr lang="en-US" sz="2400" dirty="0">
                <a:solidFill>
                  <a:schemeClr val="tx1"/>
                </a:solidFill>
                <a:latin typeface="Arial" panose="020B0604020202020204" pitchFamily="34" charset="0"/>
                <a:cs typeface="Arial" panose="020B0604020202020204" pitchFamily="34" charset="0"/>
              </a:rPr>
              <a:t>xây dựng ứng dụng.</a:t>
            </a:r>
          </a:p>
          <a:p>
            <a:pPr marL="457200" indent="-457200">
              <a:spcBef>
                <a:spcPts val="1200"/>
              </a:spcBef>
              <a:buAutoNum type="arabicPeriod" startAt="5"/>
              <a:tabLst>
                <a:tab pos="463550" algn="l"/>
              </a:tabLst>
            </a:pPr>
            <a:r>
              <a:rPr lang="en-US" sz="2400" dirty="0">
                <a:solidFill>
                  <a:schemeClr val="tx1"/>
                </a:solidFill>
                <a:latin typeface="Arial" panose="020B0604020202020204" pitchFamily="34" charset="0"/>
                <a:cs typeface="Arial" panose="020B0604020202020204" pitchFamily="34" charset="0"/>
              </a:rPr>
              <a:t>Giao diện ứng dụng.</a:t>
            </a:r>
          </a:p>
          <a:p>
            <a:pPr marL="457200" indent="-457200">
              <a:spcBef>
                <a:spcPts val="1200"/>
              </a:spcBef>
              <a:buAutoNum type="arabicPeriod" startAt="5"/>
              <a:tabLst>
                <a:tab pos="463550" algn="l"/>
              </a:tabLst>
            </a:pPr>
            <a:r>
              <a:rPr lang="en-US" sz="2400" dirty="0">
                <a:solidFill>
                  <a:schemeClr val="tx1"/>
                </a:solidFill>
                <a:latin typeface="Arial" panose="020B0604020202020204" pitchFamily="34" charset="0"/>
                <a:cs typeface="Arial" panose="020B0604020202020204" pitchFamily="34" charset="0"/>
              </a:rPr>
              <a:t>Kế hoạch thực hiện đồ án trong thời gian tới.</a:t>
            </a:r>
          </a:p>
        </p:txBody>
      </p:sp>
      <p:sp>
        <p:nvSpPr>
          <p:cNvPr id="7" name="Title 1"/>
          <p:cNvSpPr txBox="1">
            <a:spLocks/>
          </p:cNvSpPr>
          <p:nvPr/>
        </p:nvSpPr>
        <p:spPr>
          <a:xfrm>
            <a:off x="523461" y="1066800"/>
            <a:ext cx="7924800" cy="48736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67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20</a:t>
            </a:fld>
            <a:endParaRPr lang="en-US"/>
          </a:p>
        </p:txBody>
      </p:sp>
      <p:sp>
        <p:nvSpPr>
          <p:cNvPr id="9" name="TextBox 8"/>
          <p:cNvSpPr txBox="1"/>
          <p:nvPr/>
        </p:nvSpPr>
        <p:spPr>
          <a:xfrm>
            <a:off x="457200"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ngữ pháp</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609600" y="1524000"/>
            <a:ext cx="7924800" cy="4267200"/>
          </a:xfrm>
          <a:prstGeom prst="rect">
            <a:avLst/>
          </a:prstGeom>
        </p:spPr>
      </p:pic>
    </p:spTree>
    <p:extLst>
      <p:ext uri="{BB962C8B-B14F-4D97-AF65-F5344CB8AC3E}">
        <p14:creationId xmlns:p14="http://schemas.microsoft.com/office/powerpoint/2010/main" val="2426906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21</a:t>
            </a:fld>
            <a:endParaRPr lang="en-US"/>
          </a:p>
        </p:txBody>
      </p:sp>
      <p:sp>
        <p:nvSpPr>
          <p:cNvPr id="9" name="TextBox 8"/>
          <p:cNvSpPr txBox="1"/>
          <p:nvPr/>
        </p:nvSpPr>
        <p:spPr>
          <a:xfrm>
            <a:off x="609600" y="2286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ngữ pháp</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2791" y="979368"/>
            <a:ext cx="7878418" cy="3886200"/>
          </a:xfrm>
          <a:prstGeom prst="rect">
            <a:avLst/>
          </a:prstGeom>
        </p:spPr>
      </p:pic>
    </p:spTree>
    <p:extLst>
      <p:ext uri="{BB962C8B-B14F-4D97-AF65-F5344CB8AC3E}">
        <p14:creationId xmlns:p14="http://schemas.microsoft.com/office/powerpoint/2010/main" val="3226315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22</a:t>
            </a:fld>
            <a:endParaRPr lang="en-US"/>
          </a:p>
        </p:txBody>
      </p:sp>
      <p:sp>
        <p:nvSpPr>
          <p:cNvPr id="9" name="TextBox 8"/>
          <p:cNvSpPr txBox="1"/>
          <p:nvPr/>
        </p:nvSpPr>
        <p:spPr>
          <a:xfrm>
            <a:off x="629478" y="392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thông tin tác giả</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2791" y="1295400"/>
            <a:ext cx="8050696" cy="4267200"/>
          </a:xfrm>
          <a:prstGeom prst="rect">
            <a:avLst/>
          </a:prstGeom>
        </p:spPr>
      </p:pic>
    </p:spTree>
    <p:extLst>
      <p:ext uri="{BB962C8B-B14F-4D97-AF65-F5344CB8AC3E}">
        <p14:creationId xmlns:p14="http://schemas.microsoft.com/office/powerpoint/2010/main" val="2586095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23</a:t>
            </a:fld>
            <a:endParaRPr lang="en-US"/>
          </a:p>
        </p:txBody>
      </p:sp>
      <p:sp>
        <p:nvSpPr>
          <p:cNvPr id="9" name="TextBox 8"/>
          <p:cNvSpPr txBox="1"/>
          <p:nvPr/>
        </p:nvSpPr>
        <p:spPr>
          <a:xfrm>
            <a:off x="626166" y="874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hướng dẫn</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9417" y="685800"/>
            <a:ext cx="8040757" cy="4267200"/>
          </a:xfrm>
          <a:prstGeom prst="rect">
            <a:avLst/>
          </a:prstGeom>
        </p:spPr>
      </p:pic>
    </p:spTree>
    <p:extLst>
      <p:ext uri="{BB962C8B-B14F-4D97-AF65-F5344CB8AC3E}">
        <p14:creationId xmlns:p14="http://schemas.microsoft.com/office/powerpoint/2010/main" val="24152118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24</a:t>
            </a:fld>
            <a:endParaRPr lang="en-US"/>
          </a:p>
        </p:txBody>
      </p:sp>
      <p:sp>
        <p:nvSpPr>
          <p:cNvPr id="9" name="TextBox 8"/>
          <p:cNvSpPr txBox="1"/>
          <p:nvPr/>
        </p:nvSpPr>
        <p:spPr>
          <a:xfrm>
            <a:off x="609600" y="1524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câu hỏi</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86409" y="789414"/>
            <a:ext cx="7901609" cy="2029986"/>
          </a:xfrm>
          <a:prstGeom prst="rect">
            <a:avLst/>
          </a:prstGeom>
        </p:spPr>
      </p:pic>
      <p:sp>
        <p:nvSpPr>
          <p:cNvPr id="8" name="TextBox 7"/>
          <p:cNvSpPr txBox="1"/>
          <p:nvPr/>
        </p:nvSpPr>
        <p:spPr>
          <a:xfrm>
            <a:off x="609600" y="3236238"/>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luyện tập</a:t>
            </a: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86409" y="3971925"/>
            <a:ext cx="7901609" cy="2200275"/>
          </a:xfrm>
          <a:prstGeom prst="rect">
            <a:avLst/>
          </a:prstGeom>
        </p:spPr>
      </p:pic>
    </p:spTree>
    <p:extLst>
      <p:ext uri="{BB962C8B-B14F-4D97-AF65-F5344CB8AC3E}">
        <p14:creationId xmlns:p14="http://schemas.microsoft.com/office/powerpoint/2010/main" val="1392710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25</a:t>
            </a:fld>
            <a:endParaRPr lang="en-US"/>
          </a:p>
        </p:txBody>
      </p:sp>
      <p:sp>
        <p:nvSpPr>
          <p:cNvPr id="9" name="TextBox 8"/>
          <p:cNvSpPr txBox="1"/>
          <p:nvPr/>
        </p:nvSpPr>
        <p:spPr>
          <a:xfrm>
            <a:off x="536712" y="544631"/>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từ điển</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536712" y="1447800"/>
            <a:ext cx="8020879" cy="2895600"/>
          </a:xfrm>
          <a:prstGeom prst="rect">
            <a:avLst/>
          </a:prstGeom>
        </p:spPr>
      </p:pic>
    </p:spTree>
    <p:extLst>
      <p:ext uri="{BB962C8B-B14F-4D97-AF65-F5344CB8AC3E}">
        <p14:creationId xmlns:p14="http://schemas.microsoft.com/office/powerpoint/2010/main" val="1929463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009A8110-A8EA-4452-ADAF-F7BBF2530252}"/>
              </a:ext>
            </a:extLst>
          </p:cNvPr>
          <p:cNvSpPr>
            <a:spLocks noGrp="1"/>
          </p:cNvSpPr>
          <p:nvPr>
            <p:ph type="dt" sz="half" idx="10"/>
          </p:nvPr>
        </p:nvSpPr>
        <p:spPr/>
        <p:txBody>
          <a:bodyPr/>
          <a:lstStyle/>
          <a:p>
            <a:r>
              <a:rPr lang="en-US"/>
              <a:t>10/13/2017</a:t>
            </a:r>
          </a:p>
        </p:txBody>
      </p:sp>
      <p:sp>
        <p:nvSpPr>
          <p:cNvPr id="4" name="Footer Placeholder 3">
            <a:extLst>
              <a:ext uri="{FF2B5EF4-FFF2-40B4-BE49-F238E27FC236}">
                <a16:creationId xmlns="" xmlns:a16="http://schemas.microsoft.com/office/drawing/2014/main" id="{3E6C7E9B-899F-4E15-B204-26C330C2B3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2811794-EE24-40AE-8BD1-4899758D7765}"/>
              </a:ext>
            </a:extLst>
          </p:cNvPr>
          <p:cNvSpPr>
            <a:spLocks noGrp="1"/>
          </p:cNvSpPr>
          <p:nvPr>
            <p:ph type="sldNum" sz="quarter" idx="12"/>
          </p:nvPr>
        </p:nvSpPr>
        <p:spPr/>
        <p:txBody>
          <a:bodyPr/>
          <a:lstStyle/>
          <a:p>
            <a:fld id="{FF387971-9C3B-49A6-8D58-3AFB2456A1FB}" type="slidenum">
              <a:rPr lang="en-US" smtClean="0"/>
              <a:t>26</a:t>
            </a:fld>
            <a:endParaRPr lang="en-US"/>
          </a:p>
        </p:txBody>
      </p:sp>
      <p:graphicFrame>
        <p:nvGraphicFramePr>
          <p:cNvPr id="6" name="Table 5">
            <a:extLst>
              <a:ext uri="{FF2B5EF4-FFF2-40B4-BE49-F238E27FC236}">
                <a16:creationId xmlns="" xmlns:a16="http://schemas.microsoft.com/office/drawing/2014/main" id="{46FE9E2A-514D-4555-8337-9ADA14F598AD}"/>
              </a:ext>
            </a:extLst>
          </p:cNvPr>
          <p:cNvGraphicFramePr>
            <a:graphicFrameLocks noGrp="1"/>
          </p:cNvGraphicFramePr>
          <p:nvPr>
            <p:extLst>
              <p:ext uri="{D42A27DB-BD31-4B8C-83A1-F6EECF244321}">
                <p14:modId xmlns:p14="http://schemas.microsoft.com/office/powerpoint/2010/main" val="593070787"/>
              </p:ext>
            </p:extLst>
          </p:nvPr>
        </p:nvGraphicFramePr>
        <p:xfrm>
          <a:off x="152400" y="1634331"/>
          <a:ext cx="8839199" cy="2782824"/>
        </p:xfrm>
        <a:graphic>
          <a:graphicData uri="http://schemas.openxmlformats.org/drawingml/2006/table">
            <a:tbl>
              <a:tblPr firstRow="1" firstCol="1" bandRow="1">
                <a:tableStyleId>{5C22544A-7EE6-4342-B048-85BDC9FD1C3A}</a:tableStyleId>
              </a:tblPr>
              <a:tblGrid>
                <a:gridCol w="1720906">
                  <a:extLst>
                    <a:ext uri="{9D8B030D-6E8A-4147-A177-3AD203B41FA5}">
                      <a16:colId xmlns="" xmlns:a16="http://schemas.microsoft.com/office/drawing/2014/main" val="2708479153"/>
                    </a:ext>
                  </a:extLst>
                </a:gridCol>
                <a:gridCol w="1720906">
                  <a:extLst>
                    <a:ext uri="{9D8B030D-6E8A-4147-A177-3AD203B41FA5}">
                      <a16:colId xmlns="" xmlns:a16="http://schemas.microsoft.com/office/drawing/2014/main" val="760569897"/>
                    </a:ext>
                  </a:extLst>
                </a:gridCol>
                <a:gridCol w="5397387">
                  <a:extLst>
                    <a:ext uri="{9D8B030D-6E8A-4147-A177-3AD203B41FA5}">
                      <a16:colId xmlns="" xmlns:a16="http://schemas.microsoft.com/office/drawing/2014/main" val="3000805044"/>
                    </a:ext>
                  </a:extLst>
                </a:gridCol>
              </a:tblGrid>
              <a:tr h="0">
                <a:tc>
                  <a:txBody>
                    <a:bodyPr/>
                    <a:lstStyle/>
                    <a:p>
                      <a:pPr marL="0" indent="0" algn="ctr">
                        <a:lnSpc>
                          <a:spcPct val="150000"/>
                        </a:lnSpc>
                        <a:spcAft>
                          <a:spcPts val="0"/>
                        </a:spcAft>
                      </a:pPr>
                      <a:r>
                        <a:rPr lang="en-US" sz="2200" b="1" dirty="0">
                          <a:effectLst/>
                        </a:rPr>
                        <a:t>16/10/2017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defTabSz="914400" rtl="0" eaLnBrk="1" latinLnBrk="0" hangingPunct="1">
                        <a:lnSpc>
                          <a:spcPct val="150000"/>
                        </a:lnSpc>
                        <a:spcAft>
                          <a:spcPts val="0"/>
                        </a:spcAft>
                      </a:pPr>
                      <a:r>
                        <a:rPr lang="en-US" sz="2200" b="1" kern="1200">
                          <a:solidFill>
                            <a:schemeClr val="dk1"/>
                          </a:solidFill>
                          <a:effectLst/>
                          <a:latin typeface="+mn-lt"/>
                          <a:ea typeface="+mn-ea"/>
                          <a:cs typeface="+mn-cs"/>
                        </a:rPr>
                        <a:t>15/11/2017</a:t>
                      </a:r>
                      <a:endParaRPr lang="vi-VN" sz="2200" b="1" kern="1200">
                        <a:solidFill>
                          <a:schemeClr val="dk1"/>
                        </a:solidFill>
                        <a:effectLst/>
                        <a:latin typeface="+mn-lt"/>
                        <a:ea typeface="+mn-ea"/>
                        <a:cs typeface="+mn-cs"/>
                      </a:endParaRPr>
                    </a:p>
                  </a:txBody>
                  <a:tcPr marL="68580" marR="68580" marT="0" marB="0" anchor="ctr"/>
                </a:tc>
                <a:tc>
                  <a:txBody>
                    <a:bodyPr/>
                    <a:lstStyle/>
                    <a:p>
                      <a:pPr marL="0" algn="l" defTabSz="914400" rtl="0" eaLnBrk="1" latinLnBrk="0" hangingPunct="1">
                        <a:lnSpc>
                          <a:spcPct val="150000"/>
                        </a:lnSpc>
                        <a:spcAft>
                          <a:spcPts val="0"/>
                        </a:spcAft>
                      </a:pPr>
                      <a:r>
                        <a:rPr lang="en-US" sz="2200" kern="1200">
                          <a:solidFill>
                            <a:schemeClr val="dk1"/>
                          </a:solidFill>
                          <a:effectLst/>
                          <a:latin typeface="Times New Roman" panose="02020603050405020304" pitchFamily="18" charset="0"/>
                          <a:ea typeface="+mn-ea"/>
                          <a:cs typeface="Times New Roman" panose="02020603050405020304" pitchFamily="18" charset="0"/>
                        </a:rPr>
                        <a:t>- Xây dựng ứng dụng học tiếng K’Ho.</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200" kern="1200">
                          <a:solidFill>
                            <a:schemeClr val="dk1"/>
                          </a:solidFill>
                          <a:effectLst/>
                          <a:latin typeface="Times New Roman" panose="02020603050405020304" pitchFamily="18" charset="0"/>
                          <a:ea typeface="+mn-ea"/>
                          <a:cs typeface="Times New Roman" panose="02020603050405020304" pitchFamily="18" charset="0"/>
                        </a:rPr>
                        <a:t>- Hoàn thiện dần các chức năng của ứng dụng.</a:t>
                      </a:r>
                      <a:endParaRPr lang="vi-VN" sz="22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solidFill>
                      <a:schemeClr val="accent5">
                        <a:lumMod val="20000"/>
                        <a:lumOff val="80000"/>
                      </a:schemeClr>
                    </a:solidFill>
                  </a:tcPr>
                </a:tc>
                <a:extLst>
                  <a:ext uri="{0D108BD9-81ED-4DB2-BD59-A6C34878D82A}">
                    <a16:rowId xmlns="" xmlns:a16="http://schemas.microsoft.com/office/drawing/2014/main" val="338808006"/>
                  </a:ext>
                </a:extLst>
              </a:tr>
              <a:tr h="0">
                <a:tc>
                  <a:txBody>
                    <a:bodyPr/>
                    <a:lstStyle/>
                    <a:p>
                      <a:pPr marL="0" algn="ctr">
                        <a:lnSpc>
                          <a:spcPct val="150000"/>
                        </a:lnSpc>
                        <a:spcAft>
                          <a:spcPts val="0"/>
                        </a:spcAft>
                      </a:pPr>
                      <a:r>
                        <a:rPr lang="en-US" sz="2200" b="1">
                          <a:effectLst/>
                        </a:rPr>
                        <a:t>16/11/2017</a:t>
                      </a:r>
                      <a:endParaRPr lang="vi-VN" sz="2200" b="1">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a:lnSpc>
                          <a:spcPct val="150000"/>
                        </a:lnSpc>
                        <a:spcAft>
                          <a:spcPts val="0"/>
                        </a:spcAft>
                      </a:pPr>
                      <a:r>
                        <a:rPr lang="en-US" sz="2200" b="1" dirty="0">
                          <a:effectLst/>
                        </a:rPr>
                        <a:t>30/11/2017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2200" b="1">
                          <a:solidFill>
                            <a:schemeClr val="tx1"/>
                          </a:solidFill>
                          <a:effectLst/>
                          <a:latin typeface="Times New Roman" panose="02020603050405020304" pitchFamily="18" charset="0"/>
                          <a:cs typeface="Times New Roman" panose="02020603050405020304" pitchFamily="18" charset="0"/>
                        </a:rPr>
                        <a:t>Hoàn thiện ứng dụng.</a:t>
                      </a:r>
                      <a:endParaRPr lang="vi-VN" sz="2200" b="1">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endParaRPr>
                    </a:p>
                  </a:txBody>
                  <a:tcPr marL="68580" marR="68580" marT="0" marB="0" anchor="ctr"/>
                </a:tc>
                <a:extLst>
                  <a:ext uri="{0D108BD9-81ED-4DB2-BD59-A6C34878D82A}">
                    <a16:rowId xmlns="" xmlns:a16="http://schemas.microsoft.com/office/drawing/2014/main" val="3344276007"/>
                  </a:ext>
                </a:extLst>
              </a:tr>
              <a:tr h="0">
                <a:tc>
                  <a:txBody>
                    <a:bodyPr/>
                    <a:lstStyle/>
                    <a:p>
                      <a:pPr marL="0" algn="ctr">
                        <a:lnSpc>
                          <a:spcPct val="150000"/>
                        </a:lnSpc>
                        <a:spcAft>
                          <a:spcPts val="0"/>
                        </a:spcAft>
                      </a:pPr>
                      <a:r>
                        <a:rPr lang="en-US" sz="2200" b="1" dirty="0" smtClean="0">
                          <a:effectLst/>
                        </a:rPr>
                        <a:t>01/12/2017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marL="0" algn="ctr">
                        <a:lnSpc>
                          <a:spcPct val="150000"/>
                        </a:lnSpc>
                        <a:spcAft>
                          <a:spcPts val="0"/>
                        </a:spcAft>
                      </a:pPr>
                      <a:r>
                        <a:rPr lang="en-US" sz="2200" b="1" smtClean="0">
                          <a:effectLst/>
                        </a:rPr>
                        <a:t>15/12/2017</a:t>
                      </a:r>
                      <a:endParaRPr lang="vi-VN" sz="2200" b="1" dirty="0">
                        <a:solidFill>
                          <a:srgbClr val="000000"/>
                        </a:solidFill>
                        <a:effectLst/>
                        <a:latin typeface="Times New Roman" panose="02020603050405020304" pitchFamily="18" charset="0"/>
                        <a:ea typeface="PMingLiU" panose="020B0604030504040204" pitchFamily="18" charset="-120"/>
                        <a:cs typeface="Calibri" panose="020F0502020204030204" pitchFamily="34" charset="0"/>
                      </a:endParaRPr>
                    </a:p>
                  </a:txBody>
                  <a:tcPr marL="68580" marR="68580" marT="0" marB="0" anchor="ctr"/>
                </a:tc>
                <a:tc>
                  <a:txBody>
                    <a:bodyPr/>
                    <a:lstStyle/>
                    <a:p>
                      <a:pPr algn="l">
                        <a:lnSpc>
                          <a:spcPct val="115000"/>
                        </a:lnSpc>
                        <a:spcAft>
                          <a:spcPts val="0"/>
                        </a:spcAft>
                      </a:pPr>
                      <a:r>
                        <a:rPr lang="en-US" sz="2200" b="1" dirty="0">
                          <a:solidFill>
                            <a:schemeClr val="tx1"/>
                          </a:solidFill>
                          <a:effectLst/>
                          <a:latin typeface="Times New Roman" panose="02020603050405020304" pitchFamily="18" charset="0"/>
                          <a:cs typeface="Times New Roman" panose="02020603050405020304" pitchFamily="18" charset="0"/>
                        </a:rPr>
                        <a:t>- Kiểm thử để kiểm tra lỗi.</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2200" b="1" dirty="0">
                          <a:solidFill>
                            <a:schemeClr val="tx1"/>
                          </a:solidFill>
                          <a:effectLst/>
                          <a:latin typeface="Times New Roman" panose="02020603050405020304" pitchFamily="18" charset="0"/>
                          <a:cs typeface="Times New Roman" panose="02020603050405020304" pitchFamily="18" charset="0"/>
                        </a:rPr>
                        <a:t>- Tối ưu ứng dụng và viết báo cáo đồ án.</a:t>
                      </a:r>
                      <a:endParaRPr lang="vi-VN" sz="2200" b="1" dirty="0">
                        <a:solidFill>
                          <a:schemeClr val="tx1"/>
                        </a:solidFill>
                        <a:effectLst/>
                        <a:latin typeface="Times New Roman" panose="02020603050405020304" pitchFamily="18" charset="0"/>
                        <a:ea typeface="PMingLiU" panose="020B0604030504040204" pitchFamily="18" charset="-120"/>
                        <a:cs typeface="Times New Roman" panose="02020603050405020304" pitchFamily="18" charset="0"/>
                      </a:endParaRPr>
                    </a:p>
                  </a:txBody>
                  <a:tcPr marL="68580" marR="68580" marT="0" marB="0" anchor="ctr"/>
                </a:tc>
                <a:extLst>
                  <a:ext uri="{0D108BD9-81ED-4DB2-BD59-A6C34878D82A}">
                    <a16:rowId xmlns="" xmlns:a16="http://schemas.microsoft.com/office/drawing/2014/main" val="2056027273"/>
                  </a:ext>
                </a:extLst>
              </a:tr>
            </a:tbl>
          </a:graphicData>
        </a:graphic>
      </p:graphicFrame>
      <p:sp>
        <p:nvSpPr>
          <p:cNvPr id="7" name="Title 1">
            <a:extLst>
              <a:ext uri="{FF2B5EF4-FFF2-40B4-BE49-F238E27FC236}">
                <a16:creationId xmlns="" xmlns:a16="http://schemas.microsoft.com/office/drawing/2014/main" id="{764A5D39-BEF1-4B3C-8BCF-13BB4D78BFB7}"/>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28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6. Kế hoạch thực hiền đồ án trong thời gian tới</a:t>
            </a:r>
            <a:endParaRPr lang="en-US" sz="28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386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27</a:t>
            </a:fld>
            <a:endParaRPr lang="en-US"/>
          </a:p>
        </p:txBody>
      </p:sp>
      <p:sp>
        <p:nvSpPr>
          <p:cNvPr id="9" name="TextBox 8"/>
          <p:cNvSpPr txBox="1"/>
          <p:nvPr/>
        </p:nvSpPr>
        <p:spPr>
          <a:xfrm>
            <a:off x="632791" y="2667000"/>
            <a:ext cx="8054009"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Chúng em xin chân thành cảm ơn quý Thầy Cô đã chú ý lắng nghe nhóm em trình bày.</a:t>
            </a:r>
          </a:p>
        </p:txBody>
      </p:sp>
    </p:spTree>
    <p:extLst>
      <p:ext uri="{BB962C8B-B14F-4D97-AF65-F5344CB8AC3E}">
        <p14:creationId xmlns:p14="http://schemas.microsoft.com/office/powerpoint/2010/main" val="2109574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còn gọi là </a:t>
            </a:r>
            <a:r>
              <a:rPr lang="en-US" sz="2400" b="1" dirty="0">
                <a:solidFill>
                  <a:schemeClr val="tx1"/>
                </a:solidFill>
                <a:latin typeface="Arial" panose="020B0604020202020204" pitchFamily="34" charset="0"/>
                <a:cs typeface="Arial" panose="020B0604020202020204" pitchFamily="34" charset="0"/>
              </a:rPr>
              <a:t>Cờ 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 Ho</a:t>
            </a:r>
            <a:r>
              <a:rPr lang="en-US" sz="2400" dirty="0">
                <a:solidFill>
                  <a:schemeClr val="tx1"/>
                </a:solidFill>
                <a:latin typeface="Arial" panose="020B0604020202020204" pitchFamily="34" charset="0"/>
                <a:cs typeface="Arial" panose="020B0604020202020204" pitchFamily="34" charset="0"/>
              </a:rPr>
              <a:t>, hoặc </a:t>
            </a:r>
            <a:r>
              <a:rPr lang="en-US" sz="2400" b="1" dirty="0">
                <a:solidFill>
                  <a:schemeClr val="tx1"/>
                </a:solidFill>
                <a:latin typeface="Arial" panose="020B0604020202020204" pitchFamily="34" charset="0"/>
                <a:cs typeface="Arial" panose="020B0604020202020204" pitchFamily="34" charset="0"/>
              </a:rPr>
              <a:t>Kơho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theo chính tả tiếng Cơ Ho.</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K’Ho</a:t>
            </a:r>
            <a:r>
              <a:rPr lang="en-US" sz="2400" b="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là một dân tộc trong số 54 dân tộc tại Việt Nam, là một trong những cư dân bản địa tỉnh Lâm Đồng.</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Hiện nay, việc giao tiếp với người K’Ho còn hạn chế, việc áp dụng khoa học công nghệ vào nghiên cứu ngôn ngữ của đồng bào thiểu số cũng như việc dạy và học ngôn ngữ các dân tộc thiểu số nói chung và dân tộc K’Ho nói riêng chưa được phổ biến.</a:t>
            </a: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 Giới thiệu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29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4</a:t>
            </a:fld>
            <a:endParaRPr lang="en-US"/>
          </a:p>
        </p:txBody>
      </p:sp>
      <p:sp>
        <p:nvSpPr>
          <p:cNvPr id="8" name="TextBox 7"/>
          <p:cNvSpPr txBox="1"/>
          <p:nvPr/>
        </p:nvSpPr>
        <p:spPr>
          <a:xfrm>
            <a:off x="437322" y="304800"/>
            <a:ext cx="8382000" cy="1200329"/>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400" dirty="0">
                <a:latin typeface="Arial" panose="020B0604020202020204" pitchFamily="34" charset="0"/>
                <a:cs typeface="Arial" panose="020B0604020202020204" pitchFamily="34" charset="0"/>
              </a:rPr>
              <a:t>Nên việc dạy và học ngôn ngữ này là việc thiết yếu.</a:t>
            </a:r>
          </a:p>
          <a:p>
            <a:pPr>
              <a:buClr>
                <a:srgbClr val="00B404"/>
              </a:buClr>
            </a:pPr>
            <a:r>
              <a:rPr lang="en-US" sz="2400" dirty="0">
                <a:latin typeface="Arial" panose="020B0604020202020204" pitchFamily="34" charset="0"/>
                <a:cs typeface="Arial" panose="020B0604020202020204" pitchFamily="34" charset="0"/>
              </a:rPr>
              <a:t>=&gt; Vì vậy nhóm em quyết định chọn đề tài: “</a:t>
            </a:r>
            <a:r>
              <a:rPr lang="en-US" sz="2400" b="1" dirty="0">
                <a:latin typeface="Arial" panose="020B0604020202020204" pitchFamily="34" charset="0"/>
                <a:cs typeface="Arial" panose="020B0604020202020204" pitchFamily="34" charset="0"/>
              </a:rPr>
              <a:t>XÂY DỰNG ỨNG DỤNG HỌC K’HO</a:t>
            </a:r>
            <a:r>
              <a:rPr lang="en-US" sz="2400" dirty="0">
                <a:latin typeface="Arial" panose="020B0604020202020204" pitchFamily="34" charset="0"/>
                <a:cs typeface="Arial" panose="020B0604020202020204" pitchFamily="34" charset="0"/>
              </a:rPr>
              <a: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22" y="1752600"/>
            <a:ext cx="8249478" cy="4603750"/>
          </a:xfrm>
          <a:prstGeom prst="rect">
            <a:avLst/>
          </a:prstGeom>
        </p:spPr>
      </p:pic>
    </p:spTree>
    <p:extLst>
      <p:ext uri="{BB962C8B-B14F-4D97-AF65-F5344CB8AC3E}">
        <p14:creationId xmlns:p14="http://schemas.microsoft.com/office/powerpoint/2010/main" val="1470590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5</a:t>
            </a:fld>
            <a:endParaRPr lang="en-US"/>
          </a:p>
        </p:txBody>
      </p:sp>
      <p:sp>
        <p:nvSpPr>
          <p:cNvPr id="6" name="Title 1"/>
          <p:cNvSpPr txBox="1">
            <a:spLocks/>
          </p:cNvSpPr>
          <p:nvPr/>
        </p:nvSpPr>
        <p:spPr>
          <a:xfrm>
            <a:off x="609600" y="1066800"/>
            <a:ext cx="8077200" cy="51054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lvl="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tiêu chung: </a:t>
            </a:r>
          </a:p>
          <a:p>
            <a:pPr marL="463550" lvl="0" algn="just">
              <a:buClr>
                <a:srgbClr val="00B404"/>
              </a:buClr>
            </a:pPr>
            <a:r>
              <a:rPr lang="en-US" sz="2300" dirty="0">
                <a:solidFill>
                  <a:schemeClr val="tx1"/>
                </a:solidFill>
                <a:latin typeface="Arial" panose="020B0604020202020204" pitchFamily="34" charset="0"/>
                <a:cs typeface="Arial" panose="020B0604020202020204" pitchFamily="34" charset="0"/>
              </a:rPr>
              <a:t>Đề xuất phương án thực hiện “Ứng dụng học tiếng K'Ho” khả thi, để từ đó tiến hành xây dựng thành công ứng dụng học </a:t>
            </a:r>
            <a:r>
              <a:rPr lang="en-US" sz="2300">
                <a:solidFill>
                  <a:schemeClr val="tx1"/>
                </a:solidFill>
                <a:latin typeface="Arial" panose="020B0604020202020204" pitchFamily="34" charset="0"/>
                <a:cs typeface="Arial" panose="020B0604020202020204" pitchFamily="34" charset="0"/>
              </a:rPr>
              <a:t>tiếng K’Ho.</a:t>
            </a:r>
          </a:p>
          <a:p>
            <a:pPr marL="463550" lvl="0" algn="just">
              <a:buClr>
                <a:srgbClr val="00B404"/>
              </a:buClr>
            </a:pPr>
            <a:endParaRPr lang="en-US" sz="2300" dirty="0">
              <a:solidFill>
                <a:schemeClr val="tx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a:t>
            </a:r>
            <a:r>
              <a:rPr lang="en-US" sz="2300" b="1">
                <a:solidFill>
                  <a:schemeClr val="tx1"/>
                </a:solidFill>
                <a:latin typeface="Arial" panose="020B0604020202020204" pitchFamily="34" charset="0"/>
                <a:cs typeface="Arial" panose="020B0604020202020204" pitchFamily="34" charset="0"/>
              </a:rPr>
              <a:t>tiêu cụ thể:</a:t>
            </a:r>
            <a:endParaRPr lang="en-US" sz="2300" b="1" dirty="0">
              <a:solidFill>
                <a:schemeClr val="tx1"/>
              </a:solidFill>
              <a:latin typeface="Arial" panose="020B0604020202020204" pitchFamily="34" charset="0"/>
              <a:cs typeface="Arial" panose="020B0604020202020204" pitchFamily="34" charset="0"/>
            </a:endParaRPr>
          </a:p>
          <a:p>
            <a:pPr marL="625475" indent="-396875" algn="just">
              <a:buFont typeface="Wingdings" panose="05000000000000000000" pitchFamily="2" charset="2"/>
              <a:buChar char="§"/>
            </a:pPr>
            <a:r>
              <a:rPr lang="en-US" sz="2300">
                <a:solidFill>
                  <a:schemeClr val="tx1"/>
                </a:solidFill>
                <a:latin typeface="Arial" panose="020B0604020202020204" pitchFamily="34" charset="0"/>
                <a:cs typeface="Arial" panose="020B0604020202020204" pitchFamily="34" charset="0"/>
              </a:rPr>
              <a:t>Tìm </a:t>
            </a:r>
            <a:r>
              <a:rPr lang="en-US" sz="2300" dirty="0">
                <a:solidFill>
                  <a:schemeClr val="tx1"/>
                </a:solidFill>
                <a:latin typeface="Arial" panose="020B0604020202020204" pitchFamily="34" charset="0"/>
                <a:cs typeface="Arial" panose="020B0604020202020204" pitchFamily="34" charset="0"/>
              </a:rPr>
              <a:t>hiểu về mặt ngôn ngữ của tiếng K'Ho, tài liệu dạy tiếng K’Ho.</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các ứng dụng về học ngôn ngữ: Giao diện và các chức năng.</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 từ đó đề xuất phương án thực hiện đề tài khả thi và hiệu quả.</a:t>
            </a:r>
          </a:p>
          <a:p>
            <a:pPr marL="625475" indent="-396875" algn="just">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Xây dựng hệ thống học tiếng K’Ho.</a:t>
            </a:r>
          </a:p>
        </p:txBody>
      </p:sp>
      <p:sp>
        <p:nvSpPr>
          <p:cNvPr id="8" name="Title 1">
            <a:extLst>
              <a:ext uri="{FF2B5EF4-FFF2-40B4-BE49-F238E27FC236}">
                <a16:creationId xmlns="" xmlns:a16="http://schemas.microsoft.com/office/drawing/2014/main"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 Mục tiêu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02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6</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buClr>
                <a:srgbClr val="00B404"/>
              </a:buClr>
            </a:pPr>
            <a:r>
              <a:rPr lang="en-US" sz="2400">
                <a:solidFill>
                  <a:schemeClr val="tx1"/>
                </a:solidFill>
                <a:latin typeface="Arial" panose="020B0604020202020204" pitchFamily="34" charset="0"/>
                <a:cs typeface="Arial" panose="020B0604020202020204" pitchFamily="34" charset="0"/>
              </a:rPr>
              <a:t>Khảo sát tài </a:t>
            </a:r>
            <a:r>
              <a:rPr lang="en-US" sz="2400" dirty="0">
                <a:solidFill>
                  <a:schemeClr val="tx1"/>
                </a:solidFill>
                <a:latin typeface="Arial" panose="020B0604020202020204" pitchFamily="34" charset="0"/>
                <a:cs typeface="Arial" panose="020B0604020202020204" pitchFamily="34" charset="0"/>
              </a:rPr>
              <a:t>liệu dạy tiếng K’Ho:</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Sỹ Thứ,  Dân tộc - dân cư Lâm Đồng, Việt Nam, 1999.</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Sở Nội vụ - Sở Giáo dục và Đào tạo tỉnh Lâm Đồng, Tài liệu dạy và học tiếng K’Ho, Việt Nam, 2007.</a:t>
            </a:r>
          </a:p>
          <a:p>
            <a:pPr marL="795338" indent="-342900">
              <a:lnSpc>
                <a:spcPct val="150000"/>
              </a:lnSpc>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Văn Lệ, Từ điển K’Ho - Việt, Việt Nam, 2012.</a:t>
            </a:r>
          </a:p>
        </p:txBody>
      </p:sp>
      <p:sp>
        <p:nvSpPr>
          <p:cNvPr id="7"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Đặc trưng về dân tộc K’Ho</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513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7</a:t>
            </a:fld>
            <a:endParaRPr lang="en-US"/>
          </a:p>
        </p:txBody>
      </p:sp>
      <p:sp>
        <p:nvSpPr>
          <p:cNvPr id="6" name="Title 1"/>
          <p:cNvSpPr txBox="1">
            <a:spLocks/>
          </p:cNvSpPr>
          <p:nvPr/>
        </p:nvSpPr>
        <p:spPr>
          <a:xfrm>
            <a:off x="228600" y="992188"/>
            <a:ext cx="8686800" cy="236061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buClr>
                <a:srgbClr val="00B404"/>
              </a:buClr>
            </a:pPr>
            <a:r>
              <a:rPr lang="en-US" sz="2400">
                <a:solidFill>
                  <a:schemeClr val="tx1"/>
                </a:solidFill>
                <a:latin typeface="TNKeyUni-Arial" panose="020B0604020202020204" pitchFamily="34" charset="0"/>
                <a:cs typeface="TNKeyUni-Arial" panose="020B0604020202020204" pitchFamily="34" charset="0"/>
              </a:rPr>
              <a:t>Tiếng K’Ho </a:t>
            </a:r>
            <a:r>
              <a:rPr lang="en-US" sz="2400" dirty="0">
                <a:solidFill>
                  <a:schemeClr val="tx1"/>
                </a:solidFill>
                <a:latin typeface="TNKeyUni-Arial" panose="020B0604020202020204" pitchFamily="34" charset="0"/>
                <a:cs typeface="TNKeyUni-Arial" panose="020B0604020202020204" pitchFamily="34" charset="0"/>
              </a:rPr>
              <a:t>thuộc ngữ hệ Nam Á, nhóm ngôn ngữ Môn – Khmer. Vào đầu thế kỷ 20, chữ K’Ho được xây dựng bằng hệ thống chữ Latin nhưng mặc dù đã được cải tiến nhiều lần, được dùng để dạy trong một số trường học, nhưng loại chữ này chưa phổ cập.</a:t>
            </a:r>
          </a:p>
          <a:p>
            <a:pPr marL="568325" indent="-342900">
              <a:buFont typeface="Wingdings" panose="05000000000000000000" pitchFamily="2" charset="2"/>
              <a:buChar char="Ø"/>
            </a:pPr>
            <a:r>
              <a:rPr lang="en-US" sz="2400">
                <a:solidFill>
                  <a:schemeClr val="tx1"/>
                </a:solidFill>
                <a:latin typeface="TNKeyUni-Arial" panose="020B0604020202020204" pitchFamily="34" charset="0"/>
                <a:cs typeface="TNKeyUni-Arial" panose="020B0604020202020204" pitchFamily="34" charset="0"/>
              </a:rPr>
              <a:t>Nguyên </a:t>
            </a:r>
            <a:r>
              <a:rPr lang="en-US" sz="2400" dirty="0">
                <a:solidFill>
                  <a:schemeClr val="tx1"/>
                </a:solidFill>
                <a:latin typeface="TNKeyUni-Arial" panose="020B0604020202020204" pitchFamily="34" charset="0"/>
                <a:cs typeface="TNKeyUni-Arial" panose="020B0604020202020204" pitchFamily="34" charset="0"/>
              </a:rPr>
              <a:t>âm: </a:t>
            </a:r>
            <a:r>
              <a:rPr lang="en-US" sz="2400" b="1" dirty="0">
                <a:solidFill>
                  <a:schemeClr val="tx1"/>
                </a:solidFill>
                <a:latin typeface="TNKeyUni-Arial" panose="020B0604020202020204" pitchFamily="34" charset="0"/>
                <a:cs typeface="TNKeyUni-Arial" panose="020B0604020202020204" pitchFamily="34" charset="0"/>
              </a:rPr>
              <a:t>A E Ê I O Ô Ơ </a:t>
            </a:r>
            <a:r>
              <a:rPr lang="en-US" sz="2400" b="1">
                <a:solidFill>
                  <a:schemeClr val="tx1"/>
                </a:solidFill>
                <a:latin typeface="TNKeyUni-Arial" panose="020B0604020202020204" pitchFamily="34" charset="0"/>
                <a:cs typeface="TNKeyUni-Arial" panose="020B0604020202020204" pitchFamily="34" charset="0"/>
              </a:rPr>
              <a:t>U Ư</a:t>
            </a:r>
          </a:p>
          <a:p>
            <a:pPr marL="568325" indent="-342900">
              <a:buFont typeface="Wingdings" panose="05000000000000000000" pitchFamily="2" charset="2"/>
              <a:buChar char="Ø"/>
            </a:pPr>
            <a:r>
              <a:rPr lang="en-US" sz="2400">
                <a:solidFill>
                  <a:schemeClr val="tx1"/>
                </a:solidFill>
                <a:latin typeface="TNKeyUni-Arial" panose="020B0604020202020204" pitchFamily="34" charset="0"/>
                <a:cs typeface="TNKeyUni-Arial" panose="020B0604020202020204" pitchFamily="34" charset="0"/>
              </a:rPr>
              <a:t>Phụ âm đơn: </a:t>
            </a:r>
            <a:r>
              <a:rPr lang="en-US" sz="2400" b="1">
                <a:solidFill>
                  <a:schemeClr val="tx1"/>
                </a:solidFill>
                <a:latin typeface="TNKeyUni-Arial" panose="020B0604020202020204" pitchFamily="34" charset="0"/>
                <a:ea typeface="TNKeyUni-Souvenir" panose="02020500000000000000" pitchFamily="18" charset="0"/>
                <a:cs typeface="TNKeyUni-Arial" panose="020B0604020202020204" pitchFamily="34" charset="0"/>
              </a:rPr>
              <a:t>B { C D Đ G H J K L M N N| P R S T W Y</a:t>
            </a:r>
            <a:endParaRPr lang="en-US" sz="2400" b="1">
              <a:solidFill>
                <a:schemeClr val="tx1"/>
              </a:solidFill>
              <a:latin typeface="TNKeyUni-Arial" panose="020B0604020202020204" pitchFamily="34" charset="0"/>
              <a:cs typeface="TNKeyUni-Arial" panose="020B0604020202020204" pitchFamily="34" charset="0"/>
            </a:endParaRPr>
          </a:p>
        </p:txBody>
      </p:sp>
      <p:sp>
        <p:nvSpPr>
          <p:cNvPr id="8" name="Title 1"/>
          <p:cNvSpPr txBox="1">
            <a:spLocks/>
          </p:cNvSpPr>
          <p:nvPr/>
        </p:nvSpPr>
        <p:spPr>
          <a:xfrm>
            <a:off x="457199" y="2975113"/>
            <a:ext cx="8382001"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569913" indent="-342900">
              <a:buFont typeface="Arial" panose="020B0604020202020204" pitchFamily="34" charset="0"/>
              <a:buChar char="•"/>
            </a:pPr>
            <a:endParaRPr lang="en-US" sz="2400" b="1" dirty="0">
              <a:solidFill>
                <a:schemeClr val="tx1"/>
              </a:solidFill>
              <a:latin typeface="TNKeyUni-Arial" panose="020B0604020202020204" pitchFamily="34" charset="0"/>
              <a:cs typeface="TNKeyUni-Arial" panose="020B0604020202020204" pitchFamily="34" charset="0"/>
            </a:endParaRPr>
          </a:p>
        </p:txBody>
      </p:sp>
      <p:pic>
        <p:nvPicPr>
          <p:cNvPr id="9" name="Picture 8"/>
          <p:cNvPicPr>
            <a:picLocks noChangeAspect="1"/>
          </p:cNvPicPr>
          <p:nvPr/>
        </p:nvPicPr>
        <p:blipFill>
          <a:blip r:embed="rId2"/>
          <a:stretch>
            <a:fillRect/>
          </a:stretch>
        </p:blipFill>
        <p:spPr>
          <a:xfrm>
            <a:off x="457199" y="3499712"/>
            <a:ext cx="8382001" cy="2709725"/>
          </a:xfrm>
          <a:prstGeom prst="rect">
            <a:avLst/>
          </a:prstGeom>
        </p:spPr>
      </p:pic>
      <p:sp>
        <p:nvSpPr>
          <p:cNvPr id="10" name="Title 1">
            <a:extLst>
              <a:ext uri="{FF2B5EF4-FFF2-40B4-BE49-F238E27FC236}">
                <a16:creationId xmlns="" xmlns:a16="http://schemas.microsoft.com/office/drawing/2014/main" id="{CE9FC90B-B7F5-4875-92B3-D93A56358423}"/>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 Tổng quan: Đặc trưng về ngôn ngữ K’Ho</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4064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8</a:t>
            </a:fld>
            <a:endParaRPr lang="en-US"/>
          </a:p>
        </p:txBody>
      </p:sp>
      <p:sp>
        <p:nvSpPr>
          <p:cNvPr id="6" name="Title 1"/>
          <p:cNvSpPr txBox="1">
            <a:spLocks/>
          </p:cNvSpPr>
          <p:nvPr/>
        </p:nvSpPr>
        <p:spPr>
          <a:xfrm>
            <a:off x="457200" y="457200"/>
            <a:ext cx="8229600"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Phụ âm đôi</a:t>
            </a:r>
          </a:p>
        </p:txBody>
      </p:sp>
      <p:pic>
        <p:nvPicPr>
          <p:cNvPr id="8" name="Picture 7"/>
          <p:cNvPicPr>
            <a:picLocks noChangeAspect="1"/>
          </p:cNvPicPr>
          <p:nvPr/>
        </p:nvPicPr>
        <p:blipFill>
          <a:blip r:embed="rId2"/>
          <a:stretch>
            <a:fillRect/>
          </a:stretch>
        </p:blipFill>
        <p:spPr>
          <a:xfrm>
            <a:off x="163285" y="1325562"/>
            <a:ext cx="8759259" cy="4541838"/>
          </a:xfrm>
          <a:prstGeom prst="rect">
            <a:avLst/>
          </a:prstGeom>
        </p:spPr>
      </p:pic>
    </p:spTree>
    <p:extLst>
      <p:ext uri="{BB962C8B-B14F-4D97-AF65-F5344CB8AC3E}">
        <p14:creationId xmlns:p14="http://schemas.microsoft.com/office/powerpoint/2010/main" val="4004808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9</a:t>
            </a:fld>
            <a:endParaRPr lang="en-US"/>
          </a:p>
        </p:txBody>
      </p:sp>
      <p:sp>
        <p:nvSpPr>
          <p:cNvPr id="6" name="Title 1"/>
          <p:cNvSpPr txBox="1">
            <a:spLocks/>
          </p:cNvSpPr>
          <p:nvPr/>
        </p:nvSpPr>
        <p:spPr>
          <a:xfrm>
            <a:off x="457200" y="304800"/>
            <a:ext cx="8229600"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Phụ âm ba</a:t>
            </a:r>
          </a:p>
        </p:txBody>
      </p:sp>
      <p:pic>
        <p:nvPicPr>
          <p:cNvPr id="9" name="Picture 8"/>
          <p:cNvPicPr>
            <a:picLocks noChangeAspect="1"/>
          </p:cNvPicPr>
          <p:nvPr/>
        </p:nvPicPr>
        <p:blipFill>
          <a:blip r:embed="rId2"/>
          <a:stretch>
            <a:fillRect/>
          </a:stretch>
        </p:blipFill>
        <p:spPr>
          <a:xfrm>
            <a:off x="463826" y="868362"/>
            <a:ext cx="8229600" cy="2438400"/>
          </a:xfrm>
          <a:prstGeom prst="rect">
            <a:avLst/>
          </a:prstGeom>
        </p:spPr>
      </p:pic>
      <p:sp>
        <p:nvSpPr>
          <p:cNvPr id="10" name="Title 1"/>
          <p:cNvSpPr txBox="1">
            <a:spLocks/>
          </p:cNvSpPr>
          <p:nvPr/>
        </p:nvSpPr>
        <p:spPr>
          <a:xfrm>
            <a:off x="457200" y="3582194"/>
            <a:ext cx="8229600" cy="198040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Wingdings" panose="05000000000000000000" pitchFamily="2" charset="2"/>
              <a:buChar char="Ø"/>
            </a:pPr>
            <a:r>
              <a:rPr lang="en-US" sz="2400">
                <a:solidFill>
                  <a:schemeClr val="tx1"/>
                </a:solidFill>
                <a:latin typeface="Arial" panose="020B0604020202020204" pitchFamily="34" charset="0"/>
                <a:cs typeface="Arial" panose="020B0604020202020204" pitchFamily="34" charset="0"/>
              </a:rPr>
              <a:t>Thanh </a:t>
            </a:r>
            <a:r>
              <a:rPr lang="en-US" sz="2400" dirty="0">
                <a:solidFill>
                  <a:schemeClr val="tx1"/>
                </a:solidFill>
                <a:latin typeface="Arial" panose="020B0604020202020204" pitchFamily="34" charset="0"/>
                <a:cs typeface="Arial" panose="020B0604020202020204" pitchFamily="34" charset="0"/>
              </a:rPr>
              <a:t>điệu (dấu </a:t>
            </a:r>
            <a:r>
              <a:rPr lang="en-US" sz="2400">
                <a:solidFill>
                  <a:schemeClr val="tx1"/>
                </a:solidFill>
                <a:latin typeface="Arial" panose="020B0604020202020204" pitchFamily="34" charset="0"/>
                <a:cs typeface="Arial" panose="020B0604020202020204" pitchFamily="34" charset="0"/>
              </a:rPr>
              <a:t>giọng)</a:t>
            </a:r>
            <a:endParaRPr lang="en-US" sz="2400" dirty="0">
              <a:solidFill>
                <a:schemeClr val="tx1"/>
              </a:solidFill>
              <a:latin typeface="Arial" panose="020B0604020202020204" pitchFamily="34" charset="0"/>
              <a:cs typeface="Arial" panose="020B0604020202020204" pitchFamily="34" charset="0"/>
            </a:endParaRPr>
          </a:p>
          <a:p>
            <a:pPr marL="900113" indent="-360363">
              <a:buFont typeface="Arial" panose="020B0604020202020204" pitchFamily="34" charset="0"/>
              <a:buChar char="•"/>
            </a:pPr>
            <a:r>
              <a:rPr lang="en-US" sz="2400" dirty="0">
                <a:solidFill>
                  <a:schemeClr val="tx1"/>
                </a:solidFill>
                <a:latin typeface="TNKeyUni-Arial" panose="020B0604020202020204" pitchFamily="34" charset="0"/>
                <a:cs typeface="TNKeyUni-Arial" panose="020B0604020202020204" pitchFamily="34" charset="0"/>
              </a:rPr>
              <a:t>Thanh cao (ngang): không ghi dấu. Ví dụ: do (đây).</a:t>
            </a:r>
          </a:p>
          <a:p>
            <a:pPr marL="900113" indent="-360363">
              <a:buFont typeface="Arial" panose="020B0604020202020204" pitchFamily="34" charset="0"/>
              <a:buChar char="•"/>
            </a:pPr>
            <a:r>
              <a:rPr lang="en-US" sz="2400" dirty="0">
                <a:solidFill>
                  <a:schemeClr val="tx1"/>
                </a:solidFill>
                <a:latin typeface="TNKeyUni-Arial" panose="020B0604020202020204" pitchFamily="34" charset="0"/>
                <a:cs typeface="TNKeyUni-Arial" panose="020B0604020202020204" pitchFamily="34" charset="0"/>
              </a:rPr>
              <a:t>Thanh thấp: ghi dấu huyền (</a:t>
            </a:r>
            <a:r>
              <a:rPr lang="en-US" sz="2400" dirty="0">
                <a:solidFill>
                  <a:schemeClr val="tx1"/>
                </a:solidFill>
                <a:latin typeface="TNKeyUni-Arial" panose="020B0604020202020204" pitchFamily="34" charset="0"/>
                <a:ea typeface="TNKeyUni-Souvenir" panose="02020500000000000000" pitchFamily="18" charset="0"/>
                <a:cs typeface="TNKeyUni-Arial" panose="020B0604020202020204" pitchFamily="34" charset="0"/>
              </a:rPr>
              <a:t>n\</a:t>
            </a:r>
            <a:r>
              <a:rPr lang="en-US" sz="2400" dirty="0">
                <a:solidFill>
                  <a:schemeClr val="tx1"/>
                </a:solidFill>
                <a:latin typeface="TNKeyUni-Arial" panose="020B0604020202020204" pitchFamily="34" charset="0"/>
                <a:cs typeface="TNKeyUni-Arial" panose="020B0604020202020204" pitchFamily="34" charset="0"/>
              </a:rPr>
              <a:t>). Ví dụ: dà (nước).</a:t>
            </a:r>
          </a:p>
        </p:txBody>
      </p:sp>
    </p:spTree>
    <p:extLst>
      <p:ext uri="{BB962C8B-B14F-4D97-AF65-F5344CB8AC3E}">
        <p14:creationId xmlns:p14="http://schemas.microsoft.com/office/powerpoint/2010/main" val="3504580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763</TotalTime>
  <Words>973</Words>
  <Application>Microsoft Office PowerPoint</Application>
  <PresentationFormat>On-screen Show (4:3)</PresentationFormat>
  <Paragraphs>169</Paragraphs>
  <Slides>27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PMingLiU</vt:lpstr>
      <vt:lpstr>Arial</vt:lpstr>
      <vt:lpstr>Calibri</vt:lpstr>
      <vt:lpstr>Segoe UI Light</vt:lpstr>
      <vt:lpstr>Segoe UI Semilight</vt:lpstr>
      <vt:lpstr>Times New Roman</vt:lpstr>
      <vt:lpstr>TNKeyUni-Arial</vt:lpstr>
      <vt:lpstr>TNKeyUni-Souvenir</vt:lpstr>
      <vt:lpstr>Wingdings</vt:lpstr>
      <vt:lpstr>Office Theme</vt:lpstr>
      <vt:lpstr>BÁO CÁO ĐỒ ÁN CHUYÊN NGÀNH</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 Style</dc:title>
  <dc:creator>Md Aminul Islam; Vinh Sang Khánh; Anh Quân</dc:creator>
  <cp:lastModifiedBy>Vinh Sang Khánh</cp:lastModifiedBy>
  <cp:revision>477</cp:revision>
  <dcterms:created xsi:type="dcterms:W3CDTF">2013-02-01T10:00:41Z</dcterms:created>
  <dcterms:modified xsi:type="dcterms:W3CDTF">2017-10-13T08:51:20Z</dcterms:modified>
</cp:coreProperties>
</file>