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90" r:id="rId3"/>
    <p:sldId id="291" r:id="rId4"/>
    <p:sldId id="335" r:id="rId5"/>
    <p:sldId id="334" r:id="rId6"/>
    <p:sldId id="341" r:id="rId7"/>
    <p:sldId id="327" r:id="rId8"/>
    <p:sldId id="336" r:id="rId9"/>
    <p:sldId id="353" r:id="rId10"/>
    <p:sldId id="346" r:id="rId11"/>
    <p:sldId id="347" r:id="rId12"/>
    <p:sldId id="348" r:id="rId13"/>
    <p:sldId id="332" r:id="rId14"/>
    <p:sldId id="349" r:id="rId15"/>
    <p:sldId id="343" r:id="rId16"/>
    <p:sldId id="309" r:id="rId17"/>
    <p:sldId id="310" r:id="rId18"/>
    <p:sldId id="323" r:id="rId19"/>
    <p:sldId id="311" r:id="rId20"/>
    <p:sldId id="316" r:id="rId21"/>
    <p:sldId id="312" r:id="rId22"/>
    <p:sldId id="352" r:id="rId23"/>
    <p:sldId id="350" r:id="rId24"/>
    <p:sldId id="32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p:cViewPr varScale="1">
        <p:scale>
          <a:sx n="72" d="100"/>
          <a:sy n="72" d="100"/>
        </p:scale>
        <p:origin x="113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doulingo.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 xmlns:a16="http://schemas.microsoft.com/office/drawing/2014/main"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a:t>
            </a:r>
            <a:endParaRPr lang="en-US" sz="2400" dirty="0">
              <a:solidFill>
                <a:schemeClr val="tx1"/>
              </a:solidFill>
              <a:latin typeface="Arial" panose="020B0604020202020204" pitchFamily="34" charset="0"/>
              <a:cs typeface="Arial" panose="020B0604020202020204" pitchFamily="34" charset="0"/>
            </a:endParaRPr>
          </a:p>
          <a:p>
            <a:pPr marL="914400"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kế</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a:t>
            </a:r>
            <a:r>
              <a:rPr lang="en-US" sz="2400" dirty="0" smtClean="0">
                <a:solidFill>
                  <a:schemeClr val="tx1"/>
                </a:solidFill>
                <a:latin typeface="Arial" panose="020B0604020202020204" pitchFamily="34" charset="0"/>
                <a:cs typeface="Arial" panose="020B0604020202020204" pitchFamily="34" charset="0"/>
              </a:rPr>
              <a:t>dựng:</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3.3 Đề xuất phương án và công cụ xây dựng</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11"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Xây dựng “Ứng dụng học tiếng K’Ho”, với các bước cụ thể:</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Xây dựng </a:t>
            </a:r>
            <a:r>
              <a:rPr lang="en-US" sz="2400" dirty="0" smtClean="0">
                <a:solidFill>
                  <a:schemeClr val="tx1"/>
                </a:solidFill>
                <a:latin typeface="Arial" panose="020B0604020202020204" pitchFamily="34" charset="0"/>
                <a:cs typeface="Arial" panose="020B0604020202020204" pitchFamily="34" charset="0"/>
              </a:rPr>
              <a:t>cơ sở dữ liệu của </a:t>
            </a:r>
            <a:r>
              <a:rPr lang="en-US" sz="2400" dirty="0" smtClean="0">
                <a:solidFill>
                  <a:schemeClr val="tx1"/>
                </a:solidFill>
                <a:latin typeface="Arial" panose="020B0604020202020204" pitchFamily="34" charset="0"/>
                <a:cs typeface="Arial" panose="020B0604020202020204" pitchFamily="34" charset="0"/>
              </a:rPr>
              <a:t>ứng dụng</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Nội dung các bài học</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 Thiết kế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a:t>
            </a:r>
            <a:r>
              <a:rPr lang="en-US" sz="2400" dirty="0" smtClean="0">
                <a:solidFill>
                  <a:schemeClr val="tx1"/>
                </a:solidFill>
                <a:latin typeface="Arial" panose="020B0604020202020204" pitchFamily="34" charset="0"/>
                <a:cs typeface="Arial" panose="020B0604020202020204" pitchFamily="34" charset="0"/>
              </a:rPr>
              <a:t>giản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a:t>
            </a:r>
            <a:r>
              <a:rPr lang="en-US" sz="2400" dirty="0" smtClean="0">
                <a:solidFill>
                  <a:schemeClr val="tx1"/>
                </a:solidFill>
                <a:latin typeface="Arial" panose="020B0604020202020204" pitchFamily="34" charset="0"/>
                <a:cs typeface="Arial" panose="020B0604020202020204" pitchFamily="34" charset="0"/>
              </a:rPr>
              <a:t>hành Windows</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a:t>
            </a:r>
            <a:r>
              <a:rPr lang="en-US" sz="2400" dirty="0"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 xmlns:a16="http://schemas.microsoft.com/office/drawing/2014/main"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7" name="Picture 6"/>
          <p:cNvPicPr/>
          <p:nvPr/>
        </p:nvPicPr>
        <p:blipFill>
          <a:blip r:embed="rId2"/>
          <a:stretch>
            <a:fillRect/>
          </a:stretch>
        </p:blipFill>
        <p:spPr>
          <a:xfrm>
            <a:off x="606286" y="914400"/>
            <a:ext cx="8080514" cy="544195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22</a:t>
            </a:fld>
            <a:endParaRPr lang="en-US"/>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03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228600" y="884238"/>
            <a:ext cx="8763000" cy="4754562"/>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Kết luận:</a:t>
            </a:r>
          </a:p>
          <a:p>
            <a:pPr marL="342900" indent="-342900" algn="l">
              <a:buFont typeface="Wingdings" panose="05000000000000000000" pitchFamily="2" charset="2"/>
              <a:buChar char="§"/>
            </a:pPr>
            <a:r>
              <a:rPr lang="en-US" sz="2400" dirty="0" smtClean="0">
                <a:solidFill>
                  <a:schemeClr val="tx1"/>
                </a:solidFill>
                <a:latin typeface="Arial" panose="020B0604020202020204" pitchFamily="34" charset="0"/>
                <a:cs typeface="Arial" panose="020B0604020202020204" pitchFamily="34" charset="0"/>
              </a:rPr>
              <a:t>Kết </a:t>
            </a:r>
            <a:r>
              <a:rPr lang="en-US" sz="2400" dirty="0">
                <a:solidFill>
                  <a:schemeClr val="tx1"/>
                </a:solidFill>
                <a:latin typeface="Arial" panose="020B0604020202020204" pitchFamily="34" charset="0"/>
                <a:cs typeface="Arial" panose="020B0604020202020204" pitchFamily="34" charset="0"/>
              </a:rPr>
              <a:t>quả </a:t>
            </a:r>
            <a:r>
              <a:rPr lang="en-US" sz="2400" dirty="0" smtClean="0">
                <a:solidFill>
                  <a:schemeClr val="tx1"/>
                </a:solidFill>
                <a:latin typeface="Arial" panose="020B0604020202020204" pitchFamily="34" charset="0"/>
                <a:cs typeface="Arial" panose="020B0604020202020204" pitchFamily="34" charset="0"/>
              </a:rPr>
              <a:t>đã đạt </a:t>
            </a:r>
            <a:r>
              <a:rPr lang="en-US" sz="2400" dirty="0" smtClean="0">
                <a:solidFill>
                  <a:schemeClr val="tx1"/>
                </a:solidFill>
                <a:latin typeface="Arial" panose="020B0604020202020204" pitchFamily="34" charset="0"/>
                <a:cs typeface="Arial" panose="020B0604020202020204" pitchFamily="34" charset="0"/>
              </a:rPr>
              <a:t>như </a:t>
            </a:r>
            <a:r>
              <a:rPr lang="en-US" sz="2400" dirty="0">
                <a:solidFill>
                  <a:schemeClr val="tx1"/>
                </a:solidFill>
                <a:latin typeface="Arial" panose="020B0604020202020204" pitchFamily="34" charset="0"/>
                <a:cs typeface="Arial" panose="020B0604020202020204" pitchFamily="34" charset="0"/>
              </a:rPr>
              <a:t>sau: Củng cố lại kiến thức đã được học, tìm hiểu một số công nghệ mới, xây dựng được ứng dụng</a:t>
            </a:r>
            <a:r>
              <a:rPr lang="en-US" sz="2400" dirty="0" smtClean="0">
                <a:solidFill>
                  <a:schemeClr val="tx1"/>
                </a:solidFill>
                <a:latin typeface="Arial" panose="020B0604020202020204" pitchFamily="34" charset="0"/>
                <a:cs typeface="Arial" panose="020B0604020202020204" pitchFamily="34" charset="0"/>
              </a:rPr>
              <a:t>.</a:t>
            </a:r>
          </a:p>
          <a:p>
            <a:pPr marL="342900" indent="-342900" algn="l">
              <a:buFont typeface="Wingdings" panose="05000000000000000000" pitchFamily="2" charset="2"/>
              <a:buChar char="§"/>
            </a:pPr>
            <a:r>
              <a:rPr lang="en-US" sz="2400" dirty="0" smtClean="0">
                <a:solidFill>
                  <a:schemeClr val="tx1"/>
                </a:solidFill>
                <a:latin typeface="Arial" panose="020B0604020202020204" pitchFamily="34" charset="0"/>
                <a:cs typeface="Arial" panose="020B0604020202020204" pitchFamily="34" charset="0"/>
              </a:rPr>
              <a:t>Ứng </a:t>
            </a:r>
            <a:r>
              <a:rPr lang="en-US" sz="2400" dirty="0">
                <a:solidFill>
                  <a:schemeClr val="tx1"/>
                </a:solidFill>
                <a:latin typeface="Arial" panose="020B0604020202020204" pitchFamily="34" charset="0"/>
                <a:cs typeface="Arial" panose="020B0604020202020204" pitchFamily="34" charset="0"/>
              </a:rPr>
              <a:t>dụng học K’Ho là ứng dụng hữu ích phục vụ cho việc phục vụ cho việc dạy, học tập và tìm hiểu về dân tộc K’Ho. Có các chức năng cơ bản của ứng dụng học ngôn ngữ</a:t>
            </a:r>
            <a:r>
              <a:rPr lang="en-US" sz="2400" dirty="0" smtClean="0">
                <a:solidFill>
                  <a:schemeClr val="tx1"/>
                </a:solidFill>
                <a:latin typeface="Arial" panose="020B0604020202020204" pitchFamily="34" charset="0"/>
                <a:cs typeface="Arial" panose="020B0604020202020204" pitchFamily="34" charset="0"/>
              </a:rPr>
              <a:t>.</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Hướng phát triển:</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Do </a:t>
            </a:r>
            <a:r>
              <a:rPr lang="en-US" sz="2000" dirty="0">
                <a:solidFill>
                  <a:schemeClr val="tx1"/>
                </a:solidFill>
                <a:latin typeface="Arial" panose="020B0604020202020204" pitchFamily="34" charset="0"/>
                <a:cs typeface="Arial" panose="020B0604020202020204" pitchFamily="34" charset="0"/>
              </a:rPr>
              <a:t>hạn chế về thời gian cũng như ngôn ngữ nên ứng dụng của nhóm em vẫn còn thiếu sót cần hoàn thiện một số nội dung:</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Tối ưu các chức năng của ứng dụng.</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Tra cứu đoạn văn bản, từ đồng nghĩa, từ trái nghĩa.</a:t>
            </a:r>
          </a:p>
          <a:p>
            <a:pPr algn="just"/>
            <a:r>
              <a:rPr lang="en-US" sz="2000" dirty="0">
                <a:solidFill>
                  <a:schemeClr val="tx1"/>
                </a:solidFill>
                <a:latin typeface="Arial" panose="020B0604020202020204" pitchFamily="34" charset="0"/>
                <a:cs typeface="Arial" panose="020B0604020202020204" pitchFamily="34" charset="0"/>
              </a:rPr>
              <a:t>Do việc ứng dụng khoa học công nghệ vào nghiên cứu ngôn ngữ của đồng bào thiểu số </a:t>
            </a:r>
            <a:r>
              <a:rPr lang="en-US" sz="2000" dirty="0" smtClean="0">
                <a:solidFill>
                  <a:schemeClr val="tx1"/>
                </a:solidFill>
                <a:latin typeface="Arial" panose="020B0604020202020204" pitchFamily="34" charset="0"/>
                <a:cs typeface="Arial" panose="020B0604020202020204" pitchFamily="34" charset="0"/>
              </a:rPr>
              <a:t>chưa </a:t>
            </a:r>
            <a:r>
              <a:rPr lang="en-US" sz="2000" dirty="0">
                <a:solidFill>
                  <a:schemeClr val="tx1"/>
                </a:solidFill>
                <a:latin typeface="Arial" panose="020B0604020202020204" pitchFamily="34" charset="0"/>
                <a:cs typeface="Arial" panose="020B0604020202020204" pitchFamily="34" charset="0"/>
              </a:rPr>
              <a:t>được phổ biến, nên hướng phát triển của đề tài còn rộng như: </a:t>
            </a:r>
            <a:r>
              <a:rPr lang="en-US" sz="2000" dirty="0" smtClean="0">
                <a:solidFill>
                  <a:schemeClr val="tx1"/>
                </a:solidFill>
                <a:latin typeface="Arial" panose="020B0604020202020204" pitchFamily="34" charset="0"/>
                <a:cs typeface="Arial" panose="020B0604020202020204" pitchFamily="34" charset="0"/>
              </a:rPr>
              <a:t>dịch </a:t>
            </a:r>
            <a:r>
              <a:rPr lang="en-US" sz="2000" dirty="0">
                <a:solidFill>
                  <a:schemeClr val="tx1"/>
                </a:solidFill>
                <a:latin typeface="Arial" panose="020B0604020202020204" pitchFamily="34" charset="0"/>
                <a:cs typeface="Arial" panose="020B0604020202020204" pitchFamily="34" charset="0"/>
              </a:rPr>
              <a:t>tự động giữa tiếng </a:t>
            </a:r>
            <a:r>
              <a:rPr lang="en-US" sz="2000" dirty="0" smtClean="0">
                <a:solidFill>
                  <a:schemeClr val="tx1"/>
                </a:solidFill>
                <a:latin typeface="Arial" panose="020B0604020202020204" pitchFamily="34" charset="0"/>
                <a:cs typeface="Arial" panose="020B0604020202020204" pitchFamily="34" charset="0"/>
              </a:rPr>
              <a:t>K’Ho-Việt, </a:t>
            </a:r>
            <a:r>
              <a:rPr lang="en-US" sz="2000" dirty="0">
                <a:solidFill>
                  <a:schemeClr val="tx1"/>
                </a:solidFill>
                <a:latin typeface="Arial" panose="020B0604020202020204" pitchFamily="34" charset="0"/>
                <a:cs typeface="Arial" panose="020B0604020202020204" pitchFamily="34" charset="0"/>
              </a:rPr>
              <a:t>nhận dạng và tổng hợp tiếng K’Ho</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5.1 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934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1.1 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1.2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87134473"/>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n-ea"/>
                          <a:cs typeface="Arial" panose="020B0604020202020204" pitchFamily="34" charset="0"/>
                        </a:rPr>
                        <a:t>Tiến</a:t>
                      </a:r>
                      <a:r>
                        <a:rPr lang="en-US" sz="1200" baseline="0" dirty="0" smtClean="0">
                          <a:solidFill>
                            <a:schemeClr val="tx1"/>
                          </a:solidFill>
                          <a:effectLst/>
                          <a:latin typeface="Arial" panose="020B0604020202020204" pitchFamily="34" charset="0"/>
                          <a:ea typeface="+mn-ea"/>
                          <a:cs typeface="Arial" panose="020B0604020202020204" pitchFamily="34" charset="0"/>
                        </a:rPr>
                        <a:t> độ</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spcBef>
                <a:spcPts val="600"/>
              </a:spcBef>
              <a:buClr>
                <a:srgbClr val="00B404"/>
              </a:buClr>
            </a:pPr>
            <a:r>
              <a:rPr lang="en-US" sz="2400" dirty="0" smtClean="0">
                <a:solidFill>
                  <a:schemeClr val="tx1"/>
                </a:solidFill>
                <a:latin typeface="Arial" panose="020B0604020202020204" pitchFamily="34" charset="0"/>
                <a:cs typeface="Arial" panose="020B0604020202020204" pitchFamily="34" charset="0"/>
              </a:rPr>
              <a:t>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3.1 Tìm hiểu đặc trưng ngôn ngữ tiếng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457200" y="1295400"/>
            <a:ext cx="8229600" cy="4876800"/>
          </a:xfrm>
        </p:spPr>
        <p:txBody>
          <a:bodyPr>
            <a:normAutofit/>
          </a:bodyPr>
          <a:lstStyle/>
          <a:p>
            <a:pPr marL="342900" lvl="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 Study Pro 2012</a:t>
            </a:r>
          </a:p>
          <a:p>
            <a:pPr marL="342900" lvl="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 Grammar</a:t>
            </a: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English4u</a:t>
            </a: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Trang web </a:t>
            </a:r>
            <a:r>
              <a:rPr lang="en-US" sz="2200" dirty="0" smtClean="0">
                <a:solidFill>
                  <a:schemeClr val="tx1"/>
                </a:solidFill>
                <a:latin typeface="Arial" panose="020B0604020202020204" pitchFamily="34" charset="0"/>
                <a:cs typeface="Arial" panose="020B0604020202020204" pitchFamily="34" charset="0"/>
                <a:hlinkClick r:id="rId2"/>
              </a:rPr>
              <a:t>www.doulingo.com</a:t>
            </a:r>
            <a:endParaRPr lang="en-US" sz="22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Ứng dụng học Từ Vựng Tiếng Anh</a:t>
            </a:r>
            <a:endParaRPr lang="en-US" sz="2200" dirty="0">
              <a:solidFill>
                <a:schemeClr val="tx1"/>
              </a:solidFill>
              <a:latin typeface="Arial" panose="020B0604020202020204" pitchFamily="34" charset="0"/>
              <a:cs typeface="Arial" panose="020B0604020202020204" pitchFamily="34" charset="0"/>
            </a:endParaRPr>
          </a:p>
          <a:p>
            <a:pPr algn="l"/>
            <a:endParaRPr lang="en-US" sz="2200" dirty="0" smtClean="0">
              <a:solidFill>
                <a:schemeClr val="tx1"/>
              </a:solidFill>
              <a:latin typeface="Arial" panose="020B0604020202020204" pitchFamily="34" charset="0"/>
              <a:cs typeface="Arial" panose="020B0604020202020204" pitchFamily="34" charset="0"/>
            </a:endParaRPr>
          </a:p>
          <a:p>
            <a:pPr algn="l"/>
            <a:r>
              <a:rPr lang="en-US" sz="2200" dirty="0" smtClean="0">
                <a:solidFill>
                  <a:schemeClr val="tx1"/>
                </a:solidFill>
                <a:latin typeface="Arial" panose="020B0604020202020204" pitchFamily="34" charset="0"/>
                <a:cs typeface="Arial" panose="020B0604020202020204" pitchFamily="34" charset="0"/>
              </a:rPr>
              <a:t>Đề xuất</a:t>
            </a:r>
            <a:r>
              <a:rPr lang="en-US" sz="2200" dirty="0" smtClean="0">
                <a:solidFill>
                  <a:schemeClr val="tx1"/>
                </a:solidFill>
                <a:latin typeface="Arial" panose="020B0604020202020204" pitchFamily="34" charset="0"/>
                <a:cs typeface="Arial" panose="020B0604020202020204" pitchFamily="34" charset="0"/>
              </a:rPr>
              <a:t>Ưu </a:t>
            </a:r>
            <a:r>
              <a:rPr lang="en-US" sz="2200" dirty="0" smtClean="0">
                <a:solidFill>
                  <a:schemeClr val="tx1"/>
                </a:solidFill>
                <a:latin typeface="Arial" panose="020B0604020202020204" pitchFamily="34" charset="0"/>
                <a:cs typeface="Arial" panose="020B0604020202020204" pitchFamily="34" charset="0"/>
              </a:rPr>
              <a:t>điểm:</a:t>
            </a:r>
          </a:p>
          <a:p>
            <a:pPr marL="342900" indent="-342900" algn="l">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Giao diện thân thiện, thuận tiện cho người sử dụng</a:t>
            </a:r>
          </a:p>
          <a:p>
            <a:pPr algn="l"/>
            <a:r>
              <a:rPr lang="en-US" sz="2200" dirty="0" smtClean="0">
                <a:solidFill>
                  <a:schemeClr val="tx1"/>
                </a:solidFill>
                <a:latin typeface="Arial" panose="020B0604020202020204" pitchFamily="34" charset="0"/>
                <a:cs typeface="Arial" panose="020B0604020202020204" pitchFamily="34" charset="0"/>
              </a:rPr>
              <a:t>Nhược điểm:</a:t>
            </a:r>
          </a:p>
          <a:p>
            <a:pPr marL="342900" indent="-342900" algn="l">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Không hỗ trợ dạng học theo bài</a:t>
            </a: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2146"/>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0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3.2 Khảo sát hiện trạng các ứng dụng học ngôn ngữ</a:t>
            </a:r>
            <a:endParaRPr lang="en-US" sz="30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3822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TotalTime>
  <Words>1314</Words>
  <Application>Microsoft Office PowerPoint</Application>
  <PresentationFormat>On-screen Show (4:3)</PresentationFormat>
  <Paragraphs>194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MS Mincho</vt:lpstr>
      <vt:lpstr>Arial</vt:lpstr>
      <vt:lpstr>Calibri</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575</cp:revision>
  <dcterms:created xsi:type="dcterms:W3CDTF">2013-02-01T10:00:41Z</dcterms:created>
  <dcterms:modified xsi:type="dcterms:W3CDTF">2017-12-04T01:57:11Z</dcterms:modified>
</cp:coreProperties>
</file>