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90" r:id="rId3"/>
    <p:sldId id="291" r:id="rId4"/>
    <p:sldId id="293" r:id="rId5"/>
    <p:sldId id="294" r:id="rId6"/>
    <p:sldId id="296" r:id="rId7"/>
    <p:sldId id="297" r:id="rId8"/>
    <p:sldId id="299" r:id="rId9"/>
    <p:sldId id="300" r:id="rId10"/>
    <p:sldId id="302" r:id="rId11"/>
    <p:sldId id="303" r:id="rId12"/>
    <p:sldId id="304" r:id="rId13"/>
    <p:sldId id="305" r:id="rId14"/>
    <p:sldId id="306" r:id="rId15"/>
    <p:sldId id="307" r:id="rId16"/>
    <p:sldId id="322" r:id="rId17"/>
    <p:sldId id="309" r:id="rId18"/>
    <p:sldId id="310" r:id="rId19"/>
    <p:sldId id="323" r:id="rId20"/>
    <p:sldId id="311" r:id="rId21"/>
    <p:sldId id="316" r:id="rId22"/>
    <p:sldId id="327" r:id="rId23"/>
    <p:sldId id="324" r:id="rId24"/>
    <p:sldId id="325" r:id="rId25"/>
    <p:sldId id="312" r:id="rId26"/>
    <p:sldId id="326" r:id="rId27"/>
    <p:sldId id="32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0F"/>
    <a:srgbClr val="00B404"/>
    <a:srgbClr val="00820F"/>
    <a:srgbClr val="009E13"/>
    <a:srgbClr val="00AAE6"/>
    <a:srgbClr val="00620C"/>
    <a:srgbClr val="009E35"/>
    <a:srgbClr val="009E40"/>
    <a:srgbClr val="009E38"/>
    <a:srgbClr val="00C8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2" d="100"/>
          <a:sy n="72" d="100"/>
        </p:scale>
        <p:origin x="1242"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C816B-6264-4CFF-B007-776089C8006A}" type="datetimeFigureOut">
              <a:rPr lang="en-US" smtClean="0"/>
              <a:t>10/13/2017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960D5-2F1C-4A8E-99EB-9A13506EF23D}" type="slidenum">
              <a:rPr lang="en-US" smtClean="0"/>
              <a:t>‹#›</a:t>
            </a:fld>
            <a:endParaRPr lang="en-US"/>
          </a:p>
        </p:txBody>
      </p:sp>
    </p:spTree>
    <p:extLst>
      <p:ext uri="{BB962C8B-B14F-4D97-AF65-F5344CB8AC3E}">
        <p14:creationId xmlns:p14="http://schemas.microsoft.com/office/powerpoint/2010/main" val="347413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7960D5-2F1C-4A8E-99EB-9A13506EF23D}" type="slidenum">
              <a:rPr lang="en-US" smtClean="0"/>
              <a:t>1</a:t>
            </a:fld>
            <a:endParaRPr lang="en-US"/>
          </a:p>
        </p:txBody>
      </p:sp>
    </p:spTree>
    <p:extLst>
      <p:ext uri="{BB962C8B-B14F-4D97-AF65-F5344CB8AC3E}">
        <p14:creationId xmlns:p14="http://schemas.microsoft.com/office/powerpoint/2010/main" val="289245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9305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33575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84278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2256502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955672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4458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10/13/2017</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93052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lIns="91440">
            <a:normAutofit/>
          </a:bodyPr>
          <a:lstStyle>
            <a:lvl1pPr algn="l">
              <a:defRPr sz="4400">
                <a:solidFill>
                  <a:schemeClr val="bg1"/>
                </a:solidFill>
                <a:latin typeface="Segoe UI Semilight" pitchFamily="34" charset="0"/>
                <a:cs typeface="Segoe UI Semilight" pitchFamily="34" charset="0"/>
              </a:defRPr>
            </a:lvl1pPr>
          </a:lstStyle>
          <a:p>
            <a:r>
              <a:rPr lang="en-US"/>
              <a:t>Click to edit Master title style</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094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10/13/2017</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54903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25682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62959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10/13/2017</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87971-9C3B-49A6-8D58-3AFB2456A1FB}" type="slidenum">
              <a:rPr lang="en-US" smtClean="0"/>
              <a:t>‹#›</a:t>
            </a:fld>
            <a:endParaRPr lang="en-US"/>
          </a:p>
        </p:txBody>
      </p:sp>
    </p:spTree>
    <p:extLst>
      <p:ext uri="{BB962C8B-B14F-4D97-AF65-F5344CB8AC3E}">
        <p14:creationId xmlns:p14="http://schemas.microsoft.com/office/powerpoint/2010/main" val="16795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www.doulingo.com/"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665328" y="978186"/>
            <a:ext cx="7924800" cy="1143000"/>
          </a:xfrm>
        </p:spPr>
        <p:txBody>
          <a:bodyPr>
            <a:noAutofit/>
          </a:bodyPr>
          <a:lstStyle/>
          <a:p>
            <a:r>
              <a:rPr lang="en-US" sz="4000" b="1" dirty="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rPr>
              <a:t>BÁO CÁO ĐỒ ÁN CHUYÊN NGÀNH</a:t>
            </a:r>
          </a:p>
        </p:txBody>
      </p:sp>
      <p:sp>
        <p:nvSpPr>
          <p:cNvPr id="9" name="Rectangle 8"/>
          <p:cNvSpPr/>
          <p:nvPr/>
        </p:nvSpPr>
        <p:spPr>
          <a:xfrm>
            <a:off x="457200" y="2254250"/>
            <a:ext cx="8021471" cy="1041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b="1" i="1" u="sng" dirty="0">
                <a:solidFill>
                  <a:srgbClr val="C00000"/>
                </a:solidFill>
                <a:latin typeface="Segoe UI Light" pitchFamily="34" charset="0"/>
                <a:cs typeface="Segoe UI Light" pitchFamily="34" charset="0"/>
              </a:rPr>
              <a:t>Đề tài</a:t>
            </a:r>
            <a:r>
              <a:rPr lang="en-US" sz="3200" dirty="0">
                <a:solidFill>
                  <a:srgbClr val="C00000"/>
                </a:solidFill>
                <a:latin typeface="Segoe UI Light" pitchFamily="34" charset="0"/>
                <a:cs typeface="Segoe UI Light" pitchFamily="34" charset="0"/>
              </a:rPr>
              <a:t>: </a:t>
            </a:r>
            <a:r>
              <a:rPr lang="en-US" sz="3200" b="1" dirty="0">
                <a:solidFill>
                  <a:srgbClr val="C00000"/>
                </a:solidFill>
                <a:latin typeface="Segoe UI Light" pitchFamily="34" charset="0"/>
                <a:cs typeface="Segoe UI Light" pitchFamily="34" charset="0"/>
              </a:rPr>
              <a:t>Xây Dựng Ứng Dụng Học </a:t>
            </a:r>
            <a:r>
              <a:rPr lang="en-US" sz="3200" b="1">
                <a:solidFill>
                  <a:srgbClr val="C00000"/>
                </a:solidFill>
                <a:latin typeface="Segoe UI Light" pitchFamily="34" charset="0"/>
                <a:cs typeface="Segoe UI Light" pitchFamily="34" charset="0"/>
              </a:rPr>
              <a:t>Tiếng K’Ho</a:t>
            </a:r>
            <a:endParaRPr lang="en-US" sz="3200" b="1" dirty="0">
              <a:solidFill>
                <a:srgbClr val="C00000"/>
              </a:solidFill>
              <a:latin typeface="Segoe UI Light" pitchFamily="34" charset="0"/>
              <a:cs typeface="Segoe UI Light" pitchFamily="34" charset="0"/>
            </a:endParaRPr>
          </a:p>
        </p:txBody>
      </p:sp>
      <p:sp>
        <p:nvSpPr>
          <p:cNvPr id="12" name="Rectangle 11"/>
          <p:cNvSpPr/>
          <p:nvPr/>
        </p:nvSpPr>
        <p:spPr>
          <a:xfrm>
            <a:off x="1905000" y="4305300"/>
            <a:ext cx="7010400" cy="175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400" dirty="0">
                <a:solidFill>
                  <a:srgbClr val="C00000"/>
                </a:solidFill>
                <a:latin typeface="Times New Roman" panose="02020603050405020304" pitchFamily="18" charset="0"/>
                <a:cs typeface="Times New Roman" panose="02020603050405020304" pitchFamily="18" charset="0"/>
              </a:rPr>
              <a:t>SV thực hiện: </a:t>
            </a:r>
            <a:r>
              <a:rPr lang="en-US" sz="2400">
                <a:solidFill>
                  <a:srgbClr val="C00000"/>
                </a:solidFill>
                <a:latin typeface="Times New Roman" panose="02020603050405020304" pitchFamily="18" charset="0"/>
                <a:cs typeface="Times New Roman" panose="02020603050405020304" pitchFamily="18" charset="0"/>
              </a:rPr>
              <a:t>	1312667 </a:t>
            </a:r>
            <a:r>
              <a:rPr lang="en-US" sz="2400" dirty="0">
                <a:solidFill>
                  <a:srgbClr val="C00000"/>
                </a:solidFill>
                <a:latin typeface="Times New Roman" panose="02020603050405020304" pitchFamily="18" charset="0"/>
                <a:cs typeface="Times New Roman" panose="02020603050405020304" pitchFamily="18" charset="0"/>
              </a:rPr>
              <a:t>- Sang Khánh Vinh</a:t>
            </a:r>
          </a:p>
          <a:p>
            <a:r>
              <a:rPr lang="en-US" sz="2400" dirty="0">
                <a:solidFill>
                  <a:srgbClr val="C00000"/>
                </a:solidFill>
                <a:latin typeface="Times New Roman" panose="02020603050405020304" pitchFamily="18" charset="0"/>
                <a:cs typeface="Times New Roman" panose="02020603050405020304" pitchFamily="18" charset="0"/>
              </a:rPr>
              <a:t>	</a:t>
            </a:r>
            <a:r>
              <a:rPr lang="en-US" sz="2400">
                <a:solidFill>
                  <a:srgbClr val="C00000"/>
                </a:solidFill>
                <a:latin typeface="Times New Roman" panose="02020603050405020304" pitchFamily="18" charset="0"/>
                <a:cs typeface="Times New Roman" panose="02020603050405020304" pitchFamily="18" charset="0"/>
              </a:rPr>
              <a:t>	1312656 </a:t>
            </a:r>
            <a:r>
              <a:rPr lang="en-US" sz="2400" dirty="0">
                <a:solidFill>
                  <a:srgbClr val="C00000"/>
                </a:solidFill>
                <a:latin typeface="Times New Roman" panose="02020603050405020304" pitchFamily="18" charset="0"/>
                <a:cs typeface="Times New Roman" panose="02020603050405020304" pitchFamily="18" charset="0"/>
              </a:rPr>
              <a:t>- Nguyễn Bá Quốc Anh Quân</a:t>
            </a:r>
          </a:p>
          <a:p>
            <a:r>
              <a:rPr lang="en-US" sz="2400" dirty="0">
                <a:solidFill>
                  <a:srgbClr val="C00000"/>
                </a:solidFill>
                <a:latin typeface="Times New Roman" panose="02020603050405020304" pitchFamily="18" charset="0"/>
                <a:cs typeface="Times New Roman" panose="02020603050405020304" pitchFamily="18" charset="0"/>
              </a:rPr>
              <a:t>GVHD: </a:t>
            </a:r>
            <a:r>
              <a:rPr lang="en-US" sz="2400">
                <a:solidFill>
                  <a:srgbClr val="C00000"/>
                </a:solidFill>
                <a:latin typeface="Times New Roman" panose="02020603050405020304" pitchFamily="18" charset="0"/>
                <a:cs typeface="Times New Roman" panose="02020603050405020304" pitchFamily="18" charset="0"/>
              </a:rPr>
              <a:t>	TS</a:t>
            </a:r>
            <a:r>
              <a:rPr lang="en-US" sz="2400" dirty="0">
                <a:solidFill>
                  <a:srgbClr val="C00000"/>
                </a:solidFill>
                <a:latin typeface="Times New Roman" panose="02020603050405020304" pitchFamily="18" charset="0"/>
                <a:cs typeface="Times New Roman" panose="02020603050405020304" pitchFamily="18" charset="0"/>
              </a:rPr>
              <a:t>. Đinh Viết Tuấn</a:t>
            </a:r>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vi-VN" sz="1400"/>
              <a:t>13/10/2017</a:t>
            </a:r>
            <a:endParaRPr lang="en-US" sz="1400" dirty="0"/>
          </a:p>
        </p:txBody>
      </p:sp>
      <p:sp>
        <p:nvSpPr>
          <p:cNvPr id="4" name="Slide Number Placeholder 3"/>
          <p:cNvSpPr>
            <a:spLocks noGrp="1"/>
          </p:cNvSpPr>
          <p:nvPr>
            <p:ph type="sldNum" sz="quarter" idx="12"/>
          </p:nvPr>
        </p:nvSpPr>
        <p:spPr/>
        <p:txBody>
          <a:bodyPr/>
          <a:lstStyle/>
          <a:p>
            <a:endParaRPr lang="en-US" dirty="0"/>
          </a:p>
        </p:txBody>
      </p:sp>
      <p:pic>
        <p:nvPicPr>
          <p:cNvPr id="10" name="Picture 9">
            <a:extLst>
              <a:ext uri="{FF2B5EF4-FFF2-40B4-BE49-F238E27FC236}">
                <a16:creationId xmlns:a16="http://schemas.microsoft.com/office/drawing/2014/main" xmlns="" id="{8D2D12AD-440E-467D-AB43-0C3F2A166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200" y="52742"/>
            <a:ext cx="1014058" cy="10140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7893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10</a:t>
            </a:fld>
            <a:endParaRPr lang="en-US"/>
          </a:p>
        </p:txBody>
      </p:sp>
      <p:sp>
        <p:nvSpPr>
          <p:cNvPr id="6" name="Title 1"/>
          <p:cNvSpPr txBox="1">
            <a:spLocks/>
          </p:cNvSpPr>
          <p:nvPr/>
        </p:nvSpPr>
        <p:spPr>
          <a:xfrm>
            <a:off x="457200" y="990600"/>
            <a:ext cx="8229600" cy="193436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60363" lvl="0" indent="-342900">
              <a:buFont typeface="Wingdings" panose="05000000000000000000" pitchFamily="2" charset="2"/>
              <a:buChar char="Ø"/>
            </a:pPr>
            <a:r>
              <a:rPr lang="en-US" sz="2200" b="1">
                <a:solidFill>
                  <a:schemeClr val="tx1"/>
                </a:solidFill>
                <a:latin typeface="Arial" panose="020B0604020202020204" pitchFamily="34" charset="0"/>
                <a:cs typeface="Arial" panose="020B0604020202020204" pitchFamily="34" charset="0"/>
              </a:rPr>
              <a:t>English </a:t>
            </a:r>
            <a:r>
              <a:rPr lang="en-US" sz="2200" b="1" dirty="0">
                <a:solidFill>
                  <a:schemeClr val="tx1"/>
                </a:solidFill>
                <a:latin typeface="Arial" panose="020B0604020202020204" pitchFamily="34" charset="0"/>
                <a:cs typeface="Arial" panose="020B0604020202020204" pitchFamily="34" charset="0"/>
              </a:rPr>
              <a:t>Study Pro 2012:</a:t>
            </a:r>
          </a:p>
          <a:p>
            <a:pPr marL="860425" indent="-342900">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Ưu điểm:</a:t>
            </a:r>
          </a:p>
          <a:p>
            <a:pPr marL="517525"/>
            <a:r>
              <a:rPr lang="en-US" sz="2200">
                <a:solidFill>
                  <a:schemeClr val="tx1"/>
                </a:solidFill>
                <a:latin typeface="Arial" panose="020B0604020202020204" pitchFamily="34" charset="0"/>
                <a:cs typeface="Arial" panose="020B0604020202020204" pitchFamily="34" charset="0"/>
              </a:rPr>
              <a:t> 		Thuận </a:t>
            </a:r>
            <a:r>
              <a:rPr lang="en-US" sz="2200" dirty="0">
                <a:solidFill>
                  <a:schemeClr val="tx1"/>
                </a:solidFill>
                <a:latin typeface="Arial" panose="020B0604020202020204" pitchFamily="34" charset="0"/>
                <a:cs typeface="Arial" panose="020B0604020202020204" pitchFamily="34" charset="0"/>
              </a:rPr>
              <a:t>tiện cho người sử dụng.</a:t>
            </a:r>
          </a:p>
          <a:p>
            <a:pPr marL="860425" indent="-342900">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Nhược điểm:</a:t>
            </a:r>
          </a:p>
          <a:p>
            <a:pPr marL="517525"/>
            <a:r>
              <a:rPr lang="en-US" sz="2200">
                <a:solidFill>
                  <a:schemeClr val="tx1"/>
                </a:solidFill>
                <a:latin typeface="Arial" panose="020B0604020202020204" pitchFamily="34" charset="0"/>
                <a:cs typeface="Arial" panose="020B0604020202020204" pitchFamily="34" charset="0"/>
              </a:rPr>
              <a:t> 		Không </a:t>
            </a:r>
            <a:r>
              <a:rPr lang="en-US" sz="2200" dirty="0">
                <a:solidFill>
                  <a:schemeClr val="tx1"/>
                </a:solidFill>
                <a:latin typeface="Arial" panose="020B0604020202020204" pitchFamily="34" charset="0"/>
                <a:cs typeface="Arial" panose="020B0604020202020204" pitchFamily="34" charset="0"/>
              </a:rPr>
              <a:t>hỗ trợ smartphone.</a:t>
            </a:r>
          </a:p>
          <a:p>
            <a:pPr marL="517525"/>
            <a:r>
              <a:rPr lang="en-US" sz="2200">
                <a:solidFill>
                  <a:schemeClr val="tx1"/>
                </a:solidFill>
                <a:latin typeface="Arial" panose="020B0604020202020204" pitchFamily="34" charset="0"/>
                <a:cs typeface="Arial" panose="020B0604020202020204" pitchFamily="34" charset="0"/>
              </a:rPr>
              <a:t> 		Không </a:t>
            </a:r>
            <a:r>
              <a:rPr lang="en-US" sz="2200" dirty="0">
                <a:solidFill>
                  <a:schemeClr val="tx1"/>
                </a:solidFill>
                <a:latin typeface="Arial" panose="020B0604020202020204" pitchFamily="34" charset="0"/>
                <a:cs typeface="Arial" panose="020B0604020202020204" pitchFamily="34" charset="0"/>
              </a:rPr>
              <a:t>hỗ trợ dạng học theo bài.</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676400" y="2985983"/>
            <a:ext cx="5791200" cy="3414817"/>
          </a:xfrm>
          <a:prstGeom prst="rect">
            <a:avLst/>
          </a:prstGeom>
        </p:spPr>
      </p:pic>
      <p:sp>
        <p:nvSpPr>
          <p:cNvPr id="8" name="Title 1">
            <a:extLst>
              <a:ext uri="{FF2B5EF4-FFF2-40B4-BE49-F238E27FC236}">
                <a16:creationId xmlns:a16="http://schemas.microsoft.com/office/drawing/2014/main" xmlns="" id="{C1FDB4AA-11EA-4480-B168-DF04D9432BE3}"/>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4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Tổng quan về các ứng dụng học ngôn ngữ</a:t>
            </a:r>
            <a:endParaRPr lang="en-US" sz="34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4996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11</a:t>
            </a:fld>
            <a:endParaRPr lang="en-US"/>
          </a:p>
        </p:txBody>
      </p:sp>
      <p:sp>
        <p:nvSpPr>
          <p:cNvPr id="6" name="Title 1"/>
          <p:cNvSpPr txBox="1">
            <a:spLocks/>
          </p:cNvSpPr>
          <p:nvPr/>
        </p:nvSpPr>
        <p:spPr>
          <a:xfrm>
            <a:off x="453886" y="884238"/>
            <a:ext cx="8690114" cy="20407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60363" lvl="0" indent="-342900">
              <a:buFont typeface="Wingdings" panose="05000000000000000000" pitchFamily="2" charset="2"/>
              <a:buChar char="Ø"/>
            </a:pPr>
            <a:r>
              <a:rPr lang="en-US" sz="2200" b="1">
                <a:solidFill>
                  <a:schemeClr val="tx1"/>
                </a:solidFill>
                <a:latin typeface="Arial" panose="020B0604020202020204" pitchFamily="34" charset="0"/>
                <a:cs typeface="Arial" panose="020B0604020202020204" pitchFamily="34" charset="0"/>
              </a:rPr>
              <a:t>English Grammar</a:t>
            </a:r>
            <a:r>
              <a:rPr lang="en-US" sz="2200" b="1" dirty="0">
                <a:solidFill>
                  <a:schemeClr val="tx1"/>
                </a:solidFill>
                <a:latin typeface="Arial" panose="020B0604020202020204" pitchFamily="34" charset="0"/>
                <a:cs typeface="Arial" panose="020B0604020202020204" pitchFamily="34" charset="0"/>
              </a:rPr>
              <a:t>:</a:t>
            </a:r>
          </a:p>
          <a:p>
            <a:pPr marL="860425" indent="-342900">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Ưu điểm:</a:t>
            </a:r>
          </a:p>
          <a:p>
            <a:pPr marL="517525"/>
            <a:r>
              <a:rPr lang="en-US" sz="2200">
                <a:solidFill>
                  <a:schemeClr val="tx1"/>
                </a:solidFill>
                <a:latin typeface="Arial" panose="020B0604020202020204" pitchFamily="34" charset="0"/>
                <a:cs typeface="Arial" panose="020B0604020202020204" pitchFamily="34" charset="0"/>
              </a:rPr>
              <a:t> 		Nhiều </a:t>
            </a:r>
            <a:r>
              <a:rPr lang="en-US" sz="2200" dirty="0">
                <a:solidFill>
                  <a:schemeClr val="tx1"/>
                </a:solidFill>
                <a:latin typeface="Arial" panose="020B0604020202020204" pitchFamily="34" charset="0"/>
                <a:cs typeface="Arial" panose="020B0604020202020204" pitchFamily="34" charset="0"/>
              </a:rPr>
              <a:t>chức năng giúp việc học ngữ pháp dễ dàng.</a:t>
            </a:r>
          </a:p>
          <a:p>
            <a:pPr marL="860425" indent="-342900">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Nhược điểm:</a:t>
            </a:r>
          </a:p>
          <a:p>
            <a:pPr marL="517525"/>
            <a:r>
              <a:rPr lang="en-US" sz="2200">
                <a:solidFill>
                  <a:schemeClr val="tx1"/>
                </a:solidFill>
                <a:latin typeface="Arial" panose="020B0604020202020204" pitchFamily="34" charset="0"/>
                <a:cs typeface="Arial" panose="020B0604020202020204" pitchFamily="34" charset="0"/>
              </a:rPr>
              <a:t> 		Không </a:t>
            </a:r>
            <a:r>
              <a:rPr lang="en-US" sz="2200" dirty="0">
                <a:solidFill>
                  <a:schemeClr val="tx1"/>
                </a:solidFill>
                <a:latin typeface="Arial" panose="020B0604020202020204" pitchFamily="34" charset="0"/>
                <a:cs typeface="Arial" panose="020B0604020202020204" pitchFamily="34" charset="0"/>
              </a:rPr>
              <a:t>hỗ trợ </a:t>
            </a:r>
            <a:r>
              <a:rPr lang="en-US" sz="2200">
                <a:solidFill>
                  <a:schemeClr val="tx1"/>
                </a:solidFill>
                <a:latin typeface="Arial" panose="020B0604020202020204" pitchFamily="34" charset="0"/>
                <a:cs typeface="Arial" panose="020B0604020202020204" pitchFamily="34" charset="0"/>
              </a:rPr>
              <a:t>smartphone.</a:t>
            </a:r>
            <a:endParaRPr lang="en-US" sz="2200" dirty="0">
              <a:solidFill>
                <a:schemeClr val="tx1"/>
              </a:solidFill>
              <a:latin typeface="Arial" panose="020B0604020202020204" pitchFamily="34" charset="0"/>
              <a:cs typeface="Arial" panose="020B0604020202020204" pitchFamily="34"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673087" y="2924968"/>
            <a:ext cx="5791200" cy="3280379"/>
          </a:xfrm>
          <a:prstGeom prst="rect">
            <a:avLst/>
          </a:prstGeom>
        </p:spPr>
      </p:pic>
      <p:sp>
        <p:nvSpPr>
          <p:cNvPr id="7" name="Title 1">
            <a:extLst>
              <a:ext uri="{FF2B5EF4-FFF2-40B4-BE49-F238E27FC236}">
                <a16:creationId xmlns:a16="http://schemas.microsoft.com/office/drawing/2014/main" xmlns="" id="{CE52A4DC-9B00-4F77-B20C-9468ECF2E962}"/>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2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Tổng quan về các ứng dụng học ngôn ngữ (tt)</a:t>
            </a:r>
            <a:endParaRPr lang="en-US" sz="32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6839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12</a:t>
            </a:fld>
            <a:endParaRPr lang="en-US"/>
          </a:p>
        </p:txBody>
      </p:sp>
      <p:sp>
        <p:nvSpPr>
          <p:cNvPr id="6" name="Title 1"/>
          <p:cNvSpPr txBox="1">
            <a:spLocks/>
          </p:cNvSpPr>
          <p:nvPr/>
        </p:nvSpPr>
        <p:spPr>
          <a:xfrm>
            <a:off x="457200" y="884238"/>
            <a:ext cx="8229600" cy="20407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60363" indent="-342900">
              <a:buFont typeface="Wingdings" panose="05000000000000000000" pitchFamily="2" charset="2"/>
              <a:buChar char="Ø"/>
            </a:pPr>
            <a:r>
              <a:rPr lang="en-US" sz="2200" b="1">
                <a:solidFill>
                  <a:schemeClr val="tx1"/>
                </a:solidFill>
                <a:latin typeface="Arial" panose="020B0604020202020204" pitchFamily="34" charset="0"/>
                <a:cs typeface="Arial" panose="020B0604020202020204" pitchFamily="34" charset="0"/>
              </a:rPr>
              <a:t>English4u:</a:t>
            </a:r>
            <a:endParaRPr lang="en-US" sz="2200" b="1" dirty="0">
              <a:solidFill>
                <a:schemeClr val="tx1"/>
              </a:solidFill>
              <a:latin typeface="Arial" panose="020B0604020202020204" pitchFamily="34" charset="0"/>
              <a:cs typeface="Arial" panose="020B0604020202020204" pitchFamily="34" charset="0"/>
            </a:endParaRPr>
          </a:p>
          <a:p>
            <a:pPr marL="860425" indent="-342900">
              <a:buFont typeface="Arial" panose="020B0604020202020204" pitchFamily="34" charset="0"/>
              <a:buChar char="•"/>
            </a:pPr>
            <a:r>
              <a:rPr lang="en-US" sz="2200">
                <a:solidFill>
                  <a:schemeClr val="tx1"/>
                </a:solidFill>
                <a:latin typeface="Arial" panose="020B0604020202020204" pitchFamily="34" charset="0"/>
                <a:cs typeface="Arial" panose="020B0604020202020204" pitchFamily="34" charset="0"/>
              </a:rPr>
              <a:t>Ưu </a:t>
            </a:r>
            <a:r>
              <a:rPr lang="en-US" sz="2200" dirty="0">
                <a:solidFill>
                  <a:schemeClr val="tx1"/>
                </a:solidFill>
                <a:latin typeface="Arial" panose="020B0604020202020204" pitchFamily="34" charset="0"/>
                <a:cs typeface="Arial" panose="020B0604020202020204" pitchFamily="34" charset="0"/>
              </a:rPr>
              <a:t>điểm:</a:t>
            </a:r>
          </a:p>
          <a:p>
            <a:pPr marL="517525"/>
            <a:r>
              <a:rPr lang="en-US" sz="2200">
                <a:solidFill>
                  <a:schemeClr val="tx1"/>
                </a:solidFill>
                <a:latin typeface="Arial" panose="020B0604020202020204" pitchFamily="34" charset="0"/>
                <a:cs typeface="Arial" panose="020B0604020202020204" pitchFamily="34" charset="0"/>
              </a:rPr>
              <a:t> 		Có </a:t>
            </a:r>
            <a:r>
              <a:rPr lang="en-US" sz="2200" dirty="0">
                <a:solidFill>
                  <a:schemeClr val="tx1"/>
                </a:solidFill>
                <a:latin typeface="Arial" panose="020B0604020202020204" pitchFamily="34" charset="0"/>
                <a:cs typeface="Arial" panose="020B0604020202020204" pitchFamily="34" charset="0"/>
              </a:rPr>
              <a:t>hỗ trợ smartphone</a:t>
            </a:r>
          </a:p>
          <a:p>
            <a:pPr marL="517525"/>
            <a:r>
              <a:rPr lang="en-US" sz="2200">
                <a:solidFill>
                  <a:schemeClr val="tx1"/>
                </a:solidFill>
                <a:latin typeface="Arial" panose="020B0604020202020204" pitchFamily="34" charset="0"/>
                <a:cs typeface="Arial" panose="020B0604020202020204" pitchFamily="34" charset="0"/>
              </a:rPr>
              <a:t> 		Có </a:t>
            </a:r>
            <a:r>
              <a:rPr lang="en-US" sz="2200" dirty="0">
                <a:solidFill>
                  <a:schemeClr val="tx1"/>
                </a:solidFill>
                <a:latin typeface="Arial" panose="020B0604020202020204" pitchFamily="34" charset="0"/>
                <a:cs typeface="Arial" panose="020B0604020202020204" pitchFamily="34" charset="0"/>
              </a:rPr>
              <a:t>âm thanh.</a:t>
            </a:r>
          </a:p>
          <a:p>
            <a:pPr marL="860425" indent="-342900">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Nhược điểm:</a:t>
            </a:r>
          </a:p>
          <a:p>
            <a:pPr marL="517525"/>
            <a:r>
              <a:rPr lang="en-US" sz="2200">
                <a:solidFill>
                  <a:schemeClr val="tx1"/>
                </a:solidFill>
                <a:latin typeface="Arial" panose="020B0604020202020204" pitchFamily="34" charset="0"/>
                <a:cs typeface="Arial" panose="020B0604020202020204" pitchFamily="34" charset="0"/>
              </a:rPr>
              <a:t> 		Không </a:t>
            </a:r>
            <a:r>
              <a:rPr lang="en-US" sz="2200" dirty="0">
                <a:solidFill>
                  <a:schemeClr val="tx1"/>
                </a:solidFill>
                <a:latin typeface="Arial" panose="020B0604020202020204" pitchFamily="34" charset="0"/>
                <a:cs typeface="Arial" panose="020B0604020202020204" pitchFamily="34" charset="0"/>
              </a:rPr>
              <a:t>hỗ trợ dạng học theo bài.</a:t>
            </a:r>
          </a:p>
        </p:txBody>
      </p:sp>
      <p:pic>
        <p:nvPicPr>
          <p:cNvPr id="9" name="Picture 8" descr="D:\DoAn\Hinh word\English4u.jpg"/>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924968"/>
            <a:ext cx="5791200" cy="3323432"/>
          </a:xfrm>
          <a:prstGeom prst="rect">
            <a:avLst/>
          </a:prstGeom>
          <a:noFill/>
          <a:ln>
            <a:noFill/>
          </a:ln>
        </p:spPr>
      </p:pic>
      <p:sp>
        <p:nvSpPr>
          <p:cNvPr id="7" name="Title 1">
            <a:extLst>
              <a:ext uri="{FF2B5EF4-FFF2-40B4-BE49-F238E27FC236}">
                <a16:creationId xmlns:a16="http://schemas.microsoft.com/office/drawing/2014/main" xmlns="" id="{FE791987-208E-49E0-9E8C-2920DD679E83}"/>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2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Tổng quan về các ứng dụng học ngôn ngữ (tt)</a:t>
            </a:r>
            <a:endParaRPr lang="en-US" sz="32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2279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13</a:t>
            </a:fld>
            <a:endParaRPr lang="en-US"/>
          </a:p>
        </p:txBody>
      </p:sp>
      <p:sp>
        <p:nvSpPr>
          <p:cNvPr id="6" name="Title 1"/>
          <p:cNvSpPr txBox="1">
            <a:spLocks/>
          </p:cNvSpPr>
          <p:nvPr/>
        </p:nvSpPr>
        <p:spPr>
          <a:xfrm>
            <a:off x="453886" y="1295400"/>
            <a:ext cx="8229600" cy="162956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60363" indent="-342900">
              <a:buFont typeface="Wingdings" panose="05000000000000000000" pitchFamily="2" charset="2"/>
              <a:buChar char="Ø"/>
            </a:pPr>
            <a:r>
              <a:rPr lang="en-US" sz="2200" b="1">
                <a:solidFill>
                  <a:schemeClr val="tx1"/>
                </a:solidFill>
                <a:latin typeface="Arial" panose="020B0604020202020204" pitchFamily="34" charset="0"/>
                <a:cs typeface="Arial" panose="020B0604020202020204" pitchFamily="34" charset="0"/>
              </a:rPr>
              <a:t>Trang web </a:t>
            </a:r>
            <a:r>
              <a:rPr lang="en-US" sz="2200" b="1" dirty="0">
                <a:solidFill>
                  <a:schemeClr val="tx1"/>
                </a:solidFill>
                <a:latin typeface="Arial" panose="020B0604020202020204" pitchFamily="34" charset="0"/>
                <a:cs typeface="Arial" panose="020B0604020202020204" pitchFamily="34" charset="0"/>
                <a:hlinkClick r:id="rId2"/>
              </a:rPr>
              <a:t>www.doulingo</a:t>
            </a:r>
            <a:r>
              <a:rPr lang="en-US" sz="2200" b="1">
                <a:solidFill>
                  <a:schemeClr val="tx1"/>
                </a:solidFill>
                <a:latin typeface="Arial" panose="020B0604020202020204" pitchFamily="34" charset="0"/>
                <a:cs typeface="Arial" panose="020B0604020202020204" pitchFamily="34" charset="0"/>
                <a:hlinkClick r:id="rId2"/>
              </a:rPr>
              <a:t>.com</a:t>
            </a:r>
            <a:r>
              <a:rPr lang="en-US" sz="2200" b="1" dirty="0">
                <a:solidFill>
                  <a:schemeClr val="tx1"/>
                </a:solidFill>
                <a:latin typeface="Arial" panose="020B0604020202020204" pitchFamily="34" charset="0"/>
                <a:cs typeface="Arial" panose="020B0604020202020204" pitchFamily="34" charset="0"/>
              </a:rPr>
              <a:t>:</a:t>
            </a:r>
          </a:p>
          <a:p>
            <a:pPr marL="860425" indent="-342900">
              <a:buFont typeface="Arial" panose="020B0604020202020204" pitchFamily="34" charset="0"/>
              <a:buChar char="•"/>
            </a:pPr>
            <a:r>
              <a:rPr lang="en-US" sz="2200">
                <a:solidFill>
                  <a:schemeClr val="tx1"/>
                </a:solidFill>
                <a:latin typeface="Arial" panose="020B0604020202020204" pitchFamily="34" charset="0"/>
                <a:cs typeface="Arial" panose="020B0604020202020204" pitchFamily="34" charset="0"/>
              </a:rPr>
              <a:t>Ưu </a:t>
            </a:r>
            <a:r>
              <a:rPr lang="en-US" sz="2200" dirty="0">
                <a:solidFill>
                  <a:schemeClr val="tx1"/>
                </a:solidFill>
                <a:latin typeface="Arial" panose="020B0604020202020204" pitchFamily="34" charset="0"/>
                <a:cs typeface="Arial" panose="020B0604020202020204" pitchFamily="34" charset="0"/>
              </a:rPr>
              <a:t>điểm:</a:t>
            </a:r>
          </a:p>
          <a:p>
            <a:pPr marL="519113"/>
            <a:r>
              <a:rPr lang="en-US" sz="2200">
                <a:solidFill>
                  <a:schemeClr val="tx1"/>
                </a:solidFill>
                <a:latin typeface="Arial" panose="020B0604020202020204" pitchFamily="34" charset="0"/>
                <a:cs typeface="Arial" panose="020B0604020202020204" pitchFamily="34" charset="0"/>
              </a:rPr>
              <a:t>		Giao </a:t>
            </a:r>
            <a:r>
              <a:rPr lang="en-US" sz="2200" dirty="0">
                <a:solidFill>
                  <a:schemeClr val="tx1"/>
                </a:solidFill>
                <a:latin typeface="Arial" panose="020B0604020202020204" pitchFamily="34" charset="0"/>
                <a:cs typeface="Arial" panose="020B0604020202020204" pitchFamily="34" charset="0"/>
              </a:rPr>
              <a:t>diện thân thiện.</a:t>
            </a:r>
          </a:p>
          <a:p>
            <a:pPr marL="519113"/>
            <a:r>
              <a:rPr lang="en-US" sz="2200">
                <a:solidFill>
                  <a:schemeClr val="tx1"/>
                </a:solidFill>
                <a:latin typeface="Arial" panose="020B0604020202020204" pitchFamily="34" charset="0"/>
                <a:cs typeface="Arial" panose="020B0604020202020204" pitchFamily="34" charset="0"/>
              </a:rPr>
              <a:t>		Hỗ </a:t>
            </a:r>
            <a:r>
              <a:rPr lang="en-US" sz="2200" dirty="0">
                <a:solidFill>
                  <a:schemeClr val="tx1"/>
                </a:solidFill>
                <a:latin typeface="Arial" panose="020B0604020202020204" pitchFamily="34" charset="0"/>
                <a:cs typeface="Arial" panose="020B0604020202020204" pitchFamily="34" charset="0"/>
              </a:rPr>
              <a:t>trợ smartphone.</a:t>
            </a:r>
          </a:p>
          <a:p>
            <a:pPr marL="860425" indent="-342900">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Nhược điểm:</a:t>
            </a:r>
          </a:p>
          <a:p>
            <a:pPr marL="519113"/>
            <a:r>
              <a:rPr lang="en-US" sz="2200">
                <a:solidFill>
                  <a:schemeClr val="tx1"/>
                </a:solidFill>
                <a:latin typeface="Arial" panose="020B0604020202020204" pitchFamily="34" charset="0"/>
                <a:cs typeface="Arial" panose="020B0604020202020204" pitchFamily="34" charset="0"/>
              </a:rPr>
              <a:t>		Cần </a:t>
            </a:r>
            <a:r>
              <a:rPr lang="en-US" sz="2200" dirty="0">
                <a:solidFill>
                  <a:schemeClr val="tx1"/>
                </a:solidFill>
                <a:latin typeface="Arial" panose="020B0604020202020204" pitchFamily="34" charset="0"/>
                <a:cs typeface="Arial" panose="020B0604020202020204" pitchFamily="34" charset="0"/>
              </a:rPr>
              <a:t>có mạng để </a:t>
            </a:r>
            <a:r>
              <a:rPr lang="en-US" sz="2200">
                <a:solidFill>
                  <a:schemeClr val="tx1"/>
                </a:solidFill>
                <a:latin typeface="Arial" panose="020B0604020202020204" pitchFamily="34" charset="0"/>
                <a:cs typeface="Arial" panose="020B0604020202020204" pitchFamily="34" charset="0"/>
              </a:rPr>
              <a:t>học.</a:t>
            </a:r>
            <a:endParaRPr lang="en-US" sz="2200" dirty="0">
              <a:solidFill>
                <a:schemeClr val="tx1"/>
              </a:solidFill>
              <a:latin typeface="Arial" panose="020B0604020202020204" pitchFamily="34" charset="0"/>
              <a:cs typeface="Arial" panose="020B0604020202020204" pitchFamily="34" charset="0"/>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1792148" y="3276599"/>
            <a:ext cx="5553075" cy="3200401"/>
          </a:xfrm>
          <a:prstGeom prst="rect">
            <a:avLst/>
          </a:prstGeom>
        </p:spPr>
      </p:pic>
      <p:sp>
        <p:nvSpPr>
          <p:cNvPr id="7" name="Title 1">
            <a:extLst>
              <a:ext uri="{FF2B5EF4-FFF2-40B4-BE49-F238E27FC236}">
                <a16:creationId xmlns:a16="http://schemas.microsoft.com/office/drawing/2014/main" xmlns="" id="{C0C3A5CE-A1DD-42B5-8370-C634CDFCEC1F}"/>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2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Tổng quan về các ứng dụng học ngôn ngữ (tt)</a:t>
            </a:r>
            <a:endParaRPr lang="en-US" sz="32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1705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14</a:t>
            </a:fld>
            <a:endParaRPr lang="en-US"/>
          </a:p>
        </p:txBody>
      </p:sp>
      <p:sp>
        <p:nvSpPr>
          <p:cNvPr id="6" name="Title 1"/>
          <p:cNvSpPr txBox="1">
            <a:spLocks/>
          </p:cNvSpPr>
          <p:nvPr/>
        </p:nvSpPr>
        <p:spPr>
          <a:xfrm>
            <a:off x="457200" y="884238"/>
            <a:ext cx="8686800" cy="19645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60363" indent="-342900">
              <a:buFont typeface="Wingdings" panose="05000000000000000000" pitchFamily="2" charset="2"/>
              <a:buChar char="Ø"/>
            </a:pPr>
            <a:r>
              <a:rPr lang="en-US" sz="2200" b="1">
                <a:solidFill>
                  <a:schemeClr val="tx1"/>
                </a:solidFill>
                <a:latin typeface="Arial" panose="020B0604020202020204" pitchFamily="34" charset="0"/>
                <a:cs typeface="Arial" panose="020B0604020202020204" pitchFamily="34" charset="0"/>
              </a:rPr>
              <a:t>Ứng </a:t>
            </a:r>
            <a:r>
              <a:rPr lang="en-US" sz="2200" b="1" dirty="0">
                <a:solidFill>
                  <a:schemeClr val="tx1"/>
                </a:solidFill>
                <a:latin typeface="Arial" panose="020B0604020202020204" pitchFamily="34" charset="0"/>
                <a:cs typeface="Arial" panose="020B0604020202020204" pitchFamily="34" charset="0"/>
              </a:rPr>
              <a:t>dụng học Từ Vựng Tiếng Anh:</a:t>
            </a:r>
          </a:p>
          <a:p>
            <a:pPr marL="860425" indent="-342900">
              <a:buFont typeface="Arial" panose="020B0604020202020204" pitchFamily="34" charset="0"/>
              <a:buChar char="•"/>
            </a:pPr>
            <a:r>
              <a:rPr lang="en-US" sz="2200">
                <a:solidFill>
                  <a:schemeClr val="tx1"/>
                </a:solidFill>
                <a:latin typeface="Arial" panose="020B0604020202020204" pitchFamily="34" charset="0"/>
                <a:cs typeface="Arial" panose="020B0604020202020204" pitchFamily="34" charset="0"/>
              </a:rPr>
              <a:t>Ưu </a:t>
            </a:r>
            <a:r>
              <a:rPr lang="en-US" sz="2200" dirty="0">
                <a:solidFill>
                  <a:schemeClr val="tx1"/>
                </a:solidFill>
                <a:latin typeface="Arial" panose="020B0604020202020204" pitchFamily="34" charset="0"/>
                <a:cs typeface="Arial" panose="020B0604020202020204" pitchFamily="34" charset="0"/>
              </a:rPr>
              <a:t>điểm:</a:t>
            </a:r>
          </a:p>
          <a:p>
            <a:pPr marL="452438"/>
            <a:r>
              <a:rPr lang="en-US" sz="2200">
                <a:solidFill>
                  <a:schemeClr val="tx1"/>
                </a:solidFill>
                <a:latin typeface="Arial" panose="020B0604020202020204" pitchFamily="34" charset="0"/>
                <a:cs typeface="Arial" panose="020B0604020202020204" pitchFamily="34" charset="0"/>
              </a:rPr>
              <a:t>		Chia </a:t>
            </a:r>
            <a:r>
              <a:rPr lang="en-US" sz="2200" dirty="0">
                <a:solidFill>
                  <a:schemeClr val="tx1"/>
                </a:solidFill>
                <a:latin typeface="Arial" panose="020B0604020202020204" pitchFamily="34" charset="0"/>
                <a:cs typeface="Arial" panose="020B0604020202020204" pitchFamily="34" charset="0"/>
              </a:rPr>
              <a:t>từ vựng thành nhiều nhóm nhỏ, giúp dễ học.</a:t>
            </a:r>
          </a:p>
          <a:p>
            <a:pPr marL="860425" indent="-342900">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Nhược điểm:</a:t>
            </a:r>
          </a:p>
          <a:p>
            <a:pPr marL="452438"/>
            <a:r>
              <a:rPr lang="en-US" sz="2200">
                <a:solidFill>
                  <a:schemeClr val="tx1"/>
                </a:solidFill>
                <a:latin typeface="Arial" panose="020B0604020202020204" pitchFamily="34" charset="0"/>
                <a:cs typeface="Arial" panose="020B0604020202020204" pitchFamily="34" charset="0"/>
              </a:rPr>
              <a:t>		Không </a:t>
            </a:r>
            <a:r>
              <a:rPr lang="en-US" sz="2200" dirty="0">
                <a:solidFill>
                  <a:schemeClr val="tx1"/>
                </a:solidFill>
                <a:latin typeface="Arial" panose="020B0604020202020204" pitchFamily="34" charset="0"/>
                <a:cs typeface="Arial" panose="020B0604020202020204" pitchFamily="34" charset="0"/>
              </a:rPr>
              <a:t>hỗ trợ </a:t>
            </a:r>
            <a:r>
              <a:rPr lang="en-US" sz="2200">
                <a:solidFill>
                  <a:schemeClr val="tx1"/>
                </a:solidFill>
                <a:latin typeface="Arial" panose="020B0604020202020204" pitchFamily="34" charset="0"/>
                <a:cs typeface="Arial" panose="020B0604020202020204" pitchFamily="34" charset="0"/>
              </a:rPr>
              <a:t>PC.</a:t>
            </a:r>
            <a:endParaRPr lang="en-US" sz="2200" dirty="0">
              <a:solidFill>
                <a:schemeClr val="tx1"/>
              </a:solidFill>
              <a:latin typeface="Arial" panose="020B0604020202020204" pitchFamily="34" charset="0"/>
              <a:cs typeface="Arial" panose="020B0604020202020204" pitchFamily="34" charset="0"/>
            </a:endParaRPr>
          </a:p>
        </p:txBody>
      </p:sp>
      <p:pic>
        <p:nvPicPr>
          <p:cNvPr id="9" name="Picture 8" descr="D:\DoAn\Hinh word\Từ Vựng Tiếng Anh.jpg"/>
          <p:cNvPicPr/>
          <p:nvPr/>
        </p:nvPicPr>
        <p:blipFill>
          <a:blip r:embed="rId2">
            <a:extLst>
              <a:ext uri="{28A0092B-C50C-407E-A947-70E740481C1C}">
                <a14:useLocalDpi xmlns:a14="http://schemas.microsoft.com/office/drawing/2010/main" val="0"/>
              </a:ext>
            </a:extLst>
          </a:blip>
          <a:srcRect/>
          <a:stretch>
            <a:fillRect/>
          </a:stretch>
        </p:blipFill>
        <p:spPr bwMode="auto">
          <a:xfrm>
            <a:off x="1673087" y="2848768"/>
            <a:ext cx="5791200" cy="3399632"/>
          </a:xfrm>
          <a:prstGeom prst="rect">
            <a:avLst/>
          </a:prstGeom>
          <a:noFill/>
          <a:ln>
            <a:noFill/>
          </a:ln>
        </p:spPr>
      </p:pic>
      <p:sp>
        <p:nvSpPr>
          <p:cNvPr id="7" name="Title 1">
            <a:extLst>
              <a:ext uri="{FF2B5EF4-FFF2-40B4-BE49-F238E27FC236}">
                <a16:creationId xmlns:a16="http://schemas.microsoft.com/office/drawing/2014/main" xmlns="" id="{61E34DC2-FC25-42CA-8660-A8A8999FD6D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2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Tổng quan về các ứng dụng học ngôn ngữ (tt)</a:t>
            </a:r>
            <a:endParaRPr lang="en-US" sz="32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4298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15</a:t>
            </a:fld>
            <a:endParaRPr lang="en-US"/>
          </a:p>
        </p:txBody>
      </p:sp>
      <p:sp>
        <p:nvSpPr>
          <p:cNvPr id="6" name="Title 1"/>
          <p:cNvSpPr txBox="1">
            <a:spLocks/>
          </p:cNvSpPr>
          <p:nvPr/>
        </p:nvSpPr>
        <p:spPr>
          <a:xfrm>
            <a:off x="457200" y="1143000"/>
            <a:ext cx="8534400" cy="5334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Giao diện của chương trình học tiếng dân tộc K’Ho sẽ dựa vào sách Tài liệu dạy và học tiếng K’Ho của Sở Nội vụ - Sở Giáo dục và Đào tạo tỉnh Lâm Đồng và ứng dụng English Study Pro 2012 để thiết </a:t>
            </a:r>
            <a:r>
              <a:rPr lang="en-US" sz="2400">
                <a:solidFill>
                  <a:schemeClr val="tx1"/>
                </a:solidFill>
                <a:latin typeface="Arial" panose="020B0604020202020204" pitchFamily="34" charset="0"/>
                <a:cs typeface="Arial" panose="020B0604020202020204" pitchFamily="34" charset="0"/>
              </a:rPr>
              <a:t>kế.</a:t>
            </a:r>
          </a:p>
          <a:p>
            <a:pPr algn="just"/>
            <a:endParaRPr lang="en-US" sz="2400">
              <a:solidFill>
                <a:schemeClr val="tx1"/>
              </a:solidFill>
              <a:latin typeface="Arial" panose="020B0604020202020204" pitchFamily="34" charset="0"/>
              <a:cs typeface="Arial" panose="020B0604020202020204" pitchFamily="34" charset="0"/>
            </a:endParaRPr>
          </a:p>
          <a:p>
            <a:pPr marL="342900" lvl="0" indent="-342900" algn="just">
              <a:buFont typeface="Wingdings" panose="05000000000000000000" pitchFamily="2" charset="2"/>
              <a:buChar char="Ø"/>
            </a:pPr>
            <a:r>
              <a:rPr lang="en-US" sz="2400">
                <a:solidFill>
                  <a:schemeClr val="tx1"/>
                </a:solidFill>
                <a:latin typeface="Arial" panose="020B0604020202020204" pitchFamily="34" charset="0"/>
                <a:cs typeface="Arial" panose="020B0604020202020204" pitchFamily="34" charset="0"/>
              </a:rPr>
              <a:t>Các công cụ xây dựng.</a:t>
            </a:r>
          </a:p>
          <a:p>
            <a:pPr marL="900113" indent="-457200" algn="just">
              <a:buFont typeface="Arial" panose="020B0604020202020204" pitchFamily="34" charset="0"/>
              <a:buChar char="•"/>
            </a:pPr>
            <a:r>
              <a:rPr lang="en-US" sz="2400">
                <a:solidFill>
                  <a:schemeClr val="tx1"/>
                </a:solidFill>
                <a:latin typeface="Arial" panose="020B0604020202020204" pitchFamily="34" charset="0"/>
                <a:cs typeface="Arial" panose="020B0604020202020204" pitchFamily="34" charset="0"/>
              </a:rPr>
              <a:t>Chương trình hỗ trợ gõ chữ các dân tộc thiểu số Tây Nguyên: </a:t>
            </a:r>
            <a:r>
              <a:rPr lang="en-US" sz="2400" b="1">
                <a:solidFill>
                  <a:schemeClr val="tx1"/>
                </a:solidFill>
                <a:latin typeface="Arial" panose="020B0604020202020204" pitchFamily="34" charset="0"/>
                <a:cs typeface="Arial" panose="020B0604020202020204" pitchFamily="34" charset="0"/>
              </a:rPr>
              <a:t>TayNguyenKey</a:t>
            </a:r>
            <a:r>
              <a:rPr lang="en-US" sz="2400">
                <a:solidFill>
                  <a:schemeClr val="tx1"/>
                </a:solidFill>
                <a:latin typeface="Arial" panose="020B0604020202020204" pitchFamily="34" charset="0"/>
                <a:cs typeface="Arial" panose="020B0604020202020204" pitchFamily="34" charset="0"/>
              </a:rPr>
              <a:t>.</a:t>
            </a:r>
          </a:p>
          <a:p>
            <a:pPr marL="900113" indent="-457200" algn="just">
              <a:buFont typeface="Arial" panose="020B0604020202020204" pitchFamily="34" charset="0"/>
              <a:buChar char="•"/>
            </a:pPr>
            <a:r>
              <a:rPr lang="en-US" sz="2400">
                <a:solidFill>
                  <a:schemeClr val="tx1"/>
                </a:solidFill>
                <a:latin typeface="Arial" panose="020B0604020202020204" pitchFamily="34" charset="0"/>
                <a:cs typeface="Arial" panose="020B0604020202020204" pitchFamily="34" charset="0"/>
              </a:rPr>
              <a:t>Công cụ xây dựng giao diện: </a:t>
            </a:r>
            <a:r>
              <a:rPr lang="en-US" sz="2400" b="1">
                <a:solidFill>
                  <a:schemeClr val="tx1"/>
                </a:solidFill>
                <a:latin typeface="Arial" panose="020B0604020202020204" pitchFamily="34" charset="0"/>
                <a:cs typeface="Arial" panose="020B0604020202020204" pitchFamily="34" charset="0"/>
              </a:rPr>
              <a:t>Devexpress 14</a:t>
            </a:r>
            <a:r>
              <a:rPr lang="en-US" sz="2400">
                <a:solidFill>
                  <a:schemeClr val="tx1"/>
                </a:solidFill>
                <a:latin typeface="Arial" panose="020B0604020202020204" pitchFamily="34" charset="0"/>
                <a:cs typeface="Arial" panose="020B0604020202020204" pitchFamily="34" charset="0"/>
              </a:rPr>
              <a:t>.</a:t>
            </a:r>
          </a:p>
          <a:p>
            <a:pPr marL="900113" indent="-457200" algn="just">
              <a:buFont typeface="Arial" panose="020B0604020202020204" pitchFamily="34" charset="0"/>
              <a:buChar char="•"/>
            </a:pPr>
            <a:r>
              <a:rPr lang="en-US" sz="2400">
                <a:solidFill>
                  <a:schemeClr val="tx1"/>
                </a:solidFill>
                <a:latin typeface="Arial" panose="020B0604020202020204" pitchFamily="34" charset="0"/>
                <a:cs typeface="Arial" panose="020B0604020202020204" pitchFamily="34" charset="0"/>
              </a:rPr>
              <a:t>Quản trị cơ sở dữ liệu: </a:t>
            </a:r>
            <a:r>
              <a:rPr lang="en-US" sz="2400" b="1">
                <a:solidFill>
                  <a:schemeClr val="tx1"/>
                </a:solidFill>
                <a:latin typeface="Arial" panose="020B0604020202020204" pitchFamily="34" charset="0"/>
                <a:cs typeface="Arial" panose="020B0604020202020204" pitchFamily="34" charset="0"/>
              </a:rPr>
              <a:t>SQL Sever 2012 Express.</a:t>
            </a:r>
          </a:p>
          <a:p>
            <a:pPr marL="900113" indent="-457200" algn="just">
              <a:buFont typeface="Arial" panose="020B0604020202020204" pitchFamily="34" charset="0"/>
              <a:buChar char="•"/>
            </a:pPr>
            <a:r>
              <a:rPr lang="en-US" sz="2400">
                <a:solidFill>
                  <a:schemeClr val="tx1"/>
                </a:solidFill>
                <a:latin typeface="Arial" panose="020B0604020202020204" pitchFamily="34" charset="0"/>
                <a:cs typeface="Arial" panose="020B0604020202020204" pitchFamily="34" charset="0"/>
              </a:rPr>
              <a:t>Xây dựng trên: </a:t>
            </a:r>
            <a:r>
              <a:rPr lang="en-US" sz="2400" b="1">
                <a:solidFill>
                  <a:schemeClr val="tx1"/>
                </a:solidFill>
                <a:latin typeface="Arial" panose="020B0604020202020204" pitchFamily="34" charset="0"/>
                <a:cs typeface="Arial" panose="020B0604020202020204" pitchFamily="34" charset="0"/>
              </a:rPr>
              <a:t>Visual Studio 2013.</a:t>
            </a:r>
          </a:p>
          <a:p>
            <a:pPr marL="806450" indent="-342900" algn="just">
              <a:buClr>
                <a:srgbClr val="00B404"/>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p:cNvSpPr txBox="1">
            <a:spLocks/>
          </p:cNvSpPr>
          <p:nvPr/>
        </p:nvSpPr>
        <p:spPr>
          <a:xfrm>
            <a:off x="609600" y="3124200"/>
            <a:ext cx="8229600" cy="2544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a:buClr>
                <a:srgbClr val="00B404"/>
              </a:buClr>
            </a:pPr>
            <a:endParaRPr lang="en-US" sz="2400" dirty="0">
              <a:solidFill>
                <a:schemeClr val="tx1"/>
              </a:solidFill>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xmlns="" id="{EF92401E-ADA8-4757-8D0C-8B2857FECBFC}"/>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4. Đề xuất phương án, công cụ và PP xây dựng </a:t>
            </a:r>
            <a:r>
              <a:rPr lang="vi-VN"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Ư</a:t>
            </a:r>
            <a:r>
              <a:rPr lang="en-US"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D</a:t>
            </a:r>
            <a:endParaRPr lang="en-US" sz="28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0479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16</a:t>
            </a:fld>
            <a:endParaRPr lang="en-US"/>
          </a:p>
        </p:txBody>
      </p:sp>
      <p:sp>
        <p:nvSpPr>
          <p:cNvPr id="7" name="TextBox 6"/>
          <p:cNvSpPr txBox="1"/>
          <p:nvPr/>
        </p:nvSpPr>
        <p:spPr>
          <a:xfrm>
            <a:off x="152400" y="1058386"/>
            <a:ext cx="6629400" cy="5663089"/>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dirty="0">
                <a:latin typeface="Arial" panose="020B0604020202020204" pitchFamily="34" charset="0"/>
                <a:cs typeface="Arial" panose="020B0604020202020204" pitchFamily="34" charset="0"/>
              </a:rPr>
              <a:t>Xây dựng theo mô hình 3 lớp:</a:t>
            </a:r>
          </a:p>
          <a:p>
            <a:pPr marL="625475" indent="-396875" algn="just">
              <a:spcBef>
                <a:spcPts val="1200"/>
              </a:spcBef>
              <a:buFont typeface="Arial" panose="020B0604020202020204" pitchFamily="34" charset="0"/>
              <a:buChar char="•"/>
            </a:pPr>
            <a:r>
              <a:rPr lang="en-US" sz="2200" dirty="0">
                <a:latin typeface="Arial" panose="020B0604020202020204" pitchFamily="34" charset="0"/>
                <a:cs typeface="Arial" panose="020B0604020202020204" pitchFamily="34" charset="0"/>
              </a:rPr>
              <a:t>DAO </a:t>
            </a:r>
            <a:r>
              <a:rPr lang="en-US" sz="2200" dirty="0" smtClean="0">
                <a:latin typeface="Arial" panose="020B0604020202020204" pitchFamily="34" charset="0"/>
                <a:cs typeface="Arial" panose="020B0604020202020204" pitchFamily="34" charset="0"/>
              </a:rPr>
              <a:t>Layer (Data Access Object): </a:t>
            </a:r>
            <a:r>
              <a:rPr lang="en-US" sz="2200" dirty="0">
                <a:latin typeface="Arial" panose="020B0604020202020204" pitchFamily="34" charset="0"/>
                <a:cs typeface="Arial" panose="020B0604020202020204" pitchFamily="34" charset="0"/>
              </a:rPr>
              <a:t>Dùng để truy vấn đến lớp DTO Layer.</a:t>
            </a:r>
          </a:p>
          <a:p>
            <a:pPr marL="625475" indent="-396875" algn="just">
              <a:buFont typeface="Arial" panose="020B0604020202020204" pitchFamily="34" charset="0"/>
              <a:buChar char="•"/>
            </a:pPr>
            <a:r>
              <a:rPr lang="en-US" sz="2200" dirty="0">
                <a:latin typeface="Arial" panose="020B0604020202020204" pitchFamily="34" charset="0"/>
                <a:cs typeface="Arial" panose="020B0604020202020204" pitchFamily="34" charset="0"/>
              </a:rPr>
              <a:t>DTO </a:t>
            </a:r>
            <a:r>
              <a:rPr lang="en-US" sz="2200" dirty="0" smtClean="0">
                <a:latin typeface="Arial" panose="020B0604020202020204" pitchFamily="34" charset="0"/>
                <a:cs typeface="Arial" panose="020B0604020202020204" pitchFamily="34" charset="0"/>
              </a:rPr>
              <a:t>Layer (DataTable to an Object): </a:t>
            </a:r>
            <a:r>
              <a:rPr lang="en-US" sz="2200" dirty="0">
                <a:latin typeface="Arial" panose="020B0604020202020204" pitchFamily="34" charset="0"/>
                <a:cs typeface="Arial" panose="020B0604020202020204" pitchFamily="34" charset="0"/>
              </a:rPr>
              <a:t>Dùng để định nghĩa các table trong database.</a:t>
            </a:r>
          </a:p>
          <a:p>
            <a:pPr marL="625475" indent="-396875" algn="just">
              <a:buFont typeface="Arial" panose="020B0604020202020204" pitchFamily="34" charset="0"/>
              <a:buChar char="•"/>
            </a:pPr>
            <a:r>
              <a:rPr lang="en-US" sz="2200" dirty="0">
                <a:latin typeface="Arial" panose="020B0604020202020204" pitchFamily="34" charset="0"/>
                <a:cs typeface="Arial" panose="020B0604020202020204" pitchFamily="34" charset="0"/>
              </a:rPr>
              <a:t>GUI </a:t>
            </a:r>
            <a:r>
              <a:rPr lang="en-US" sz="2200" dirty="0" smtClean="0">
                <a:latin typeface="Arial" panose="020B0604020202020204" pitchFamily="34" charset="0"/>
                <a:cs typeface="Arial" panose="020B0604020202020204" pitchFamily="34" charset="0"/>
              </a:rPr>
              <a:t>Layer (Graphical User Interface): </a:t>
            </a:r>
            <a:r>
              <a:rPr lang="en-US" sz="2200" dirty="0">
                <a:latin typeface="Arial" panose="020B0604020202020204" pitchFamily="34" charset="0"/>
                <a:cs typeface="Arial" panose="020B0604020202020204" pitchFamily="34" charset="0"/>
              </a:rPr>
              <a:t>Dùng để hiển thị giao diện và các chức năng để người sử dụng thao tác.</a:t>
            </a:r>
          </a:p>
          <a:p>
            <a:pPr marL="360363" indent="-342900" algn="just">
              <a:buFont typeface="Wingdings" panose="05000000000000000000" pitchFamily="2" charset="2"/>
              <a:buChar char="Ø"/>
            </a:pPr>
            <a:r>
              <a:rPr lang="en-US" sz="2200" dirty="0">
                <a:latin typeface="Arial" panose="020B0604020202020204" pitchFamily="34" charset="0"/>
                <a:cs typeface="Arial" panose="020B0604020202020204" pitchFamily="34" charset="0"/>
              </a:rPr>
              <a:t>Lớp DTO: Sử dụng Entity Frameword để xây dựng, Entity Framework là một bộ ánh xạ đối tượng – quan hệ cho phép người lập trình .NET  làm việc với dữ liệu quan hệ qua các đối tượng (object), giúp lập trình viên không cần viết mã cho (hầu hết) những gì liên quan đến truy cập dữ liệu.</a:t>
            </a:r>
          </a:p>
          <a:p>
            <a:pPr marL="228600" algn="just"/>
            <a:endParaRPr lang="en-US" sz="2200" dirty="0">
              <a:latin typeface="Arial" panose="020B0604020202020204" pitchFamily="34" charset="0"/>
              <a:cs typeface="Arial" panose="020B0604020202020204" pitchFamily="34" charset="0"/>
            </a:endParaRPr>
          </a:p>
        </p:txBody>
      </p:sp>
      <p:pic>
        <p:nvPicPr>
          <p:cNvPr id="8" name="Picture 7"/>
          <p:cNvPicPr/>
          <p:nvPr/>
        </p:nvPicPr>
        <p:blipFill rotWithShape="1">
          <a:blip r:embed="rId2"/>
          <a:srcRect l="8418" r="10773"/>
          <a:stretch/>
        </p:blipFill>
        <p:spPr>
          <a:xfrm>
            <a:off x="6781800" y="914400"/>
            <a:ext cx="2286000" cy="3555435"/>
          </a:xfrm>
          <a:prstGeom prst="rect">
            <a:avLst/>
          </a:prstGeom>
        </p:spPr>
      </p:pic>
      <p:sp>
        <p:nvSpPr>
          <p:cNvPr id="12" name="Title 1">
            <a:extLst>
              <a:ext uri="{FF2B5EF4-FFF2-40B4-BE49-F238E27FC236}">
                <a16:creationId xmlns:a16="http://schemas.microsoft.com/office/drawing/2014/main" xmlns="" id="{E94A7BF7-CAEF-4A13-A1EF-0C2ACF8D13F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4. Đề xuất phương án, công cụ và PP xây dựng </a:t>
            </a:r>
            <a:r>
              <a:rPr lang="vi-VN"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Ư</a:t>
            </a:r>
            <a:r>
              <a:rPr lang="en-US"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D (tt)</a:t>
            </a:r>
            <a:endParaRPr lang="en-US" sz="28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8920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17</a:t>
            </a:fld>
            <a:endParaRPr lang="en-US"/>
          </a:p>
        </p:txBody>
      </p:sp>
      <p:pic>
        <p:nvPicPr>
          <p:cNvPr id="8" name="Picture 7"/>
          <p:cNvPicPr>
            <a:picLocks noChangeAspect="1"/>
          </p:cNvPicPr>
          <p:nvPr/>
        </p:nvPicPr>
        <p:blipFill>
          <a:blip r:embed="rId2"/>
          <a:stretch>
            <a:fillRect/>
          </a:stretch>
        </p:blipFill>
        <p:spPr>
          <a:xfrm>
            <a:off x="609600" y="1752600"/>
            <a:ext cx="8077199" cy="4495799"/>
          </a:xfrm>
          <a:prstGeom prst="rect">
            <a:avLst/>
          </a:prstGeom>
        </p:spPr>
      </p:pic>
      <p:sp>
        <p:nvSpPr>
          <p:cNvPr id="9" name="TextBox 8"/>
          <p:cNvSpPr txBox="1"/>
          <p:nvPr/>
        </p:nvSpPr>
        <p:spPr>
          <a:xfrm>
            <a:off x="632791" y="1154232"/>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chính</a:t>
            </a:r>
          </a:p>
        </p:txBody>
      </p:sp>
      <p:sp>
        <p:nvSpPr>
          <p:cNvPr id="10" name="Title 1">
            <a:extLst>
              <a:ext uri="{FF2B5EF4-FFF2-40B4-BE49-F238E27FC236}">
                <a16:creationId xmlns:a16="http://schemas.microsoft.com/office/drawing/2014/main" xmlns="" id="{7368D8FC-019C-4E0A-9E64-2A1D10A99CC1}"/>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5. Đề xuất giao diện ứng dụng</a:t>
            </a:r>
            <a:endParaRPr lang="en-US" sz="28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4872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18</a:t>
            </a:fld>
            <a:endParaRPr lang="en-US"/>
          </a:p>
        </p:txBody>
      </p:sp>
      <p:sp>
        <p:nvSpPr>
          <p:cNvPr id="9" name="TextBox 8"/>
          <p:cNvSpPr txBox="1"/>
          <p:nvPr/>
        </p:nvSpPr>
        <p:spPr>
          <a:xfrm>
            <a:off x="606286" y="483513"/>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danh sách bài học</a:t>
            </a: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606286" y="1447800"/>
            <a:ext cx="8232914" cy="4572000"/>
          </a:xfrm>
          <a:prstGeom prst="rect">
            <a:avLst/>
          </a:prstGeom>
        </p:spPr>
      </p:pic>
    </p:spTree>
    <p:extLst>
      <p:ext uri="{BB962C8B-B14F-4D97-AF65-F5344CB8AC3E}">
        <p14:creationId xmlns:p14="http://schemas.microsoft.com/office/powerpoint/2010/main" val="5664319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19</a:t>
            </a:fld>
            <a:endParaRPr lang="en-US"/>
          </a:p>
        </p:txBody>
      </p:sp>
      <p:sp>
        <p:nvSpPr>
          <p:cNvPr id="9" name="TextBox 8"/>
          <p:cNvSpPr txBox="1"/>
          <p:nvPr/>
        </p:nvSpPr>
        <p:spPr>
          <a:xfrm>
            <a:off x="632790" y="381000"/>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chi tiết bài học</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457200" y="1447800"/>
            <a:ext cx="7901609" cy="4114800"/>
          </a:xfrm>
          <a:prstGeom prst="rect">
            <a:avLst/>
          </a:prstGeom>
        </p:spPr>
      </p:pic>
    </p:spTree>
    <p:extLst>
      <p:ext uri="{BB962C8B-B14F-4D97-AF65-F5344CB8AC3E}">
        <p14:creationId xmlns:p14="http://schemas.microsoft.com/office/powerpoint/2010/main" val="4151963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84238"/>
          </a:xfrm>
          <a:ln w="3175">
            <a:solidFill>
              <a:schemeClr val="tx1"/>
            </a:solidFill>
          </a:ln>
        </p:spPr>
        <p:txBody>
          <a:bodyPr>
            <a:noAutofit/>
          </a:body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NỘI DUNG</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a:t>
            </a:fld>
            <a:endParaRPr lang="en-US"/>
          </a:p>
        </p:txBody>
      </p:sp>
      <p:sp>
        <p:nvSpPr>
          <p:cNvPr id="6" name="Title 1"/>
          <p:cNvSpPr txBox="1">
            <a:spLocks/>
          </p:cNvSpPr>
          <p:nvPr/>
        </p:nvSpPr>
        <p:spPr>
          <a:xfrm>
            <a:off x="609600" y="1066800"/>
            <a:ext cx="7924800" cy="48768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57200" indent="-457200">
              <a:spcBef>
                <a:spcPts val="1200"/>
              </a:spcBef>
              <a:buAutoNum type="arabicPeriod"/>
            </a:pPr>
            <a:r>
              <a:rPr lang="en-US" sz="2400" dirty="0">
                <a:solidFill>
                  <a:schemeClr val="tx1"/>
                </a:solidFill>
                <a:latin typeface="Arial" panose="020B0604020202020204" pitchFamily="34" charset="0"/>
                <a:cs typeface="Arial" panose="020B0604020202020204" pitchFamily="34" charset="0"/>
              </a:rPr>
              <a:t>Giới thiệu đề tài.</a:t>
            </a:r>
          </a:p>
          <a:p>
            <a:pPr marL="457200" indent="-457200">
              <a:spcBef>
                <a:spcPts val="1200"/>
              </a:spcBef>
              <a:buAutoNum type="arabicPeriod"/>
            </a:pPr>
            <a:r>
              <a:rPr lang="en-US" sz="2400" dirty="0">
                <a:solidFill>
                  <a:schemeClr val="tx1"/>
                </a:solidFill>
                <a:latin typeface="Arial" panose="020B0604020202020204" pitchFamily="34" charset="0"/>
                <a:cs typeface="Arial" panose="020B0604020202020204" pitchFamily="34" charset="0"/>
              </a:rPr>
              <a:t>Mục tiêu đề tài.</a:t>
            </a:r>
          </a:p>
          <a:p>
            <a:pPr marL="457200" indent="-457200">
              <a:spcBef>
                <a:spcPts val="1200"/>
              </a:spcBef>
              <a:buAutoNum type="arabicPeriod"/>
            </a:pPr>
            <a:r>
              <a:rPr lang="en-US" sz="2400" dirty="0">
                <a:solidFill>
                  <a:schemeClr val="tx1"/>
                </a:solidFill>
                <a:latin typeface="Arial" panose="020B0604020202020204" pitchFamily="34" charset="0"/>
                <a:cs typeface="Arial" panose="020B0604020202020204" pitchFamily="34" charset="0"/>
              </a:rPr>
              <a:t>Tổng quan đề tài:</a:t>
            </a:r>
          </a:p>
          <a:p>
            <a:pPr marL="914400" lvl="0" indent="-457200">
              <a:spcBef>
                <a:spcPts val="1200"/>
              </a:spcBef>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Đặc trưng về dân tộc K’Ho.</a:t>
            </a:r>
          </a:p>
          <a:p>
            <a:pPr marL="914400" lvl="0" indent="-457200">
              <a:spcBef>
                <a:spcPts val="1200"/>
              </a:spcBef>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Đặc trưng về ngôn ngữ K’Ho.</a:t>
            </a:r>
          </a:p>
          <a:p>
            <a:pPr marL="914400" lvl="0" indent="-457200">
              <a:spcBef>
                <a:spcPts val="1200"/>
              </a:spcBef>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Tổng quan về các ứng dụng học ngôn ngữ.</a:t>
            </a:r>
          </a:p>
          <a:p>
            <a:pPr lvl="0">
              <a:spcBef>
                <a:spcPts val="1200"/>
              </a:spcBef>
              <a:tabLst>
                <a:tab pos="463550" algn="l"/>
              </a:tabLst>
            </a:pPr>
            <a:r>
              <a:rPr lang="en-US" sz="2400" dirty="0">
                <a:solidFill>
                  <a:schemeClr val="tx1"/>
                </a:solidFill>
                <a:latin typeface="Arial" panose="020B0604020202020204" pitchFamily="34" charset="0"/>
                <a:cs typeface="Arial" panose="020B0604020202020204" pitchFamily="34" charset="0"/>
              </a:rPr>
              <a:t>4.	Đề xuất phương án xây dựng, các công </a:t>
            </a:r>
            <a:r>
              <a:rPr lang="en-US" sz="2400" dirty="0" smtClean="0">
                <a:solidFill>
                  <a:schemeClr val="tx1"/>
                </a:solidFill>
                <a:latin typeface="Arial" panose="020B0604020202020204" pitchFamily="34" charset="0"/>
                <a:cs typeface="Arial" panose="020B0604020202020204" pitchFamily="34" charset="0"/>
              </a:rPr>
              <a:t>cụ </a:t>
            </a:r>
            <a:r>
              <a:rPr lang="en-US" sz="2400" dirty="0">
                <a:solidFill>
                  <a:schemeClr val="tx1"/>
                </a:solidFill>
                <a:latin typeface="Arial" panose="020B0604020202020204" pitchFamily="34" charset="0"/>
                <a:cs typeface="Arial" panose="020B0604020202020204" pitchFamily="34" charset="0"/>
              </a:rPr>
              <a:t>xây dựng ứng dụng.</a:t>
            </a:r>
          </a:p>
          <a:p>
            <a:pPr marL="457200" indent="-457200">
              <a:spcBef>
                <a:spcPts val="1200"/>
              </a:spcBef>
              <a:buAutoNum type="arabicPeriod" startAt="5"/>
              <a:tabLst>
                <a:tab pos="463550" algn="l"/>
              </a:tabLst>
            </a:pPr>
            <a:r>
              <a:rPr lang="en-US" sz="2400" dirty="0">
                <a:solidFill>
                  <a:schemeClr val="tx1"/>
                </a:solidFill>
                <a:latin typeface="Arial" panose="020B0604020202020204" pitchFamily="34" charset="0"/>
                <a:cs typeface="Arial" panose="020B0604020202020204" pitchFamily="34" charset="0"/>
              </a:rPr>
              <a:t>Giao diện ứng dụng.</a:t>
            </a:r>
          </a:p>
          <a:p>
            <a:pPr marL="457200" indent="-457200">
              <a:spcBef>
                <a:spcPts val="1200"/>
              </a:spcBef>
              <a:buAutoNum type="arabicPeriod" startAt="5"/>
              <a:tabLst>
                <a:tab pos="463550" algn="l"/>
              </a:tabLst>
            </a:pPr>
            <a:r>
              <a:rPr lang="en-US" sz="2400" dirty="0">
                <a:solidFill>
                  <a:schemeClr val="tx1"/>
                </a:solidFill>
                <a:latin typeface="Arial" panose="020B0604020202020204" pitchFamily="34" charset="0"/>
                <a:cs typeface="Arial" panose="020B0604020202020204" pitchFamily="34" charset="0"/>
              </a:rPr>
              <a:t>Kế hoạch thực hiện đồ án trong thời gian tới.</a:t>
            </a:r>
          </a:p>
        </p:txBody>
      </p:sp>
      <p:sp>
        <p:nvSpPr>
          <p:cNvPr id="7" name="Title 1"/>
          <p:cNvSpPr txBox="1">
            <a:spLocks/>
          </p:cNvSpPr>
          <p:nvPr/>
        </p:nvSpPr>
        <p:spPr>
          <a:xfrm>
            <a:off x="523461" y="1066800"/>
            <a:ext cx="7924800" cy="487362"/>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endParaRPr lang="en-US"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767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20</a:t>
            </a:fld>
            <a:endParaRPr lang="en-US"/>
          </a:p>
        </p:txBody>
      </p:sp>
      <p:sp>
        <p:nvSpPr>
          <p:cNvPr id="9" name="TextBox 8"/>
          <p:cNvSpPr txBox="1"/>
          <p:nvPr/>
        </p:nvSpPr>
        <p:spPr>
          <a:xfrm>
            <a:off x="457200" y="483513"/>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danh sách ngữ pháp</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609600" y="1524000"/>
            <a:ext cx="7924800" cy="4267200"/>
          </a:xfrm>
          <a:prstGeom prst="rect">
            <a:avLst/>
          </a:prstGeom>
        </p:spPr>
      </p:pic>
    </p:spTree>
    <p:extLst>
      <p:ext uri="{BB962C8B-B14F-4D97-AF65-F5344CB8AC3E}">
        <p14:creationId xmlns:p14="http://schemas.microsoft.com/office/powerpoint/2010/main" val="24269063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21</a:t>
            </a:fld>
            <a:endParaRPr lang="en-US"/>
          </a:p>
        </p:txBody>
      </p:sp>
      <p:sp>
        <p:nvSpPr>
          <p:cNvPr id="9" name="TextBox 8"/>
          <p:cNvSpPr txBox="1"/>
          <p:nvPr/>
        </p:nvSpPr>
        <p:spPr>
          <a:xfrm>
            <a:off x="609600" y="228600"/>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chi tiết ngữ pháp</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32791" y="979368"/>
            <a:ext cx="7878418" cy="3886200"/>
          </a:xfrm>
          <a:prstGeom prst="rect">
            <a:avLst/>
          </a:prstGeom>
        </p:spPr>
      </p:pic>
    </p:spTree>
    <p:extLst>
      <p:ext uri="{BB962C8B-B14F-4D97-AF65-F5344CB8AC3E}">
        <p14:creationId xmlns:p14="http://schemas.microsoft.com/office/powerpoint/2010/main" val="32263151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22</a:t>
            </a:fld>
            <a:endParaRPr lang="en-US"/>
          </a:p>
        </p:txBody>
      </p:sp>
      <p:sp>
        <p:nvSpPr>
          <p:cNvPr id="9" name="TextBox 8"/>
          <p:cNvSpPr txBox="1"/>
          <p:nvPr/>
        </p:nvSpPr>
        <p:spPr>
          <a:xfrm>
            <a:off x="629478" y="392232"/>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thông tin tác giả</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32791" y="1295400"/>
            <a:ext cx="8050696" cy="4267200"/>
          </a:xfrm>
          <a:prstGeom prst="rect">
            <a:avLst/>
          </a:prstGeom>
        </p:spPr>
      </p:pic>
    </p:spTree>
    <p:extLst>
      <p:ext uri="{BB962C8B-B14F-4D97-AF65-F5344CB8AC3E}">
        <p14:creationId xmlns:p14="http://schemas.microsoft.com/office/powerpoint/2010/main" val="25860957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23</a:t>
            </a:fld>
            <a:endParaRPr lang="en-US"/>
          </a:p>
        </p:txBody>
      </p:sp>
      <p:sp>
        <p:nvSpPr>
          <p:cNvPr id="9" name="TextBox 8"/>
          <p:cNvSpPr txBox="1"/>
          <p:nvPr/>
        </p:nvSpPr>
        <p:spPr>
          <a:xfrm>
            <a:off x="626166" y="87432"/>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hướng dẫn</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39417" y="685800"/>
            <a:ext cx="8040757" cy="4267200"/>
          </a:xfrm>
          <a:prstGeom prst="rect">
            <a:avLst/>
          </a:prstGeom>
        </p:spPr>
      </p:pic>
    </p:spTree>
    <p:extLst>
      <p:ext uri="{BB962C8B-B14F-4D97-AF65-F5344CB8AC3E}">
        <p14:creationId xmlns:p14="http://schemas.microsoft.com/office/powerpoint/2010/main" val="24152118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24</a:t>
            </a:fld>
            <a:endParaRPr lang="en-US"/>
          </a:p>
        </p:txBody>
      </p:sp>
      <p:sp>
        <p:nvSpPr>
          <p:cNvPr id="9" name="TextBox 8"/>
          <p:cNvSpPr txBox="1"/>
          <p:nvPr/>
        </p:nvSpPr>
        <p:spPr>
          <a:xfrm>
            <a:off x="609600" y="152400"/>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câu hỏi</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586409" y="789414"/>
            <a:ext cx="7901609" cy="2029986"/>
          </a:xfrm>
          <a:prstGeom prst="rect">
            <a:avLst/>
          </a:prstGeom>
        </p:spPr>
      </p:pic>
      <p:sp>
        <p:nvSpPr>
          <p:cNvPr id="8" name="TextBox 7"/>
          <p:cNvSpPr txBox="1"/>
          <p:nvPr/>
        </p:nvSpPr>
        <p:spPr>
          <a:xfrm>
            <a:off x="609600" y="3236238"/>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luyện tập</a:t>
            </a:r>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586409" y="3971925"/>
            <a:ext cx="7901609" cy="2200275"/>
          </a:xfrm>
          <a:prstGeom prst="rect">
            <a:avLst/>
          </a:prstGeom>
        </p:spPr>
      </p:pic>
    </p:spTree>
    <p:extLst>
      <p:ext uri="{BB962C8B-B14F-4D97-AF65-F5344CB8AC3E}">
        <p14:creationId xmlns:p14="http://schemas.microsoft.com/office/powerpoint/2010/main" val="13927104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25</a:t>
            </a:fld>
            <a:endParaRPr lang="en-US"/>
          </a:p>
        </p:txBody>
      </p:sp>
      <p:sp>
        <p:nvSpPr>
          <p:cNvPr id="9" name="TextBox 8"/>
          <p:cNvSpPr txBox="1"/>
          <p:nvPr/>
        </p:nvSpPr>
        <p:spPr>
          <a:xfrm>
            <a:off x="536712" y="544631"/>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từ điển</a:t>
            </a: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536712" y="1447800"/>
            <a:ext cx="8020879" cy="2895600"/>
          </a:xfrm>
          <a:prstGeom prst="rect">
            <a:avLst/>
          </a:prstGeom>
        </p:spPr>
      </p:pic>
    </p:spTree>
    <p:extLst>
      <p:ext uri="{BB962C8B-B14F-4D97-AF65-F5344CB8AC3E}">
        <p14:creationId xmlns:p14="http://schemas.microsoft.com/office/powerpoint/2010/main" val="19294633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009A8110-A8EA-4452-ADAF-F7BBF2530252}"/>
              </a:ext>
            </a:extLst>
          </p:cNvPr>
          <p:cNvSpPr>
            <a:spLocks noGrp="1"/>
          </p:cNvSpPr>
          <p:nvPr>
            <p:ph type="dt" sz="half" idx="10"/>
          </p:nvPr>
        </p:nvSpPr>
        <p:spPr/>
        <p:txBody>
          <a:bodyPr/>
          <a:lstStyle/>
          <a:p>
            <a:r>
              <a:rPr lang="en-US"/>
              <a:t>10/13/2017</a:t>
            </a:r>
          </a:p>
        </p:txBody>
      </p:sp>
      <p:sp>
        <p:nvSpPr>
          <p:cNvPr id="4" name="Footer Placeholder 3">
            <a:extLst>
              <a:ext uri="{FF2B5EF4-FFF2-40B4-BE49-F238E27FC236}">
                <a16:creationId xmlns:a16="http://schemas.microsoft.com/office/drawing/2014/main" xmlns="" id="{3E6C7E9B-899F-4E15-B204-26C330C2B3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2811794-EE24-40AE-8BD1-4899758D7765}"/>
              </a:ext>
            </a:extLst>
          </p:cNvPr>
          <p:cNvSpPr>
            <a:spLocks noGrp="1"/>
          </p:cNvSpPr>
          <p:nvPr>
            <p:ph type="sldNum" sz="quarter" idx="12"/>
          </p:nvPr>
        </p:nvSpPr>
        <p:spPr/>
        <p:txBody>
          <a:bodyPr/>
          <a:lstStyle/>
          <a:p>
            <a:fld id="{FF387971-9C3B-49A6-8D58-3AFB2456A1FB}" type="slidenum">
              <a:rPr lang="en-US" smtClean="0"/>
              <a:t>26</a:t>
            </a:fld>
            <a:endParaRPr lang="en-US"/>
          </a:p>
        </p:txBody>
      </p:sp>
      <p:graphicFrame>
        <p:nvGraphicFramePr>
          <p:cNvPr id="6" name="Table 5">
            <a:extLst>
              <a:ext uri="{FF2B5EF4-FFF2-40B4-BE49-F238E27FC236}">
                <a16:creationId xmlns:a16="http://schemas.microsoft.com/office/drawing/2014/main" xmlns="" id="{46FE9E2A-514D-4555-8337-9ADA14F598AD}"/>
              </a:ext>
            </a:extLst>
          </p:cNvPr>
          <p:cNvGraphicFramePr>
            <a:graphicFrameLocks noGrp="1"/>
          </p:cNvGraphicFramePr>
          <p:nvPr>
            <p:extLst>
              <p:ext uri="{D42A27DB-BD31-4B8C-83A1-F6EECF244321}">
                <p14:modId xmlns:p14="http://schemas.microsoft.com/office/powerpoint/2010/main" val="1055414233"/>
              </p:ext>
            </p:extLst>
          </p:nvPr>
        </p:nvGraphicFramePr>
        <p:xfrm>
          <a:off x="152400" y="1634331"/>
          <a:ext cx="8839199" cy="2782824"/>
        </p:xfrm>
        <a:graphic>
          <a:graphicData uri="http://schemas.openxmlformats.org/drawingml/2006/table">
            <a:tbl>
              <a:tblPr firstRow="1" firstCol="1" bandRow="1">
                <a:tableStyleId>{5C22544A-7EE6-4342-B048-85BDC9FD1C3A}</a:tableStyleId>
              </a:tblPr>
              <a:tblGrid>
                <a:gridCol w="1720906">
                  <a:extLst>
                    <a:ext uri="{9D8B030D-6E8A-4147-A177-3AD203B41FA5}">
                      <a16:colId xmlns:a16="http://schemas.microsoft.com/office/drawing/2014/main" xmlns="" val="2708479153"/>
                    </a:ext>
                  </a:extLst>
                </a:gridCol>
                <a:gridCol w="1720906">
                  <a:extLst>
                    <a:ext uri="{9D8B030D-6E8A-4147-A177-3AD203B41FA5}">
                      <a16:colId xmlns:a16="http://schemas.microsoft.com/office/drawing/2014/main" xmlns="" val="760569897"/>
                    </a:ext>
                  </a:extLst>
                </a:gridCol>
                <a:gridCol w="5397387">
                  <a:extLst>
                    <a:ext uri="{9D8B030D-6E8A-4147-A177-3AD203B41FA5}">
                      <a16:colId xmlns:a16="http://schemas.microsoft.com/office/drawing/2014/main" xmlns="" val="3000805044"/>
                    </a:ext>
                  </a:extLst>
                </a:gridCol>
              </a:tblGrid>
              <a:tr h="0">
                <a:tc>
                  <a:txBody>
                    <a:bodyPr/>
                    <a:lstStyle/>
                    <a:p>
                      <a:pPr marL="0" indent="0" algn="ctr">
                        <a:lnSpc>
                          <a:spcPct val="150000"/>
                        </a:lnSpc>
                        <a:spcAft>
                          <a:spcPts val="0"/>
                        </a:spcAft>
                      </a:pPr>
                      <a:r>
                        <a:rPr lang="en-US" sz="2200" b="1" dirty="0">
                          <a:effectLst/>
                        </a:rPr>
                        <a:t>16/10/2017</a:t>
                      </a:r>
                      <a:endParaRPr lang="vi-VN" sz="2200" b="1" dirty="0">
                        <a:solidFill>
                          <a:srgbClr val="000000"/>
                        </a:solidFill>
                        <a:effectLst/>
                        <a:latin typeface="Times New Roman" panose="02020603050405020304" pitchFamily="18" charset="0"/>
                        <a:ea typeface="PMingLiU" panose="020B0604030504040204" pitchFamily="18" charset="-120"/>
                        <a:cs typeface="Calibri" panose="020F0502020204030204" pitchFamily="34" charset="0"/>
                      </a:endParaRPr>
                    </a:p>
                  </a:txBody>
                  <a:tcPr marL="68580" marR="68580" marT="0" marB="0" anchor="ctr"/>
                </a:tc>
                <a:tc>
                  <a:txBody>
                    <a:bodyPr/>
                    <a:lstStyle/>
                    <a:p>
                      <a:pPr marL="0" algn="ctr" defTabSz="914400" rtl="0" eaLnBrk="1" latinLnBrk="0" hangingPunct="1">
                        <a:lnSpc>
                          <a:spcPct val="150000"/>
                        </a:lnSpc>
                        <a:spcAft>
                          <a:spcPts val="0"/>
                        </a:spcAft>
                      </a:pPr>
                      <a:r>
                        <a:rPr lang="en-US" sz="2200" b="1" kern="1200">
                          <a:solidFill>
                            <a:schemeClr val="dk1"/>
                          </a:solidFill>
                          <a:effectLst/>
                          <a:latin typeface="+mn-lt"/>
                          <a:ea typeface="+mn-ea"/>
                          <a:cs typeface="+mn-cs"/>
                        </a:rPr>
                        <a:t>15/11/2017</a:t>
                      </a:r>
                      <a:endParaRPr lang="vi-VN" sz="2200" b="1" kern="1200">
                        <a:solidFill>
                          <a:schemeClr val="dk1"/>
                        </a:solidFill>
                        <a:effectLst/>
                        <a:latin typeface="+mn-lt"/>
                        <a:ea typeface="+mn-ea"/>
                        <a:cs typeface="+mn-cs"/>
                      </a:endParaRPr>
                    </a:p>
                  </a:txBody>
                  <a:tcPr marL="68580" marR="68580" marT="0" marB="0" anchor="ctr"/>
                </a:tc>
                <a:tc>
                  <a:txBody>
                    <a:bodyPr/>
                    <a:lstStyle/>
                    <a:p>
                      <a:pPr marL="0" algn="l" defTabSz="914400" rtl="0" eaLnBrk="1" latinLnBrk="0" hangingPunct="1">
                        <a:lnSpc>
                          <a:spcPct val="150000"/>
                        </a:lnSpc>
                        <a:spcAft>
                          <a:spcPts val="0"/>
                        </a:spcAft>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 Xây dựng ứng dụng học tiếng K’Ho.</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 Hoàn thiện dần các chức năng của ứng dụng.</a:t>
                      </a:r>
                      <a:endParaRPr lang="vi-VN" sz="22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solidFill>
                      <a:schemeClr val="accent5">
                        <a:lumMod val="20000"/>
                        <a:lumOff val="80000"/>
                      </a:schemeClr>
                    </a:solidFill>
                  </a:tcPr>
                </a:tc>
                <a:extLst>
                  <a:ext uri="{0D108BD9-81ED-4DB2-BD59-A6C34878D82A}">
                    <a16:rowId xmlns:a16="http://schemas.microsoft.com/office/drawing/2014/main" xmlns="" val="338808006"/>
                  </a:ext>
                </a:extLst>
              </a:tr>
              <a:tr h="0">
                <a:tc>
                  <a:txBody>
                    <a:bodyPr/>
                    <a:lstStyle/>
                    <a:p>
                      <a:pPr marL="0" algn="ctr">
                        <a:lnSpc>
                          <a:spcPct val="150000"/>
                        </a:lnSpc>
                        <a:spcAft>
                          <a:spcPts val="0"/>
                        </a:spcAft>
                      </a:pPr>
                      <a:r>
                        <a:rPr lang="en-US" sz="2200" b="1" dirty="0">
                          <a:effectLst/>
                        </a:rPr>
                        <a:t>16/11/2017</a:t>
                      </a:r>
                      <a:endParaRPr lang="vi-VN" sz="2200" b="1" dirty="0">
                        <a:solidFill>
                          <a:srgbClr val="000000"/>
                        </a:solidFill>
                        <a:effectLst/>
                        <a:latin typeface="Times New Roman" panose="02020603050405020304" pitchFamily="18" charset="0"/>
                        <a:ea typeface="PMingLiU" panose="020B0604030504040204" pitchFamily="18" charset="-120"/>
                        <a:cs typeface="Calibri" panose="020F0502020204030204" pitchFamily="34" charset="0"/>
                      </a:endParaRPr>
                    </a:p>
                  </a:txBody>
                  <a:tcPr marL="68580" marR="68580" marT="0" marB="0" anchor="ctr"/>
                </a:tc>
                <a:tc>
                  <a:txBody>
                    <a:bodyPr/>
                    <a:lstStyle/>
                    <a:p>
                      <a:pPr marL="0" algn="ctr">
                        <a:lnSpc>
                          <a:spcPct val="150000"/>
                        </a:lnSpc>
                        <a:spcAft>
                          <a:spcPts val="0"/>
                        </a:spcAft>
                      </a:pPr>
                      <a:r>
                        <a:rPr lang="en-US" sz="2200" b="1" dirty="0">
                          <a:effectLst/>
                        </a:rPr>
                        <a:t>30/11/2017</a:t>
                      </a:r>
                      <a:endParaRPr lang="vi-VN" sz="2200" b="1" dirty="0">
                        <a:solidFill>
                          <a:srgbClr val="000000"/>
                        </a:solidFill>
                        <a:effectLst/>
                        <a:latin typeface="Times New Roman" panose="02020603050405020304" pitchFamily="18" charset="0"/>
                        <a:ea typeface="PMingLiU" panose="020B0604030504040204" pitchFamily="18" charset="-120"/>
                        <a:cs typeface="Calibri" panose="020F0502020204030204" pitchFamily="34" charset="0"/>
                      </a:endParaRPr>
                    </a:p>
                  </a:txBody>
                  <a:tcPr marL="68580" marR="68580" marT="0" marB="0" anchor="ct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2200" b="1" dirty="0" smtClean="0">
                          <a:solidFill>
                            <a:schemeClr val="tx1"/>
                          </a:solidFill>
                          <a:effectLst/>
                          <a:latin typeface="Times New Roman" panose="02020603050405020304" pitchFamily="18" charset="0"/>
                          <a:cs typeface="Times New Roman" panose="02020603050405020304" pitchFamily="18" charset="0"/>
                        </a:rPr>
                        <a:t>- Hoàn </a:t>
                      </a:r>
                      <a:r>
                        <a:rPr lang="en-US" sz="2200" b="1" dirty="0">
                          <a:solidFill>
                            <a:schemeClr val="tx1"/>
                          </a:solidFill>
                          <a:effectLst/>
                          <a:latin typeface="Times New Roman" panose="02020603050405020304" pitchFamily="18" charset="0"/>
                          <a:cs typeface="Times New Roman" panose="02020603050405020304" pitchFamily="18" charset="0"/>
                        </a:rPr>
                        <a:t>thiện ứng dụng.</a:t>
                      </a:r>
                      <a:endParaRPr lang="vi-VN" sz="2200" b="1" dirty="0">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3344276007"/>
                  </a:ext>
                </a:extLst>
              </a:tr>
              <a:tr h="0">
                <a:tc>
                  <a:txBody>
                    <a:bodyPr/>
                    <a:lstStyle/>
                    <a:p>
                      <a:pPr marL="0" algn="ctr">
                        <a:lnSpc>
                          <a:spcPct val="150000"/>
                        </a:lnSpc>
                        <a:spcAft>
                          <a:spcPts val="0"/>
                        </a:spcAft>
                      </a:pPr>
                      <a:r>
                        <a:rPr lang="en-US" sz="2200" b="1" dirty="0" smtClean="0">
                          <a:effectLst/>
                        </a:rPr>
                        <a:t>01/12/2017</a:t>
                      </a:r>
                      <a:endParaRPr lang="vi-VN" sz="2200" b="1" dirty="0">
                        <a:solidFill>
                          <a:srgbClr val="000000"/>
                        </a:solidFill>
                        <a:effectLst/>
                        <a:latin typeface="Times New Roman" panose="02020603050405020304" pitchFamily="18" charset="0"/>
                        <a:ea typeface="PMingLiU" panose="020B0604030504040204" pitchFamily="18" charset="-120"/>
                        <a:cs typeface="Calibri" panose="020F0502020204030204" pitchFamily="34" charset="0"/>
                      </a:endParaRPr>
                    </a:p>
                  </a:txBody>
                  <a:tcPr marL="68580" marR="68580" marT="0" marB="0" anchor="ctr"/>
                </a:tc>
                <a:tc>
                  <a:txBody>
                    <a:bodyPr/>
                    <a:lstStyle/>
                    <a:p>
                      <a:pPr marL="0" algn="ctr">
                        <a:lnSpc>
                          <a:spcPct val="150000"/>
                        </a:lnSpc>
                        <a:spcAft>
                          <a:spcPts val="0"/>
                        </a:spcAft>
                      </a:pPr>
                      <a:r>
                        <a:rPr lang="en-US" sz="2200" b="1" smtClean="0">
                          <a:effectLst/>
                        </a:rPr>
                        <a:t>15/12/2017</a:t>
                      </a:r>
                      <a:endParaRPr lang="vi-VN" sz="2200" b="1" dirty="0">
                        <a:solidFill>
                          <a:srgbClr val="000000"/>
                        </a:solidFill>
                        <a:effectLst/>
                        <a:latin typeface="Times New Roman" panose="02020603050405020304" pitchFamily="18" charset="0"/>
                        <a:ea typeface="PMingLiU" panose="020B0604030504040204" pitchFamily="18" charset="-120"/>
                        <a:cs typeface="Calibri" panose="020F0502020204030204" pitchFamily="34" charset="0"/>
                      </a:endParaRPr>
                    </a:p>
                  </a:txBody>
                  <a:tcPr marL="68580" marR="68580" marT="0" marB="0" anchor="ctr"/>
                </a:tc>
                <a:tc>
                  <a:txBody>
                    <a:bodyPr/>
                    <a:lstStyle/>
                    <a:p>
                      <a:pPr algn="l">
                        <a:lnSpc>
                          <a:spcPct val="115000"/>
                        </a:lnSpc>
                        <a:spcAft>
                          <a:spcPts val="0"/>
                        </a:spcAft>
                      </a:pPr>
                      <a:r>
                        <a:rPr lang="en-US" sz="2200" b="1" dirty="0">
                          <a:solidFill>
                            <a:schemeClr val="tx1"/>
                          </a:solidFill>
                          <a:effectLst/>
                          <a:latin typeface="Times New Roman" panose="02020603050405020304" pitchFamily="18" charset="0"/>
                          <a:cs typeface="Times New Roman" panose="02020603050405020304" pitchFamily="18" charset="0"/>
                        </a:rPr>
                        <a:t>- Kiểm thử để kiểm tra lỗi.</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2200" b="1" dirty="0">
                          <a:solidFill>
                            <a:schemeClr val="tx1"/>
                          </a:solidFill>
                          <a:effectLst/>
                          <a:latin typeface="Times New Roman" panose="02020603050405020304" pitchFamily="18" charset="0"/>
                          <a:cs typeface="Times New Roman" panose="02020603050405020304" pitchFamily="18" charset="0"/>
                        </a:rPr>
                        <a:t>- Tối ưu ứng dụng và viết báo cáo đồ án.</a:t>
                      </a:r>
                      <a:endParaRPr lang="vi-VN" sz="2200" b="1" dirty="0">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2056027273"/>
                  </a:ext>
                </a:extLst>
              </a:tr>
            </a:tbl>
          </a:graphicData>
        </a:graphic>
      </p:graphicFrame>
      <p:sp>
        <p:nvSpPr>
          <p:cNvPr id="7" name="Title 1">
            <a:extLst>
              <a:ext uri="{FF2B5EF4-FFF2-40B4-BE49-F238E27FC236}">
                <a16:creationId xmlns:a16="http://schemas.microsoft.com/office/drawing/2014/main" xmlns="" id="{764A5D39-BEF1-4B3C-8BCF-13BB4D78BFB7}"/>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6. Kế hoạch thực hiền đồ án trong thời gian tới</a:t>
            </a:r>
            <a:endParaRPr lang="en-US" sz="28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03862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27</a:t>
            </a:fld>
            <a:endParaRPr lang="en-US"/>
          </a:p>
        </p:txBody>
      </p:sp>
      <p:sp>
        <p:nvSpPr>
          <p:cNvPr id="9" name="TextBox 8"/>
          <p:cNvSpPr txBox="1"/>
          <p:nvPr/>
        </p:nvSpPr>
        <p:spPr>
          <a:xfrm>
            <a:off x="632791" y="2667000"/>
            <a:ext cx="8054009" cy="954107"/>
          </a:xfrm>
          <a:prstGeom prst="rect">
            <a:avLst/>
          </a:prstGeom>
          <a:noFill/>
        </p:spPr>
        <p:txBody>
          <a:bodyPr wrap="squar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Cảm ơn </a:t>
            </a:r>
            <a:r>
              <a:rPr lang="en-US" sz="2800" dirty="0">
                <a:solidFill>
                  <a:schemeClr val="bg1"/>
                </a:solidFill>
                <a:latin typeface="Arial" panose="020B0604020202020204" pitchFamily="34" charset="0"/>
                <a:cs typeface="Arial" panose="020B0604020202020204" pitchFamily="34" charset="0"/>
              </a:rPr>
              <a:t>Thầy Cô đã chú ý lắng nghe nhóm em trình bày.</a:t>
            </a:r>
          </a:p>
        </p:txBody>
      </p:sp>
      <p:sp>
        <p:nvSpPr>
          <p:cNvPr id="6" name="TextBox 5"/>
          <p:cNvSpPr txBox="1"/>
          <p:nvPr/>
        </p:nvSpPr>
        <p:spPr>
          <a:xfrm>
            <a:off x="544995" y="2897831"/>
            <a:ext cx="8054009" cy="492443"/>
          </a:xfrm>
          <a:prstGeom prst="rect">
            <a:avLst/>
          </a:prstGeom>
          <a:no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CẢM ƠN THẦY CÔ VÀ CÁC BẠN ĐÃ LẮNG NGHE</a:t>
            </a:r>
            <a:endParaRPr lang="en-US" sz="2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9574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3</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Dân tộc </a:t>
            </a:r>
            <a:r>
              <a:rPr lang="en-US" sz="2400" b="1" dirty="0">
                <a:solidFill>
                  <a:schemeClr val="tx1"/>
                </a:solidFill>
                <a:latin typeface="Arial" panose="020B0604020202020204" pitchFamily="34" charset="0"/>
                <a:cs typeface="Arial" panose="020B0604020202020204" pitchFamily="34" charset="0"/>
              </a:rPr>
              <a:t>K’Ho</a:t>
            </a:r>
            <a:r>
              <a:rPr lang="en-US" sz="2400" dirty="0">
                <a:solidFill>
                  <a:schemeClr val="tx1"/>
                </a:solidFill>
                <a:latin typeface="Arial" panose="020B0604020202020204" pitchFamily="34" charset="0"/>
                <a:cs typeface="Arial" panose="020B0604020202020204" pitchFamily="34" charset="0"/>
              </a:rPr>
              <a:t>, còn gọi là </a:t>
            </a:r>
            <a:r>
              <a:rPr lang="en-US" sz="2400" b="1" dirty="0">
                <a:solidFill>
                  <a:schemeClr val="tx1"/>
                </a:solidFill>
                <a:latin typeface="Arial" panose="020B0604020202020204" pitchFamily="34" charset="0"/>
                <a:cs typeface="Arial" panose="020B0604020202020204" pitchFamily="34" charset="0"/>
              </a:rPr>
              <a:t>Cờ Ho</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Kơ </a:t>
            </a:r>
            <a:r>
              <a:rPr lang="en-US" sz="2400" b="1" dirty="0" smtClean="0">
                <a:solidFill>
                  <a:schemeClr val="tx1"/>
                </a:solidFill>
                <a:latin typeface="Arial" panose="020B0604020202020204" pitchFamily="34" charset="0"/>
                <a:cs typeface="Arial" panose="020B0604020202020204" pitchFamily="34" charset="0"/>
              </a:rPr>
              <a:t>Ho</a:t>
            </a:r>
            <a:r>
              <a:rPr lang="en-US" sz="2400" dirty="0" smtClean="0">
                <a:solidFill>
                  <a:schemeClr val="tx1"/>
                </a:solidFill>
                <a:latin typeface="Arial" panose="020B0604020202020204" pitchFamily="34" charset="0"/>
                <a:cs typeface="Arial" panose="020B0604020202020204" pitchFamily="34" charset="0"/>
              </a:rPr>
              <a:t>, hoặc</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Kơho</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K'Ho</a:t>
            </a:r>
            <a:r>
              <a:rPr lang="en-US" sz="2400" dirty="0">
                <a:solidFill>
                  <a:schemeClr val="tx1"/>
                </a:solidFill>
                <a:latin typeface="Arial" panose="020B0604020202020204" pitchFamily="34" charset="0"/>
                <a:cs typeface="Arial" panose="020B0604020202020204" pitchFamily="34" charset="0"/>
              </a:rPr>
              <a:t> theo chính tả tiếng Cơ Ho.</a:t>
            </a:r>
          </a:p>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Dân tộc K’Ho</a:t>
            </a:r>
            <a:r>
              <a:rPr lang="en-US" sz="2400" b="1" dirty="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là một dân tộc trong số 54 dân tộc tại Việt Nam, là một trong những cư dân bản địa tỉnh Lâm Đồng.</a:t>
            </a:r>
          </a:p>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Hiện nay, việc giao tiếp với người K’Ho còn hạn chế, việc áp dụng khoa học công nghệ vào nghiên cứu ngôn ngữ của đồng bào thiểu số cũng như việc dạy và học ngôn ngữ các dân tộc thiểu số nói chung và dân tộc K’Ho nói riêng chưa được phổ biến.</a:t>
            </a:r>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1. Giới thiệu đề tài</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629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4</a:t>
            </a:fld>
            <a:endParaRPr lang="en-US"/>
          </a:p>
        </p:txBody>
      </p:sp>
      <p:sp>
        <p:nvSpPr>
          <p:cNvPr id="8" name="TextBox 7"/>
          <p:cNvSpPr txBox="1"/>
          <p:nvPr/>
        </p:nvSpPr>
        <p:spPr>
          <a:xfrm>
            <a:off x="437322" y="304800"/>
            <a:ext cx="8382000" cy="1200329"/>
          </a:xfrm>
          <a:prstGeom prst="rect">
            <a:avLst/>
          </a:prstGeom>
          <a:noFill/>
        </p:spPr>
        <p:txBody>
          <a:bodyPr wrap="square" rtlCol="0">
            <a:spAutoFit/>
          </a:bodyPr>
          <a:lstStyle>
            <a:defPPr>
              <a:defRPr lang="en-US"/>
            </a:defPPr>
            <a:lvl2pPr marL="0" lvl="1">
              <a:spcBef>
                <a:spcPts val="1000"/>
              </a:spcBef>
              <a:defRPr sz="2000">
                <a:solidFill>
                  <a:schemeClr val="tx1">
                    <a:lumMod val="75000"/>
                    <a:lumOff val="25000"/>
                  </a:schemeClr>
                </a:solidFill>
                <a:latin typeface="Segoe UI Light" pitchFamily="34" charset="0"/>
                <a:cs typeface="Segoe UI Light" pitchFamily="34" charset="0"/>
              </a:defRPr>
            </a:lvl2pPr>
          </a:lstStyle>
          <a:p>
            <a:pPr>
              <a:buClr>
                <a:srgbClr val="00B404"/>
              </a:buClr>
            </a:pPr>
            <a:r>
              <a:rPr lang="en-US" sz="2400" dirty="0">
                <a:latin typeface="Arial" panose="020B0604020202020204" pitchFamily="34" charset="0"/>
                <a:cs typeface="Arial" panose="020B0604020202020204" pitchFamily="34" charset="0"/>
              </a:rPr>
              <a:t>Nên việc dạy và học ngôn ngữ này là việc thiết yếu.</a:t>
            </a:r>
          </a:p>
          <a:p>
            <a:pPr marL="342900" indent="-342900">
              <a:buFont typeface="Symbol" panose="05050102010706020507" pitchFamily="18" charset="2"/>
              <a:buChar char="Þ"/>
            </a:pPr>
            <a:r>
              <a:rPr lang="en-US" sz="2400" dirty="0" smtClean="0">
                <a:latin typeface="Arial" panose="020B0604020202020204" pitchFamily="34" charset="0"/>
                <a:cs typeface="Arial" panose="020B0604020202020204" pitchFamily="34" charset="0"/>
              </a:rPr>
              <a:t>Vì </a:t>
            </a:r>
            <a:r>
              <a:rPr lang="en-US" sz="2400" dirty="0">
                <a:latin typeface="Arial" panose="020B0604020202020204" pitchFamily="34" charset="0"/>
                <a:cs typeface="Arial" panose="020B0604020202020204" pitchFamily="34" charset="0"/>
              </a:rPr>
              <a:t>vậy nhóm em quyết định chọn đề tài</a:t>
            </a:r>
            <a:r>
              <a:rPr lang="en-US" sz="2400" dirty="0" smtClean="0">
                <a:latin typeface="Arial" panose="020B0604020202020204" pitchFamily="34" charset="0"/>
                <a:cs typeface="Arial" panose="020B0604020202020204" pitchFamily="34" charset="0"/>
              </a:rPr>
              <a:t>:</a:t>
            </a:r>
          </a:p>
          <a:p>
            <a:pPr algn="ctr">
              <a:buClr>
                <a:srgbClr val="00B404"/>
              </a:buClr>
            </a:pP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t>
            </a:r>
            <a:r>
              <a:rPr lang="en-US" sz="2400" b="1" dirty="0">
                <a:latin typeface="Arial" panose="020B0604020202020204" pitchFamily="34" charset="0"/>
                <a:cs typeface="Arial" panose="020B0604020202020204" pitchFamily="34" charset="0"/>
              </a:rPr>
              <a:t>XÂY DỰNG ỨNG DỤNG HỌC K’HO</a:t>
            </a:r>
            <a:r>
              <a:rPr lang="en-US" sz="2400" dirty="0">
                <a:latin typeface="Arial" panose="020B0604020202020204" pitchFamily="34" charset="0"/>
                <a:cs typeface="Arial" panose="020B0604020202020204" pitchFamily="34" charset="0"/>
              </a:rPr>
              <a:t>”.</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22" y="1505129"/>
            <a:ext cx="8249478" cy="4603750"/>
          </a:xfrm>
          <a:prstGeom prst="rect">
            <a:avLst/>
          </a:prstGeom>
        </p:spPr>
      </p:pic>
    </p:spTree>
    <p:extLst>
      <p:ext uri="{BB962C8B-B14F-4D97-AF65-F5344CB8AC3E}">
        <p14:creationId xmlns:p14="http://schemas.microsoft.com/office/powerpoint/2010/main" val="1470590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5</a:t>
            </a:fld>
            <a:endParaRPr lang="en-US"/>
          </a:p>
        </p:txBody>
      </p:sp>
      <p:sp>
        <p:nvSpPr>
          <p:cNvPr id="6" name="Title 1"/>
          <p:cNvSpPr txBox="1">
            <a:spLocks/>
          </p:cNvSpPr>
          <p:nvPr/>
        </p:nvSpPr>
        <p:spPr>
          <a:xfrm>
            <a:off x="609600" y="1066800"/>
            <a:ext cx="8077200" cy="51054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lvl="0" indent="-342900" algn="just">
              <a:buFont typeface="Wingdings" panose="05000000000000000000" pitchFamily="2" charset="2"/>
              <a:buChar char="Ø"/>
            </a:pPr>
            <a:r>
              <a:rPr lang="en-US" sz="2300" b="1" dirty="0">
                <a:solidFill>
                  <a:schemeClr val="tx1"/>
                </a:solidFill>
                <a:latin typeface="Arial" panose="020B0604020202020204" pitchFamily="34" charset="0"/>
                <a:cs typeface="Arial" panose="020B0604020202020204" pitchFamily="34" charset="0"/>
              </a:rPr>
              <a:t>Mục tiêu chung: </a:t>
            </a:r>
          </a:p>
          <a:p>
            <a:pPr marL="463550" lvl="0" algn="just">
              <a:buClr>
                <a:srgbClr val="00B404"/>
              </a:buClr>
            </a:pPr>
            <a:r>
              <a:rPr lang="en-US" sz="2300" dirty="0">
                <a:solidFill>
                  <a:schemeClr val="tx1"/>
                </a:solidFill>
                <a:latin typeface="Arial" panose="020B0604020202020204" pitchFamily="34" charset="0"/>
                <a:cs typeface="Arial" panose="020B0604020202020204" pitchFamily="34" charset="0"/>
              </a:rPr>
              <a:t>Đề xuất phương án thực hiện “Ứng dụng học tiếng K'Ho” khả thi, để từ đó tiến hành xây dựng thành công ứng dụng học </a:t>
            </a:r>
            <a:r>
              <a:rPr lang="en-US" sz="2300">
                <a:solidFill>
                  <a:schemeClr val="tx1"/>
                </a:solidFill>
                <a:latin typeface="Arial" panose="020B0604020202020204" pitchFamily="34" charset="0"/>
                <a:cs typeface="Arial" panose="020B0604020202020204" pitchFamily="34" charset="0"/>
              </a:rPr>
              <a:t>tiếng K’Ho.</a:t>
            </a:r>
          </a:p>
          <a:p>
            <a:pPr marL="463550" lvl="0" algn="just">
              <a:buClr>
                <a:srgbClr val="00B404"/>
              </a:buClr>
            </a:pPr>
            <a:endParaRPr lang="en-US" sz="2300" dirty="0">
              <a:solidFill>
                <a:schemeClr val="tx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US" sz="2300" b="1" dirty="0">
                <a:solidFill>
                  <a:schemeClr val="tx1"/>
                </a:solidFill>
                <a:latin typeface="Arial" panose="020B0604020202020204" pitchFamily="34" charset="0"/>
                <a:cs typeface="Arial" panose="020B0604020202020204" pitchFamily="34" charset="0"/>
              </a:rPr>
              <a:t>Mục </a:t>
            </a:r>
            <a:r>
              <a:rPr lang="en-US" sz="2300" b="1">
                <a:solidFill>
                  <a:schemeClr val="tx1"/>
                </a:solidFill>
                <a:latin typeface="Arial" panose="020B0604020202020204" pitchFamily="34" charset="0"/>
                <a:cs typeface="Arial" panose="020B0604020202020204" pitchFamily="34" charset="0"/>
              </a:rPr>
              <a:t>tiêu cụ thể:</a:t>
            </a:r>
            <a:endParaRPr lang="en-US" sz="2300" b="1" dirty="0">
              <a:solidFill>
                <a:schemeClr val="tx1"/>
              </a:solidFill>
              <a:latin typeface="Arial" panose="020B0604020202020204" pitchFamily="34" charset="0"/>
              <a:cs typeface="Arial" panose="020B0604020202020204" pitchFamily="34" charset="0"/>
            </a:endParaRPr>
          </a:p>
          <a:p>
            <a:pPr marL="625475" indent="-396875" algn="just">
              <a:buFont typeface="Wingdings" panose="05000000000000000000" pitchFamily="2" charset="2"/>
              <a:buChar char="§"/>
            </a:pPr>
            <a:r>
              <a:rPr lang="en-US" sz="2300">
                <a:solidFill>
                  <a:schemeClr val="tx1"/>
                </a:solidFill>
                <a:latin typeface="Arial" panose="020B0604020202020204" pitchFamily="34" charset="0"/>
                <a:cs typeface="Arial" panose="020B0604020202020204" pitchFamily="34" charset="0"/>
              </a:rPr>
              <a:t>Tìm </a:t>
            </a:r>
            <a:r>
              <a:rPr lang="en-US" sz="2300" dirty="0">
                <a:solidFill>
                  <a:schemeClr val="tx1"/>
                </a:solidFill>
                <a:latin typeface="Arial" panose="020B0604020202020204" pitchFamily="34" charset="0"/>
                <a:cs typeface="Arial" panose="020B0604020202020204" pitchFamily="34" charset="0"/>
              </a:rPr>
              <a:t>hiểu về mặt ngôn ngữ của tiếng K'Ho, tài liệu dạy tiếng K’Ho.</a:t>
            </a:r>
          </a:p>
          <a:p>
            <a:pPr marL="625475" indent="-396875" algn="just">
              <a:buFont typeface="Wingdings" panose="05000000000000000000" pitchFamily="2" charset="2"/>
              <a:buChar char="§"/>
            </a:pPr>
            <a:r>
              <a:rPr lang="en-US" sz="2300" dirty="0">
                <a:solidFill>
                  <a:schemeClr val="tx1"/>
                </a:solidFill>
                <a:latin typeface="Arial" panose="020B0604020202020204" pitchFamily="34" charset="0"/>
                <a:cs typeface="Arial" panose="020B0604020202020204" pitchFamily="34" charset="0"/>
              </a:rPr>
              <a:t>Tìm hiểu các ứng dụng về học ngôn ngữ: Giao diện và các chức năng.</a:t>
            </a:r>
          </a:p>
          <a:p>
            <a:pPr marL="625475" indent="-396875" algn="just">
              <a:buFont typeface="Wingdings" panose="05000000000000000000" pitchFamily="2" charset="2"/>
              <a:buChar char="§"/>
            </a:pPr>
            <a:r>
              <a:rPr lang="en-US" sz="2300" dirty="0">
                <a:solidFill>
                  <a:schemeClr val="tx1"/>
                </a:solidFill>
                <a:latin typeface="Arial" panose="020B0604020202020204" pitchFamily="34" charset="0"/>
                <a:cs typeface="Arial" panose="020B0604020202020204" pitchFamily="34" charset="0"/>
              </a:rPr>
              <a:t>Tìm hiểu tổng quan về phương pháp được áp dụng trong xây dựng ứng dụng về học ngôn ngữ, từ đó đề xuất phương án thực hiện đề tài khả thi và hiệu quả.</a:t>
            </a:r>
          </a:p>
          <a:p>
            <a:pPr marL="625475" indent="-396875" algn="just">
              <a:buFont typeface="Wingdings" panose="05000000000000000000" pitchFamily="2" charset="2"/>
              <a:buChar char="§"/>
            </a:pPr>
            <a:r>
              <a:rPr lang="en-US" sz="2300" dirty="0">
                <a:solidFill>
                  <a:schemeClr val="tx1"/>
                </a:solidFill>
                <a:latin typeface="Arial" panose="020B0604020202020204" pitchFamily="34" charset="0"/>
                <a:cs typeface="Arial" panose="020B0604020202020204" pitchFamily="34" charset="0"/>
              </a:rPr>
              <a:t>Xây dựng hệ thống học tiếng K’Ho.</a:t>
            </a:r>
          </a:p>
        </p:txBody>
      </p:sp>
      <p:sp>
        <p:nvSpPr>
          <p:cNvPr id="8" name="Title 1">
            <a:extLst>
              <a:ext uri="{FF2B5EF4-FFF2-40B4-BE49-F238E27FC236}">
                <a16:creationId xmlns:a16="http://schemas.microsoft.com/office/drawing/2014/main" xmlns="" id="{6678819E-8E04-460E-A82B-ECE3893CFFD4}"/>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2. Mục tiêu đề tài</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802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6</a:t>
            </a:fld>
            <a:endParaRPr lang="en-US"/>
          </a:p>
        </p:txBody>
      </p:sp>
      <p:sp>
        <p:nvSpPr>
          <p:cNvPr id="6" name="Title 1"/>
          <p:cNvSpPr txBox="1">
            <a:spLocks/>
          </p:cNvSpPr>
          <p:nvPr/>
        </p:nvSpPr>
        <p:spPr>
          <a:xfrm>
            <a:off x="457200" y="1874838"/>
            <a:ext cx="8229600" cy="2544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lvl="0">
              <a:lnSpc>
                <a:spcPct val="150000"/>
              </a:lnSpc>
              <a:buClr>
                <a:srgbClr val="00B404"/>
              </a:buClr>
            </a:pPr>
            <a:r>
              <a:rPr lang="en-US" sz="2400">
                <a:solidFill>
                  <a:schemeClr val="tx1"/>
                </a:solidFill>
                <a:latin typeface="Arial" panose="020B0604020202020204" pitchFamily="34" charset="0"/>
                <a:cs typeface="Arial" panose="020B0604020202020204" pitchFamily="34" charset="0"/>
              </a:rPr>
              <a:t>Khảo sát tài </a:t>
            </a:r>
            <a:r>
              <a:rPr lang="en-US" sz="2400" dirty="0">
                <a:solidFill>
                  <a:schemeClr val="tx1"/>
                </a:solidFill>
                <a:latin typeface="Arial" panose="020B0604020202020204" pitchFamily="34" charset="0"/>
                <a:cs typeface="Arial" panose="020B0604020202020204" pitchFamily="34" charset="0"/>
              </a:rPr>
              <a:t>liệu dạy tiếng K’Ho:</a:t>
            </a:r>
          </a:p>
          <a:p>
            <a:pPr marL="795338" indent="-342900">
              <a:lnSpc>
                <a:spcPct val="150000"/>
              </a:lnSpc>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Trần Sỹ Thứ,  Dân tộc - dân cư Lâm Đồng, Việt Nam, 1999.</a:t>
            </a:r>
          </a:p>
          <a:p>
            <a:pPr marL="795338" indent="-342900">
              <a:lnSpc>
                <a:spcPct val="150000"/>
              </a:lnSpc>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Sở Nội vụ - Sở Giáo dục và Đào tạo tỉnh Lâm Đồng, Tài liệu dạy và học tiếng K’Ho, Việt Nam, 2007.</a:t>
            </a:r>
          </a:p>
          <a:p>
            <a:pPr marL="795338" indent="-342900">
              <a:lnSpc>
                <a:spcPct val="150000"/>
              </a:lnSpc>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Trần Văn Lệ, Từ điển K’Ho - Việt, Việt Nam, 2012.</a:t>
            </a:r>
          </a:p>
        </p:txBody>
      </p:sp>
      <p:sp>
        <p:nvSpPr>
          <p:cNvPr id="7"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Tổng quan: Đặc trưng về dân tộc K’Ho</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3513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7</a:t>
            </a:fld>
            <a:endParaRPr lang="en-US"/>
          </a:p>
        </p:txBody>
      </p:sp>
      <p:sp>
        <p:nvSpPr>
          <p:cNvPr id="6" name="Title 1"/>
          <p:cNvSpPr txBox="1">
            <a:spLocks/>
          </p:cNvSpPr>
          <p:nvPr/>
        </p:nvSpPr>
        <p:spPr>
          <a:xfrm>
            <a:off x="228600" y="992188"/>
            <a:ext cx="8686800" cy="236061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lvl="0">
              <a:buClr>
                <a:srgbClr val="00B404"/>
              </a:buClr>
            </a:pPr>
            <a:r>
              <a:rPr lang="en-US" sz="2400">
                <a:solidFill>
                  <a:schemeClr val="tx1"/>
                </a:solidFill>
                <a:latin typeface="TNKeyUni-Arial" panose="020B0604020202020204" pitchFamily="34" charset="0"/>
                <a:cs typeface="TNKeyUni-Arial" panose="020B0604020202020204" pitchFamily="34" charset="0"/>
              </a:rPr>
              <a:t>Tiếng K’Ho </a:t>
            </a:r>
            <a:r>
              <a:rPr lang="en-US" sz="2400" dirty="0">
                <a:solidFill>
                  <a:schemeClr val="tx1"/>
                </a:solidFill>
                <a:latin typeface="TNKeyUni-Arial" panose="020B0604020202020204" pitchFamily="34" charset="0"/>
                <a:cs typeface="TNKeyUni-Arial" panose="020B0604020202020204" pitchFamily="34" charset="0"/>
              </a:rPr>
              <a:t>thuộc ngữ hệ Nam Á, nhóm ngôn ngữ Môn – Khmer. Vào đầu thế kỷ 20, chữ K’Ho được xây dựng bằng hệ thống chữ Latin nhưng mặc dù đã được cải tiến nhiều lần, được dùng để dạy trong một số trường học, nhưng loại chữ này chưa phổ cập.</a:t>
            </a:r>
          </a:p>
          <a:p>
            <a:pPr marL="568325" indent="-342900">
              <a:buFont typeface="Wingdings" panose="05000000000000000000" pitchFamily="2" charset="2"/>
              <a:buChar char="Ø"/>
            </a:pPr>
            <a:r>
              <a:rPr lang="en-US" sz="2400">
                <a:solidFill>
                  <a:schemeClr val="tx1"/>
                </a:solidFill>
                <a:latin typeface="TNKeyUni-Arial" panose="020B0604020202020204" pitchFamily="34" charset="0"/>
                <a:cs typeface="TNKeyUni-Arial" panose="020B0604020202020204" pitchFamily="34" charset="0"/>
              </a:rPr>
              <a:t>Nguyên </a:t>
            </a:r>
            <a:r>
              <a:rPr lang="en-US" sz="2400" dirty="0">
                <a:solidFill>
                  <a:schemeClr val="tx1"/>
                </a:solidFill>
                <a:latin typeface="TNKeyUni-Arial" panose="020B0604020202020204" pitchFamily="34" charset="0"/>
                <a:cs typeface="TNKeyUni-Arial" panose="020B0604020202020204" pitchFamily="34" charset="0"/>
              </a:rPr>
              <a:t>âm: </a:t>
            </a:r>
            <a:r>
              <a:rPr lang="en-US" sz="2400" b="1" dirty="0">
                <a:solidFill>
                  <a:schemeClr val="tx1"/>
                </a:solidFill>
                <a:latin typeface="TNKeyUni-Arial" panose="020B0604020202020204" pitchFamily="34" charset="0"/>
                <a:cs typeface="TNKeyUni-Arial" panose="020B0604020202020204" pitchFamily="34" charset="0"/>
              </a:rPr>
              <a:t>A E Ê I O Ô Ơ </a:t>
            </a:r>
            <a:r>
              <a:rPr lang="en-US" sz="2400" b="1">
                <a:solidFill>
                  <a:schemeClr val="tx1"/>
                </a:solidFill>
                <a:latin typeface="TNKeyUni-Arial" panose="020B0604020202020204" pitchFamily="34" charset="0"/>
                <a:cs typeface="TNKeyUni-Arial" panose="020B0604020202020204" pitchFamily="34" charset="0"/>
              </a:rPr>
              <a:t>U Ư</a:t>
            </a:r>
          </a:p>
          <a:p>
            <a:pPr marL="568325" indent="-342900">
              <a:buFont typeface="Wingdings" panose="05000000000000000000" pitchFamily="2" charset="2"/>
              <a:buChar char="Ø"/>
            </a:pPr>
            <a:r>
              <a:rPr lang="en-US" sz="2400">
                <a:solidFill>
                  <a:schemeClr val="tx1"/>
                </a:solidFill>
                <a:latin typeface="TNKeyUni-Arial" panose="020B0604020202020204" pitchFamily="34" charset="0"/>
                <a:cs typeface="TNKeyUni-Arial" panose="020B0604020202020204" pitchFamily="34" charset="0"/>
              </a:rPr>
              <a:t>Phụ âm đơn: </a:t>
            </a:r>
            <a:r>
              <a:rPr lang="en-US" sz="2400" b="1">
                <a:solidFill>
                  <a:schemeClr val="tx1"/>
                </a:solidFill>
                <a:latin typeface="TNKeyUni-Arial" panose="020B0604020202020204" pitchFamily="34" charset="0"/>
                <a:ea typeface="TNKeyUni-Souvenir" panose="02020500000000000000" pitchFamily="18" charset="0"/>
                <a:cs typeface="TNKeyUni-Arial" panose="020B0604020202020204" pitchFamily="34" charset="0"/>
              </a:rPr>
              <a:t>B { C D Đ G H J K L M N N| P R S T W Y</a:t>
            </a:r>
            <a:endParaRPr lang="en-US" sz="2400" b="1">
              <a:solidFill>
                <a:schemeClr val="tx1"/>
              </a:solidFill>
              <a:latin typeface="TNKeyUni-Arial" panose="020B0604020202020204" pitchFamily="34" charset="0"/>
              <a:cs typeface="TNKeyUni-Arial" panose="020B0604020202020204" pitchFamily="34" charset="0"/>
            </a:endParaRPr>
          </a:p>
        </p:txBody>
      </p:sp>
      <p:sp>
        <p:nvSpPr>
          <p:cNvPr id="8" name="Title 1"/>
          <p:cNvSpPr txBox="1">
            <a:spLocks/>
          </p:cNvSpPr>
          <p:nvPr/>
        </p:nvSpPr>
        <p:spPr>
          <a:xfrm>
            <a:off x="457199" y="2975113"/>
            <a:ext cx="8382001" cy="563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569913" indent="-342900">
              <a:buFont typeface="Arial" panose="020B0604020202020204" pitchFamily="34" charset="0"/>
              <a:buChar char="•"/>
            </a:pPr>
            <a:endParaRPr lang="en-US" sz="2400" b="1" dirty="0">
              <a:solidFill>
                <a:schemeClr val="tx1"/>
              </a:solidFill>
              <a:latin typeface="TNKeyUni-Arial" panose="020B0604020202020204" pitchFamily="34" charset="0"/>
              <a:cs typeface="TNKeyUni-Arial" panose="020B0604020202020204" pitchFamily="34" charset="0"/>
            </a:endParaRPr>
          </a:p>
        </p:txBody>
      </p:sp>
      <p:pic>
        <p:nvPicPr>
          <p:cNvPr id="9" name="Picture 8"/>
          <p:cNvPicPr>
            <a:picLocks noChangeAspect="1"/>
          </p:cNvPicPr>
          <p:nvPr/>
        </p:nvPicPr>
        <p:blipFill>
          <a:blip r:embed="rId2"/>
          <a:stretch>
            <a:fillRect/>
          </a:stretch>
        </p:blipFill>
        <p:spPr>
          <a:xfrm>
            <a:off x="457199" y="3499712"/>
            <a:ext cx="8382001" cy="2709725"/>
          </a:xfrm>
          <a:prstGeom prst="rect">
            <a:avLst/>
          </a:prstGeom>
        </p:spPr>
      </p:pic>
      <p:sp>
        <p:nvSpPr>
          <p:cNvPr id="10" name="Title 1">
            <a:extLst>
              <a:ext uri="{FF2B5EF4-FFF2-40B4-BE49-F238E27FC236}">
                <a16:creationId xmlns:a16="http://schemas.microsoft.com/office/drawing/2014/main" xmlns="" id="{CE9FC90B-B7F5-4875-92B3-D93A56358423}"/>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Tổng quan: Đặc trưng về ngôn ngữ K’Ho</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4064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8</a:t>
            </a:fld>
            <a:endParaRPr lang="en-US"/>
          </a:p>
        </p:txBody>
      </p:sp>
      <p:sp>
        <p:nvSpPr>
          <p:cNvPr id="6" name="Title 1"/>
          <p:cNvSpPr txBox="1">
            <a:spLocks/>
          </p:cNvSpPr>
          <p:nvPr/>
        </p:nvSpPr>
        <p:spPr>
          <a:xfrm>
            <a:off x="457200" y="457200"/>
            <a:ext cx="8229600" cy="563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Phụ âm đôi</a:t>
            </a:r>
          </a:p>
        </p:txBody>
      </p:sp>
      <p:pic>
        <p:nvPicPr>
          <p:cNvPr id="8" name="Picture 7"/>
          <p:cNvPicPr>
            <a:picLocks noChangeAspect="1"/>
          </p:cNvPicPr>
          <p:nvPr/>
        </p:nvPicPr>
        <p:blipFill>
          <a:blip r:embed="rId2"/>
          <a:stretch>
            <a:fillRect/>
          </a:stretch>
        </p:blipFill>
        <p:spPr>
          <a:xfrm>
            <a:off x="163285" y="1325562"/>
            <a:ext cx="8759259" cy="4541838"/>
          </a:xfrm>
          <a:prstGeom prst="rect">
            <a:avLst/>
          </a:prstGeom>
        </p:spPr>
      </p:pic>
    </p:spTree>
    <p:extLst>
      <p:ext uri="{BB962C8B-B14F-4D97-AF65-F5344CB8AC3E}">
        <p14:creationId xmlns:p14="http://schemas.microsoft.com/office/powerpoint/2010/main" val="4004808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9</a:t>
            </a:fld>
            <a:endParaRPr lang="en-US"/>
          </a:p>
        </p:txBody>
      </p:sp>
      <p:sp>
        <p:nvSpPr>
          <p:cNvPr id="6" name="Title 1"/>
          <p:cNvSpPr txBox="1">
            <a:spLocks/>
          </p:cNvSpPr>
          <p:nvPr/>
        </p:nvSpPr>
        <p:spPr>
          <a:xfrm>
            <a:off x="457200" y="304800"/>
            <a:ext cx="8229600" cy="563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Phụ âm ba</a:t>
            </a:r>
          </a:p>
        </p:txBody>
      </p:sp>
      <p:pic>
        <p:nvPicPr>
          <p:cNvPr id="9" name="Picture 8"/>
          <p:cNvPicPr>
            <a:picLocks noChangeAspect="1"/>
          </p:cNvPicPr>
          <p:nvPr/>
        </p:nvPicPr>
        <p:blipFill>
          <a:blip r:embed="rId2"/>
          <a:stretch>
            <a:fillRect/>
          </a:stretch>
        </p:blipFill>
        <p:spPr>
          <a:xfrm>
            <a:off x="463826" y="868362"/>
            <a:ext cx="8229600" cy="2438400"/>
          </a:xfrm>
          <a:prstGeom prst="rect">
            <a:avLst/>
          </a:prstGeom>
        </p:spPr>
      </p:pic>
      <p:sp>
        <p:nvSpPr>
          <p:cNvPr id="10" name="Title 1"/>
          <p:cNvSpPr txBox="1">
            <a:spLocks/>
          </p:cNvSpPr>
          <p:nvPr/>
        </p:nvSpPr>
        <p:spPr>
          <a:xfrm>
            <a:off x="457200" y="3582194"/>
            <a:ext cx="8229600" cy="198040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buFont typeface="Wingdings" panose="05000000000000000000" pitchFamily="2" charset="2"/>
              <a:buChar char="Ø"/>
            </a:pPr>
            <a:r>
              <a:rPr lang="en-US" sz="2400">
                <a:solidFill>
                  <a:schemeClr val="tx1"/>
                </a:solidFill>
                <a:latin typeface="Arial" panose="020B0604020202020204" pitchFamily="34" charset="0"/>
                <a:cs typeface="Arial" panose="020B0604020202020204" pitchFamily="34" charset="0"/>
              </a:rPr>
              <a:t>Thanh </a:t>
            </a:r>
            <a:r>
              <a:rPr lang="en-US" sz="2400" dirty="0">
                <a:solidFill>
                  <a:schemeClr val="tx1"/>
                </a:solidFill>
                <a:latin typeface="Arial" panose="020B0604020202020204" pitchFamily="34" charset="0"/>
                <a:cs typeface="Arial" panose="020B0604020202020204" pitchFamily="34" charset="0"/>
              </a:rPr>
              <a:t>điệu (dấu </a:t>
            </a:r>
            <a:r>
              <a:rPr lang="en-US" sz="2400">
                <a:solidFill>
                  <a:schemeClr val="tx1"/>
                </a:solidFill>
                <a:latin typeface="Arial" panose="020B0604020202020204" pitchFamily="34" charset="0"/>
                <a:cs typeface="Arial" panose="020B0604020202020204" pitchFamily="34" charset="0"/>
              </a:rPr>
              <a:t>giọng)</a:t>
            </a:r>
            <a:endParaRPr lang="en-US" sz="2400" dirty="0">
              <a:solidFill>
                <a:schemeClr val="tx1"/>
              </a:solidFill>
              <a:latin typeface="Arial" panose="020B0604020202020204" pitchFamily="34" charset="0"/>
              <a:cs typeface="Arial" panose="020B0604020202020204" pitchFamily="34" charset="0"/>
            </a:endParaRPr>
          </a:p>
          <a:p>
            <a:pPr marL="900113" indent="-360363">
              <a:buFont typeface="Arial" panose="020B0604020202020204" pitchFamily="34" charset="0"/>
              <a:buChar char="•"/>
            </a:pPr>
            <a:r>
              <a:rPr lang="en-US" sz="2400" dirty="0">
                <a:solidFill>
                  <a:schemeClr val="tx1"/>
                </a:solidFill>
                <a:latin typeface="TNKeyUni-Arial" panose="020B0604020202020204" pitchFamily="34" charset="0"/>
                <a:cs typeface="TNKeyUni-Arial" panose="020B0604020202020204" pitchFamily="34" charset="0"/>
              </a:rPr>
              <a:t>Thanh cao (ngang): không ghi dấu. Ví dụ: do (đây).</a:t>
            </a:r>
          </a:p>
          <a:p>
            <a:pPr marL="900113" indent="-360363">
              <a:buFont typeface="Arial" panose="020B0604020202020204" pitchFamily="34" charset="0"/>
              <a:buChar char="•"/>
            </a:pPr>
            <a:r>
              <a:rPr lang="en-US" sz="2400" dirty="0">
                <a:solidFill>
                  <a:schemeClr val="tx1"/>
                </a:solidFill>
                <a:latin typeface="TNKeyUni-Arial" panose="020B0604020202020204" pitchFamily="34" charset="0"/>
                <a:cs typeface="TNKeyUni-Arial" panose="020B0604020202020204" pitchFamily="34" charset="0"/>
              </a:rPr>
              <a:t>Thanh thấp: ghi dấu huyền (</a:t>
            </a:r>
            <a:r>
              <a:rPr lang="en-US" sz="2400" dirty="0">
                <a:solidFill>
                  <a:schemeClr val="tx1"/>
                </a:solidFill>
                <a:latin typeface="TNKeyUni-Arial" panose="020B0604020202020204" pitchFamily="34" charset="0"/>
                <a:ea typeface="TNKeyUni-Souvenir" panose="02020500000000000000" pitchFamily="18" charset="0"/>
                <a:cs typeface="TNKeyUni-Arial" panose="020B0604020202020204" pitchFamily="34" charset="0"/>
              </a:rPr>
              <a:t>n\</a:t>
            </a:r>
            <a:r>
              <a:rPr lang="en-US" sz="2400" dirty="0">
                <a:solidFill>
                  <a:schemeClr val="tx1"/>
                </a:solidFill>
                <a:latin typeface="TNKeyUni-Arial" panose="020B0604020202020204" pitchFamily="34" charset="0"/>
                <a:cs typeface="TNKeyUni-Arial" panose="020B0604020202020204" pitchFamily="34" charset="0"/>
              </a:rPr>
              <a:t>). Ví dụ: dà (nước).</a:t>
            </a:r>
          </a:p>
        </p:txBody>
      </p:sp>
    </p:spTree>
    <p:extLst>
      <p:ext uri="{BB962C8B-B14F-4D97-AF65-F5344CB8AC3E}">
        <p14:creationId xmlns:p14="http://schemas.microsoft.com/office/powerpoint/2010/main" val="35045807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874</TotalTime>
  <Words>991</Words>
  <Application>Microsoft Office PowerPoint</Application>
  <PresentationFormat>On-screen Show (4:3)</PresentationFormat>
  <Paragraphs>171</Paragraphs>
  <Slides>27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PMingLiU</vt:lpstr>
      <vt:lpstr>Arial</vt:lpstr>
      <vt:lpstr>Calibri</vt:lpstr>
      <vt:lpstr>Segoe UI Light</vt:lpstr>
      <vt:lpstr>Segoe UI Semilight</vt:lpstr>
      <vt:lpstr>Symbol</vt:lpstr>
      <vt:lpstr>Times New Roman</vt:lpstr>
      <vt:lpstr>TNKeyUni-Arial</vt:lpstr>
      <vt:lpstr>TNKeyUni-Souvenir</vt:lpstr>
      <vt:lpstr>Wingdings</vt:lpstr>
      <vt:lpstr>Office Theme</vt:lpstr>
      <vt:lpstr>BÁO CÁO ĐỒ ÁN CHUYÊN NGÀNH</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Vinh Style</dc:title>
  <dc:creator>Md Aminul Islam; Vinh Sang Khánh; Anh Quân</dc:creator>
  <cp:lastModifiedBy>Vinh Sang Khánh</cp:lastModifiedBy>
  <cp:revision>490</cp:revision>
  <dcterms:created xsi:type="dcterms:W3CDTF">2013-02-01T10:00:41Z</dcterms:created>
  <dcterms:modified xsi:type="dcterms:W3CDTF">2017-10-13T10:44:29Z</dcterms:modified>
</cp:coreProperties>
</file>