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90" r:id="rId3"/>
    <p:sldId id="291" r:id="rId4"/>
    <p:sldId id="335" r:id="rId5"/>
    <p:sldId id="334" r:id="rId6"/>
    <p:sldId id="341" r:id="rId7"/>
    <p:sldId id="327" r:id="rId8"/>
    <p:sldId id="336" r:id="rId9"/>
    <p:sldId id="354" r:id="rId10"/>
    <p:sldId id="346" r:id="rId11"/>
    <p:sldId id="347" r:id="rId12"/>
    <p:sldId id="348" r:id="rId13"/>
    <p:sldId id="332" r:id="rId14"/>
    <p:sldId id="349" r:id="rId15"/>
    <p:sldId id="355" r:id="rId16"/>
    <p:sldId id="356" r:id="rId17"/>
    <p:sldId id="357" r:id="rId18"/>
    <p:sldId id="358" r:id="rId19"/>
    <p:sldId id="359" r:id="rId20"/>
    <p:sldId id="360" r:id="rId21"/>
    <p:sldId id="361" r:id="rId22"/>
    <p:sldId id="343" r:id="rId23"/>
    <p:sldId id="309" r:id="rId24"/>
    <p:sldId id="310" r:id="rId25"/>
    <p:sldId id="323" r:id="rId26"/>
    <p:sldId id="311" r:id="rId27"/>
    <p:sldId id="316" r:id="rId28"/>
    <p:sldId id="312" r:id="rId29"/>
    <p:sldId id="352" r:id="rId30"/>
    <p:sldId id="350" r:id="rId31"/>
    <p:sldId id="32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F"/>
    <a:srgbClr val="00B404"/>
    <a:srgbClr val="00820F"/>
    <a:srgbClr val="009E13"/>
    <a:srgbClr val="00AAE6"/>
    <a:srgbClr val="00620C"/>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5" autoAdjust="0"/>
    <p:restoredTop sz="86176" autoAdjust="0"/>
  </p:normalViewPr>
  <p:slideViewPr>
    <p:cSldViewPr>
      <p:cViewPr varScale="1">
        <p:scale>
          <a:sx n="60" d="100"/>
          <a:sy n="60" d="100"/>
        </p:scale>
        <p:origin x="1464"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12/12/2017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960D5-2F1C-4A8E-99EB-9A13506EF23D}" type="slidenum">
              <a:rPr lang="en-US" smtClean="0"/>
              <a:t>1</a:t>
            </a:fld>
            <a:endParaRPr lang="en-US"/>
          </a:p>
        </p:txBody>
      </p:sp>
    </p:spTree>
    <p:extLst>
      <p:ext uri="{BB962C8B-B14F-4D97-AF65-F5344CB8AC3E}">
        <p14:creationId xmlns:p14="http://schemas.microsoft.com/office/powerpoint/2010/main" val="289245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7960D5-2F1C-4A8E-99EB-9A13506EF23D}" type="slidenum">
              <a:rPr lang="en-US" smtClean="0"/>
              <a:t>3</a:t>
            </a:fld>
            <a:endParaRPr lang="en-US"/>
          </a:p>
        </p:txBody>
      </p:sp>
    </p:spTree>
    <p:extLst>
      <p:ext uri="{BB962C8B-B14F-4D97-AF65-F5344CB8AC3E}">
        <p14:creationId xmlns:p14="http://schemas.microsoft.com/office/powerpoint/2010/main" val="3857697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Arial" panose="020B0604020202020204" pitchFamily="34" charset="0"/>
                <a:cs typeface="Arial" panose="020B0604020202020204" pitchFamily="34" charset="0"/>
              </a:rPr>
              <a:t>Kết quả đã đạt như sau: Củng cố lại kiến thức đã được học, tìm hiểu một số công nghệ mới, xây dựng được ứng dụng.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Arial" panose="020B0604020202020204" pitchFamily="34" charset="0"/>
                <a:cs typeface="Arial" panose="020B0604020202020204" pitchFamily="34" charset="0"/>
              </a:rPr>
              <a:t>Do việc ứng dụng khoa học công nghệ vào nghiên cứu ngôn ngữ của đồng bào thiểu số chưa được phổ biến, nên </a:t>
            </a:r>
          </a:p>
          <a:p>
            <a:endParaRPr lang="en-US" dirty="0"/>
          </a:p>
        </p:txBody>
      </p:sp>
      <p:sp>
        <p:nvSpPr>
          <p:cNvPr id="4" name="Slide Number Placeholder 3"/>
          <p:cNvSpPr>
            <a:spLocks noGrp="1"/>
          </p:cNvSpPr>
          <p:nvPr>
            <p:ph type="sldNum" sz="quarter" idx="10"/>
          </p:nvPr>
        </p:nvSpPr>
        <p:spPr/>
        <p:txBody>
          <a:bodyPr/>
          <a:lstStyle/>
          <a:p>
            <a:fld id="{417960D5-2F1C-4A8E-99EB-9A13506EF23D}" type="slidenum">
              <a:rPr lang="en-US" smtClean="0"/>
              <a:t>30</a:t>
            </a:fld>
            <a:endParaRPr lang="en-US"/>
          </a:p>
        </p:txBody>
      </p:sp>
    </p:spTree>
    <p:extLst>
      <p:ext uri="{BB962C8B-B14F-4D97-AF65-F5344CB8AC3E}">
        <p14:creationId xmlns:p14="http://schemas.microsoft.com/office/powerpoint/2010/main" val="3045050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10/13/2017</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10/13/2017</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r>
              <a:rPr lang="en-US"/>
              <a:t>10/13/2017</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10/13/2017</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10/13/2017</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10/13/2017</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www.doulingo.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665328" y="978186"/>
            <a:ext cx="7924800" cy="1536414"/>
          </a:xfrm>
        </p:spPr>
        <p:txBody>
          <a:bodyPr>
            <a:noAutofit/>
          </a:bodyPr>
          <a:lstStyle/>
          <a:p>
            <a:pPr algn="ctr"/>
            <a:r>
              <a:rPr lang="en-US" sz="4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BÁO CÁO ĐỒ ÁN CHUYÊN </a:t>
            </a:r>
            <a:r>
              <a:rPr lang="en-US" sz="4000" b="1" dirty="0" smtClean="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rPr>
              <a:t>NGÀNH</a:t>
            </a:r>
            <a:endParaRPr lang="en-US" sz="3000" b="1" dirty="0">
              <a:solidFill>
                <a:srgbClr val="C00000"/>
              </a:solidFill>
              <a:effectLst>
                <a:outerShdw blurRad="38100" dist="38100" dir="2700000" algn="tl">
                  <a:srgbClr val="000000">
                    <a:alpha val="43137"/>
                  </a:srgbClr>
                </a:outerShdw>
              </a:effectLst>
              <a:latin typeface="Segoe UI Light" pitchFamily="34" charset="0"/>
              <a:ea typeface="+mn-ea"/>
              <a:cs typeface="Segoe UI Light" pitchFamily="34" charset="0"/>
            </a:endParaRPr>
          </a:p>
        </p:txBody>
      </p:sp>
      <p:sp>
        <p:nvSpPr>
          <p:cNvPr id="9" name="Rectangle 8"/>
          <p:cNvSpPr/>
          <p:nvPr/>
        </p:nvSpPr>
        <p:spPr>
          <a:xfrm>
            <a:off x="457200" y="2254250"/>
            <a:ext cx="8229600" cy="104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b="1" i="1" u="sng" dirty="0">
                <a:solidFill>
                  <a:srgbClr val="C00000"/>
                </a:solidFill>
                <a:latin typeface="Segoe UI Light" pitchFamily="34" charset="0"/>
                <a:cs typeface="Segoe UI Light" pitchFamily="34" charset="0"/>
              </a:rPr>
              <a:t>Đề tài</a:t>
            </a:r>
            <a:r>
              <a:rPr lang="en-US" sz="3200" dirty="0">
                <a:solidFill>
                  <a:srgbClr val="C00000"/>
                </a:solidFill>
                <a:latin typeface="Segoe UI Light" pitchFamily="34" charset="0"/>
                <a:cs typeface="Segoe UI Light" pitchFamily="34" charset="0"/>
              </a:rPr>
              <a:t>: </a:t>
            </a:r>
            <a:r>
              <a:rPr lang="en-US" sz="3200" b="1" dirty="0">
                <a:solidFill>
                  <a:srgbClr val="C00000"/>
                </a:solidFill>
                <a:latin typeface="Times New Roman" panose="02020603050405020304" pitchFamily="18" charset="0"/>
                <a:cs typeface="Times New Roman" panose="02020603050405020304" pitchFamily="18" charset="0"/>
              </a:rPr>
              <a:t>Xây Dựng Ứng Dụng Học Tiếng K’Ho</a:t>
            </a:r>
          </a:p>
        </p:txBody>
      </p:sp>
      <p:sp>
        <p:nvSpPr>
          <p:cNvPr id="12" name="Rectangle 11"/>
          <p:cNvSpPr/>
          <p:nvPr/>
        </p:nvSpPr>
        <p:spPr>
          <a:xfrm>
            <a:off x="1905000" y="4305300"/>
            <a:ext cx="70104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400" dirty="0">
                <a:solidFill>
                  <a:srgbClr val="C00000"/>
                </a:solidFill>
                <a:latin typeface="Times New Roman" panose="02020603050405020304" pitchFamily="18" charset="0"/>
                <a:cs typeface="Times New Roman" panose="02020603050405020304" pitchFamily="18" charset="0"/>
              </a:rPr>
              <a:t>SV thực hiện: </a:t>
            </a:r>
            <a:r>
              <a:rPr lang="en-US" sz="2400">
                <a:solidFill>
                  <a:srgbClr val="C00000"/>
                </a:solidFill>
                <a:latin typeface="Times New Roman" panose="02020603050405020304" pitchFamily="18" charset="0"/>
                <a:cs typeface="Times New Roman" panose="02020603050405020304" pitchFamily="18" charset="0"/>
              </a:rPr>
              <a:t>	1312667 </a:t>
            </a:r>
            <a:r>
              <a:rPr lang="en-US" sz="2400" dirty="0">
                <a:solidFill>
                  <a:srgbClr val="C00000"/>
                </a:solidFill>
                <a:latin typeface="Times New Roman" panose="02020603050405020304" pitchFamily="18" charset="0"/>
                <a:cs typeface="Times New Roman" panose="02020603050405020304" pitchFamily="18" charset="0"/>
              </a:rPr>
              <a:t>- Sang Khánh Vinh</a:t>
            </a:r>
          </a:p>
          <a:p>
            <a:r>
              <a:rPr lang="en-US" sz="2400" dirty="0">
                <a:solidFill>
                  <a:srgbClr val="C00000"/>
                </a:solidFill>
                <a:latin typeface="Times New Roman" panose="02020603050405020304" pitchFamily="18" charset="0"/>
                <a:cs typeface="Times New Roman" panose="02020603050405020304" pitchFamily="18" charset="0"/>
              </a:rPr>
              <a:t>	</a:t>
            </a:r>
            <a:r>
              <a:rPr lang="en-US" sz="2400">
                <a:solidFill>
                  <a:srgbClr val="C00000"/>
                </a:solidFill>
                <a:latin typeface="Times New Roman" panose="02020603050405020304" pitchFamily="18" charset="0"/>
                <a:cs typeface="Times New Roman" panose="02020603050405020304" pitchFamily="18" charset="0"/>
              </a:rPr>
              <a:t>	1312656 </a:t>
            </a:r>
            <a:r>
              <a:rPr lang="en-US" sz="2400" dirty="0">
                <a:solidFill>
                  <a:srgbClr val="C00000"/>
                </a:solidFill>
                <a:latin typeface="Times New Roman" panose="02020603050405020304" pitchFamily="18" charset="0"/>
                <a:cs typeface="Times New Roman" panose="02020603050405020304" pitchFamily="18" charset="0"/>
              </a:rPr>
              <a:t>- Nguyễn Bá Quốc Anh Quân</a:t>
            </a:r>
          </a:p>
          <a:p>
            <a:r>
              <a:rPr lang="en-US" sz="2400" dirty="0">
                <a:solidFill>
                  <a:srgbClr val="C00000"/>
                </a:solidFill>
                <a:latin typeface="Times New Roman" panose="02020603050405020304" pitchFamily="18" charset="0"/>
                <a:cs typeface="Times New Roman" panose="02020603050405020304" pitchFamily="18" charset="0"/>
              </a:rPr>
              <a:t>GVHD: </a:t>
            </a:r>
            <a:r>
              <a:rPr lang="en-US" sz="2400">
                <a:solidFill>
                  <a:srgbClr val="C00000"/>
                </a:solidFill>
                <a:latin typeface="Times New Roman" panose="02020603050405020304" pitchFamily="18" charset="0"/>
                <a:cs typeface="Times New Roman" panose="02020603050405020304" pitchFamily="18" charset="0"/>
              </a:rPr>
              <a:t>	TS</a:t>
            </a:r>
            <a:r>
              <a:rPr lang="en-US" sz="2400" dirty="0">
                <a:solidFill>
                  <a:srgbClr val="C00000"/>
                </a:solidFill>
                <a:latin typeface="Times New Roman" panose="02020603050405020304" pitchFamily="18" charset="0"/>
                <a:cs typeface="Times New Roman" panose="02020603050405020304" pitchFamily="18" charset="0"/>
              </a:rPr>
              <a:t>. Đinh Viết Tuấn</a:t>
            </a: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endParaRPr lang="en-US" dirty="0"/>
          </a:p>
        </p:txBody>
      </p:sp>
      <p:pic>
        <p:nvPicPr>
          <p:cNvPr id="10" name="Picture 9">
            <a:extLst>
              <a:ext uri="{FF2B5EF4-FFF2-40B4-BE49-F238E27FC236}">
                <a16:creationId xmlns:a16="http://schemas.microsoft.com/office/drawing/2014/main" xmlns="" id="{8D2D12AD-440E-467D-AB43-0C3F2A166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52742"/>
            <a:ext cx="1014058" cy="1014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7893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10</a:t>
            </a:fld>
            <a:endParaRPr lang="en-US"/>
          </a:p>
        </p:txBody>
      </p:sp>
      <p:sp>
        <p:nvSpPr>
          <p:cNvPr id="6" name="Title 1"/>
          <p:cNvSpPr txBox="1">
            <a:spLocks/>
          </p:cNvSpPr>
          <p:nvPr/>
        </p:nvSpPr>
        <p:spPr>
          <a:xfrm>
            <a:off x="304800" y="1143000"/>
            <a:ext cx="8686800" cy="5334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Đề xuất phương án:</a:t>
            </a:r>
            <a:endParaRPr lang="en-US" sz="2400" dirty="0">
              <a:solidFill>
                <a:schemeClr val="tx1"/>
              </a:solidFill>
              <a:latin typeface="Arial" panose="020B0604020202020204" pitchFamily="34" charset="0"/>
              <a:cs typeface="Arial" panose="020B0604020202020204" pitchFamily="34" charset="0"/>
            </a:endParaRPr>
          </a:p>
          <a:p>
            <a:pPr marL="914400"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Giao diện của chương trình học tiếng dân tộc K’Ho sẽ dựa vào sách Tài liệu dạy và học tiếng K’Ho của Sở Nội vụ - Sở Giáo dục và Đào tạo tỉnh Lâm Đồng và ứng dụng English Study Pro 2012 để thiết kế</a:t>
            </a:r>
            <a:r>
              <a:rPr lang="en-US" sz="2400"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a:p>
            <a:pPr marL="342900" lvl="0" indent="-342900" algn="just">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Các công cụ xây </a:t>
            </a:r>
            <a:r>
              <a:rPr lang="en-US" sz="2400" dirty="0" smtClean="0">
                <a:solidFill>
                  <a:schemeClr val="tx1"/>
                </a:solidFill>
                <a:latin typeface="Arial" panose="020B0604020202020204" pitchFamily="34" charset="0"/>
                <a:cs typeface="Arial" panose="020B0604020202020204" pitchFamily="34" charset="0"/>
              </a:rPr>
              <a:t>dựng:</a:t>
            </a:r>
            <a:endParaRPr lang="en-US" sz="2400" dirty="0">
              <a:solidFill>
                <a:schemeClr val="tx1"/>
              </a:solidFill>
              <a:latin typeface="Arial" panose="020B0604020202020204" pitchFamily="34" charset="0"/>
              <a:cs typeface="Arial" panose="020B0604020202020204" pitchFamily="34" charset="0"/>
            </a:endParaRP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Chương trình hỗ trợ gõ chữ các dân tộc thiểu số Tây Nguyên: </a:t>
            </a:r>
            <a:r>
              <a:rPr lang="en-US" sz="2400" b="1" dirty="0" smtClean="0">
                <a:solidFill>
                  <a:schemeClr val="tx1"/>
                </a:solidFill>
                <a:latin typeface="Arial" panose="020B0604020202020204" pitchFamily="34" charset="0"/>
                <a:cs typeface="Arial" panose="020B0604020202020204" pitchFamily="34" charset="0"/>
              </a:rPr>
              <a:t>TayNguyenKey</a:t>
            </a:r>
            <a:endParaRPr lang="en-US" sz="2400" dirty="0">
              <a:solidFill>
                <a:schemeClr val="tx1"/>
              </a:solidFill>
              <a:latin typeface="Arial" panose="020B0604020202020204" pitchFamily="34" charset="0"/>
              <a:cs typeface="Arial" panose="020B0604020202020204" pitchFamily="34" charset="0"/>
            </a:endParaRP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Công cụ xây dựng giao diện: </a:t>
            </a:r>
            <a:r>
              <a:rPr lang="en-US" sz="2400" b="1" dirty="0">
                <a:solidFill>
                  <a:schemeClr val="tx1"/>
                </a:solidFill>
                <a:latin typeface="Arial" panose="020B0604020202020204" pitchFamily="34" charset="0"/>
                <a:cs typeface="Arial" panose="020B0604020202020204" pitchFamily="34" charset="0"/>
              </a:rPr>
              <a:t>Devexpress </a:t>
            </a:r>
            <a:r>
              <a:rPr lang="en-US" sz="2400" b="1" dirty="0" smtClean="0">
                <a:solidFill>
                  <a:schemeClr val="tx1"/>
                </a:solidFill>
                <a:latin typeface="Arial" panose="020B0604020202020204" pitchFamily="34" charset="0"/>
                <a:cs typeface="Arial" panose="020B0604020202020204" pitchFamily="34" charset="0"/>
              </a:rPr>
              <a:t>14</a:t>
            </a:r>
            <a:endParaRPr lang="en-US" sz="2400" dirty="0">
              <a:solidFill>
                <a:schemeClr val="tx1"/>
              </a:solidFill>
              <a:latin typeface="Arial" panose="020B0604020202020204" pitchFamily="34" charset="0"/>
              <a:cs typeface="Arial" panose="020B0604020202020204" pitchFamily="34" charset="0"/>
            </a:endParaRP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Quản trị cơ sở dữ liệu: </a:t>
            </a:r>
            <a:r>
              <a:rPr lang="en-US" sz="2400" b="1" dirty="0">
                <a:solidFill>
                  <a:schemeClr val="tx1"/>
                </a:solidFill>
                <a:latin typeface="Arial" panose="020B0604020202020204" pitchFamily="34" charset="0"/>
                <a:cs typeface="Arial" panose="020B0604020202020204" pitchFamily="34" charset="0"/>
              </a:rPr>
              <a:t>SQL Sever 2012 </a:t>
            </a:r>
            <a:r>
              <a:rPr lang="en-US" sz="2400" b="1" dirty="0" smtClean="0">
                <a:solidFill>
                  <a:schemeClr val="tx1"/>
                </a:solidFill>
                <a:latin typeface="Arial" panose="020B0604020202020204" pitchFamily="34" charset="0"/>
                <a:cs typeface="Arial" panose="020B0604020202020204" pitchFamily="34" charset="0"/>
              </a:rPr>
              <a:t>Express</a:t>
            </a:r>
            <a:endParaRPr lang="en-US" sz="2400" b="1" dirty="0">
              <a:solidFill>
                <a:schemeClr val="tx1"/>
              </a:solidFill>
              <a:latin typeface="Arial" panose="020B0604020202020204" pitchFamily="34" charset="0"/>
              <a:cs typeface="Arial" panose="020B0604020202020204" pitchFamily="34" charset="0"/>
            </a:endParaRPr>
          </a:p>
          <a:p>
            <a:pPr marL="900113" indent="-4572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Xây dựng trên: </a:t>
            </a:r>
            <a:r>
              <a:rPr lang="en-US" sz="2400" b="1" dirty="0">
                <a:solidFill>
                  <a:schemeClr val="tx1"/>
                </a:solidFill>
                <a:latin typeface="Arial" panose="020B0604020202020204" pitchFamily="34" charset="0"/>
                <a:cs typeface="Arial" panose="020B0604020202020204" pitchFamily="34" charset="0"/>
              </a:rPr>
              <a:t>Visual Studio </a:t>
            </a:r>
            <a:r>
              <a:rPr lang="en-US" sz="2400" b="1" dirty="0" smtClean="0">
                <a:solidFill>
                  <a:schemeClr val="tx1"/>
                </a:solidFill>
                <a:latin typeface="Arial" panose="020B0604020202020204" pitchFamily="34" charset="0"/>
                <a:cs typeface="Arial" panose="020B0604020202020204" pitchFamily="34" charset="0"/>
              </a:rPr>
              <a:t>2013</a:t>
            </a:r>
          </a:p>
          <a:p>
            <a:pPr marL="900113" indent="-457200" algn="just">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Chương trình đóng gói phần mềm: </a:t>
            </a:r>
            <a:r>
              <a:rPr lang="en-US" sz="2400" b="1" dirty="0" smtClean="0">
                <a:solidFill>
                  <a:schemeClr val="tx1"/>
                </a:solidFill>
                <a:latin typeface="Arial" panose="020B0604020202020204" pitchFamily="34" charset="0"/>
                <a:cs typeface="Arial" panose="020B0604020202020204" pitchFamily="34" charset="0"/>
              </a:rPr>
              <a:t>Advanced Installer</a:t>
            </a:r>
            <a:endParaRPr lang="en-US" sz="2400" b="1"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609600" y="3124200"/>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a:buClr>
                <a:srgbClr val="00B404"/>
              </a:buClr>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3.3 Đề xuất phương án và công cụ xây dựng</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8"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157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11</a:t>
            </a:fld>
            <a:endParaRPr lang="en-US"/>
          </a:p>
        </p:txBody>
      </p:sp>
      <p:sp>
        <p:nvSpPr>
          <p:cNvPr id="7" name="TextBox 6"/>
          <p:cNvSpPr txBox="1"/>
          <p:nvPr/>
        </p:nvSpPr>
        <p:spPr>
          <a:xfrm>
            <a:off x="152400" y="1058386"/>
            <a:ext cx="6629400" cy="5663089"/>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Xây dựng theo mô hình 3 lớp:</a:t>
            </a:r>
          </a:p>
          <a:p>
            <a:pPr marL="625475" indent="-396875" algn="just">
              <a:spcBef>
                <a:spcPts val="1200"/>
              </a:spcBef>
              <a:buFont typeface="Arial" panose="020B0604020202020204" pitchFamily="34" charset="0"/>
              <a:buChar char="•"/>
            </a:pPr>
            <a:r>
              <a:rPr lang="en-US" sz="2200" dirty="0">
                <a:latin typeface="Arial" panose="020B0604020202020204" pitchFamily="34" charset="0"/>
                <a:cs typeface="Arial" panose="020B0604020202020204" pitchFamily="34" charset="0"/>
              </a:rPr>
              <a:t>DAO </a:t>
            </a:r>
            <a:r>
              <a:rPr lang="en-US" sz="2200" dirty="0" smtClean="0">
                <a:latin typeface="Arial" panose="020B0604020202020204" pitchFamily="34" charset="0"/>
                <a:cs typeface="Arial" panose="020B0604020202020204" pitchFamily="34" charset="0"/>
              </a:rPr>
              <a:t>Layer (Data Access Object): </a:t>
            </a:r>
            <a:r>
              <a:rPr lang="en-US" sz="2200" dirty="0">
                <a:latin typeface="Arial" panose="020B0604020202020204" pitchFamily="34" charset="0"/>
                <a:cs typeface="Arial" panose="020B0604020202020204" pitchFamily="34" charset="0"/>
              </a:rPr>
              <a:t>Dùng để truy vấn đến lớp DTO Layer.</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DTO </a:t>
            </a:r>
            <a:r>
              <a:rPr lang="en-US" sz="2200" dirty="0" smtClean="0">
                <a:latin typeface="Arial" panose="020B0604020202020204" pitchFamily="34" charset="0"/>
                <a:cs typeface="Arial" panose="020B0604020202020204" pitchFamily="34" charset="0"/>
              </a:rPr>
              <a:t>Layer (DataTable to an Object): </a:t>
            </a:r>
            <a:r>
              <a:rPr lang="en-US" sz="2200" dirty="0">
                <a:latin typeface="Arial" panose="020B0604020202020204" pitchFamily="34" charset="0"/>
                <a:cs typeface="Arial" panose="020B0604020202020204" pitchFamily="34" charset="0"/>
              </a:rPr>
              <a:t>Dùng để định nghĩa các table trong database.</a:t>
            </a:r>
          </a:p>
          <a:p>
            <a:pPr marL="625475" indent="-396875" algn="just">
              <a:buFont typeface="Arial" panose="020B0604020202020204" pitchFamily="34" charset="0"/>
              <a:buChar char="•"/>
            </a:pPr>
            <a:r>
              <a:rPr lang="en-US" sz="2200" dirty="0">
                <a:latin typeface="Arial" panose="020B0604020202020204" pitchFamily="34" charset="0"/>
                <a:cs typeface="Arial" panose="020B0604020202020204" pitchFamily="34" charset="0"/>
              </a:rPr>
              <a:t>GUI </a:t>
            </a:r>
            <a:r>
              <a:rPr lang="en-US" sz="2200" dirty="0" smtClean="0">
                <a:latin typeface="Arial" panose="020B0604020202020204" pitchFamily="34" charset="0"/>
                <a:cs typeface="Arial" panose="020B0604020202020204" pitchFamily="34" charset="0"/>
              </a:rPr>
              <a:t>Layer (Graphical User Interface): </a:t>
            </a:r>
            <a:r>
              <a:rPr lang="en-US" sz="2200" dirty="0">
                <a:latin typeface="Arial" panose="020B0604020202020204" pitchFamily="34" charset="0"/>
                <a:cs typeface="Arial" panose="020B0604020202020204" pitchFamily="34" charset="0"/>
              </a:rPr>
              <a:t>Dùng để hiển thị giao diện và các chức năng để người sử dụng thao tác.</a:t>
            </a:r>
          </a:p>
          <a:p>
            <a:pPr marL="360363" indent="-342900" algn="just">
              <a:buFont typeface="Wingdings" panose="05000000000000000000" pitchFamily="2" charset="2"/>
              <a:buChar char="Ø"/>
            </a:pPr>
            <a:r>
              <a:rPr lang="en-US" sz="2200" dirty="0">
                <a:latin typeface="Arial" panose="020B0604020202020204" pitchFamily="34" charset="0"/>
                <a:cs typeface="Arial" panose="020B0604020202020204" pitchFamily="34" charset="0"/>
              </a:rPr>
              <a:t>Lớp DTO: Sử dụng Entity Frameword để xây dựng, Entity Framework là một bộ ánh xạ đối tượng – quan hệ cho phép người lập trình .NET  làm việc với dữ liệu quan hệ qua các đối tượng (object), giúp lập trình viên không cần viết mã cho (hầu hết) những gì liên quan đến truy cập dữ liệu.</a:t>
            </a:r>
          </a:p>
          <a:p>
            <a:pPr marL="228600" algn="just"/>
            <a:endParaRPr lang="en-US" sz="2200" dirty="0">
              <a:latin typeface="Arial" panose="020B0604020202020204" pitchFamily="34" charset="0"/>
              <a:cs typeface="Arial" panose="020B0604020202020204" pitchFamily="34" charset="0"/>
            </a:endParaRPr>
          </a:p>
        </p:txBody>
      </p:sp>
      <p:pic>
        <p:nvPicPr>
          <p:cNvPr id="8" name="Picture 7"/>
          <p:cNvPicPr/>
          <p:nvPr/>
        </p:nvPicPr>
        <p:blipFill rotWithShape="1">
          <a:blip r:embed="rId2"/>
          <a:srcRect l="8418" r="10773"/>
          <a:stretch/>
        </p:blipFill>
        <p:spPr>
          <a:xfrm>
            <a:off x="6781800" y="914400"/>
            <a:ext cx="2286000" cy="3555435"/>
          </a:xfrm>
          <a:prstGeom prst="rect">
            <a:avLst/>
          </a:prstGeom>
        </p:spPr>
      </p:pic>
      <p:sp>
        <p:nvSpPr>
          <p:cNvPr id="10"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3.4 Phương pháp xây dựng ứng dụng </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9"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926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rmAutofit/>
          </a:bodyPr>
          <a:lstStyle/>
          <a:p>
            <a:r>
              <a:rPr lang="en-US" sz="2400" b="1" dirty="0" smtClean="0">
                <a:solidFill>
                  <a:schemeClr val="tx1"/>
                </a:solidFill>
                <a:latin typeface="Arial" panose="020B0604020202020204" pitchFamily="34" charset="0"/>
                <a:cs typeface="Arial" panose="020B0604020202020204" pitchFamily="34" charset="0"/>
              </a:rPr>
              <a:t>Kỹ </a:t>
            </a:r>
            <a:r>
              <a:rPr lang="en-US" sz="2400" b="1" dirty="0">
                <a:solidFill>
                  <a:schemeClr val="tx1"/>
                </a:solidFill>
                <a:latin typeface="Arial" panose="020B0604020202020204" pitchFamily="34" charset="0"/>
                <a:cs typeface="Arial" panose="020B0604020202020204" pitchFamily="34" charset="0"/>
              </a:rPr>
              <a:t>thuật </a:t>
            </a:r>
            <a:r>
              <a:rPr lang="en-US" sz="2400" b="1" dirty="0" smtClean="0">
                <a:solidFill>
                  <a:schemeClr val="tx1"/>
                </a:solidFill>
                <a:latin typeface="Arial" panose="020B0604020202020204" pitchFamily="34" charset="0"/>
                <a:cs typeface="Arial" panose="020B0604020202020204" pitchFamily="34" charset="0"/>
              </a:rPr>
              <a:t>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400" b="1" dirty="0">
                <a:solidFill>
                  <a:schemeClr val="tx1"/>
                </a:solidFill>
                <a:latin typeface="Arial" panose="020B0604020202020204" pitchFamily="34" charset="0"/>
                <a:cs typeface="Arial" panose="020B0604020202020204" pitchFamily="34" charset="0"/>
              </a:rPr>
              <a:t>Singleton</a:t>
            </a:r>
            <a:r>
              <a:rPr lang="en-US" sz="2400" dirty="0">
                <a:solidFill>
                  <a:schemeClr val="tx1"/>
                </a:solidFill>
                <a:latin typeface="Arial" panose="020B0604020202020204" pitchFamily="34" charset="0"/>
                <a:cs typeface="Arial" panose="020B0604020202020204" pitchFamily="34" charset="0"/>
              </a:rPr>
              <a:t> là một design pattern được sử dụng cũng phổ biến. Nó đưa ra cách thiết kế để đảm bảo rằng chỉ tạo ra không quá một thể hiện của một lớp và thể hiện này có thể được truy cập từ bất cứ đâu.</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12</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pic>
        <p:nvPicPr>
          <p:cNvPr id="10" name="Picture 9" descr="Singleton C#"/>
          <p:cNvPicPr/>
          <p:nvPr/>
        </p:nvPicPr>
        <p:blipFill>
          <a:blip r:embed="rId2">
            <a:extLst>
              <a:ext uri="{28A0092B-C50C-407E-A947-70E740481C1C}">
                <a14:useLocalDpi xmlns:a14="http://schemas.microsoft.com/office/drawing/2010/main" val="0"/>
              </a:ext>
            </a:extLst>
          </a:blip>
          <a:srcRect/>
          <a:stretch>
            <a:fillRect/>
          </a:stretch>
        </p:blipFill>
        <p:spPr bwMode="auto">
          <a:xfrm>
            <a:off x="2690812" y="3681413"/>
            <a:ext cx="3914775" cy="2392362"/>
          </a:xfrm>
          <a:prstGeom prst="rect">
            <a:avLst/>
          </a:prstGeom>
          <a:noFill/>
          <a:ln>
            <a:noFill/>
          </a:ln>
        </p:spPr>
      </p:pic>
      <p:sp>
        <p:nvSpPr>
          <p:cNvPr id="11"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3.4 Phương pháp xây dựng ứng dụng </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9"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215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r>
              <a:rPr lang="en-US" sz="2400" b="1" dirty="0" smtClean="0">
                <a:solidFill>
                  <a:schemeClr val="tx1"/>
                </a:solidFill>
                <a:latin typeface="Arial" panose="020B0604020202020204" pitchFamily="34" charset="0"/>
                <a:cs typeface="Arial" panose="020B0604020202020204" pitchFamily="34" charset="0"/>
              </a:rPr>
              <a:t>Kỹ thuật thiết </a:t>
            </a:r>
            <a:r>
              <a:rPr lang="en-US" sz="2400" b="1" dirty="0">
                <a:solidFill>
                  <a:schemeClr val="tx1"/>
                </a:solidFill>
                <a:latin typeface="Arial" panose="020B0604020202020204" pitchFamily="34" charset="0"/>
                <a:cs typeface="Arial" panose="020B0604020202020204" pitchFamily="34" charset="0"/>
              </a:rPr>
              <a:t>kế mẫu: </a:t>
            </a:r>
            <a:r>
              <a:rPr lang="en-US" sz="2400" b="1" dirty="0" smtClean="0">
                <a:solidFill>
                  <a:schemeClr val="tx1"/>
                </a:solidFill>
                <a:latin typeface="Arial" panose="020B0604020202020204" pitchFamily="34" charset="0"/>
                <a:cs typeface="Arial" panose="020B0604020202020204" pitchFamily="34" charset="0"/>
              </a:rPr>
              <a:t>Singleton </a:t>
            </a:r>
            <a:r>
              <a:rPr lang="en-US" sz="2400" b="1" dirty="0">
                <a:solidFill>
                  <a:schemeClr val="tx1"/>
                </a:solidFill>
                <a:latin typeface="Arial" panose="020B0604020202020204" pitchFamily="34" charset="0"/>
                <a:cs typeface="Arial" panose="020B0604020202020204" pitchFamily="34" charset="0"/>
              </a:rPr>
              <a:t>C</a:t>
            </a:r>
            <a:r>
              <a:rPr lang="en-US" sz="2400" b="1" dirty="0" smtClean="0">
                <a:solidFill>
                  <a:schemeClr val="tx1"/>
                </a:solidFill>
                <a:latin typeface="Arial" panose="020B0604020202020204" pitchFamily="34" charset="0"/>
                <a:cs typeface="Arial" panose="020B0604020202020204" pitchFamily="34" charset="0"/>
              </a:rPr>
              <a:t>#.</a:t>
            </a:r>
          </a:p>
          <a:p>
            <a:pPr algn="l"/>
            <a:r>
              <a:rPr lang="en-US" sz="2000" dirty="0">
                <a:solidFill>
                  <a:schemeClr val="tx1"/>
                </a:solidFill>
                <a:latin typeface="Arial" panose="020B0604020202020204" pitchFamily="34" charset="0"/>
                <a:cs typeface="Arial" panose="020B0604020202020204" pitchFamily="34" charset="0"/>
              </a:rPr>
              <a:t>Các thành </a:t>
            </a:r>
            <a:r>
              <a:rPr lang="en-US" sz="2000" dirty="0" smtClean="0">
                <a:solidFill>
                  <a:schemeClr val="tx1"/>
                </a:solidFill>
                <a:latin typeface="Arial" panose="020B0604020202020204" pitchFamily="34" charset="0"/>
                <a:cs typeface="Arial" panose="020B0604020202020204" pitchFamily="34" charset="0"/>
              </a:rPr>
              <a:t>phần </a:t>
            </a:r>
            <a:r>
              <a:rPr lang="en-US" sz="2000" dirty="0">
                <a:solidFill>
                  <a:schemeClr val="tx1"/>
                </a:solidFill>
                <a:latin typeface="Arial" panose="020B0604020202020204" pitchFamily="34" charset="0"/>
                <a:cs typeface="Arial" panose="020B0604020202020204" pitchFamily="34" charset="0"/>
              </a:rPr>
              <a:t>tham gia trong </a:t>
            </a:r>
            <a:r>
              <a:rPr lang="en-US" sz="2000" dirty="0" smtClean="0">
                <a:solidFill>
                  <a:schemeClr val="tx1"/>
                </a:solidFill>
                <a:latin typeface="Arial" panose="020B0604020202020204" pitchFamily="34" charset="0"/>
                <a:cs typeface="Arial" panose="020B0604020202020204" pitchFamily="34" charset="0"/>
              </a:rPr>
              <a:t>Singleton</a:t>
            </a:r>
          </a:p>
          <a:p>
            <a:pPr marL="342900" indent="-342900" algn="l" fontAlgn="base">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Nhóm đảm bảo chỉ tạo được một thể hiện: Hàm khởi tạo là private hoặc protected để không tạo được thể hiện từ bên ngoài. Biến instance là private và static để đảm bảo chỉ có 1 thể hiện. Thuộc tính Instance cung cấp giao diện để truy xuất đến thể hiện duy nhất.</a:t>
            </a:r>
          </a:p>
          <a:p>
            <a:pPr marL="342900" indent="-342900" algn="l" fontAlgn="base">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Nhóm nghiệp vụ: chứa các thuộc tính và phương thức nghiệp vụ đặc thù của lớp.</a:t>
            </a:r>
          </a:p>
          <a:p>
            <a:pPr algn="l" fontAlgn="base"/>
            <a:r>
              <a:rPr lang="en-US" sz="2000" b="1" dirty="0">
                <a:solidFill>
                  <a:schemeClr val="tx1"/>
                </a:solidFill>
                <a:latin typeface="Arial" panose="020B0604020202020204" pitchFamily="34" charset="0"/>
                <a:cs typeface="Arial" panose="020B0604020202020204" pitchFamily="34" charset="0"/>
              </a:rPr>
              <a:t>Singleton</a:t>
            </a:r>
            <a:r>
              <a:rPr lang="en-US" sz="2000" dirty="0">
                <a:solidFill>
                  <a:schemeClr val="tx1"/>
                </a:solidFill>
                <a:latin typeface="Arial" panose="020B0604020202020204" pitchFamily="34" charset="0"/>
                <a:cs typeface="Arial" panose="020B0604020202020204" pitchFamily="34" charset="0"/>
              </a:rPr>
              <a:t> sử dụng tính đóng gói, bao bọc </a:t>
            </a:r>
            <a:r>
              <a:rPr lang="en-US" sz="2000" dirty="0" smtClean="0">
                <a:solidFill>
                  <a:schemeClr val="tx1"/>
                </a:solidFill>
                <a:latin typeface="Arial" panose="020B0604020202020204" pitchFamily="34" charset="0"/>
                <a:cs typeface="Arial" panose="020B0604020202020204" pitchFamily="34" charset="0"/>
              </a:rPr>
              <a:t>của </a:t>
            </a:r>
            <a:r>
              <a:rPr lang="en-US" sz="2000" dirty="0">
                <a:solidFill>
                  <a:schemeClr val="tx1"/>
                </a:solidFill>
                <a:latin typeface="Arial" panose="020B0604020202020204" pitchFamily="34" charset="0"/>
                <a:cs typeface="Arial" panose="020B0604020202020204" pitchFamily="34" charset="0"/>
              </a:rPr>
              <a:t>lập trình hướng đối tượng để che dấu, bảo vệ biến _instance (chỉ khởi tạo và gán duy nhất 1 lần) đồng thời che dấu phương thức khởi tạo với bên ngoài.</a:t>
            </a:r>
          </a:p>
          <a:p>
            <a:endParaRPr lang="en-US" sz="2400" b="1" dirty="0" smtClean="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3.4 Phương pháp xây dựng ứng dụng </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9"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763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pPr algn="l"/>
            <a:r>
              <a:rPr lang="en-US" sz="2400" dirty="0" smtClean="0">
                <a:solidFill>
                  <a:schemeClr val="tx1"/>
                </a:solidFill>
                <a:latin typeface="Arial" panose="020B0604020202020204" pitchFamily="34" charset="0"/>
                <a:cs typeface="Arial" panose="020B0604020202020204" pitchFamily="34" charset="0"/>
              </a:rPr>
              <a:t>Xây dựng “Ứng dụng học tiếng K’Ho”, với các bước cụ thể:</a:t>
            </a:r>
          </a:p>
          <a:p>
            <a:pPr marL="800100" lvl="1"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Đề xuất giao diện và các chức năng</a:t>
            </a:r>
          </a:p>
          <a:p>
            <a:pPr marL="800100" lvl="1"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Xây dựng cơ sở dữ liệu của ứng dụng</a:t>
            </a:r>
          </a:p>
          <a:p>
            <a:pPr marL="1714500" lvl="3" indent="-342900" algn="l">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Nội dung các bài học</a:t>
            </a:r>
          </a:p>
          <a:p>
            <a:pPr marL="1714500" lvl="3" indent="-342900" algn="l">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Âm thanh</a:t>
            </a:r>
          </a:p>
          <a:p>
            <a:pPr marL="1714500" lvl="3" indent="-342900" algn="l">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Hình ảnh</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14</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 Thiết kế ứng dụng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0"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154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15</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chính</a:t>
            </a:r>
          </a:p>
          <a:p>
            <a:pPr lvl="1" algn="l"/>
            <a:endParaRPr lang="en-US" sz="2400" dirty="0" smtClean="0">
              <a:solidFill>
                <a:schemeClr val="tx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2"/>
          <a:stretch>
            <a:fillRect/>
          </a:stretch>
        </p:blipFill>
        <p:spPr>
          <a:xfrm>
            <a:off x="609600" y="1732406"/>
            <a:ext cx="8077199" cy="4495799"/>
          </a:xfrm>
          <a:prstGeom prst="rect">
            <a:avLst/>
          </a:prstGeom>
        </p:spPr>
      </p:pic>
      <p:sp>
        <p:nvSpPr>
          <p:cNvPr id="10"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432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16</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2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 (tt)</a:t>
            </a:r>
            <a:endParaRPr lang="en-US" sz="32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danh sách bài học</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09600" y="1757082"/>
            <a:ext cx="8232914" cy="4572000"/>
          </a:xfrm>
          <a:prstGeom prst="rect">
            <a:avLst/>
          </a:prstGeom>
        </p:spPr>
      </p:pic>
      <p:sp>
        <p:nvSpPr>
          <p:cNvPr id="12"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893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17</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chi tiết bài học</a:t>
            </a: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697395" y="1853639"/>
            <a:ext cx="7901609" cy="4114800"/>
          </a:xfrm>
          <a:prstGeom prst="rect">
            <a:avLst/>
          </a:prstGeom>
        </p:spPr>
      </p:pic>
      <p:sp>
        <p:nvSpPr>
          <p:cNvPr id="10"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64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18</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danh sách ngữ pháp</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85800" y="1867086"/>
            <a:ext cx="7924800" cy="4267200"/>
          </a:xfrm>
          <a:prstGeom prst="rect">
            <a:avLst/>
          </a:prstGeom>
        </p:spPr>
      </p:pic>
      <p:sp>
        <p:nvSpPr>
          <p:cNvPr id="12"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752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19</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chi tiết ngữ pháp</a:t>
            </a: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708991" y="2187575"/>
            <a:ext cx="7878418" cy="3886200"/>
          </a:xfrm>
          <a:prstGeom prst="rect">
            <a:avLst/>
          </a:prstGeom>
        </p:spPr>
      </p:pic>
      <p:sp>
        <p:nvSpPr>
          <p:cNvPr id="10"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894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238"/>
          </a:xfrm>
          <a:ln w="3175">
            <a:solidFill>
              <a:schemeClr val="tx1"/>
            </a:solidFill>
          </a:ln>
        </p:spPr>
        <p:txBody>
          <a:bodyPr>
            <a:noAutofit/>
          </a:body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NỘI DUNG</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a:t>
            </a:fld>
            <a:endParaRPr lang="en-US"/>
          </a:p>
        </p:txBody>
      </p:sp>
      <p:sp>
        <p:nvSpPr>
          <p:cNvPr id="6" name="Title 1"/>
          <p:cNvSpPr txBox="1">
            <a:spLocks/>
          </p:cNvSpPr>
          <p:nvPr/>
        </p:nvSpPr>
        <p:spPr>
          <a:xfrm>
            <a:off x="609600" y="1066800"/>
            <a:ext cx="7924800" cy="4876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Lý do và mục tiêu chọn đề tài</a:t>
            </a: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 hoạch thực hiện đề tài</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Nội dung và các bước thực hiện.</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Kết quả đạt được.</a:t>
            </a:r>
            <a:endParaRPr lang="en-US" sz="2400" dirty="0">
              <a:solidFill>
                <a:schemeClr val="tx1"/>
              </a:solidFill>
              <a:latin typeface="Arial" panose="020B0604020202020204" pitchFamily="34" charset="0"/>
              <a:cs typeface="Arial" panose="020B0604020202020204" pitchFamily="34" charset="0"/>
            </a:endParaRPr>
          </a:p>
          <a:p>
            <a:pPr marL="457200" indent="-457200">
              <a:spcBef>
                <a:spcPts val="1200"/>
              </a:spcBef>
              <a:buAutoNum type="arabicPeriod"/>
            </a:pPr>
            <a:r>
              <a:rPr lang="en-US" sz="2400" dirty="0" smtClean="0">
                <a:solidFill>
                  <a:schemeClr val="tx1"/>
                </a:solidFill>
                <a:latin typeface="Arial" panose="020B0604020202020204" pitchFamily="34" charset="0"/>
                <a:cs typeface="Arial" panose="020B0604020202020204" pitchFamily="34" charset="0"/>
              </a:rPr>
              <a:t>Kết luận và hướng phát triển.</a:t>
            </a:r>
          </a:p>
          <a:p>
            <a:pPr marL="457200" indent="-457200">
              <a:spcBef>
                <a:spcPts val="1200"/>
              </a:spcBef>
              <a:buAutoNum type="arabicPeriod"/>
            </a:pPr>
            <a:r>
              <a:rPr lang="en-US" sz="2400" dirty="0">
                <a:solidFill>
                  <a:schemeClr val="tx1"/>
                </a:solidFill>
                <a:latin typeface="Arial" panose="020B0604020202020204" pitchFamily="34" charset="0"/>
                <a:cs typeface="Arial" panose="020B0604020202020204" pitchFamily="34" charset="0"/>
              </a:rPr>
              <a:t>Demo ứng </a:t>
            </a:r>
            <a:r>
              <a:rPr lang="en-US" sz="2400" dirty="0" smtClean="0">
                <a:solidFill>
                  <a:schemeClr val="tx1"/>
                </a:solidFill>
                <a:latin typeface="Arial" panose="020B0604020202020204" pitchFamily="34" charset="0"/>
                <a:cs typeface="Arial" panose="020B0604020202020204" pitchFamily="34" charset="0"/>
              </a:rPr>
              <a:t>dụng.</a:t>
            </a:r>
            <a:endParaRPr lang="en-US" sz="24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23461" y="1066800"/>
            <a:ext cx="7924800" cy="487362"/>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endParaRPr lang="en-US" sz="2600" dirty="0">
              <a:solidFill>
                <a:schemeClr val="tx1"/>
              </a:solidFill>
              <a:latin typeface="Times New Roman" panose="02020603050405020304" pitchFamily="18" charset="0"/>
              <a:cs typeface="Times New Roman" panose="02020603050405020304" pitchFamily="18" charset="0"/>
            </a:endParaRPr>
          </a:p>
        </p:txBody>
      </p:sp>
      <p:sp>
        <p:nvSpPr>
          <p:cNvPr id="8"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767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20</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381000" y="3476240"/>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luyện tập</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97395" y="1667745"/>
            <a:ext cx="7901609" cy="1808495"/>
          </a:xfrm>
          <a:prstGeom prst="rect">
            <a:avLst/>
          </a:prstGeom>
        </p:spPr>
      </p:pic>
      <p:sp>
        <p:nvSpPr>
          <p:cNvPr id="15" name="Subtitle 7"/>
          <p:cNvSpPr txBox="1">
            <a:spLocks/>
          </p:cNvSpPr>
          <p:nvPr/>
        </p:nvSpPr>
        <p:spPr>
          <a:xfrm>
            <a:off x="381000" y="12994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câu hỏi</a:t>
            </a:r>
          </a:p>
        </p:txBody>
      </p:sp>
      <p:pic>
        <p:nvPicPr>
          <p:cNvPr id="16" name="Picture 15"/>
          <p:cNvPicPr/>
          <p:nvPr/>
        </p:nvPicPr>
        <p:blipFill>
          <a:blip r:embed="rId3">
            <a:extLst>
              <a:ext uri="{28A0092B-C50C-407E-A947-70E740481C1C}">
                <a14:useLocalDpi xmlns:a14="http://schemas.microsoft.com/office/drawing/2010/main" val="0"/>
              </a:ext>
            </a:extLst>
          </a:blip>
          <a:stretch>
            <a:fillRect/>
          </a:stretch>
        </p:blipFill>
        <p:spPr>
          <a:xfrm>
            <a:off x="697395" y="3983126"/>
            <a:ext cx="7874715" cy="2176358"/>
          </a:xfrm>
          <a:prstGeom prst="rect">
            <a:avLst/>
          </a:prstGeom>
        </p:spPr>
      </p:pic>
      <p:sp>
        <p:nvSpPr>
          <p:cNvPr id="12"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188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21</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3.5.1 Đề xuất giao diện và các chức năng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11" name="Subtitle 7"/>
          <p:cNvSpPr txBox="1">
            <a:spLocks/>
          </p:cNvSpPr>
          <p:nvPr/>
        </p:nvSpPr>
        <p:spPr>
          <a:xfrm>
            <a:off x="228600" y="1147062"/>
            <a:ext cx="8077200" cy="457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r>
              <a:rPr lang="en-US" sz="2400" dirty="0" smtClean="0">
                <a:solidFill>
                  <a:schemeClr val="tx1"/>
                </a:solidFill>
                <a:latin typeface="Arial" panose="020B0604020202020204" pitchFamily="34" charset="0"/>
                <a:cs typeface="Arial" panose="020B0604020202020204" pitchFamily="34" charset="0"/>
              </a:rPr>
              <a:t>Giao diện từ điển</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561560" y="1867086"/>
            <a:ext cx="8020879" cy="2895600"/>
          </a:xfrm>
          <a:prstGeom prst="rect">
            <a:avLst/>
          </a:prstGeom>
        </p:spPr>
      </p:pic>
      <p:sp>
        <p:nvSpPr>
          <p:cNvPr id="12"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8325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295400"/>
            <a:ext cx="8077200" cy="4343400"/>
          </a:xfrm>
        </p:spPr>
        <p:txBody>
          <a:bodyPr>
            <a:noAutofit/>
          </a:bodyPr>
          <a:lstStyle/>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Xây dựng thành công phần mềm ứng dụng</a:t>
            </a:r>
          </a:p>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Hoàn thành </a:t>
            </a:r>
            <a:r>
              <a:rPr lang="en-US" sz="2400" dirty="0">
                <a:solidFill>
                  <a:schemeClr val="tx1"/>
                </a:solidFill>
                <a:latin typeface="Arial" panose="020B0604020202020204" pitchFamily="34" charset="0"/>
                <a:cs typeface="Arial" panose="020B0604020202020204" pitchFamily="34" charset="0"/>
              </a:rPr>
              <a:t>các chức năng chính của một ứng dụng học ngôn ngữ đơn </a:t>
            </a:r>
            <a:r>
              <a:rPr lang="en-US" sz="2400" dirty="0" smtClean="0">
                <a:solidFill>
                  <a:schemeClr val="tx1"/>
                </a:solidFill>
                <a:latin typeface="Arial" panose="020B0604020202020204" pitchFamily="34" charset="0"/>
                <a:cs typeface="Arial" panose="020B0604020202020204" pitchFamily="34" charset="0"/>
              </a:rPr>
              <a:t>giản</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Phần mềm tương thích các hệ điểu </a:t>
            </a:r>
            <a:r>
              <a:rPr lang="en-US" sz="2400" dirty="0" smtClean="0">
                <a:solidFill>
                  <a:schemeClr val="tx1"/>
                </a:solidFill>
                <a:latin typeface="Arial" panose="020B0604020202020204" pitchFamily="34" charset="0"/>
                <a:cs typeface="Arial" panose="020B0604020202020204" pitchFamily="34" charset="0"/>
              </a:rPr>
              <a:t>hành Windows</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Dữ liệu của phần mềm được lưu vào hệ quản trị cơ sở dữ </a:t>
            </a:r>
            <a:r>
              <a:rPr lang="en-US" sz="2400" dirty="0" smtClean="0">
                <a:solidFill>
                  <a:schemeClr val="tx1"/>
                </a:solidFill>
                <a:latin typeface="Arial" panose="020B0604020202020204" pitchFamily="34" charset="0"/>
                <a:cs typeface="Arial" panose="020B0604020202020204" pitchFamily="34" charset="0"/>
              </a:rPr>
              <a:t>liệu</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22</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Kết quả đạt được</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9" name="Footer Placeholder 2"/>
          <p:cNvSpPr txBox="1">
            <a:spLocks/>
          </p:cNvSpPr>
          <p:nvPr/>
        </p:nvSpPr>
        <p:spPr>
          <a:xfrm>
            <a:off x="0" y="6324600"/>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981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23</a:t>
            </a:fld>
            <a:endParaRPr lang="en-US"/>
          </a:p>
        </p:txBody>
      </p:sp>
      <p:sp>
        <p:nvSpPr>
          <p:cNvPr id="9" name="TextBox 8"/>
          <p:cNvSpPr txBox="1"/>
          <p:nvPr/>
        </p:nvSpPr>
        <p:spPr>
          <a:xfrm>
            <a:off x="632791" y="1154232"/>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chính</a:t>
            </a:r>
          </a:p>
        </p:txBody>
      </p:sp>
      <p:sp>
        <p:nvSpPr>
          <p:cNvPr id="10" name="Title 1">
            <a:extLst>
              <a:ext uri="{FF2B5EF4-FFF2-40B4-BE49-F238E27FC236}">
                <a16:creationId xmlns:a16="http://schemas.microsoft.com/office/drawing/2014/main" xmlns="" id="{7368D8FC-019C-4E0A-9E64-2A1D10A99CC1}"/>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4</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Kết quả đạt được</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632791" y="1676399"/>
            <a:ext cx="8131969" cy="4480719"/>
          </a:xfrm>
          <a:prstGeom prst="rect">
            <a:avLst/>
          </a:prstGeom>
        </p:spPr>
      </p:pic>
      <p:sp>
        <p:nvSpPr>
          <p:cNvPr id="8"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872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24</a:t>
            </a:fld>
            <a:endParaRPr lang="en-US"/>
          </a:p>
        </p:txBody>
      </p:sp>
      <p:sp>
        <p:nvSpPr>
          <p:cNvPr id="9" name="TextBox 8"/>
          <p:cNvSpPr txBox="1"/>
          <p:nvPr/>
        </p:nvSpPr>
        <p:spPr>
          <a:xfrm>
            <a:off x="606286"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bài học</a:t>
            </a:r>
          </a:p>
        </p:txBody>
      </p:sp>
      <p:pic>
        <p:nvPicPr>
          <p:cNvPr id="7" name="Picture 6"/>
          <p:cNvPicPr/>
          <p:nvPr/>
        </p:nvPicPr>
        <p:blipFill>
          <a:blip r:embed="rId2"/>
          <a:stretch>
            <a:fillRect/>
          </a:stretch>
        </p:blipFill>
        <p:spPr>
          <a:xfrm>
            <a:off x="606286" y="914400"/>
            <a:ext cx="8080514" cy="5441950"/>
          </a:xfrm>
          <a:prstGeom prst="rect">
            <a:avLst/>
          </a:prstGeom>
        </p:spPr>
      </p:pic>
      <p:sp>
        <p:nvSpPr>
          <p:cNvPr id="8"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431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25</a:t>
            </a:fld>
            <a:endParaRPr lang="en-US"/>
          </a:p>
        </p:txBody>
      </p:sp>
      <p:sp>
        <p:nvSpPr>
          <p:cNvPr id="9" name="TextBox 8"/>
          <p:cNvSpPr txBox="1"/>
          <p:nvPr/>
        </p:nvSpPr>
        <p:spPr>
          <a:xfrm>
            <a:off x="632790" y="3810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bài học</a:t>
            </a:r>
          </a:p>
        </p:txBody>
      </p:sp>
      <p:sp>
        <p:nvSpPr>
          <p:cNvPr id="8"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04800" y="1066800"/>
            <a:ext cx="8458200" cy="4661365"/>
          </a:xfrm>
          <a:prstGeom prst="rect">
            <a:avLst/>
          </a:prstGeom>
        </p:spPr>
      </p:pic>
    </p:spTree>
    <p:extLst>
      <p:ext uri="{BB962C8B-B14F-4D97-AF65-F5344CB8AC3E}">
        <p14:creationId xmlns:p14="http://schemas.microsoft.com/office/powerpoint/2010/main" val="4151963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26</a:t>
            </a:fld>
            <a:endParaRPr lang="en-US"/>
          </a:p>
        </p:txBody>
      </p:sp>
      <p:sp>
        <p:nvSpPr>
          <p:cNvPr id="9" name="TextBox 8"/>
          <p:cNvSpPr txBox="1"/>
          <p:nvPr/>
        </p:nvSpPr>
        <p:spPr>
          <a:xfrm>
            <a:off x="457200" y="483513"/>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danh sách ngữ pháp</a:t>
            </a:r>
          </a:p>
        </p:txBody>
      </p:sp>
      <p:pic>
        <p:nvPicPr>
          <p:cNvPr id="2" name="Picture 1"/>
          <p:cNvPicPr>
            <a:picLocks noChangeAspect="1"/>
          </p:cNvPicPr>
          <p:nvPr/>
        </p:nvPicPr>
        <p:blipFill>
          <a:blip r:embed="rId2"/>
          <a:stretch>
            <a:fillRect/>
          </a:stretch>
        </p:blipFill>
        <p:spPr>
          <a:xfrm>
            <a:off x="533400" y="1283350"/>
            <a:ext cx="8153400" cy="4584049"/>
          </a:xfrm>
          <a:prstGeom prst="rect">
            <a:avLst/>
          </a:prstGeom>
        </p:spPr>
      </p:pic>
      <p:sp>
        <p:nvSpPr>
          <p:cNvPr id="7"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9063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27</a:t>
            </a:fld>
            <a:endParaRPr lang="en-US"/>
          </a:p>
        </p:txBody>
      </p:sp>
      <p:sp>
        <p:nvSpPr>
          <p:cNvPr id="9" name="TextBox 8"/>
          <p:cNvSpPr txBox="1"/>
          <p:nvPr/>
        </p:nvSpPr>
        <p:spPr>
          <a:xfrm>
            <a:off x="609600" y="533400"/>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chi tiết ngữ pháp</a:t>
            </a:r>
          </a:p>
        </p:txBody>
      </p:sp>
      <p:pic>
        <p:nvPicPr>
          <p:cNvPr id="2" name="Picture 1"/>
          <p:cNvPicPr>
            <a:picLocks noChangeAspect="1"/>
          </p:cNvPicPr>
          <p:nvPr/>
        </p:nvPicPr>
        <p:blipFill>
          <a:blip r:embed="rId2"/>
          <a:stretch>
            <a:fillRect/>
          </a:stretch>
        </p:blipFill>
        <p:spPr>
          <a:xfrm>
            <a:off x="609600" y="1295400"/>
            <a:ext cx="8077200" cy="4155253"/>
          </a:xfrm>
          <a:prstGeom prst="rect">
            <a:avLst/>
          </a:prstGeom>
        </p:spPr>
      </p:pic>
      <p:sp>
        <p:nvSpPr>
          <p:cNvPr id="7"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3151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28</a:t>
            </a:fld>
            <a:endParaRPr lang="en-US"/>
          </a:p>
        </p:txBody>
      </p:sp>
      <p:sp>
        <p:nvSpPr>
          <p:cNvPr id="9" name="TextBox 8"/>
          <p:cNvSpPr txBox="1"/>
          <p:nvPr/>
        </p:nvSpPr>
        <p:spPr>
          <a:xfrm>
            <a:off x="536712" y="544631"/>
            <a:ext cx="5562600" cy="430887"/>
          </a:xfrm>
          <a:prstGeom prst="rect">
            <a:avLst/>
          </a:prstGeom>
          <a:noFill/>
        </p:spPr>
        <p:txBody>
          <a:bodyPr wrap="square" rtlCol="0">
            <a:spAutoFit/>
          </a:bodyPr>
          <a:lstStyle/>
          <a:p>
            <a:pPr marL="342900" indent="-342900">
              <a:spcBef>
                <a:spcPts val="1200"/>
              </a:spcBef>
              <a:buFont typeface="Wingdings" panose="05000000000000000000" pitchFamily="2" charset="2"/>
              <a:buChar char="Ø"/>
            </a:pPr>
            <a:r>
              <a:rPr lang="en-US" sz="2200" dirty="0">
                <a:latin typeface="Arial" panose="020B0604020202020204" pitchFamily="34" charset="0"/>
                <a:cs typeface="Arial" panose="020B0604020202020204" pitchFamily="34" charset="0"/>
              </a:rPr>
              <a:t>Giao diện từ điển</a:t>
            </a:r>
          </a:p>
        </p:txBody>
      </p:sp>
      <p:pic>
        <p:nvPicPr>
          <p:cNvPr id="6" name="Picture 5"/>
          <p:cNvPicPr>
            <a:picLocks noChangeAspect="1"/>
          </p:cNvPicPr>
          <p:nvPr/>
        </p:nvPicPr>
        <p:blipFill>
          <a:blip r:embed="rId2"/>
          <a:stretch>
            <a:fillRect/>
          </a:stretch>
        </p:blipFill>
        <p:spPr>
          <a:xfrm>
            <a:off x="536712" y="1828800"/>
            <a:ext cx="7921488" cy="3581400"/>
          </a:xfrm>
          <a:prstGeom prst="rect">
            <a:avLst/>
          </a:prstGeom>
        </p:spPr>
      </p:pic>
      <p:sp>
        <p:nvSpPr>
          <p:cNvPr id="7"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463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29</a:t>
            </a:fld>
            <a:endParaRPr lang="en-US"/>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6</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Demo ứng dụng</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9"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033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1.1 Lý do chọn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8" name="Title 1"/>
          <p:cNvSpPr txBox="1">
            <a:spLocks/>
          </p:cNvSpPr>
          <p:nvPr/>
        </p:nvSpPr>
        <p:spPr>
          <a:xfrm>
            <a:off x="762000" y="14478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còn gọi là </a:t>
            </a:r>
            <a:r>
              <a:rPr lang="en-US" sz="2400" b="1" dirty="0">
                <a:solidFill>
                  <a:schemeClr val="tx1"/>
                </a:solidFill>
                <a:latin typeface="Arial" panose="020B0604020202020204" pitchFamily="34" charset="0"/>
                <a:cs typeface="Arial" panose="020B0604020202020204" pitchFamily="34" charset="0"/>
              </a:rPr>
              <a:t>Cờ 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 </a:t>
            </a:r>
            <a:r>
              <a:rPr lang="en-US" sz="2400" b="1" dirty="0" smtClean="0">
                <a:solidFill>
                  <a:schemeClr val="tx1"/>
                </a:solidFill>
                <a:latin typeface="Arial" panose="020B0604020202020204" pitchFamily="34" charset="0"/>
                <a:cs typeface="Arial" panose="020B0604020202020204" pitchFamily="34" charset="0"/>
              </a:rPr>
              <a:t>Ho</a:t>
            </a:r>
            <a:r>
              <a:rPr lang="en-US" sz="2400" dirty="0" smtClean="0">
                <a:solidFill>
                  <a:schemeClr val="tx1"/>
                </a:solidFill>
                <a:latin typeface="Arial" panose="020B0604020202020204" pitchFamily="34" charset="0"/>
                <a:cs typeface="Arial" panose="020B0604020202020204" pitchFamily="34" charset="0"/>
              </a:rPr>
              <a:t>, hoặc</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theo chính tả tiếng Cơ Ho.</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K’Ho</a:t>
            </a:r>
            <a:r>
              <a:rPr lang="en-US" sz="2400" b="1"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là một dân tộc trong số 54 dân tộc tại Việt Nam, là một trong những cư dân bản địa tỉnh Lâm Đồng.</a:t>
            </a:r>
          </a:p>
          <a:p>
            <a:pPr marL="342900" indent="-342900" algn="just">
              <a:spcBef>
                <a:spcPts val="12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Hiện nay, việc giao tiếp với người K’Ho còn hạn chế, việc áp dụng khoa học công nghệ vào nghiên cứu ngôn ngữ của đồng bào thiểu số cũng như việc dạy và học ngôn ngữ các dân tộc thiểu số nói chung và dân tộc K’Ho nói riêng chưa được phổ biến.</a:t>
            </a:r>
          </a:p>
        </p:txBody>
      </p:sp>
      <p:sp>
        <p:nvSpPr>
          <p:cNvPr id="9"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297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228600" y="884238"/>
            <a:ext cx="8763000" cy="4754562"/>
          </a:xfrm>
        </p:spPr>
        <p:txBody>
          <a:bodyPr>
            <a:noAutofit/>
          </a:bodyPr>
          <a:lstStyle/>
          <a:p>
            <a:pPr marL="342900" indent="-342900" algn="l">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Ứng </a:t>
            </a:r>
            <a:r>
              <a:rPr lang="en-US" sz="2400" dirty="0" smtClean="0">
                <a:solidFill>
                  <a:schemeClr val="tx1"/>
                </a:solidFill>
                <a:latin typeface="Arial" panose="020B0604020202020204" pitchFamily="34" charset="0"/>
                <a:cs typeface="Arial" panose="020B0604020202020204" pitchFamily="34" charset="0"/>
              </a:rPr>
              <a:t>dụng </a:t>
            </a:r>
            <a:r>
              <a:rPr lang="en-US" sz="2400" dirty="0">
                <a:solidFill>
                  <a:schemeClr val="tx1"/>
                </a:solidFill>
                <a:latin typeface="Arial" panose="020B0604020202020204" pitchFamily="34" charset="0"/>
                <a:cs typeface="Arial" panose="020B0604020202020204" pitchFamily="34" charset="0"/>
              </a:rPr>
              <a:t>học </a:t>
            </a:r>
            <a:r>
              <a:rPr lang="en-US" sz="2400" dirty="0" smtClean="0">
                <a:solidFill>
                  <a:schemeClr val="tx1"/>
                </a:solidFill>
                <a:latin typeface="Arial" panose="020B0604020202020204" pitchFamily="34" charset="0"/>
                <a:cs typeface="Arial" panose="020B0604020202020204" pitchFamily="34" charset="0"/>
              </a:rPr>
              <a:t>K’Ho đã được xây dựng thành công, có </a:t>
            </a:r>
            <a:r>
              <a:rPr lang="en-US" sz="2400" dirty="0">
                <a:solidFill>
                  <a:schemeClr val="tx1"/>
                </a:solidFill>
                <a:latin typeface="Arial" panose="020B0604020202020204" pitchFamily="34" charset="0"/>
                <a:cs typeface="Arial" panose="020B0604020202020204" pitchFamily="34" charset="0"/>
              </a:rPr>
              <a:t>các chức năng cơ bản của ứng dụng học ngôn ngữ.</a:t>
            </a:r>
            <a:endParaRPr lang="en-US" sz="2400" dirty="0" smtClean="0">
              <a:solidFill>
                <a:schemeClr val="tx1"/>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Hy vọng ứng </a:t>
            </a:r>
            <a:r>
              <a:rPr lang="en-US" sz="2400" dirty="0">
                <a:solidFill>
                  <a:schemeClr val="tx1"/>
                </a:solidFill>
                <a:latin typeface="Arial" panose="020B0604020202020204" pitchFamily="34" charset="0"/>
                <a:cs typeface="Arial" panose="020B0604020202020204" pitchFamily="34" charset="0"/>
              </a:rPr>
              <a:t>dụng học K’Ho </a:t>
            </a:r>
            <a:r>
              <a:rPr lang="en-US" sz="2400" dirty="0" smtClean="0">
                <a:solidFill>
                  <a:schemeClr val="tx1"/>
                </a:solidFill>
                <a:latin typeface="Arial" panose="020B0604020202020204" pitchFamily="34" charset="0"/>
                <a:cs typeface="Arial" panose="020B0604020202020204" pitchFamily="34" charset="0"/>
              </a:rPr>
              <a:t>sẽ là </a:t>
            </a:r>
            <a:r>
              <a:rPr lang="en-US" sz="2400" dirty="0">
                <a:solidFill>
                  <a:schemeClr val="tx1"/>
                </a:solidFill>
                <a:latin typeface="Arial" panose="020B0604020202020204" pitchFamily="34" charset="0"/>
                <a:cs typeface="Arial" panose="020B0604020202020204" pitchFamily="34" charset="0"/>
              </a:rPr>
              <a:t>ứng dụng hữu ích phục vụ cho việc phục vụ cho việc dạy, học tập và tìm hiểu về dân tộc K’Ho. </a:t>
            </a:r>
            <a:endParaRPr lang="en-US" sz="2400" dirty="0" smtClean="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Hướng phát triển:</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Ứng </a:t>
            </a:r>
            <a:r>
              <a:rPr lang="en-US" sz="2400" dirty="0">
                <a:solidFill>
                  <a:schemeClr val="tx1"/>
                </a:solidFill>
                <a:latin typeface="Arial" panose="020B0604020202020204" pitchFamily="34" charset="0"/>
                <a:cs typeface="Arial" panose="020B0604020202020204" pitchFamily="34" charset="0"/>
              </a:rPr>
              <a:t>dụng </a:t>
            </a:r>
            <a:r>
              <a:rPr lang="en-US" sz="2400" dirty="0" smtClean="0">
                <a:solidFill>
                  <a:schemeClr val="tx1"/>
                </a:solidFill>
                <a:latin typeface="Arial" panose="020B0604020202020204" pitchFamily="34" charset="0"/>
                <a:cs typeface="Arial" panose="020B0604020202020204" pitchFamily="34" charset="0"/>
              </a:rPr>
              <a:t>cần </a:t>
            </a:r>
            <a:r>
              <a:rPr lang="en-US" sz="2400" dirty="0">
                <a:solidFill>
                  <a:schemeClr val="tx1"/>
                </a:solidFill>
                <a:latin typeface="Arial" panose="020B0604020202020204" pitchFamily="34" charset="0"/>
                <a:cs typeface="Arial" panose="020B0604020202020204" pitchFamily="34" charset="0"/>
              </a:rPr>
              <a:t>hoàn thiện một số nội dung:</a:t>
            </a:r>
          </a:p>
          <a:p>
            <a:pPr marL="800100" lvl="1" indent="-342900" algn="just">
              <a:buFont typeface="Wingdings" panose="05000000000000000000" pitchFamily="2" charset="2"/>
              <a:buChar char="v"/>
            </a:pPr>
            <a:r>
              <a:rPr lang="en-US" sz="2400" dirty="0">
                <a:solidFill>
                  <a:schemeClr val="tx1"/>
                </a:solidFill>
                <a:latin typeface="Arial" panose="020B0604020202020204" pitchFamily="34" charset="0"/>
                <a:cs typeface="Arial" panose="020B0604020202020204" pitchFamily="34" charset="0"/>
              </a:rPr>
              <a:t>Tối ưu các chức năng của ứng dụng.</a:t>
            </a:r>
          </a:p>
          <a:p>
            <a:pPr marL="800100" lvl="1" indent="-342900" algn="just">
              <a:buFont typeface="Wingdings" panose="05000000000000000000" pitchFamily="2" charset="2"/>
              <a:buChar char="v"/>
            </a:pPr>
            <a:r>
              <a:rPr lang="en-US" sz="2400" dirty="0">
                <a:solidFill>
                  <a:schemeClr val="tx1"/>
                </a:solidFill>
                <a:latin typeface="Arial" panose="020B0604020202020204" pitchFamily="34" charset="0"/>
                <a:cs typeface="Arial" panose="020B0604020202020204" pitchFamily="34" charset="0"/>
              </a:rPr>
              <a:t>Hoàn thiện dữ liệu: từ vựng, âm thanh, hình ảnh.</a:t>
            </a:r>
          </a:p>
          <a:p>
            <a:pPr marL="800100" lvl="1" indent="-342900" algn="just">
              <a:buFont typeface="Wingdings" panose="05000000000000000000" pitchFamily="2" charset="2"/>
              <a:buChar char="v"/>
            </a:pPr>
            <a:r>
              <a:rPr lang="en-US" sz="2400" dirty="0">
                <a:solidFill>
                  <a:schemeClr val="tx1"/>
                </a:solidFill>
                <a:latin typeface="Arial" panose="020B0604020202020204" pitchFamily="34" charset="0"/>
                <a:cs typeface="Arial" panose="020B0604020202020204" pitchFamily="34" charset="0"/>
              </a:rPr>
              <a:t>Tra cứu đoạn văn bản, từ đồng nghĩa, từ trái nghĩa.</a:t>
            </a:r>
          </a:p>
          <a:p>
            <a:pPr marL="342900" indent="-342900" algn="just">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Hướng </a:t>
            </a:r>
            <a:r>
              <a:rPr lang="en-US" sz="2400" dirty="0">
                <a:solidFill>
                  <a:schemeClr val="tx1"/>
                </a:solidFill>
                <a:latin typeface="Arial" panose="020B0604020202020204" pitchFamily="34" charset="0"/>
                <a:cs typeface="Arial" panose="020B0604020202020204" pitchFamily="34" charset="0"/>
              </a:rPr>
              <a:t>phát triển của đề tài còn rộng như: </a:t>
            </a:r>
            <a:r>
              <a:rPr lang="en-US" sz="2400" dirty="0" smtClean="0">
                <a:solidFill>
                  <a:schemeClr val="tx1"/>
                </a:solidFill>
                <a:latin typeface="Arial" panose="020B0604020202020204" pitchFamily="34" charset="0"/>
                <a:cs typeface="Arial" panose="020B0604020202020204" pitchFamily="34" charset="0"/>
              </a:rPr>
              <a:t>dịch </a:t>
            </a:r>
            <a:r>
              <a:rPr lang="en-US" sz="2400" dirty="0">
                <a:solidFill>
                  <a:schemeClr val="tx1"/>
                </a:solidFill>
                <a:latin typeface="Arial" panose="020B0604020202020204" pitchFamily="34" charset="0"/>
                <a:cs typeface="Arial" panose="020B0604020202020204" pitchFamily="34" charset="0"/>
              </a:rPr>
              <a:t>tự động giữa tiếng </a:t>
            </a:r>
            <a:r>
              <a:rPr lang="en-US" sz="2400" dirty="0" smtClean="0">
                <a:solidFill>
                  <a:schemeClr val="tx1"/>
                </a:solidFill>
                <a:latin typeface="Arial" panose="020B0604020202020204" pitchFamily="34" charset="0"/>
                <a:cs typeface="Arial" panose="020B0604020202020204" pitchFamily="34" charset="0"/>
              </a:rPr>
              <a:t>K’Ho-Việt, </a:t>
            </a:r>
            <a:r>
              <a:rPr lang="en-US" sz="2400" dirty="0">
                <a:solidFill>
                  <a:schemeClr val="tx1"/>
                </a:solidFill>
                <a:latin typeface="Arial" panose="020B0604020202020204" pitchFamily="34" charset="0"/>
                <a:cs typeface="Arial" panose="020B0604020202020204" pitchFamily="34" charset="0"/>
              </a:rPr>
              <a:t>nhận dạng và tổng hợp tiếng K’Ho</a:t>
            </a:r>
            <a:r>
              <a:rPr lang="en-US" sz="2400"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
            </a:pPr>
            <a:endParaRPr lang="en-US" sz="2400" dirty="0">
              <a:solidFill>
                <a:schemeClr val="tx1"/>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endParaRPr lang="en-US" sz="2400" dirty="0" smtClean="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30</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5.1 Kết luận</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9"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9344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31</a:t>
            </a:fld>
            <a:endParaRPr lang="en-US"/>
          </a:p>
        </p:txBody>
      </p:sp>
      <p:sp>
        <p:nvSpPr>
          <p:cNvPr id="9" name="TextBox 8"/>
          <p:cNvSpPr txBox="1"/>
          <p:nvPr/>
        </p:nvSpPr>
        <p:spPr>
          <a:xfrm>
            <a:off x="632791" y="2667000"/>
            <a:ext cx="8054009" cy="954107"/>
          </a:xfrm>
          <a:prstGeom prst="rect">
            <a:avLst/>
          </a:prstGeom>
          <a:noFill/>
        </p:spPr>
        <p:txBody>
          <a:bodyPr wrap="squar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Cảm ơn </a:t>
            </a:r>
            <a:r>
              <a:rPr lang="en-US" sz="2800" dirty="0">
                <a:solidFill>
                  <a:schemeClr val="bg1"/>
                </a:solidFill>
                <a:latin typeface="Arial" panose="020B0604020202020204" pitchFamily="34" charset="0"/>
                <a:cs typeface="Arial" panose="020B0604020202020204" pitchFamily="34" charset="0"/>
              </a:rPr>
              <a:t>Thầy Cô đã chú ý lắng nghe nhóm em trình bày.</a:t>
            </a:r>
          </a:p>
        </p:txBody>
      </p:sp>
      <p:sp>
        <p:nvSpPr>
          <p:cNvPr id="6" name="TextBox 5"/>
          <p:cNvSpPr txBox="1"/>
          <p:nvPr/>
        </p:nvSpPr>
        <p:spPr>
          <a:xfrm>
            <a:off x="544995" y="2897831"/>
            <a:ext cx="8054009" cy="492443"/>
          </a:xfrm>
          <a:prstGeom prst="rect">
            <a:avLst/>
          </a:prstGeom>
          <a:noFill/>
        </p:spPr>
        <p:txBody>
          <a:bodyPr wrap="square" rtlCol="0">
            <a:spAutoFit/>
          </a:bodyPr>
          <a:lstStyle/>
          <a:p>
            <a:pPr algn="ctr"/>
            <a:r>
              <a:rPr lang="en-US" sz="2600" b="1" dirty="0" smtClean="0">
                <a:latin typeface="Arial" panose="020B0604020202020204" pitchFamily="34" charset="0"/>
                <a:cs typeface="Arial" panose="020B0604020202020204" pitchFamily="34" charset="0"/>
              </a:rPr>
              <a:t>CẢM ƠN THẦY CÔ VÀ CÁC BẠN ĐÃ LẮNG NGHE</a:t>
            </a:r>
            <a:endParaRPr lang="en-US" sz="2600" b="1" dirty="0">
              <a:latin typeface="Arial" panose="020B0604020202020204" pitchFamily="34" charset="0"/>
              <a:cs typeface="Arial" panose="020B0604020202020204" pitchFamily="34" charset="0"/>
            </a:endParaRPr>
          </a:p>
        </p:txBody>
      </p:sp>
      <p:sp>
        <p:nvSpPr>
          <p:cNvPr id="7"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574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4</a:t>
            </a:fld>
            <a:endParaRPr lang="en-US"/>
          </a:p>
        </p:txBody>
      </p:sp>
      <p:sp>
        <p:nvSpPr>
          <p:cNvPr id="8" name="TextBox 7"/>
          <p:cNvSpPr txBox="1"/>
          <p:nvPr/>
        </p:nvSpPr>
        <p:spPr>
          <a:xfrm>
            <a:off x="437322" y="304800"/>
            <a:ext cx="8382000" cy="1200329"/>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a:buClr>
                <a:srgbClr val="00B404"/>
              </a:buClr>
            </a:pPr>
            <a:r>
              <a:rPr lang="en-US" sz="2400" dirty="0">
                <a:latin typeface="Arial" panose="020B0604020202020204" pitchFamily="34" charset="0"/>
                <a:cs typeface="Arial" panose="020B0604020202020204" pitchFamily="34" charset="0"/>
              </a:rPr>
              <a:t>Nên việc dạy và học ngôn ngữ này là việc thiết yếu.</a:t>
            </a:r>
          </a:p>
          <a:p>
            <a:pPr marL="342900" indent="-342900">
              <a:buFont typeface="Symbol" panose="05050102010706020507" pitchFamily="18" charset="2"/>
              <a:buChar char="Þ"/>
            </a:pPr>
            <a:r>
              <a:rPr lang="en-US" sz="2400" dirty="0" smtClean="0">
                <a:latin typeface="Arial" panose="020B0604020202020204" pitchFamily="34" charset="0"/>
                <a:cs typeface="Arial" panose="020B0604020202020204" pitchFamily="34" charset="0"/>
              </a:rPr>
              <a:t>Vì </a:t>
            </a:r>
            <a:r>
              <a:rPr lang="en-US" sz="2400" dirty="0">
                <a:latin typeface="Arial" panose="020B0604020202020204" pitchFamily="34" charset="0"/>
                <a:cs typeface="Arial" panose="020B0604020202020204" pitchFamily="34" charset="0"/>
              </a:rPr>
              <a:t>vậy nhóm em quyết định chọn đề tài</a:t>
            </a:r>
            <a:r>
              <a:rPr lang="en-US" sz="2400" dirty="0" smtClean="0">
                <a:latin typeface="Arial" panose="020B0604020202020204" pitchFamily="34" charset="0"/>
                <a:cs typeface="Arial" panose="020B0604020202020204" pitchFamily="34" charset="0"/>
              </a:rPr>
              <a:t>:</a:t>
            </a:r>
          </a:p>
          <a:p>
            <a:pPr algn="ctr">
              <a:buClr>
                <a:srgbClr val="00B404"/>
              </a:buClr>
            </a:pP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XÂY DỰNG ỨNG DỤNG HỌC K’HO</a:t>
            </a:r>
            <a:r>
              <a:rPr lang="en-US" sz="2400" dirty="0">
                <a:latin typeface="Arial" panose="020B0604020202020204" pitchFamily="34" charset="0"/>
                <a:cs typeface="Arial" panose="020B0604020202020204" pitchFamily="34" charset="0"/>
              </a:rPr>
              <a: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22" y="1505129"/>
            <a:ext cx="8249478" cy="4603750"/>
          </a:xfrm>
          <a:prstGeom prst="rect">
            <a:avLst/>
          </a:prstGeom>
        </p:spPr>
      </p:pic>
      <p:sp>
        <p:nvSpPr>
          <p:cNvPr id="7"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038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5</a:t>
            </a:fld>
            <a:endParaRPr lang="en-US"/>
          </a:p>
        </p:txBody>
      </p:sp>
      <p:sp>
        <p:nvSpPr>
          <p:cNvPr id="6" name="Title 1"/>
          <p:cNvSpPr txBox="1">
            <a:spLocks/>
          </p:cNvSpPr>
          <p:nvPr/>
        </p:nvSpPr>
        <p:spPr>
          <a:xfrm>
            <a:off x="609600" y="1066800"/>
            <a:ext cx="8077200" cy="51054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lvl="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tiêu chung: </a:t>
            </a:r>
          </a:p>
          <a:p>
            <a:pPr marL="463550" lvl="0" algn="just">
              <a:buClr>
                <a:srgbClr val="00B404"/>
              </a:buClr>
            </a:pPr>
            <a:r>
              <a:rPr lang="en-US" sz="2300" dirty="0">
                <a:solidFill>
                  <a:schemeClr val="tx1"/>
                </a:solidFill>
                <a:latin typeface="Arial" panose="020B0604020202020204" pitchFamily="34" charset="0"/>
                <a:cs typeface="Arial" panose="020B0604020202020204" pitchFamily="34" charset="0"/>
              </a:rPr>
              <a:t>Đề xuất phương án thực hiện “Ứng dụng học tiếng K'Ho” khả thi, để từ đó tiến hành xây dựng thành công ứng dụng học tiếng K’Ho.</a:t>
            </a:r>
          </a:p>
          <a:p>
            <a:pPr marL="463550" lvl="0" algn="just">
              <a:buClr>
                <a:srgbClr val="00B404"/>
              </a:buClr>
            </a:pPr>
            <a:endParaRPr lang="en-US" sz="2300" dirty="0">
              <a:solidFill>
                <a:schemeClr val="tx1"/>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sz="2300" b="1" dirty="0">
                <a:solidFill>
                  <a:schemeClr val="tx1"/>
                </a:solidFill>
                <a:latin typeface="Arial" panose="020B0604020202020204" pitchFamily="34" charset="0"/>
                <a:cs typeface="Arial" panose="020B0604020202020204" pitchFamily="34" charset="0"/>
              </a:rPr>
              <a:t>Mục tiêu cụ thể:</a:t>
            </a:r>
          </a:p>
          <a:p>
            <a:pPr marL="625475" indent="-396875" algn="just">
              <a:buFont typeface="Arial" panose="020B0604020202020204" pitchFamily="34" charset="0"/>
              <a:buChar char="•"/>
            </a:pPr>
            <a:r>
              <a:rPr lang="en-US" sz="2300" dirty="0">
                <a:solidFill>
                  <a:schemeClr val="tx1"/>
                </a:solidFill>
                <a:latin typeface="Arial" panose="020B0604020202020204" pitchFamily="34" charset="0"/>
                <a:cs typeface="Arial" panose="020B0604020202020204" pitchFamily="34" charset="0"/>
              </a:rPr>
              <a:t>Tìm hiểu về mặt ngôn ngữ của tiếng K'Ho, tài liệu dạy tiếng K’Ho.</a:t>
            </a:r>
          </a:p>
          <a:p>
            <a:pPr marL="625475" indent="-396875" algn="just">
              <a:buFont typeface="Arial" panose="020B0604020202020204" pitchFamily="34" charset="0"/>
              <a:buChar char="•"/>
            </a:pPr>
            <a:r>
              <a:rPr lang="en-US" sz="2300" dirty="0">
                <a:solidFill>
                  <a:schemeClr val="tx1"/>
                </a:solidFill>
                <a:latin typeface="Arial" panose="020B0604020202020204" pitchFamily="34" charset="0"/>
                <a:cs typeface="Arial" panose="020B0604020202020204" pitchFamily="34" charset="0"/>
              </a:rPr>
              <a:t>Tìm hiểu các ứng dụng về học ngôn ngữ: Giao diện và các chức năng.</a:t>
            </a:r>
          </a:p>
          <a:p>
            <a:pPr marL="625475" indent="-396875" algn="just">
              <a:buFont typeface="Arial" panose="020B0604020202020204" pitchFamily="34" charset="0"/>
              <a:buChar char="•"/>
            </a:pPr>
            <a:r>
              <a:rPr lang="en-US" sz="2300" dirty="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 từ đó đề xuất phương án thực hiện đề tài khả thi và hiệu quả.</a:t>
            </a:r>
          </a:p>
          <a:p>
            <a:pPr marL="625475" indent="-396875" algn="just">
              <a:buFont typeface="Arial" panose="020B0604020202020204" pitchFamily="34" charset="0"/>
              <a:buChar char="•"/>
            </a:pPr>
            <a:r>
              <a:rPr lang="en-US" sz="2300" dirty="0">
                <a:solidFill>
                  <a:schemeClr val="tx1"/>
                </a:solidFill>
                <a:latin typeface="Arial" panose="020B0604020202020204" pitchFamily="34" charset="0"/>
                <a:cs typeface="Arial" panose="020B0604020202020204" pitchFamily="34" charset="0"/>
              </a:rPr>
              <a:t>Xây dựng hệ thống học tiếng K’Ho.</a:t>
            </a:r>
          </a:p>
        </p:txBody>
      </p:sp>
      <p:sp>
        <p:nvSpPr>
          <p:cNvPr id="8" name="Title 1">
            <a:extLst>
              <a:ext uri="{FF2B5EF4-FFF2-40B4-BE49-F238E27FC236}">
                <a16:creationId xmlns:a16="http://schemas.microsoft.com/office/drawing/2014/main" xmlns="" id="{6678819E-8E04-460E-A82B-ECE3893CFFD4}"/>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1.2 </a:t>
            </a: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Mục tiêu đề tài</a:t>
            </a:r>
          </a:p>
        </p:txBody>
      </p:sp>
      <p:sp>
        <p:nvSpPr>
          <p:cNvPr id="7"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159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287134473"/>
              </p:ext>
            </p:extLst>
          </p:nvPr>
        </p:nvGraphicFramePr>
        <p:xfrm>
          <a:off x="375305" y="1032998"/>
          <a:ext cx="8311494" cy="5634748"/>
        </p:xfrm>
        <a:graphic>
          <a:graphicData uri="http://schemas.openxmlformats.org/drawingml/2006/table">
            <a:tbl>
              <a:tblPr firstRow="1" bandRow="1">
                <a:tableStyleId>{5C22544A-7EE6-4342-B048-85BDC9FD1C3A}</a:tableStyleId>
              </a:tblPr>
              <a:tblGrid>
                <a:gridCol w="900081"/>
                <a:gridCol w="900081"/>
                <a:gridCol w="5286401"/>
                <a:gridCol w="1224931"/>
              </a:tblGrid>
              <a:tr h="724146">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Từ ngày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Đến ngày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457200" algn="ctr">
                        <a:lnSpc>
                          <a:spcPct val="107000"/>
                        </a:lnSpc>
                        <a:spcAft>
                          <a:spcPts val="0"/>
                        </a:spcAft>
                      </a:pPr>
                      <a:r>
                        <a:rPr lang="en-US" sz="1200" dirty="0" err="1">
                          <a:solidFill>
                            <a:schemeClr val="tx1"/>
                          </a:solidFill>
                          <a:effectLst/>
                          <a:latin typeface="Arial" panose="020B0604020202020204" pitchFamily="34" charset="0"/>
                          <a:cs typeface="Arial" panose="020B0604020202020204" pitchFamily="34" charset="0"/>
                        </a:rPr>
                        <a:t>Nội</a:t>
                      </a:r>
                      <a:r>
                        <a:rPr lang="en-US" sz="1200" dirty="0">
                          <a:solidFill>
                            <a:schemeClr val="tx1"/>
                          </a:solidFill>
                          <a:effectLst/>
                          <a:latin typeface="Arial" panose="020B0604020202020204" pitchFamily="34" charset="0"/>
                          <a:cs typeface="Arial" panose="020B0604020202020204" pitchFamily="34" charset="0"/>
                        </a:rPr>
                        <a:t> dung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ea typeface="+mn-ea"/>
                          <a:cs typeface="Arial" panose="020B0604020202020204" pitchFamily="34" charset="0"/>
                        </a:rPr>
                        <a:t>Tiến</a:t>
                      </a:r>
                      <a:r>
                        <a:rPr lang="en-US" sz="1200" baseline="0" dirty="0" smtClean="0">
                          <a:solidFill>
                            <a:schemeClr val="tx1"/>
                          </a:solidFill>
                          <a:effectLst/>
                          <a:latin typeface="Arial" panose="020B0604020202020204" pitchFamily="34" charset="0"/>
                          <a:ea typeface="+mn-ea"/>
                          <a:cs typeface="Arial" panose="020B0604020202020204" pitchFamily="34" charset="0"/>
                        </a:rPr>
                        <a:t> độ</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28856">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15/06/2017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30/06/2017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Làm đề cương chi tiết của </a:t>
                      </a:r>
                      <a:r>
                        <a:rPr lang="en-US" sz="1200" dirty="0" err="1">
                          <a:solidFill>
                            <a:schemeClr val="tx1"/>
                          </a:solidFill>
                          <a:effectLst/>
                          <a:latin typeface="Arial" panose="020B0604020202020204" pitchFamily="34" charset="0"/>
                          <a:cs typeface="Arial" panose="020B0604020202020204" pitchFamily="34" charset="0"/>
                        </a:rPr>
                        <a:t>đề</a:t>
                      </a:r>
                      <a:r>
                        <a:rPr lang="en-US" sz="1200" dirty="0">
                          <a:solidFill>
                            <a:schemeClr val="tx1"/>
                          </a:solidFill>
                          <a:effectLst/>
                          <a:latin typeface="Arial" panose="020B0604020202020204" pitchFamily="34" charset="0"/>
                          <a:cs typeface="Arial" panose="020B0604020202020204" pitchFamily="34" charset="0"/>
                        </a:rPr>
                        <a:t> </a:t>
                      </a:r>
                      <a:r>
                        <a:rPr lang="en-US" sz="1200" dirty="0" err="1" smtClean="0">
                          <a:solidFill>
                            <a:schemeClr val="tx1"/>
                          </a:solidFill>
                          <a:effectLst/>
                          <a:latin typeface="Arial" panose="020B0604020202020204" pitchFamily="34" charset="0"/>
                          <a:cs typeface="Arial" panose="020B0604020202020204" pitchFamily="34" charset="0"/>
                        </a:rPr>
                        <a:t>tài</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3400">
                <a:tc>
                  <a:txBody>
                    <a:bodyPr/>
                    <a:lstStyle/>
                    <a:p>
                      <a:pPr marL="0" indent="0" algn="ctr">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01/07/2017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30/07/2017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Khảo sát hiện trạng các </a:t>
                      </a:r>
                      <a:r>
                        <a:rPr lang="en-US" sz="1200" dirty="0" smtClean="0">
                          <a:solidFill>
                            <a:schemeClr val="tx1"/>
                          </a:solidFill>
                          <a:effectLst/>
                          <a:latin typeface="Arial" panose="020B0604020202020204" pitchFamily="34" charset="0"/>
                          <a:cs typeface="Arial" panose="020B0604020202020204" pitchFamily="34" charset="0"/>
                        </a:rPr>
                        <a:t>ứng</a:t>
                      </a:r>
                      <a:r>
                        <a:rPr lang="en-US" sz="1200" baseline="0" dirty="0" smtClean="0">
                          <a:solidFill>
                            <a:schemeClr val="tx1"/>
                          </a:solidFill>
                          <a:effectLst/>
                          <a:latin typeface="Arial" panose="020B0604020202020204" pitchFamily="34" charset="0"/>
                          <a:cs typeface="Arial" panose="020B0604020202020204" pitchFamily="34" charset="0"/>
                        </a:rPr>
                        <a:t> dụng học ngôn ngữ hiện nay</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3400">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01/08/2017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31/08/2017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a:solidFill>
                            <a:schemeClr val="tx1"/>
                          </a:solidFill>
                          <a:effectLst/>
                          <a:latin typeface="Arial" panose="020B0604020202020204" pitchFamily="34" charset="0"/>
                          <a:cs typeface="Arial" panose="020B0604020202020204" pitchFamily="34" charset="0"/>
                        </a:rPr>
                        <a:t>Tìm hiểu </a:t>
                      </a:r>
                      <a:r>
                        <a:rPr lang="en-US" sz="1200" dirty="0" smtClean="0">
                          <a:solidFill>
                            <a:schemeClr val="tx1"/>
                          </a:solidFill>
                          <a:effectLst/>
                          <a:latin typeface="Arial" panose="020B0604020202020204" pitchFamily="34" charset="0"/>
                          <a:cs typeface="Arial" panose="020B0604020202020204" pitchFamily="34" charset="0"/>
                        </a:rPr>
                        <a:t>về</a:t>
                      </a:r>
                      <a:r>
                        <a:rPr lang="en-US" sz="1200" baseline="0" dirty="0" smtClean="0">
                          <a:solidFill>
                            <a:schemeClr val="tx1"/>
                          </a:solidFill>
                          <a:effectLst/>
                          <a:latin typeface="Arial" panose="020B0604020202020204" pitchFamily="34" charset="0"/>
                          <a:cs typeface="Arial" panose="020B0604020202020204" pitchFamily="34" charset="0"/>
                        </a:rPr>
                        <a:t> tiếng dân tộc K’Ho</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38431">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01/09/2017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30/09/2017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l">
                        <a:lnSpc>
                          <a:spcPct val="107000"/>
                        </a:lnSpc>
                        <a:spcAft>
                          <a:spcPts val="0"/>
                        </a:spcAft>
                        <a:buFont typeface="Arial" panose="020B0604020202020204" pitchFamily="34" charset="0"/>
                        <a:buNone/>
                      </a:pPr>
                      <a:r>
                        <a:rPr lang="en-US" sz="1200" dirty="0" smtClean="0">
                          <a:solidFill>
                            <a:schemeClr val="tx1"/>
                          </a:solidFill>
                          <a:effectLst/>
                          <a:latin typeface="Arial" panose="020B0604020202020204" pitchFamily="34" charset="0"/>
                          <a:ea typeface="+mn-ea"/>
                          <a:cs typeface="Arial" panose="020B0604020202020204" pitchFamily="34" charset="0"/>
                        </a:rPr>
                        <a:t>Đề</a:t>
                      </a:r>
                      <a:r>
                        <a:rPr lang="en-US" sz="1200" baseline="0" dirty="0" smtClean="0">
                          <a:solidFill>
                            <a:schemeClr val="tx1"/>
                          </a:solidFill>
                          <a:effectLst/>
                          <a:latin typeface="Arial" panose="020B0604020202020204" pitchFamily="34" charset="0"/>
                          <a:ea typeface="+mn-ea"/>
                          <a:cs typeface="Arial" panose="020B0604020202020204" pitchFamily="34" charset="0"/>
                        </a:rPr>
                        <a:t> xuất phương pháp xây dựng ứng dụng, đề xuất giao diện của ứng dụng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528369">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01/10/2017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15/10/2017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marR="0" indent="0" algn="l" defTabSz="914400" rtl="0" eaLnBrk="1" fontAlgn="auto" latinLnBrk="0" hangingPunct="1">
                        <a:lnSpc>
                          <a:spcPct val="107000"/>
                        </a:lnSpc>
                        <a:spcBef>
                          <a:spcPts val="0"/>
                        </a:spcBef>
                        <a:spcAft>
                          <a:spcPts val="0"/>
                        </a:spcAft>
                        <a:buClrTx/>
                        <a:buSzTx/>
                        <a:buFont typeface="Arial" panose="020B0604020202020204" pitchFamily="34" charset="0"/>
                        <a:buNone/>
                        <a:tabLst/>
                        <a:defRPr/>
                      </a:pPr>
                      <a:r>
                        <a:rPr lang="en-US" sz="1200" dirty="0" smtClean="0">
                          <a:solidFill>
                            <a:schemeClr val="tx1"/>
                          </a:solidFill>
                          <a:effectLst/>
                          <a:latin typeface="Arial" panose="020B0604020202020204" pitchFamily="34" charset="0"/>
                          <a:cs typeface="Arial" panose="020B0604020202020204" pitchFamily="34" charset="0"/>
                        </a:rPr>
                        <a:t>Xây</a:t>
                      </a:r>
                      <a:r>
                        <a:rPr lang="en-US" sz="1200" baseline="0" dirty="0" smtClean="0">
                          <a:solidFill>
                            <a:schemeClr val="tx1"/>
                          </a:solidFill>
                          <a:effectLst/>
                          <a:latin typeface="Arial" panose="020B0604020202020204" pitchFamily="34" charset="0"/>
                          <a:cs typeface="Arial" panose="020B0604020202020204" pitchFamily="34" charset="0"/>
                        </a:rPr>
                        <a:t> dựng ứng dụng học tiếng K’Ho</a:t>
                      </a:r>
                    </a:p>
                  </a:txBody>
                  <a:tcPr marL="41861" marR="41861"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r>
                        <a:rPr lang="en-US" sz="1200" dirty="0" smtClean="0">
                          <a:solidFill>
                            <a:schemeClr val="tx1"/>
                          </a:solidFill>
                          <a:effectLst/>
                          <a:latin typeface="Arial" panose="020B0604020202020204" pitchFamily="34" charset="0"/>
                          <a:cs typeface="Arial" panose="020B0604020202020204" pitchFamily="34" charset="0"/>
                        </a:rPr>
                        <a:t> </a:t>
                      </a:r>
                      <a:endPar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435022">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16/10/2017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15/11/2017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Hoàn thành dần các chứng năng của ứng dụng</a:t>
                      </a:r>
                      <a:endPar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err="1"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a:t>
                      </a:r>
                      <a:r>
                        <a:rPr lang="en-US" sz="1200" baseline="0" dirty="0" err="1" smtClean="0">
                          <a:solidFill>
                            <a:schemeClr val="tx1"/>
                          </a:solidFill>
                          <a:effectLst/>
                          <a:latin typeface="Arial" panose="020B0604020202020204" pitchFamily="34" charset="0"/>
                          <a:cs typeface="Arial" panose="020B0604020202020204" pitchFamily="34" charset="0"/>
                        </a:rPr>
                        <a:t>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1088978">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16/11/2017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30/11/2017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thiện các chức năng của ứng dụng:</a:t>
                      </a:r>
                    </a:p>
                    <a:p>
                      <a:pPr algn="l">
                        <a:lnSpc>
                          <a:spcPct val="107000"/>
                        </a:lnSpc>
                        <a:spcAft>
                          <a:spcPts val="0"/>
                        </a:spcAft>
                      </a:pPr>
                      <a:r>
                        <a:rPr lang="en-US" sz="120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a:t>
                      </a: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Đủ 40 bài: bài khóa, từ vựng, ngữ pháp, đàm thoại, luyện tập,...</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 Âm thanh</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      + Hình ảnh</a:t>
                      </a:r>
                    </a:p>
                    <a:p>
                      <a:pPr algn="l">
                        <a:lnSpc>
                          <a:spcPct val="107000"/>
                        </a:lnSpc>
                        <a:spcAft>
                          <a:spcPts val="0"/>
                        </a:spcAft>
                      </a:pPr>
                      <a:r>
                        <a:rPr lang="en-US" sz="1200" baseline="0" dirty="0" smtClean="0">
                          <a:solidFill>
                            <a:schemeClr val="tx1"/>
                          </a:solidFill>
                          <a:effectLst/>
                          <a:latin typeface="Arial" panose="020B0604020202020204" pitchFamily="34" charset="0"/>
                          <a:ea typeface="MS Mincho" panose="02020609040205080304" pitchFamily="49" charset="-128"/>
                          <a:cs typeface="Arial" panose="020B0604020202020204" pitchFamily="34" charset="0"/>
                        </a:rPr>
                        <a:t>-Hoàn thiện ứng dụng</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thành</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r h="724146">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01/12/2017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9/12/2017</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algn="l">
                        <a:lnSpc>
                          <a:spcPct val="107000"/>
                        </a:lnSpc>
                        <a:spcAft>
                          <a:spcPts val="0"/>
                        </a:spcAft>
                      </a:pPr>
                      <a:r>
                        <a:rPr lang="en-US" sz="1200" dirty="0" smtClean="0">
                          <a:solidFill>
                            <a:schemeClr val="tx1"/>
                          </a:solidFill>
                          <a:effectLst/>
                          <a:latin typeface="Arial" panose="020B0604020202020204" pitchFamily="34" charset="0"/>
                          <a:cs typeface="Arial" panose="020B0604020202020204" pitchFamily="34" charset="0"/>
                        </a:rPr>
                        <a:t>Tối</a:t>
                      </a:r>
                      <a:r>
                        <a:rPr lang="en-US" sz="1200" baseline="0" dirty="0" smtClean="0">
                          <a:solidFill>
                            <a:schemeClr val="tx1"/>
                          </a:solidFill>
                          <a:effectLst/>
                          <a:latin typeface="Arial" panose="020B0604020202020204" pitchFamily="34" charset="0"/>
                          <a:cs typeface="Arial" panose="020B0604020202020204" pitchFamily="34" charset="0"/>
                        </a:rPr>
                        <a:t> ưu ứng dụng và viết báo cáo đồ án</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c>
                  <a:txBody>
                    <a:bodyPr/>
                    <a:lstStyle/>
                    <a:p>
                      <a:pPr marL="0" indent="0" algn="ctr">
                        <a:lnSpc>
                          <a:spcPct val="150000"/>
                        </a:lnSpc>
                        <a:spcAft>
                          <a:spcPts val="0"/>
                        </a:spcAft>
                        <a:tabLst/>
                      </a:pPr>
                      <a:r>
                        <a:rPr lang="en-US" sz="1200" dirty="0" err="1" smtClean="0">
                          <a:solidFill>
                            <a:schemeClr val="tx1"/>
                          </a:solidFill>
                          <a:effectLst/>
                          <a:latin typeface="Arial" panose="020B0604020202020204" pitchFamily="34" charset="0"/>
                          <a:cs typeface="Arial" panose="020B0604020202020204" pitchFamily="34" charset="0"/>
                        </a:rPr>
                        <a:t>Hoàn</a:t>
                      </a:r>
                      <a:r>
                        <a:rPr lang="en-US" sz="1200" baseline="0" dirty="0" smtClean="0">
                          <a:solidFill>
                            <a:schemeClr val="tx1"/>
                          </a:solidFill>
                          <a:effectLst/>
                          <a:latin typeface="Arial" panose="020B0604020202020204" pitchFamily="34" charset="0"/>
                          <a:cs typeface="Arial" panose="020B0604020202020204" pitchFamily="34" charset="0"/>
                        </a:rPr>
                        <a:t> </a:t>
                      </a:r>
                      <a:r>
                        <a:rPr lang="en-US" sz="1200" baseline="0" dirty="0" err="1" smtClean="0">
                          <a:solidFill>
                            <a:schemeClr val="tx1"/>
                          </a:solidFill>
                          <a:effectLst/>
                          <a:latin typeface="Arial" panose="020B0604020202020204" pitchFamily="34" charset="0"/>
                          <a:cs typeface="Arial" panose="020B0604020202020204" pitchFamily="34" charset="0"/>
                        </a:rPr>
                        <a:t>thành</a:t>
                      </a:r>
                      <a:r>
                        <a:rPr lang="en-US" sz="1200" dirty="0">
                          <a:solidFill>
                            <a:schemeClr val="tx1"/>
                          </a:solidFill>
                          <a:effectLst/>
                          <a:latin typeface="Arial" panose="020B0604020202020204" pitchFamily="34" charset="0"/>
                          <a:cs typeface="Arial" panose="020B0604020202020204" pitchFamily="34" charset="0"/>
                        </a:rPr>
                        <a:t> </a:t>
                      </a:r>
                      <a:endParaRPr lang="en-US" sz="1200" dirty="0">
                        <a:solidFill>
                          <a:schemeClr val="tx1"/>
                        </a:solidFill>
                        <a:effectLst/>
                        <a:latin typeface="Arial" panose="020B0604020202020204" pitchFamily="34" charset="0"/>
                        <a:ea typeface="MS Mincho" panose="02020609040205080304" pitchFamily="49" charset="-128"/>
                        <a:cs typeface="Arial" panose="020B0604020202020204" pitchFamily="34" charset="0"/>
                      </a:endParaRPr>
                    </a:p>
                  </a:txBody>
                  <a:tcPr marL="41861" marR="41861" marT="0" marB="0" anchor="ctr"/>
                </a:tc>
              </a:tr>
            </a:tbl>
          </a:graphicData>
        </a:graphic>
      </p:graphicFrame>
      <p:sp>
        <p:nvSpPr>
          <p:cNvPr id="7" name="Title 1">
            <a:extLst>
              <a:ext uri="{FF2B5EF4-FFF2-40B4-BE49-F238E27FC236}">
                <a16:creationId xmlns:a16="http://schemas.microsoft.com/office/drawing/2014/main" xmlns="" id="{6678819E-8E04-460E-A82B-ECE3893CFFD4}"/>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2</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Kế hoạch thực hiện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4063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609600" y="1600200"/>
            <a:ext cx="8077200" cy="4038600"/>
          </a:xfrm>
        </p:spPr>
        <p:txBody>
          <a:bodyPr>
            <a:normAutofit/>
          </a:bodyPr>
          <a:lstStyle/>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Tìm hiểu đặc trưng ngôn ngữ tiếng K’Ho</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Khảo sát hiện trạng các ứng dụng về học ngôn ngữ</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Thiết kế ứng dụng</a:t>
            </a:r>
          </a:p>
          <a:p>
            <a:pPr marL="342900" indent="-342900" algn="l">
              <a:lnSpc>
                <a:spcPct val="150000"/>
              </a:lnSpc>
              <a:spcBef>
                <a:spcPts val="1200"/>
              </a:spcBef>
              <a:buFont typeface="Wingdings" panose="05000000000000000000" pitchFamily="2" charset="2"/>
              <a:buChar char="Ø"/>
            </a:pPr>
            <a:r>
              <a:rPr lang="en-US" sz="2400" dirty="0" smtClean="0">
                <a:solidFill>
                  <a:schemeClr val="tx1"/>
                </a:solidFill>
                <a:latin typeface="Arial" panose="020B0604020202020204" pitchFamily="34" charset="0"/>
                <a:cs typeface="Arial" panose="020B0604020202020204" pitchFamily="34" charset="0"/>
              </a:rPr>
              <a:t>Hoàn thành các chức năng của ứng dụng</a:t>
            </a:r>
            <a:endParaRPr lang="en-US" sz="24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7</a:t>
            </a:fld>
            <a:endParaRPr lang="en-US"/>
          </a:p>
        </p:txBody>
      </p:sp>
      <p:sp>
        <p:nvSpPr>
          <p:cNvPr id="6" name="Title 1"/>
          <p:cNvSpPr txBox="1">
            <a:spLocks/>
          </p:cNvSpPr>
          <p:nvPr/>
        </p:nvSpPr>
        <p:spPr>
          <a:xfrm>
            <a:off x="609600" y="1295400"/>
            <a:ext cx="8077200" cy="44958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1200"/>
              </a:spcBef>
              <a:buClr>
                <a:schemeClr val="tx1"/>
              </a:buClr>
              <a:buFont typeface="Wingdings" panose="05000000000000000000" pitchFamily="2" charset="2"/>
              <a:buChar char="Ø"/>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A26F03AE-A5EF-4A37-AD0A-4A124D961228}"/>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a:t>
            </a: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 Nội dung đề tài</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9"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505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8</a:t>
            </a:fld>
            <a:endParaRPr lang="en-US"/>
          </a:p>
        </p:txBody>
      </p:sp>
      <p:sp>
        <p:nvSpPr>
          <p:cNvPr id="6" name="Title 1"/>
          <p:cNvSpPr txBox="1">
            <a:spLocks/>
          </p:cNvSpPr>
          <p:nvPr/>
        </p:nvSpPr>
        <p:spPr>
          <a:xfrm>
            <a:off x="457200" y="1874838"/>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lnSpc>
                <a:spcPct val="150000"/>
              </a:lnSpc>
              <a:spcBef>
                <a:spcPts val="600"/>
              </a:spcBef>
              <a:buClr>
                <a:srgbClr val="00B404"/>
              </a:buClr>
            </a:pPr>
            <a:r>
              <a:rPr lang="en-US" sz="2400" dirty="0" smtClean="0">
                <a:solidFill>
                  <a:schemeClr val="tx1"/>
                </a:solidFill>
                <a:latin typeface="Arial" panose="020B0604020202020204" pitchFamily="34" charset="0"/>
                <a:cs typeface="Arial" panose="020B0604020202020204" pitchFamily="34" charset="0"/>
              </a:rPr>
              <a:t>Khảo </a:t>
            </a:r>
            <a:r>
              <a:rPr lang="en-US" sz="2400" dirty="0">
                <a:solidFill>
                  <a:schemeClr val="tx1"/>
                </a:solidFill>
                <a:latin typeface="Arial" panose="020B0604020202020204" pitchFamily="34" charset="0"/>
                <a:cs typeface="Arial" panose="020B0604020202020204" pitchFamily="34" charset="0"/>
              </a:rPr>
              <a:t>sát tài liệu dạy tiếng K’Ho:</a:t>
            </a:r>
          </a:p>
          <a:p>
            <a:pPr marL="795338" indent="-342900">
              <a:lnSpc>
                <a:spcPct val="150000"/>
              </a:lnSpc>
              <a:spcBef>
                <a:spcPts val="600"/>
              </a:spcBef>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Sỹ Thứ,  Dân tộc - dân cư Lâm Đồng, Việt Nam, 1999.</a:t>
            </a:r>
          </a:p>
          <a:p>
            <a:pPr marL="795338" indent="-342900">
              <a:lnSpc>
                <a:spcPct val="150000"/>
              </a:lnSpc>
              <a:spcBef>
                <a:spcPts val="600"/>
              </a:spcBef>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Sở Nội vụ - Sở Giáo dục và Đào tạo tỉnh Lâm Đồng, Tài liệu dạy và học tiếng K’Ho, Việt Nam, 2007.</a:t>
            </a:r>
          </a:p>
          <a:p>
            <a:pPr marL="795338" indent="-342900">
              <a:lnSpc>
                <a:spcPct val="150000"/>
              </a:lnSpc>
              <a:spcBef>
                <a:spcPts val="600"/>
              </a:spcBef>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Trần Văn Lệ, Từ điển K’Ho - Việt, Việt Nam, 2012.</a:t>
            </a:r>
          </a:p>
        </p:txBody>
      </p:sp>
      <p:sp>
        <p:nvSpPr>
          <p:cNvPr id="7" name="Title 1">
            <a:extLst>
              <a:ext uri="{FF2B5EF4-FFF2-40B4-BE49-F238E27FC236}">
                <a16:creationId xmlns:a16="http://schemas.microsoft.com/office/drawing/2014/main" xmlns="" id="{68CE6783-9C0D-46BA-8D98-4A95830915D5}"/>
              </a:ext>
            </a:extLst>
          </p:cNvPr>
          <p:cNvSpPr txBox="1">
            <a:spLocks/>
          </p:cNvSpPr>
          <p:nvPr/>
        </p:nvSpPr>
        <p:spPr>
          <a:xfrm>
            <a:off x="0" y="0"/>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6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3.1 Tìm hiểu đặc trưng ngôn ngữ tiếng K’Ho</a:t>
            </a:r>
            <a:endParaRPr lang="en-US" sz="36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8"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461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76200" y="990600"/>
            <a:ext cx="8991600" cy="5105400"/>
          </a:xfrm>
        </p:spPr>
        <p:txBody>
          <a:bodyPr>
            <a:noAutofit/>
          </a:bodyPr>
          <a:lstStyle/>
          <a:p>
            <a:pPr marL="342900" lvl="0" indent="-342900" algn="l">
              <a:spcBef>
                <a:spcPts val="0"/>
              </a:spcBef>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English Study Pro 2012</a:t>
            </a:r>
          </a:p>
          <a:p>
            <a:pPr marL="631825"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Ưu điểm: Thuận tiện, dễ sử dụng</a:t>
            </a:r>
          </a:p>
          <a:p>
            <a:pPr marL="631825"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Nhược điểm: Không hỗ trợ smartphone, không hỗ trợ dạng học theo bài</a:t>
            </a:r>
          </a:p>
          <a:p>
            <a:pPr marL="342900" lvl="0" indent="-342900" algn="l">
              <a:spcBef>
                <a:spcPts val="0"/>
              </a:spcBef>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English Grammar</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Ưu điểm: Nhiều chức năng giúp việc học ngữ pháp dễ dàng</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Nhược điểm: Không hỗ trợ smartphone</a:t>
            </a:r>
          </a:p>
          <a:p>
            <a:pPr marL="342900" indent="-342900" algn="l">
              <a:spcBef>
                <a:spcPts val="0"/>
              </a:spcBef>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English4u</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Ưu điểm: Có hỗ trợ smartphone, có âm thanh</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Nhược điểm: Không hỗ trợ dạng học theo bài</a:t>
            </a:r>
          </a:p>
          <a:p>
            <a:pPr marL="342900" indent="-342900" algn="l">
              <a:spcBef>
                <a:spcPts val="0"/>
              </a:spcBef>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Trang web </a:t>
            </a:r>
            <a:r>
              <a:rPr lang="en-US" sz="2200" dirty="0" smtClean="0">
                <a:solidFill>
                  <a:schemeClr val="tx1"/>
                </a:solidFill>
                <a:latin typeface="Times New Roman" panose="02020603050405020304" pitchFamily="18" charset="0"/>
                <a:cs typeface="Times New Roman" panose="02020603050405020304" pitchFamily="18" charset="0"/>
                <a:hlinkClick r:id="rId2"/>
              </a:rPr>
              <a:t>www.doulingo.com</a:t>
            </a:r>
            <a:endParaRPr lang="en-US" sz="2200" dirty="0" smtClean="0">
              <a:solidFill>
                <a:schemeClr val="tx1"/>
              </a:solidFill>
              <a:latin typeface="Times New Roman" panose="02020603050405020304" pitchFamily="18" charset="0"/>
              <a:cs typeface="Times New Roman" panose="02020603050405020304" pitchFamily="18" charset="0"/>
            </a:endParaRP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Ưu điểm: Giao diện thân thiện, có hỗ trợ smartphone</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Nhược điểm: Cần có mạng để học</a:t>
            </a:r>
          </a:p>
          <a:p>
            <a:pPr marL="342900" indent="-342900" algn="l">
              <a:spcBef>
                <a:spcPts val="0"/>
              </a:spcBef>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Ứng dụng học Từ Vựng Tiếng Anh</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Ưu điểm: Chia từ vựng thành nhiều nhóm nhỏ.giúp người dùng dễ học</a:t>
            </a:r>
          </a:p>
          <a:p>
            <a:pPr marL="800100" lvl="1" indent="-342900" algn="l">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Nhược điểm: Không hỗ trợ trên PC</a:t>
            </a: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9</a:t>
            </a:fld>
            <a:endParaRPr lang="en-US"/>
          </a:p>
        </p:txBody>
      </p:sp>
      <p:sp>
        <p:nvSpPr>
          <p:cNvPr id="6" name="Title 1"/>
          <p:cNvSpPr txBox="1">
            <a:spLocks/>
          </p:cNvSpPr>
          <p:nvPr/>
        </p:nvSpPr>
        <p:spPr>
          <a:xfrm>
            <a:off x="457200" y="1874838"/>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lvl="0">
              <a:lnSpc>
                <a:spcPct val="150000"/>
              </a:lnSpc>
              <a:buClr>
                <a:srgbClr val="00B404"/>
              </a:buClr>
            </a:pPr>
            <a:endParaRPr lang="en-US" sz="2400"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xmlns="" id="{68CE6783-9C0D-46BA-8D98-4A95830915D5}"/>
              </a:ext>
            </a:extLst>
          </p:cNvPr>
          <p:cNvSpPr txBox="1">
            <a:spLocks/>
          </p:cNvSpPr>
          <p:nvPr/>
        </p:nvSpPr>
        <p:spPr>
          <a:xfrm>
            <a:off x="0" y="-2146"/>
            <a:ext cx="9144000" cy="884238"/>
          </a:xfrm>
          <a:prstGeom prst="rect">
            <a:avLst/>
          </a:prstGeom>
          <a:ln w="3175">
            <a:solidFill>
              <a:schemeClr val="tx1"/>
            </a:solidFill>
          </a:ln>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r>
              <a:rPr lang="en-US" sz="3000" dirty="0" smtClean="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rPr>
              <a:t>3.2 Khảo sát hiện trạng các ứng dụng học ngôn ngữ</a:t>
            </a:r>
            <a:endParaRPr lang="en-US" sz="3000" dirty="0">
              <a:ln w="3175">
                <a:solidFill>
                  <a:schemeClr val="accent6">
                    <a:lumMod val="75000"/>
                  </a:schemeClr>
                </a:solidFill>
              </a:ln>
              <a:solidFill>
                <a:schemeClr val="accent6">
                  <a:lumMod val="75000"/>
                </a:schemeClr>
              </a:solidFill>
              <a:latin typeface="Arial" panose="020B0604020202020204" pitchFamily="34" charset="0"/>
              <a:cs typeface="Arial" panose="020B0604020202020204" pitchFamily="34" charset="0"/>
            </a:endParaRPr>
          </a:p>
        </p:txBody>
      </p:sp>
      <p:sp>
        <p:nvSpPr>
          <p:cNvPr id="9" name="Footer Placeholder 2"/>
          <p:cNvSpPr txBox="1">
            <a:spLocks/>
          </p:cNvSpPr>
          <p:nvPr/>
        </p:nvSpPr>
        <p:spPr>
          <a:xfrm>
            <a:off x="0" y="6340475"/>
            <a:ext cx="26323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latin typeface="Times New Roman" panose="02020603050405020304" pitchFamily="18" charset="0"/>
                <a:cs typeface="Times New Roman" panose="02020603050405020304" pitchFamily="18" charset="0"/>
              </a:rPr>
              <a:t>12/2017</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511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1787</TotalTime>
  <Words>1515</Words>
  <Application>Microsoft Office PowerPoint</Application>
  <PresentationFormat>On-screen Show (4:3)</PresentationFormat>
  <Paragraphs>232</Paragraphs>
  <Slides>31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MS Mincho</vt:lpstr>
      <vt:lpstr>Segoe UI Light</vt:lpstr>
      <vt:lpstr>Segoe UI Semilight</vt:lpstr>
      <vt:lpstr>Symbol</vt:lpstr>
      <vt:lpstr>Times New Roman</vt:lpstr>
      <vt:lpstr>Wingdings</vt:lpstr>
      <vt:lpstr>Office Theme</vt:lpstr>
      <vt:lpstr>BÁO CÁO ĐỒ ÁN CHUYÊN NGÀNH</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Vinh Style</dc:title>
  <dc:creator>Md Aminul Islam; Vinh Sang Khánh; Anh Quân</dc:creator>
  <cp:lastModifiedBy>Anh Quân</cp:lastModifiedBy>
  <cp:revision>594</cp:revision>
  <dcterms:created xsi:type="dcterms:W3CDTF">2013-02-01T10:00:41Z</dcterms:created>
  <dcterms:modified xsi:type="dcterms:W3CDTF">2017-12-12T08:19:46Z</dcterms:modified>
</cp:coreProperties>
</file>