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4" r:id="rId6"/>
    <p:sldId id="261" r:id="rId7"/>
    <p:sldId id="262" r:id="rId8"/>
    <p:sldId id="263"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04"/>
    <a:srgbClr val="00820F"/>
    <a:srgbClr val="009E13"/>
    <a:srgbClr val="00AAE6"/>
    <a:srgbClr val="00620C"/>
    <a:srgbClr val="007C0F"/>
    <a:srgbClr val="009E35"/>
    <a:srgbClr val="009E40"/>
    <a:srgbClr val="009E38"/>
    <a:srgbClr val="00C8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6" d="100"/>
          <a:sy n="76" d="100"/>
        </p:scale>
        <p:origin x="123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C816B-6264-4CFF-B007-776089C8006A}" type="datetimeFigureOut">
              <a:rPr lang="en-US" smtClean="0"/>
              <a:t>10/5/2017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960D5-2F1C-4A8E-99EB-9A13506EF23D}" type="slidenum">
              <a:rPr lang="en-US" smtClean="0"/>
              <a:t>‹#›</a:t>
            </a:fld>
            <a:endParaRPr lang="en-US"/>
          </a:p>
        </p:txBody>
      </p:sp>
    </p:spTree>
    <p:extLst>
      <p:ext uri="{BB962C8B-B14F-4D97-AF65-F5344CB8AC3E}">
        <p14:creationId xmlns:p14="http://schemas.microsoft.com/office/powerpoint/2010/main" val="347413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930570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33575492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8427849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22565028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62F83D-21AC-4462-A57F-A062BBC2BA25}" type="datetimeFigureOut">
              <a:rPr lang="en-US" smtClean="0"/>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9556720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62F83D-21AC-4462-A57F-A062BBC2BA25}" type="datetimeFigureOut">
              <a:rPr lang="en-US" smtClean="0"/>
              <a:t>10/5/2017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4458908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62F83D-21AC-4462-A57F-A062BBC2BA25}" type="datetimeFigureOut">
              <a:rPr lang="en-US" smtClean="0"/>
              <a:t>10/5/2017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9305292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lIns="91440">
            <a:normAutofit/>
          </a:bodyPr>
          <a:lstStyle>
            <a:lvl1pPr algn="l">
              <a:defRPr sz="4400">
                <a:solidFill>
                  <a:schemeClr val="bg1"/>
                </a:solidFill>
                <a:latin typeface="Segoe UI Semilight" pitchFamily="34" charset="0"/>
                <a:cs typeface="Segoe UI Semilight"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62F83D-21AC-4462-A57F-A062BBC2BA25}" type="datetimeFigureOut">
              <a:rPr lang="en-US" smtClean="0"/>
              <a:t>10/5/2017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09442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62F83D-21AC-4462-A57F-A062BBC2BA25}" type="datetimeFigureOut">
              <a:rPr lang="en-US" smtClean="0"/>
              <a:t>10/5/2017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5490310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2F83D-21AC-4462-A57F-A062BBC2BA25}" type="datetimeFigureOut">
              <a:rPr lang="en-US" smtClean="0"/>
              <a:t>10/5/2017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2568295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2F83D-21AC-4462-A57F-A062BBC2BA25}" type="datetimeFigureOut">
              <a:rPr lang="en-US" smtClean="0"/>
              <a:t>10/5/2017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6295930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62F83D-21AC-4462-A57F-A062BBC2BA25}" type="datetimeFigureOut">
              <a:rPr lang="en-US" smtClean="0"/>
              <a:t>10/5/2017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87971-9C3B-49A6-8D58-3AFB2456A1FB}" type="slidenum">
              <a:rPr lang="en-US" smtClean="0"/>
              <a:t>‹#›</a:t>
            </a:fld>
            <a:endParaRPr lang="en-US"/>
          </a:p>
        </p:txBody>
      </p:sp>
    </p:spTree>
    <p:extLst>
      <p:ext uri="{BB962C8B-B14F-4D97-AF65-F5344CB8AC3E}">
        <p14:creationId xmlns:p14="http://schemas.microsoft.com/office/powerpoint/2010/main" val="16795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 Id="rId9" Type="http://schemas.openxmlformats.org/officeDocument/2006/relationships/slide" Target="slide9.xml"/></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 Id="rId9" Type="http://schemas.openxmlformats.org/officeDocument/2006/relationships/slide" Target="slide9.xml"/></Relationships>
</file>

<file path=ppt/slides/_rels/slide4.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3.xml"/><Relationship Id="rId7" Type="http://schemas.openxmlformats.org/officeDocument/2006/relationships/slide" Target="slide8.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7.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3.xml"/><Relationship Id="rId7" Type="http://schemas.openxmlformats.org/officeDocument/2006/relationships/slide" Target="slide8.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7.xml"/><Relationship Id="rId4" Type="http://schemas.openxmlformats.org/officeDocument/2006/relationships/slide" Target="slide5.xml"/></Relationships>
</file>

<file path=ppt/slides/_rels/slide6.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 Id="rId9" Type="http://schemas.openxmlformats.org/officeDocument/2006/relationships/slide" Target="slide9.xml"/></Relationships>
</file>

<file path=ppt/slides/_rels/slide7.xml.rels><?xml version="1.0" encoding="UTF-8" standalone="yes"?>
<Relationships xmlns="http://schemas.openxmlformats.org/package/2006/relationships"><Relationship Id="rId8" Type="http://schemas.openxmlformats.org/officeDocument/2006/relationships/hyperlink" Target="http://localhost:12345/" TargetMode="External"/><Relationship Id="rId3" Type="http://schemas.openxmlformats.org/officeDocument/2006/relationships/slide" Target="slide3.xml"/><Relationship Id="rId7" Type="http://schemas.openxmlformats.org/officeDocument/2006/relationships/hyperlink" Target="http://localhost:51673/Admin/Login"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9.xml"/><Relationship Id="rId5" Type="http://schemas.openxmlformats.org/officeDocument/2006/relationships/slide" Target="slide5.xml"/><Relationship Id="rId10" Type="http://schemas.openxmlformats.org/officeDocument/2006/relationships/slide" Target="slide8.xml"/><Relationship Id="rId4" Type="http://schemas.openxmlformats.org/officeDocument/2006/relationships/slide" Target="slide4.xml"/><Relationship Id="rId9" Type="http://schemas.openxmlformats.org/officeDocument/2006/relationships/slide" Target="slide6.xml"/></Relationships>
</file>

<file path=ppt/slides/_rels/slide8.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 Id="rId9" Type="http://schemas.openxmlformats.org/officeDocument/2006/relationships/slide" Target="slide9.xml"/></Relationships>
</file>

<file path=ppt/slides/_rels/slide9.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 Id="rId9" Type="http://schemas.openxmlformats.org/officeDocument/2006/relationships/slide" Target="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820F"/>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4000" b="1" dirty="0" smtClean="0">
                <a:solidFill>
                  <a:schemeClr val="lt1"/>
                </a:solidFill>
                <a:latin typeface="Segoe UI Light" pitchFamily="34" charset="0"/>
                <a:ea typeface="+mn-ea"/>
                <a:cs typeface="Segoe UI Light" pitchFamily="34" charset="0"/>
              </a:rPr>
              <a:t>BÁO CÁO ĐỒ ÁN CHUYÊN NGÀNH</a:t>
            </a:r>
            <a:endParaRPr lang="en-US" sz="4000" b="1" dirty="0">
              <a:solidFill>
                <a:schemeClr val="lt1"/>
              </a:solidFill>
              <a:latin typeface="Segoe UI Light" pitchFamily="34" charset="0"/>
              <a:ea typeface="+mn-ea"/>
              <a:cs typeface="Segoe UI Light" pitchFamily="34" charset="0"/>
            </a:endParaRPr>
          </a:p>
        </p:txBody>
      </p:sp>
      <p:sp>
        <p:nvSpPr>
          <p:cNvPr id="9" name="Rectangle 8"/>
          <p:cNvSpPr/>
          <p:nvPr/>
        </p:nvSpPr>
        <p:spPr>
          <a:xfrm>
            <a:off x="666401" y="1543336"/>
            <a:ext cx="5486400" cy="1752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dirty="0" smtClean="0">
                <a:latin typeface="Segoe UI Light" pitchFamily="34" charset="0"/>
                <a:cs typeface="Segoe UI Light" pitchFamily="34" charset="0"/>
              </a:rPr>
              <a:t>Đề tài: </a:t>
            </a:r>
            <a:r>
              <a:rPr lang="en-US" sz="3200" b="1" dirty="0" smtClean="0">
                <a:latin typeface="Segoe UI Light" pitchFamily="34" charset="0"/>
                <a:cs typeface="Segoe UI Light" pitchFamily="34" charset="0"/>
              </a:rPr>
              <a:t>Xây dựng ứng dụng học tiếng K’ Ho</a:t>
            </a:r>
            <a:endParaRPr lang="en-US" sz="3200" b="1" dirty="0">
              <a:latin typeface="Segoe UI Light" pitchFamily="34" charset="0"/>
              <a:cs typeface="Segoe UI Light" pitchFamily="34" charset="0"/>
            </a:endParaRPr>
          </a:p>
        </p:txBody>
      </p:sp>
      <p:sp>
        <p:nvSpPr>
          <p:cNvPr id="11" name="Rectangle 10"/>
          <p:cNvSpPr/>
          <p:nvPr/>
        </p:nvSpPr>
        <p:spPr>
          <a:xfrm>
            <a:off x="6268872" y="1543336"/>
            <a:ext cx="2209800" cy="175260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r>
              <a:rPr lang="en-US" sz="2800" dirty="0" smtClean="0">
                <a:latin typeface="Segoe UI Light" pitchFamily="34" charset="0"/>
                <a:cs typeface="Segoe UI Light" pitchFamily="34" charset="0"/>
              </a:rPr>
              <a:t>Nhóm 1</a:t>
            </a:r>
            <a:endParaRPr lang="en-US" sz="2800" dirty="0">
              <a:latin typeface="Segoe UI Light" pitchFamily="34" charset="0"/>
              <a:cs typeface="Segoe UI Light" pitchFamily="34" charset="0"/>
            </a:endParaRPr>
          </a:p>
        </p:txBody>
      </p:sp>
      <p:sp>
        <p:nvSpPr>
          <p:cNvPr id="12" name="Rectangle 11"/>
          <p:cNvSpPr/>
          <p:nvPr/>
        </p:nvSpPr>
        <p:spPr>
          <a:xfrm>
            <a:off x="665328" y="3429000"/>
            <a:ext cx="7813344" cy="17526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dirty="0" smtClean="0">
                <a:latin typeface="Segoe UI Light" pitchFamily="34" charset="0"/>
                <a:cs typeface="Segoe UI Light" pitchFamily="34" charset="0"/>
              </a:rPr>
              <a:t>Sang Khánh Vinh – 1312667 – NT</a:t>
            </a:r>
          </a:p>
          <a:p>
            <a:r>
              <a:rPr lang="en-US" sz="3200" dirty="0" smtClean="0">
                <a:latin typeface="Segoe UI Light" pitchFamily="34" charset="0"/>
                <a:cs typeface="Segoe UI Light" pitchFamily="34" charset="0"/>
              </a:rPr>
              <a:t>Nguyễn Bá Quốc Anh Quân – 1312656</a:t>
            </a:r>
          </a:p>
          <a:p>
            <a:r>
              <a:rPr lang="en-US" sz="3200" dirty="0" smtClean="0">
                <a:latin typeface="Segoe UI Light" pitchFamily="34" charset="0"/>
                <a:cs typeface="Segoe UI Light" pitchFamily="34" charset="0"/>
              </a:rPr>
              <a:t>GVHD: TS. Đinh Viết Tuấn</a:t>
            </a:r>
            <a:endParaRPr lang="en-US" sz="3200" dirty="0">
              <a:latin typeface="Segoe UI Light" pitchFamily="34" charset="0"/>
              <a:cs typeface="Segoe UI Light" pitchFamily="34" charset="0"/>
            </a:endParaRPr>
          </a:p>
        </p:txBody>
      </p:sp>
      <p:sp>
        <p:nvSpPr>
          <p:cNvPr id="6" name="Rectangle 5">
            <a:hlinkClick r:id="rId2" action="ppaction://hlinksldjump"/>
          </p:cNvPr>
          <p:cNvSpPr/>
          <p:nvPr/>
        </p:nvSpPr>
        <p:spPr>
          <a:xfrm>
            <a:off x="665328" y="5327364"/>
            <a:ext cx="2209800" cy="78133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r>
              <a:rPr lang="en-US" sz="2800" dirty="0" smtClean="0">
                <a:latin typeface="Segoe UI Light" pitchFamily="34" charset="0"/>
                <a:cs typeface="Segoe UI Light" pitchFamily="34" charset="0"/>
              </a:rPr>
              <a:t>Start </a:t>
            </a:r>
            <a:endParaRPr lang="en-US" sz="2800" dirty="0">
              <a:latin typeface="Segoe UI Light" pitchFamily="34" charset="0"/>
              <a:cs typeface="Segoe UI Light" pitchFamily="34" charset="0"/>
            </a:endParaRPr>
          </a:p>
        </p:txBody>
      </p:sp>
      <p:sp>
        <p:nvSpPr>
          <p:cNvPr id="10" name="Rectangle 9">
            <a:hlinkClick r:id="rId2" action="ppaction://hlinksldjump"/>
          </p:cNvPr>
          <p:cNvSpPr/>
          <p:nvPr/>
        </p:nvSpPr>
        <p:spPr>
          <a:xfrm>
            <a:off x="2991199" y="5327364"/>
            <a:ext cx="5487473" cy="78133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r"/>
            <a:r>
              <a:rPr lang="en-US" sz="2800" dirty="0" err="1">
                <a:latin typeface="Segoe UI Light" pitchFamily="34" charset="0"/>
                <a:cs typeface="Segoe UI Light" pitchFamily="34" charset="0"/>
              </a:rPr>
              <a:t>DaLat</a:t>
            </a:r>
            <a:r>
              <a:rPr lang="en-US" sz="2800" dirty="0">
                <a:latin typeface="Segoe UI Light" pitchFamily="34" charset="0"/>
                <a:cs typeface="Segoe UI Light" pitchFamily="34" charset="0"/>
              </a:rPr>
              <a:t>, </a:t>
            </a:r>
            <a:r>
              <a:rPr lang="en-US" sz="2800" dirty="0" smtClean="0">
                <a:latin typeface="Segoe UI Light" pitchFamily="34" charset="0"/>
                <a:cs typeface="Segoe UI Light" pitchFamily="34" charset="0"/>
              </a:rPr>
              <a:t>Oct 02 </a:t>
            </a:r>
            <a:r>
              <a:rPr lang="en-US" sz="2800" dirty="0">
                <a:latin typeface="Segoe UI Light" pitchFamily="34" charset="0"/>
                <a:cs typeface="Segoe UI Light" pitchFamily="34" charset="0"/>
              </a:rPr>
              <a:t>2017</a:t>
            </a:r>
          </a:p>
        </p:txBody>
      </p:sp>
    </p:spTree>
    <p:extLst>
      <p:ext uri="{BB962C8B-B14F-4D97-AF65-F5344CB8AC3E}">
        <p14:creationId xmlns:p14="http://schemas.microsoft.com/office/powerpoint/2010/main" val="365789373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11" grpId="0" animBg="1"/>
      <p:bldP spid="12" grpId="0" animBg="1"/>
      <p:bldP spid="6"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a:t>
            </a:r>
            <a:r>
              <a:rPr lang="en-US" sz="3600" dirty="0" smtClean="0">
                <a:solidFill>
                  <a:srgbClr val="00B404"/>
                </a:solidFill>
                <a:latin typeface="Segoe UI Semilight" pitchFamily="34" charset="0"/>
                <a:cs typeface="Segoe UI Semilight" pitchFamily="34" charset="0"/>
              </a:rPr>
              <a:t>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latin typeface="Segoe UI Light" pitchFamily="34" charset="0"/>
                <a:cs typeface="Segoe UI Light" pitchFamily="34" charset="0"/>
              </a:rPr>
              <a:t>Giới thiệu</a:t>
            </a:r>
            <a:endParaRPr lang="en-US" sz="2400" dirty="0">
              <a:latin typeface="Segoe UI Light" pitchFamily="34" charset="0"/>
              <a:cs typeface="Segoe UI Light" pitchFamily="34" charset="0"/>
            </a:endParaRP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a:solidFill>
                  <a:schemeClr val="tx1">
                    <a:lumMod val="75000"/>
                    <a:lumOff val="25000"/>
                  </a:schemeClr>
                </a:solidFill>
                <a:latin typeface="Segoe UI Light" pitchFamily="34" charset="0"/>
                <a:cs typeface="Segoe UI Light" pitchFamily="34" charset="0"/>
              </a:rPr>
              <a:t>Khảo</a:t>
            </a:r>
            <a:r>
              <a:rPr lang="en-US" sz="2400">
                <a:solidFill>
                  <a:schemeClr val="tx1">
                    <a:lumMod val="75000"/>
                    <a:lumOff val="25000"/>
                  </a:schemeClr>
                </a:solidFill>
                <a:latin typeface="Segoe UI Light" pitchFamily="34" charset="0"/>
                <a:cs typeface="Segoe UI Light" pitchFamily="34" charset="0"/>
              </a:rPr>
              <a:t> </a:t>
            </a:r>
            <a:r>
              <a:rPr lang="en-US" sz="2400" err="1">
                <a:solidFill>
                  <a:schemeClr val="tx1">
                    <a:lumMod val="75000"/>
                    <a:lumOff val="25000"/>
                  </a:schemeClr>
                </a:solidFill>
                <a:latin typeface="Segoe UI Light" pitchFamily="34" charset="0"/>
                <a:cs typeface="Segoe UI Light" pitchFamily="34" charset="0"/>
              </a:rPr>
              <a:t>sát</a:t>
            </a:r>
            <a:endParaRPr lang="en-US" sz="2400">
              <a:solidFill>
                <a:schemeClr val="tx1">
                  <a:lumMod val="75000"/>
                  <a:lumOff val="25000"/>
                </a:schemeClr>
              </a:solidFill>
              <a:latin typeface="Segoe UI Light" pitchFamily="34" charset="0"/>
              <a:cs typeface="Segoe UI Light" pitchFamily="34" charset="0"/>
            </a:endParaRP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619354" cy="523220"/>
          </a:xfrm>
          <a:prstGeom prst="rect">
            <a:avLst/>
          </a:prstGeom>
          <a:noFill/>
        </p:spPr>
        <p:txBody>
          <a:bodyPr wrap="none" rtlCol="0">
            <a:spAutoFit/>
          </a:bodyPr>
          <a:lstStyle/>
          <a:p>
            <a:r>
              <a:rPr lang="en-US" sz="2800" err="1" smtClean="0">
                <a:solidFill>
                  <a:srgbClr val="00B404"/>
                </a:solidFill>
                <a:latin typeface="Segoe UI Light" pitchFamily="34" charset="0"/>
                <a:cs typeface="Segoe UI Light" pitchFamily="34" charset="0"/>
              </a:rPr>
              <a:t>Giới</a:t>
            </a:r>
            <a:r>
              <a:rPr lang="en-US" sz="2800" smtClean="0">
                <a:solidFill>
                  <a:srgbClr val="00B404"/>
                </a:solidFill>
                <a:latin typeface="Segoe UI Light" pitchFamily="34" charset="0"/>
                <a:cs typeface="Segoe UI Light" pitchFamily="34" charset="0"/>
              </a:rPr>
              <a:t> </a:t>
            </a:r>
            <a:r>
              <a:rPr lang="en-US" sz="2800" err="1" smtClean="0">
                <a:solidFill>
                  <a:srgbClr val="00B404"/>
                </a:solidFill>
                <a:latin typeface="Segoe UI Light" pitchFamily="34" charset="0"/>
                <a:cs typeface="Segoe UI Light" pitchFamily="34" charset="0"/>
              </a:rPr>
              <a:t>thiệu</a:t>
            </a:r>
            <a:endParaRPr lang="en-US" sz="2800">
              <a:solidFill>
                <a:srgbClr val="00B404"/>
              </a:solidFill>
              <a:latin typeface="Segoe UI Light" pitchFamily="34" charset="0"/>
              <a:cs typeface="Segoe UI Light" pitchFamily="34" charset="0"/>
            </a:endParaRPr>
          </a:p>
        </p:txBody>
      </p:sp>
      <p:sp>
        <p:nvSpPr>
          <p:cNvPr id="18" name="TextBox 17"/>
          <p:cNvSpPr txBox="1"/>
          <p:nvPr/>
        </p:nvSpPr>
        <p:spPr>
          <a:xfrm>
            <a:off x="3048001" y="1130538"/>
            <a:ext cx="5791199" cy="2246769"/>
          </a:xfrm>
          <a:prstGeom prst="rect">
            <a:avLst/>
          </a:prstGeom>
          <a:noFill/>
        </p:spPr>
        <p:txBody>
          <a:bodyPr wrap="square" rtlCol="0">
            <a:spAutoFit/>
          </a:bodyPr>
          <a:lstStyle>
            <a:defPPr>
              <a:defRPr lang="en-US"/>
            </a:defPPr>
            <a:lvl2pPr marL="0" lvl="1">
              <a:spcBef>
                <a:spcPts val="1000"/>
              </a:spcBef>
              <a:defRPr sz="2000">
                <a:solidFill>
                  <a:schemeClr val="tx1">
                    <a:lumMod val="75000"/>
                    <a:lumOff val="25000"/>
                  </a:schemeClr>
                </a:solidFill>
                <a:latin typeface="Segoe UI Light" pitchFamily="34" charset="0"/>
                <a:cs typeface="Segoe UI Light" pitchFamily="34" charset="0"/>
              </a:defRPr>
            </a:lvl2pPr>
          </a:lstStyle>
          <a:p>
            <a:pPr lvl="1" algn="just"/>
            <a:r>
              <a:rPr lang="vi-VN" dirty="0" smtClean="0"/>
              <a:t>Du </a:t>
            </a:r>
            <a:r>
              <a:rPr lang="vi-VN" dirty="0"/>
              <a:t>lịch Đà Lạt luôn là điểm đến thu hút nhiều du khách không chỉ bởi khí hậu mà còn là quang cảnh thiên nhiên tuyệt vời.Trong số các cảnh đẹp của Đà Lạt, Thung lũng Tình yêu là một trong những thắng cảnh Du lịch nổi tiếng đã đi vào tiềm thức của mỗi người dân cũng như các du khách từ mọi miền đất </a:t>
            </a:r>
            <a:r>
              <a:rPr lang="vi-VN" dirty="0" smtClean="0"/>
              <a:t>nước</a:t>
            </a:r>
            <a:r>
              <a:rPr lang="en-US" smtClean="0"/>
              <a:t>.</a:t>
            </a:r>
            <a:endParaRPr lang="en-US" dirty="0"/>
          </a:p>
        </p:txBody>
      </p:sp>
      <p:sp>
        <p:nvSpPr>
          <p:cNvPr id="12" name="Rectangle 11">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8"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13" name="Rectangle 12">
            <a:hlinkClick r:id="rId9"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err="1">
                <a:solidFill>
                  <a:schemeClr val="tx1">
                    <a:lumMod val="75000"/>
                    <a:lumOff val="25000"/>
                  </a:schemeClr>
                </a:solidFill>
                <a:latin typeface="Segoe UI Light" pitchFamily="34" charset="0"/>
                <a:cs typeface="Segoe UI Light" pitchFamily="34" charset="0"/>
              </a:rPr>
              <a:t>Lời</a:t>
            </a:r>
            <a:r>
              <a:rPr lang="en-US" sz="2400" dirty="0">
                <a:solidFill>
                  <a:schemeClr val="tx1">
                    <a:lumMod val="75000"/>
                    <a:lumOff val="25000"/>
                  </a:schemeClr>
                </a:solidFill>
                <a:latin typeface="Segoe UI Light" pitchFamily="34" charset="0"/>
                <a:cs typeface="Segoe UI Light" pitchFamily="34" charset="0"/>
              </a:rPr>
              <a:t> </a:t>
            </a:r>
            <a:r>
              <a:rPr lang="en-US" sz="2400" dirty="0" err="1">
                <a:solidFill>
                  <a:schemeClr val="tx1">
                    <a:lumMod val="75000"/>
                    <a:lumOff val="25000"/>
                  </a:schemeClr>
                </a:solidFill>
                <a:latin typeface="Segoe UI Light" pitchFamily="34" charset="0"/>
                <a:cs typeface="Segoe UI Light" pitchFamily="34" charset="0"/>
              </a:rPr>
              <a:t>cảm</a:t>
            </a:r>
            <a:r>
              <a:rPr lang="en-US" sz="2400" dirty="0">
                <a:solidFill>
                  <a:schemeClr val="tx1">
                    <a:lumMod val="75000"/>
                    <a:lumOff val="25000"/>
                  </a:schemeClr>
                </a:solidFill>
                <a:latin typeface="Segoe UI Light" pitchFamily="34" charset="0"/>
                <a:cs typeface="Segoe UI Light" pitchFamily="34" charset="0"/>
              </a:rPr>
              <a:t> </a:t>
            </a:r>
            <a:r>
              <a:rPr lang="en-US" sz="2400" dirty="0" err="1">
                <a:solidFill>
                  <a:schemeClr val="tx1">
                    <a:lumMod val="75000"/>
                    <a:lumOff val="25000"/>
                  </a:schemeClr>
                </a:solidFill>
                <a:latin typeface="Segoe UI Light" pitchFamily="34" charset="0"/>
                <a:cs typeface="Segoe UI Light" pitchFamily="34" charset="0"/>
              </a:rPr>
              <a:t>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410090698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a:t>
            </a:r>
            <a:r>
              <a:rPr lang="en-US" sz="3600" dirty="0" smtClean="0">
                <a:solidFill>
                  <a:srgbClr val="00B404"/>
                </a:solidFill>
                <a:latin typeface="Segoe UI Semilight" pitchFamily="34" charset="0"/>
                <a:cs typeface="Segoe UI Semilight" pitchFamily="34" charset="0"/>
              </a:rPr>
              <a:t>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Mục tiêu</a:t>
            </a:r>
            <a:endParaRPr lang="en-US" sz="2400" dirty="0">
              <a:solidFill>
                <a:schemeClr val="bg1"/>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487908"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Mục tiêu</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52590" y="1219200"/>
            <a:ext cx="5791200" cy="2554545"/>
          </a:xfrm>
          <a:prstGeom prst="rect">
            <a:avLst/>
          </a:prstGeom>
          <a:noFill/>
        </p:spPr>
        <p:txBody>
          <a:bodyPr wrap="square" rtlCol="0">
            <a:spAutoFit/>
          </a:bodyPr>
          <a:lstStyle/>
          <a:p>
            <a:pPr lvl="0">
              <a:buClr>
                <a:srgbClr val="00B404"/>
              </a:buClr>
            </a:pPr>
            <a:r>
              <a:rPr lang="en-US" sz="2000" dirty="0">
                <a:solidFill>
                  <a:schemeClr val="tx1">
                    <a:lumMod val="75000"/>
                    <a:lumOff val="25000"/>
                  </a:schemeClr>
                </a:solidFill>
                <a:latin typeface="Segoe UI Light" pitchFamily="34" charset="0"/>
                <a:cs typeface="Segoe UI Light" pitchFamily="34" charset="0"/>
              </a:rPr>
              <a:t>Thực hiện đầy đủ các chức năng của một web thông tin thông thường</a:t>
            </a:r>
            <a:r>
              <a:rPr lang="en-US" sz="2000" dirty="0" smtClean="0">
                <a:solidFill>
                  <a:schemeClr val="tx1">
                    <a:lumMod val="75000"/>
                    <a:lumOff val="25000"/>
                  </a:schemeClr>
                </a:solidFill>
                <a:latin typeface="Segoe UI Light" pitchFamily="34" charset="0"/>
                <a:cs typeface="Segoe UI Light" pitchFamily="34" charset="0"/>
              </a:rPr>
              <a:t>.</a:t>
            </a:r>
          </a:p>
          <a:p>
            <a:pPr lvl="0">
              <a:buClr>
                <a:srgbClr val="00B404"/>
              </a:buClr>
            </a:pPr>
            <a:endParaRPr lang="en-US" sz="2000" dirty="0">
              <a:solidFill>
                <a:schemeClr val="tx1">
                  <a:lumMod val="75000"/>
                  <a:lumOff val="25000"/>
                </a:schemeClr>
              </a:solidFill>
              <a:latin typeface="Segoe UI Light" pitchFamily="34" charset="0"/>
              <a:cs typeface="Segoe UI Light" pitchFamily="34" charset="0"/>
            </a:endParaRPr>
          </a:p>
          <a:p>
            <a:pPr>
              <a:buClr>
                <a:srgbClr val="00B404"/>
              </a:buClr>
            </a:pPr>
            <a:r>
              <a:rPr lang="en-US" sz="2000" dirty="0">
                <a:solidFill>
                  <a:schemeClr val="tx1">
                    <a:lumMod val="75000"/>
                    <a:lumOff val="25000"/>
                  </a:schemeClr>
                </a:solidFill>
                <a:latin typeface="Segoe UI Light" pitchFamily="34" charset="0"/>
                <a:cs typeface="Segoe UI Light" pitchFamily="34" charset="0"/>
              </a:rPr>
              <a:t>Yêu cầu nâng cao:</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Phần cập nhật thông tin hiển thị</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Có phần tài khoản và quản lý tài khoản</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Có từ 2 đến 3 giao diện hiển thị để người dùng lựa chọn</a:t>
            </a:r>
          </a:p>
        </p:txBody>
      </p:sp>
      <p:sp>
        <p:nvSpPr>
          <p:cNvPr id="12" name="Rectangle 11">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8"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13" name="Rectangle 12">
            <a:hlinkClick r:id="rId9"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37992717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a:t>
            </a:r>
            <a:r>
              <a:rPr lang="en-US" sz="3600" dirty="0" smtClean="0">
                <a:solidFill>
                  <a:srgbClr val="00B404"/>
                </a:solidFill>
                <a:latin typeface="Segoe UI Semilight" pitchFamily="34" charset="0"/>
                <a:cs typeface="Segoe UI Semilight" pitchFamily="34" charset="0"/>
              </a:rPr>
              <a:t>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Khảo sát</a:t>
            </a:r>
            <a:endParaRPr lang="en-US" sz="2400" dirty="0">
              <a:solidFill>
                <a:schemeClr val="bg1"/>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Yêu cầu</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468672"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Khảo sát</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20" name="Rectangle 19">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8" name="Rectangle 7"/>
          <p:cNvSpPr/>
          <p:nvPr/>
        </p:nvSpPr>
        <p:spPr>
          <a:xfrm>
            <a:off x="3048000" y="1259919"/>
            <a:ext cx="4572000" cy="2092881"/>
          </a:xfrm>
          <a:prstGeom prst="rect">
            <a:avLst/>
          </a:prstGeom>
        </p:spPr>
        <p:txBody>
          <a:bodyPr>
            <a:spAutoFit/>
          </a:bodyPr>
          <a:lstStyle/>
          <a:p>
            <a:r>
              <a:rPr lang="en-US" sz="2000">
                <a:solidFill>
                  <a:schemeClr val="tx1">
                    <a:lumMod val="75000"/>
                    <a:lumOff val="25000"/>
                  </a:schemeClr>
                </a:solidFill>
                <a:latin typeface="Segoe UI Light" pitchFamily="34" charset="0"/>
                <a:cs typeface="Segoe UI Light" pitchFamily="34" charset="0"/>
              </a:rPr>
              <a:t>Khu du lịch Thung lũng tình yêu có:</a:t>
            </a:r>
          </a:p>
          <a:p>
            <a:pPr marL="625475" indent="-396875">
              <a:spcBef>
                <a:spcPts val="1200"/>
              </a:spcBef>
              <a:buClr>
                <a:srgbClr val="00B404"/>
              </a:buClr>
              <a:buFont typeface="Segoe UI Light" pitchFamily="34" charset="0"/>
              <a:buChar char="■"/>
            </a:pPr>
            <a:r>
              <a:rPr lang="en-US" sz="2000">
                <a:solidFill>
                  <a:schemeClr val="tx1">
                    <a:lumMod val="75000"/>
                    <a:lumOff val="25000"/>
                  </a:schemeClr>
                </a:solidFill>
                <a:latin typeface="Segoe UI Light" pitchFamily="34" charset="0"/>
                <a:cs typeface="Segoe UI Light" pitchFamily="34" charset="0"/>
              </a:rPr>
              <a:t>Hosting riêng</a:t>
            </a:r>
          </a:p>
          <a:p>
            <a:pPr marL="625475" indent="-396875">
              <a:buClr>
                <a:srgbClr val="00B404"/>
              </a:buClr>
              <a:buFont typeface="Segoe UI Light" pitchFamily="34" charset="0"/>
              <a:buChar char="■"/>
            </a:pPr>
            <a:r>
              <a:rPr lang="en-US" sz="2000">
                <a:solidFill>
                  <a:schemeClr val="tx1">
                    <a:lumMod val="75000"/>
                    <a:lumOff val="25000"/>
                  </a:schemeClr>
                </a:solidFill>
                <a:latin typeface="Segoe UI Light" pitchFamily="34" charset="0"/>
                <a:cs typeface="Segoe UI Light" pitchFamily="34" charset="0"/>
              </a:rPr>
              <a:t>5 máy tính</a:t>
            </a:r>
          </a:p>
          <a:p>
            <a:pPr marL="625475" indent="-396875">
              <a:buClr>
                <a:srgbClr val="00B404"/>
              </a:buClr>
              <a:buFont typeface="Segoe UI Light" pitchFamily="34" charset="0"/>
              <a:buChar char="■"/>
            </a:pPr>
            <a:r>
              <a:rPr lang="en-US" sz="2000">
                <a:solidFill>
                  <a:schemeClr val="tx1">
                    <a:lumMod val="75000"/>
                    <a:lumOff val="25000"/>
                  </a:schemeClr>
                </a:solidFill>
                <a:latin typeface="Segoe UI Light" pitchFamily="34" charset="0"/>
                <a:cs typeface="Segoe UI Light" pitchFamily="34" charset="0"/>
              </a:rPr>
              <a:t>1 máy in</a:t>
            </a:r>
          </a:p>
          <a:p>
            <a:pPr marL="625475" indent="-396875">
              <a:buClr>
                <a:srgbClr val="00B404"/>
              </a:buClr>
              <a:buFont typeface="Segoe UI Light" pitchFamily="34" charset="0"/>
              <a:buChar char="■"/>
            </a:pPr>
            <a:r>
              <a:rPr lang="en-US" sz="2000">
                <a:solidFill>
                  <a:schemeClr val="tx1">
                    <a:lumMod val="75000"/>
                    <a:lumOff val="25000"/>
                  </a:schemeClr>
                </a:solidFill>
                <a:latin typeface="Segoe UI Light" pitchFamily="34" charset="0"/>
                <a:cs typeface="Segoe UI Light" pitchFamily="34" charset="0"/>
              </a:rPr>
              <a:t>3 điện thoại bàn</a:t>
            </a:r>
          </a:p>
          <a:p>
            <a:pPr marL="625475" indent="-396875">
              <a:buClr>
                <a:srgbClr val="00B404"/>
              </a:buClr>
              <a:buFont typeface="Segoe UI Light" pitchFamily="34" charset="0"/>
              <a:buChar char="■"/>
            </a:pPr>
            <a:r>
              <a:rPr lang="en-US" sz="2000">
                <a:solidFill>
                  <a:schemeClr val="tx1">
                    <a:lumMod val="75000"/>
                    <a:lumOff val="25000"/>
                  </a:schemeClr>
                </a:solidFill>
                <a:latin typeface="Segoe UI Light" pitchFamily="34" charset="0"/>
                <a:cs typeface="Segoe UI Light" pitchFamily="34" charset="0"/>
              </a:rPr>
              <a:t>5 nhân viên kỹ thuật</a:t>
            </a:r>
            <a:endParaRPr lang="en-US" sz="2000" dirty="0">
              <a:solidFill>
                <a:schemeClr val="tx1">
                  <a:lumMod val="75000"/>
                  <a:lumOff val="25000"/>
                </a:schemeClr>
              </a:solidFill>
              <a:latin typeface="Segoe UI Light" pitchFamily="34" charset="0"/>
              <a:cs typeface="Segoe UI Light" pitchFamily="34" charset="0"/>
            </a:endParaRPr>
          </a:p>
        </p:txBody>
      </p:sp>
      <p:sp>
        <p:nvSpPr>
          <p:cNvPr id="22" name="TextBox 21"/>
          <p:cNvSpPr txBox="1"/>
          <p:nvPr/>
        </p:nvSpPr>
        <p:spPr>
          <a:xfrm>
            <a:off x="3048000" y="1259919"/>
            <a:ext cx="5867400" cy="5324535"/>
          </a:xfrm>
          <a:prstGeom prst="rect">
            <a:avLst/>
          </a:prstGeom>
          <a:noFill/>
        </p:spPr>
        <p:txBody>
          <a:bodyPr wrap="square" rtlCol="0">
            <a:spAutoFit/>
          </a:bodyPr>
          <a:lstStyle/>
          <a:p>
            <a:r>
              <a:rPr lang="en-US" sz="2000" dirty="0">
                <a:solidFill>
                  <a:schemeClr val="bg2">
                    <a:lumMod val="25000"/>
                  </a:schemeClr>
                </a:solidFill>
                <a:latin typeface="Segoe UI Light" pitchFamily="34" charset="0"/>
                <a:cs typeface="Segoe UI Light" pitchFamily="34" charset="0"/>
              </a:rPr>
              <a:t>Hiện </a:t>
            </a:r>
            <a:r>
              <a:rPr lang="en-US" sz="2000" dirty="0" err="1">
                <a:solidFill>
                  <a:schemeClr val="bg2">
                    <a:lumMod val="25000"/>
                  </a:schemeClr>
                </a:solidFill>
                <a:latin typeface="Segoe UI Light" pitchFamily="34" charset="0"/>
                <a:cs typeface="Segoe UI Light" pitchFamily="34" charset="0"/>
              </a:rPr>
              <a:t>trạng</a:t>
            </a:r>
            <a:r>
              <a:rPr lang="en-US" sz="2000" dirty="0">
                <a:solidFill>
                  <a:schemeClr val="bg2">
                    <a:lumMod val="25000"/>
                  </a:schemeClr>
                </a:solidFill>
                <a:latin typeface="Segoe UI Light" pitchFamily="34" charset="0"/>
                <a:cs typeface="Segoe UI Light" pitchFamily="34" charset="0"/>
              </a:rPr>
              <a:t>:</a:t>
            </a:r>
          </a:p>
          <a:p>
            <a:pPr marL="625475" indent="-396875">
              <a:spcBef>
                <a:spcPts val="1200"/>
              </a:spcBef>
              <a:buClr>
                <a:srgbClr val="00B404"/>
              </a:buClr>
              <a:buFont typeface="Segoe UI Light" pitchFamily="34" charset="0"/>
              <a:buChar char="■"/>
            </a:pPr>
            <a:r>
              <a:rPr lang="en-US" sz="2000" dirty="0" err="1">
                <a:solidFill>
                  <a:schemeClr val="bg2">
                    <a:lumMod val="25000"/>
                  </a:schemeClr>
                </a:solidFill>
                <a:latin typeface="Segoe UI Light" pitchFamily="34" charset="0"/>
                <a:cs typeface="Segoe UI Light" pitchFamily="34" charset="0"/>
              </a:rPr>
              <a:t>Khu</a:t>
            </a:r>
            <a:r>
              <a:rPr lang="en-US" sz="2000" dirty="0">
                <a:solidFill>
                  <a:schemeClr val="bg2">
                    <a:lumMod val="25000"/>
                  </a:schemeClr>
                </a:solidFill>
                <a:latin typeface="Segoe UI Light" pitchFamily="34" charset="0"/>
                <a:cs typeface="Segoe UI Light" pitchFamily="34" charset="0"/>
              </a:rPr>
              <a:t> du </a:t>
            </a:r>
            <a:r>
              <a:rPr lang="en-US" sz="2000" dirty="0" err="1">
                <a:solidFill>
                  <a:schemeClr val="bg2">
                    <a:lumMod val="25000"/>
                  </a:schemeClr>
                </a:solidFill>
                <a:latin typeface="Segoe UI Light" pitchFamily="34" charset="0"/>
                <a:cs typeface="Segoe UI Light" pitchFamily="34" charset="0"/>
              </a:rPr>
              <a:t>lịch</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hiện</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tại</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đang</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sử</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dụng</a:t>
            </a:r>
            <a:r>
              <a:rPr lang="en-US" sz="2000" dirty="0">
                <a:solidFill>
                  <a:schemeClr val="bg2">
                    <a:lumMod val="25000"/>
                  </a:schemeClr>
                </a:solidFill>
                <a:latin typeface="Segoe UI Light" pitchFamily="34" charset="0"/>
                <a:cs typeface="Segoe UI Light" pitchFamily="34" charset="0"/>
              </a:rPr>
              <a:t> website </a:t>
            </a:r>
            <a:r>
              <a:rPr lang="en-US" sz="2000" dirty="0" err="1">
                <a:solidFill>
                  <a:schemeClr val="bg2">
                    <a:lumMod val="25000"/>
                  </a:schemeClr>
                </a:solidFill>
                <a:latin typeface="Segoe UI Light" pitchFamily="34" charset="0"/>
                <a:cs typeface="Segoe UI Light" pitchFamily="34" charset="0"/>
              </a:rPr>
              <a:t>mã</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nguồn</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mở</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Wordpress</a:t>
            </a:r>
            <a:endParaRPr lang="en-US" sz="2000" dirty="0">
              <a:solidFill>
                <a:schemeClr val="bg2">
                  <a:lumMod val="25000"/>
                </a:schemeClr>
              </a:solidFill>
              <a:latin typeface="Segoe UI Light" pitchFamily="34" charset="0"/>
              <a:cs typeface="Segoe UI Light" pitchFamily="34" charset="0"/>
            </a:endParaRPr>
          </a:p>
          <a:p>
            <a:pPr marL="625475" indent="-396875">
              <a:spcBef>
                <a:spcPts val="1200"/>
              </a:spcBef>
              <a:buClr>
                <a:srgbClr val="00B404"/>
              </a:buClr>
              <a:buFont typeface="Segoe UI Light" pitchFamily="34" charset="0"/>
              <a:buChar char="■"/>
            </a:pPr>
            <a:r>
              <a:rPr lang="en-US" sz="2000" dirty="0" err="1">
                <a:solidFill>
                  <a:schemeClr val="bg2">
                    <a:lumMod val="25000"/>
                  </a:schemeClr>
                </a:solidFill>
                <a:latin typeface="Segoe UI Light" pitchFamily="34" charset="0"/>
                <a:cs typeface="Segoe UI Light" pitchFamily="34" charset="0"/>
              </a:rPr>
              <a:t>Nhóm</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mình</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thực</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hiện</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đề</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tài</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trên</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ngôn</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ngữ</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mới</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bởi</a:t>
            </a:r>
            <a:r>
              <a:rPr lang="en-US" sz="2000" dirty="0">
                <a:solidFill>
                  <a:schemeClr val="bg2">
                    <a:lumMod val="25000"/>
                  </a:schemeClr>
                </a:solidFill>
                <a:latin typeface="Segoe UI Light" pitchFamily="34" charset="0"/>
                <a:cs typeface="Segoe UI Light" pitchFamily="34" charset="0"/>
              </a:rPr>
              <a:t> </a:t>
            </a:r>
            <a:r>
              <a:rPr lang="en-US" sz="2000" dirty="0" err="1" smtClean="0">
                <a:solidFill>
                  <a:schemeClr val="bg2">
                    <a:lumMod val="25000"/>
                  </a:schemeClr>
                </a:solidFill>
                <a:latin typeface="Segoe UI Light" pitchFamily="34" charset="0"/>
                <a:cs typeface="Segoe UI Light" pitchFamily="34" charset="0"/>
              </a:rPr>
              <a:t>một</a:t>
            </a:r>
            <a:r>
              <a:rPr lang="en-US" sz="2000" dirty="0" smtClean="0">
                <a:solidFill>
                  <a:schemeClr val="bg2">
                    <a:lumMod val="25000"/>
                  </a:schemeClr>
                </a:solidFill>
                <a:latin typeface="Segoe UI Light" pitchFamily="34" charset="0"/>
                <a:cs typeface="Segoe UI Light" pitchFamily="34" charset="0"/>
              </a:rPr>
              <a:t> số </a:t>
            </a:r>
            <a:r>
              <a:rPr lang="en-US" sz="2000" dirty="0" err="1">
                <a:solidFill>
                  <a:schemeClr val="bg2">
                    <a:lumMod val="25000"/>
                  </a:schemeClr>
                </a:solidFill>
                <a:latin typeface="Segoe UI Light" pitchFamily="34" charset="0"/>
                <a:cs typeface="Segoe UI Light" pitchFamily="34" charset="0"/>
              </a:rPr>
              <a:t>lý</a:t>
            </a:r>
            <a:r>
              <a:rPr lang="en-US" sz="2000" dirty="0">
                <a:solidFill>
                  <a:schemeClr val="bg2">
                    <a:lumMod val="25000"/>
                  </a:schemeClr>
                </a:solidFill>
                <a:latin typeface="Segoe UI Light" pitchFamily="34" charset="0"/>
                <a:cs typeface="Segoe UI Light" pitchFamily="34" charset="0"/>
              </a:rPr>
              <a:t> do </a:t>
            </a:r>
            <a:r>
              <a:rPr lang="en-US" sz="2000" dirty="0" err="1">
                <a:solidFill>
                  <a:schemeClr val="bg2">
                    <a:lumMod val="25000"/>
                  </a:schemeClr>
                </a:solidFill>
                <a:latin typeface="Segoe UI Light" pitchFamily="34" charset="0"/>
                <a:cs typeface="Segoe UI Light" pitchFamily="34" charset="0"/>
              </a:rPr>
              <a:t>sau</a:t>
            </a:r>
            <a:r>
              <a:rPr lang="en-US" sz="2000" dirty="0">
                <a:solidFill>
                  <a:schemeClr val="bg2">
                    <a:lumMod val="25000"/>
                  </a:schemeClr>
                </a:solidFill>
                <a:latin typeface="Segoe UI Light" pitchFamily="34" charset="0"/>
                <a:cs typeface="Segoe UI Light" pitchFamily="34" charset="0"/>
              </a:rPr>
              <a:t>:</a:t>
            </a:r>
          </a:p>
          <a:p>
            <a:pPr marL="800100" lvl="1" indent="-342900">
              <a:buFont typeface="Arial" panose="020B0604020202020204" pitchFamily="34" charset="0"/>
              <a:buChar char="•"/>
            </a:pPr>
            <a:r>
              <a:rPr lang="vi-VN" sz="2000" dirty="0">
                <a:solidFill>
                  <a:schemeClr val="bg2">
                    <a:lumMod val="25000"/>
                  </a:schemeClr>
                </a:solidFill>
                <a:latin typeface="Segoe UI Light" panose="020B0502040204020203" pitchFamily="34" charset="0"/>
                <a:cs typeface="Segoe UI Light" panose="020B0502040204020203" pitchFamily="34" charset="0"/>
              </a:rPr>
              <a:t>Dùng mô hình MVC để chia ứng dụng ASP.NET MVC ra làm 3 phần chính là Model, View, và Controller điều này làm cho việc phát triển các ứng dụng lớn có độ phức tạp cao được dễ dàng hơn và dễ bào trì hơn.</a:t>
            </a:r>
            <a:endParaRPr lang="en-US" sz="2000" dirty="0">
              <a:solidFill>
                <a:schemeClr val="bg2">
                  <a:lumMod val="25000"/>
                </a:schemeClr>
              </a:solidFill>
              <a:latin typeface="Segoe UI Light" panose="020B0502040204020203" pitchFamily="34" charset="0"/>
              <a:cs typeface="Segoe UI Light" panose="020B0502040204020203" pitchFamily="34" charset="0"/>
            </a:endParaRPr>
          </a:p>
          <a:p>
            <a:pPr marL="800100" lvl="1" indent="-342900">
              <a:buFont typeface="Arial" panose="020B0604020202020204" pitchFamily="34" charset="0"/>
              <a:buChar char="•"/>
            </a:pPr>
            <a:r>
              <a:rPr lang="vi-VN" sz="2000" dirty="0">
                <a:solidFill>
                  <a:schemeClr val="bg2">
                    <a:lumMod val="25000"/>
                  </a:schemeClr>
                </a:solidFill>
                <a:latin typeface="Segoe UI Light" panose="020B0502040204020203" pitchFamily="34" charset="0"/>
                <a:cs typeface="Segoe UI Light" panose="020B0502040204020203" pitchFamily="34" charset="0"/>
              </a:rPr>
              <a:t>Việc kiểm tra rà soát lỗi của phần mềm trước khi nó đến tay người sử dụng cũng dễ dàng hơn rất nhiều với mô hình MVC</a:t>
            </a:r>
            <a:endParaRPr lang="en-US" sz="2000" dirty="0">
              <a:solidFill>
                <a:schemeClr val="bg2">
                  <a:lumMod val="25000"/>
                </a:schemeClr>
              </a:solidFill>
              <a:latin typeface="Segoe UI Light" pitchFamily="34" charset="0"/>
              <a:cs typeface="Segoe UI Light" pitchFamily="34" charset="0"/>
            </a:endParaRPr>
          </a:p>
          <a:p>
            <a:pPr marL="800100" lvl="1" indent="-342900">
              <a:buFont typeface="Arial" panose="020B0604020202020204" pitchFamily="34" charset="0"/>
              <a:buChar char="•"/>
            </a:pPr>
            <a:r>
              <a:rPr lang="en-US" sz="2000" dirty="0">
                <a:solidFill>
                  <a:schemeClr val="bg2">
                    <a:lumMod val="25000"/>
                  </a:schemeClr>
                </a:solidFill>
                <a:latin typeface="Segoe UI Light" pitchFamily="34" charset="0"/>
                <a:cs typeface="Segoe UI Light" pitchFamily="34" charset="0"/>
              </a:rPr>
              <a:t>Làm </a:t>
            </a:r>
            <a:r>
              <a:rPr lang="en-US" sz="2000" dirty="0" err="1">
                <a:solidFill>
                  <a:schemeClr val="bg2">
                    <a:lumMod val="25000"/>
                  </a:schemeClr>
                </a:solidFill>
                <a:latin typeface="Segoe UI Light" pitchFamily="34" charset="0"/>
                <a:cs typeface="Segoe UI Light" pitchFamily="34" charset="0"/>
              </a:rPr>
              <a:t>giảm</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băng</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thông</a:t>
            </a:r>
            <a:r>
              <a:rPr lang="en-US" sz="2000" dirty="0">
                <a:solidFill>
                  <a:schemeClr val="bg2">
                    <a:lumMod val="25000"/>
                  </a:schemeClr>
                </a:solidFill>
                <a:latin typeface="Segoe UI Light" pitchFamily="34" charset="0"/>
                <a:cs typeface="Segoe UI Light" pitchFamily="34" charset="0"/>
              </a:rPr>
              <a:t> request </a:t>
            </a:r>
            <a:r>
              <a:rPr lang="en-US" sz="2000" dirty="0" err="1">
                <a:solidFill>
                  <a:schemeClr val="bg2">
                    <a:lumMod val="25000"/>
                  </a:schemeClr>
                </a:solidFill>
                <a:latin typeface="Segoe UI Light" pitchFamily="34" charset="0"/>
                <a:cs typeface="Segoe UI Light" pitchFamily="34" charset="0"/>
              </a:rPr>
              <a:t>đến</a:t>
            </a:r>
            <a:r>
              <a:rPr lang="en-US" sz="2000" dirty="0">
                <a:solidFill>
                  <a:schemeClr val="bg2">
                    <a:lumMod val="25000"/>
                  </a:schemeClr>
                </a:solidFill>
                <a:latin typeface="Segoe UI Light" pitchFamily="34" charset="0"/>
                <a:cs typeface="Segoe UI Light" pitchFamily="34" charset="0"/>
              </a:rPr>
              <a:t> server</a:t>
            </a:r>
          </a:p>
          <a:p>
            <a:pPr marL="800100" lvl="1" indent="-342900">
              <a:buFont typeface="Arial" panose="020B0604020202020204" pitchFamily="34" charset="0"/>
              <a:buChar char="•"/>
            </a:pPr>
            <a:r>
              <a:rPr lang="vi-VN" sz="2000" dirty="0">
                <a:solidFill>
                  <a:schemeClr val="bg2">
                    <a:lumMod val="25000"/>
                  </a:schemeClr>
                </a:solidFill>
                <a:latin typeface="Segoe UI Light" panose="020B0502040204020203" pitchFamily="34" charset="0"/>
                <a:cs typeface="Segoe UI Light" panose="020B0502040204020203" pitchFamily="34" charset="0"/>
              </a:rPr>
              <a:t>Cơ chế định tuyến URL giúp đỡ cho việc tối ưu hóa công cụ tìm kiếm (Google, Bing, </a:t>
            </a:r>
            <a:r>
              <a:rPr lang="vi-VN" sz="2000" dirty="0" smtClean="0">
                <a:solidFill>
                  <a:schemeClr val="bg2">
                    <a:lumMod val="25000"/>
                  </a:schemeClr>
                </a:solidFill>
                <a:latin typeface="Segoe UI Light" panose="020B0502040204020203" pitchFamily="34" charset="0"/>
                <a:cs typeface="Segoe UI Light" panose="020B0502040204020203" pitchFamily="34" charset="0"/>
              </a:rPr>
              <a:t>…)</a:t>
            </a:r>
            <a:endParaRPr lang="vi-VN" sz="2000" dirty="0">
              <a:solidFill>
                <a:schemeClr val="bg2">
                  <a:lumMod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342378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1000"/>
                                        <p:tgtEl>
                                          <p:spTgt spid="8"/>
                                        </p:tgtEl>
                                      </p:cBhvr>
                                    </p:animEffect>
                                    <p:anim calcmode="lin" valueType="num">
                                      <p:cBhvr>
                                        <p:cTn id="14" dur="1000"/>
                                        <p:tgtEl>
                                          <p:spTgt spid="8"/>
                                        </p:tgtEl>
                                        <p:attrNameLst>
                                          <p:attrName>ppt_x</p:attrName>
                                        </p:attrNameLst>
                                      </p:cBhvr>
                                      <p:tavLst>
                                        <p:tav tm="0">
                                          <p:val>
                                            <p:strVal val="ppt_x"/>
                                          </p:val>
                                        </p:tav>
                                        <p:tav tm="100000">
                                          <p:val>
                                            <p:strVal val="ppt_x"/>
                                          </p:val>
                                        </p:tav>
                                      </p:tavLst>
                                    </p:anim>
                                    <p:anim calcmode="lin" valueType="num">
                                      <p:cBhvr>
                                        <p:cTn id="15" dur="1000"/>
                                        <p:tgtEl>
                                          <p:spTgt spid="8"/>
                                        </p:tgtEl>
                                        <p:attrNameLst>
                                          <p:attrName>ppt_y</p:attrName>
                                        </p:attrNameLst>
                                      </p:cBhvr>
                                      <p:tavLst>
                                        <p:tav tm="0">
                                          <p:val>
                                            <p:strVal val="ppt_y"/>
                                          </p:val>
                                        </p:tav>
                                        <p:tav tm="100000">
                                          <p:val>
                                            <p:strVal val="ppt_y+.1"/>
                                          </p:val>
                                        </p:tav>
                                      </p:tavLst>
                                    </p:anim>
                                    <p:set>
                                      <p:cBhvr>
                                        <p:cTn id="16" dur="1" fill="hold">
                                          <p:stCondLst>
                                            <p:cond delay="999"/>
                                          </p:stCondLst>
                                        </p:cTn>
                                        <p:tgtEl>
                                          <p:spTgt spid="8"/>
                                        </p:tgtEl>
                                        <p:attrNameLst>
                                          <p:attrName>style.visibility</p:attrName>
                                        </p:attrNameLst>
                                      </p:cBhvr>
                                      <p:to>
                                        <p:strVal val="hidden"/>
                                      </p:to>
                                    </p:set>
                                  </p:childTnLst>
                                </p:cTn>
                              </p:par>
                              <p:par>
                                <p:cTn id="17" presetID="42"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a:t>
            </a:r>
            <a:r>
              <a:rPr lang="en-US" sz="3600" dirty="0" smtClean="0">
                <a:solidFill>
                  <a:srgbClr val="00B404"/>
                </a:solidFill>
                <a:latin typeface="Segoe UI Semilight" pitchFamily="34" charset="0"/>
                <a:cs typeface="Segoe UI Semilight" pitchFamily="34" charset="0"/>
              </a:rPr>
              <a:t>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Yêu cầu</a:t>
            </a: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378904"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Yêu cầu</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1219200"/>
            <a:ext cx="5562600" cy="1631216"/>
          </a:xfrm>
          <a:prstGeom prst="rect">
            <a:avLst/>
          </a:prstGeom>
          <a:noFill/>
        </p:spPr>
        <p:txBody>
          <a:bodyPr wrap="square" rtlCol="0">
            <a:spAutoFit/>
          </a:bodyPr>
          <a:lstStyle/>
          <a:p>
            <a:pPr marL="625475" indent="-396875">
              <a:spcBef>
                <a:spcPts val="1200"/>
              </a:spcBef>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Ngôn ngữ: ASP.NET MVC, HTML5, CSS3, AJAX, JS …</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Công nghệ: Entity Framework</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Công </a:t>
            </a:r>
            <a:r>
              <a:rPr lang="en-US" sz="2000" dirty="0" err="1" smtClean="0">
                <a:solidFill>
                  <a:schemeClr val="tx1">
                    <a:lumMod val="75000"/>
                    <a:lumOff val="25000"/>
                  </a:schemeClr>
                </a:solidFill>
                <a:latin typeface="Segoe UI Light" pitchFamily="34" charset="0"/>
                <a:cs typeface="Segoe UI Light" pitchFamily="34" charset="0"/>
              </a:rPr>
              <a:t>cụ</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hỗ</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trợ</a:t>
            </a:r>
            <a:r>
              <a:rPr lang="en-US" sz="2000" dirty="0" smtClean="0">
                <a:solidFill>
                  <a:schemeClr val="tx1">
                    <a:lumMod val="75000"/>
                    <a:lumOff val="25000"/>
                  </a:schemeClr>
                </a:solidFill>
                <a:latin typeface="Segoe UI Light" pitchFamily="34" charset="0"/>
                <a:cs typeface="Segoe UI Light" pitchFamily="34" charset="0"/>
              </a:rPr>
              <a:t>: </a:t>
            </a:r>
            <a:r>
              <a:rPr lang="en-US" sz="2000" smtClean="0">
                <a:solidFill>
                  <a:schemeClr val="tx1">
                    <a:lumMod val="75000"/>
                    <a:lumOff val="25000"/>
                  </a:schemeClr>
                </a:solidFill>
                <a:latin typeface="Segoe UI Light" pitchFamily="34" charset="0"/>
                <a:cs typeface="Segoe UI Light" pitchFamily="34" charset="0"/>
              </a:rPr>
              <a:t>Bootstrap 3</a:t>
            </a:r>
            <a:endParaRPr lang="en-US" sz="2000" dirty="0" smtClean="0">
              <a:solidFill>
                <a:schemeClr val="tx1">
                  <a:lumMod val="75000"/>
                  <a:lumOff val="25000"/>
                </a:schemeClr>
              </a:solidFill>
              <a:latin typeface="Segoe UI Light" pitchFamily="34" charset="0"/>
              <a:cs typeface="Segoe UI Light" pitchFamily="34" charset="0"/>
            </a:endParaRP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Template </a:t>
            </a:r>
            <a:r>
              <a:rPr lang="en-US" sz="2000" dirty="0" err="1" smtClean="0">
                <a:solidFill>
                  <a:schemeClr val="tx1">
                    <a:lumMod val="75000"/>
                    <a:lumOff val="25000"/>
                  </a:schemeClr>
                </a:solidFill>
                <a:latin typeface="Segoe UI Light" pitchFamily="34" charset="0"/>
                <a:cs typeface="Segoe UI Light" pitchFamily="34" charset="0"/>
              </a:rPr>
              <a:t>quản</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trị</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sử</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dụng</a:t>
            </a:r>
            <a:r>
              <a:rPr lang="en-US" sz="2000" dirty="0" smtClean="0">
                <a:solidFill>
                  <a:schemeClr val="tx1">
                    <a:lumMod val="75000"/>
                    <a:lumOff val="25000"/>
                  </a:schemeClr>
                </a:solidFill>
                <a:latin typeface="Segoe UI Light" pitchFamily="34" charset="0"/>
                <a:cs typeface="Segoe UI Light" pitchFamily="34" charset="0"/>
              </a:rPr>
              <a:t>: SB Admin 2 </a:t>
            </a: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13" name="Rectangle 12">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24143439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a:t>
            </a:r>
            <a:r>
              <a:rPr lang="en-US" sz="3600" dirty="0" smtClean="0">
                <a:solidFill>
                  <a:srgbClr val="00B404"/>
                </a:solidFill>
                <a:latin typeface="Segoe UI Semilight" pitchFamily="34" charset="0"/>
                <a:cs typeface="Segoe UI Semilight" pitchFamily="34" charset="0"/>
              </a:rPr>
              <a:t>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81652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Chức năng</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8000" y="1089660"/>
            <a:ext cx="5562600" cy="3939540"/>
          </a:xfrm>
          <a:prstGeom prst="rect">
            <a:avLst/>
          </a:prstGeom>
          <a:noFill/>
        </p:spPr>
        <p:txBody>
          <a:bodyPr wrap="square" rtlCol="0">
            <a:spAutoFit/>
          </a:bodyPr>
          <a:lstStyle/>
          <a:p>
            <a:r>
              <a:rPr lang="en-US" sz="2000" dirty="0" smtClean="0">
                <a:solidFill>
                  <a:schemeClr val="tx1">
                    <a:lumMod val="75000"/>
                    <a:lumOff val="25000"/>
                  </a:schemeClr>
                </a:solidFill>
                <a:latin typeface="Segoe UI Light" pitchFamily="34" charset="0"/>
                <a:cs typeface="Segoe UI Light" pitchFamily="34" charset="0"/>
              </a:rPr>
              <a:t>Đối với quản trị hệ thống</a:t>
            </a:r>
          </a:p>
          <a:p>
            <a:pPr marL="625475" indent="-396875">
              <a:spcBef>
                <a:spcPts val="1200"/>
              </a:spcBef>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Quản lý tài khoản</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giới thiệu</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nội dung</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bảng giá</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phản hồi</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trình ảnh</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dịch vụ</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tin tức</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liên hệ</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yêu cầu liên hệ</a:t>
            </a:r>
          </a:p>
          <a:p>
            <a:pPr marL="625475" indent="-396875">
              <a:buClr>
                <a:srgbClr val="00B404"/>
              </a:buClr>
              <a:buFont typeface="Segoe UI Light" pitchFamily="34" charset="0"/>
              <a:buChar char="■"/>
            </a:pPr>
            <a:endParaRPr lang="en-US" sz="2000" dirty="0">
              <a:solidFill>
                <a:schemeClr val="tx1">
                  <a:lumMod val="75000"/>
                  <a:lumOff val="25000"/>
                </a:schemeClr>
              </a:solidFill>
              <a:latin typeface="Segoe UI Light" pitchFamily="34" charset="0"/>
              <a:cs typeface="Segoe UI Light" pitchFamily="34" charset="0"/>
            </a:endParaRPr>
          </a:p>
        </p:txBody>
      </p:sp>
      <p:sp>
        <p:nvSpPr>
          <p:cNvPr id="12" name="Rectangle 11">
            <a:hlinkClick r:id="rId7" action="ppaction://hlinksldjump"/>
          </p:cNvPr>
          <p:cNvSpPr/>
          <p:nvPr/>
        </p:nvSpPr>
        <p:spPr>
          <a:xfrm>
            <a:off x="0" y="34267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latin typeface="Segoe UI Light" pitchFamily="34" charset="0"/>
                <a:cs typeface="Segoe UI Light" pitchFamily="34" charset="0"/>
              </a:rPr>
              <a:t>Chức năng</a:t>
            </a:r>
          </a:p>
        </p:txBody>
      </p:sp>
      <p:sp>
        <p:nvSpPr>
          <p:cNvPr id="19" name="Rectangle 18">
            <a:hlinkClick r:id="rId8"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Kết </a:t>
            </a:r>
            <a:r>
              <a:rPr lang="en-US" sz="2400" err="1">
                <a:solidFill>
                  <a:schemeClr val="tx1">
                    <a:lumMod val="75000"/>
                    <a:lumOff val="25000"/>
                  </a:schemeClr>
                </a:solidFill>
                <a:latin typeface="Segoe UI Light" pitchFamily="34" charset="0"/>
                <a:cs typeface="Segoe UI Light" pitchFamily="34" charset="0"/>
              </a:rPr>
              <a:t>luận</a:t>
            </a:r>
            <a:endParaRPr lang="en-US" sz="2400">
              <a:solidFill>
                <a:schemeClr val="tx1">
                  <a:lumMod val="75000"/>
                  <a:lumOff val="25000"/>
                </a:schemeClr>
              </a:solidFill>
              <a:latin typeface="Segoe UI Light" pitchFamily="34" charset="0"/>
              <a:cs typeface="Segoe UI Light" pitchFamily="34" charset="0"/>
            </a:endParaRPr>
          </a:p>
        </p:txBody>
      </p:sp>
      <p:sp>
        <p:nvSpPr>
          <p:cNvPr id="21" name="TextBox 20"/>
          <p:cNvSpPr txBox="1"/>
          <p:nvPr/>
        </p:nvSpPr>
        <p:spPr>
          <a:xfrm>
            <a:off x="3048000" y="1107519"/>
            <a:ext cx="5562600" cy="2092881"/>
          </a:xfrm>
          <a:prstGeom prst="rect">
            <a:avLst/>
          </a:prstGeom>
          <a:noFill/>
        </p:spPr>
        <p:txBody>
          <a:bodyPr wrap="square" rtlCol="0">
            <a:spAutoFit/>
          </a:bodyPr>
          <a:lstStyle/>
          <a:p>
            <a:r>
              <a:rPr lang="en-US" sz="2000" dirty="0" smtClean="0">
                <a:solidFill>
                  <a:schemeClr val="tx1">
                    <a:lumMod val="75000"/>
                    <a:lumOff val="25000"/>
                  </a:schemeClr>
                </a:solidFill>
                <a:latin typeface="Segoe UI Light" pitchFamily="34" charset="0"/>
                <a:cs typeface="Segoe UI Light" pitchFamily="34" charset="0"/>
              </a:rPr>
              <a:t>Đối với khách hàng</a:t>
            </a:r>
          </a:p>
          <a:p>
            <a:pPr marL="625475" indent="-396875">
              <a:spcBef>
                <a:spcPts val="1200"/>
              </a:spcBef>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Xem giới thiệu</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Xem dịch vụ và tin tức</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Xem bảng giá</a:t>
            </a:r>
          </a:p>
          <a:p>
            <a:pPr marL="625475" indent="-396875">
              <a:buClr>
                <a:srgbClr val="00B404"/>
              </a:buClr>
              <a:buFont typeface="Segoe UI Light" pitchFamily="34" charset="0"/>
              <a:buChar char="■"/>
            </a:pPr>
            <a:r>
              <a:rPr lang="en-US" sz="2000" dirty="0" err="1" smtClean="0">
                <a:solidFill>
                  <a:schemeClr val="tx1">
                    <a:lumMod val="75000"/>
                    <a:lumOff val="25000"/>
                  </a:schemeClr>
                </a:solidFill>
                <a:latin typeface="Segoe UI Light" pitchFamily="34" charset="0"/>
                <a:cs typeface="Segoe UI Light" pitchFamily="34" charset="0"/>
              </a:rPr>
              <a:t>Chức</a:t>
            </a:r>
            <a:r>
              <a:rPr lang="en-US" sz="2000" dirty="0" smtClean="0">
                <a:solidFill>
                  <a:schemeClr val="tx1">
                    <a:lumMod val="75000"/>
                    <a:lumOff val="25000"/>
                  </a:schemeClr>
                </a:solidFill>
                <a:latin typeface="Segoe UI Light" pitchFamily="34" charset="0"/>
                <a:cs typeface="Segoe UI Light" pitchFamily="34" charset="0"/>
              </a:rPr>
              <a:t> năng phản hồi</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Chức năng liên hệ và yêu cầu liên hệ</a:t>
            </a:r>
          </a:p>
        </p:txBody>
      </p:sp>
      <p:sp>
        <p:nvSpPr>
          <p:cNvPr id="20" name="Rectangle 19">
            <a:hlinkClick r:id="rId9"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37002916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1000"/>
                                        <p:tgtEl>
                                          <p:spTgt spid="18"/>
                                        </p:tgtEl>
                                      </p:cBhvr>
                                    </p:animEffect>
                                    <p:anim calcmode="lin" valueType="num">
                                      <p:cBhvr>
                                        <p:cTn id="14" dur="1000"/>
                                        <p:tgtEl>
                                          <p:spTgt spid="18"/>
                                        </p:tgtEl>
                                        <p:attrNameLst>
                                          <p:attrName>ppt_x</p:attrName>
                                        </p:attrNameLst>
                                      </p:cBhvr>
                                      <p:tavLst>
                                        <p:tav tm="0">
                                          <p:val>
                                            <p:strVal val="ppt_x"/>
                                          </p:val>
                                        </p:tav>
                                        <p:tav tm="100000">
                                          <p:val>
                                            <p:strVal val="ppt_x"/>
                                          </p:val>
                                        </p:tav>
                                      </p:tavLst>
                                    </p:anim>
                                    <p:anim calcmode="lin" valueType="num">
                                      <p:cBhvr>
                                        <p:cTn id="15" dur="1000"/>
                                        <p:tgtEl>
                                          <p:spTgt spid="18"/>
                                        </p:tgtEl>
                                        <p:attrNameLst>
                                          <p:attrName>ppt_y</p:attrName>
                                        </p:attrNameLst>
                                      </p:cBhvr>
                                      <p:tavLst>
                                        <p:tav tm="0">
                                          <p:val>
                                            <p:strVal val="ppt_y"/>
                                          </p:val>
                                        </p:tav>
                                        <p:tav tm="100000">
                                          <p:val>
                                            <p:strVal val="ppt_y+.1"/>
                                          </p:val>
                                        </p:tav>
                                      </p:tavLst>
                                    </p:anim>
                                    <p:set>
                                      <p:cBhvr>
                                        <p:cTn id="16" dur="1" fill="hold">
                                          <p:stCondLst>
                                            <p:cond delay="999"/>
                                          </p:stCondLst>
                                        </p:cTn>
                                        <p:tgtEl>
                                          <p:spTgt spid="18"/>
                                        </p:tgtEl>
                                        <p:attrNameLst>
                                          <p:attrName>style.visibility</p:attrName>
                                        </p:attrNameLst>
                                      </p:cBhvr>
                                      <p:to>
                                        <p:strVal val="hidden"/>
                                      </p:to>
                                    </p:se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1000"/>
                                        <p:tgtEl>
                                          <p:spTgt spid="21"/>
                                        </p:tgtEl>
                                      </p:cBhvr>
                                    </p:animEffect>
                                    <p:anim calcmode="lin" valueType="num">
                                      <p:cBhvr>
                                        <p:cTn id="21" dur="1000" fill="hold"/>
                                        <p:tgtEl>
                                          <p:spTgt spid="21"/>
                                        </p:tgtEl>
                                        <p:attrNameLst>
                                          <p:attrName>ppt_x</p:attrName>
                                        </p:attrNameLst>
                                      </p:cBhvr>
                                      <p:tavLst>
                                        <p:tav tm="0">
                                          <p:val>
                                            <p:strVal val="#ppt_x"/>
                                          </p:val>
                                        </p:tav>
                                        <p:tav tm="100000">
                                          <p:val>
                                            <p:strVal val="#ppt_x"/>
                                          </p:val>
                                        </p:tav>
                                      </p:tavLst>
                                    </p:anim>
                                    <p:anim calcmode="lin" valueType="num">
                                      <p:cBhvr>
                                        <p:cTn id="2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a:t>
            </a:r>
            <a:r>
              <a:rPr lang="en-US" sz="3600" dirty="0" smtClean="0">
                <a:solidFill>
                  <a:srgbClr val="00B404"/>
                </a:solidFill>
                <a:latin typeface="Segoe UI Semilight" pitchFamily="34" charset="0"/>
                <a:cs typeface="Segoe UI Semilight" pitchFamily="34" charset="0"/>
              </a:rPr>
              <a:t>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a:solidFill>
                  <a:schemeClr val="tx1">
                    <a:lumMod val="75000"/>
                    <a:lumOff val="25000"/>
                  </a:schemeClr>
                </a:solidFill>
                <a:latin typeface="Segoe UI Light" pitchFamily="34" charset="0"/>
                <a:cs typeface="Segoe UI Light" pitchFamily="34" charset="0"/>
              </a:rPr>
              <a:t>Mục</a:t>
            </a:r>
            <a:r>
              <a:rPr lang="en-US" sz="2400">
                <a:solidFill>
                  <a:schemeClr val="tx1">
                    <a:lumMod val="75000"/>
                    <a:lumOff val="25000"/>
                  </a:schemeClr>
                </a:solidFill>
                <a:latin typeface="Segoe UI Light" pitchFamily="34" charset="0"/>
                <a:cs typeface="Segoe UI Light" pitchFamily="34" charset="0"/>
              </a:rPr>
              <a:t> </a:t>
            </a:r>
            <a:r>
              <a:rPr lang="en-US" sz="2400" err="1">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a:solidFill>
                  <a:schemeClr val="tx1">
                    <a:lumMod val="75000"/>
                    <a:lumOff val="25000"/>
                  </a:schemeClr>
                </a:solidFill>
                <a:latin typeface="Segoe UI Light" pitchFamily="34" charset="0"/>
                <a:cs typeface="Segoe UI Light" pitchFamily="34" charset="0"/>
              </a:rPr>
              <a:t>Khảo</a:t>
            </a:r>
            <a:r>
              <a:rPr lang="en-US" sz="2400">
                <a:solidFill>
                  <a:schemeClr val="tx1">
                    <a:lumMod val="75000"/>
                    <a:lumOff val="25000"/>
                  </a:schemeClr>
                </a:solidFill>
                <a:latin typeface="Segoe UI Light" pitchFamily="34" charset="0"/>
                <a:cs typeface="Segoe UI Light" pitchFamily="34" charset="0"/>
              </a:rPr>
              <a:t> </a:t>
            </a:r>
            <a:r>
              <a:rPr lang="en-US" sz="2400" err="1">
                <a:solidFill>
                  <a:schemeClr val="tx1">
                    <a:lumMod val="75000"/>
                    <a:lumOff val="25000"/>
                  </a:schemeClr>
                </a:solidFill>
                <a:latin typeface="Segoe UI Light" pitchFamily="34" charset="0"/>
                <a:cs typeface="Segoe UI Light" pitchFamily="34" charset="0"/>
              </a:rPr>
              <a:t>sát</a:t>
            </a:r>
            <a:endParaRPr lang="en-US" sz="2400">
              <a:solidFill>
                <a:schemeClr val="tx1">
                  <a:lumMod val="75000"/>
                  <a:lumOff val="25000"/>
                </a:schemeClr>
              </a:solidFill>
              <a:latin typeface="Segoe UI Light" pitchFamily="34" charset="0"/>
              <a:cs typeface="Segoe UI Light" pitchFamily="34" charset="0"/>
            </a:endParaRP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latin typeface="Segoe UI Light" pitchFamily="34" charset="0"/>
                <a:cs typeface="Segoe UI Light" pitchFamily="34" charset="0"/>
              </a:rPr>
              <a:t>Demo</a:t>
            </a:r>
          </a:p>
        </p:txBody>
      </p:sp>
      <p:sp>
        <p:nvSpPr>
          <p:cNvPr id="17" name="TextBox 16"/>
          <p:cNvSpPr txBox="1"/>
          <p:nvPr/>
        </p:nvSpPr>
        <p:spPr>
          <a:xfrm>
            <a:off x="3052590" y="539142"/>
            <a:ext cx="1104790"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Demo</a:t>
            </a:r>
            <a:endParaRPr lang="en-US" sz="2800" dirty="0">
              <a:solidFill>
                <a:srgbClr val="00B404"/>
              </a:solidFill>
              <a:latin typeface="Segoe UI Light" pitchFamily="34" charset="0"/>
              <a:cs typeface="Segoe UI Light" pitchFamily="34" charset="0"/>
            </a:endParaRPr>
          </a:p>
        </p:txBody>
      </p:sp>
      <p:sp>
        <p:nvSpPr>
          <p:cNvPr id="18" name="TextBox 17">
            <a:hlinkClick r:id="rId7"/>
          </p:cNvPr>
          <p:cNvSpPr txBox="1"/>
          <p:nvPr/>
        </p:nvSpPr>
        <p:spPr>
          <a:xfrm>
            <a:off x="3048000" y="1123890"/>
            <a:ext cx="5562600" cy="400110"/>
          </a:xfrm>
          <a:prstGeom prst="rect">
            <a:avLst/>
          </a:prstGeom>
          <a:noFill/>
        </p:spPr>
        <p:txBody>
          <a:bodyPr wrap="square" rtlCol="0">
            <a:spAutoFit/>
          </a:bodyPr>
          <a:lstStyle/>
          <a:p>
            <a:r>
              <a:rPr lang="en-US" sz="2000" dirty="0" smtClean="0">
                <a:solidFill>
                  <a:schemeClr val="tx1">
                    <a:lumMod val="75000"/>
                    <a:lumOff val="25000"/>
                  </a:schemeClr>
                </a:solidFill>
                <a:latin typeface="Segoe UI Light" pitchFamily="34" charset="0"/>
                <a:cs typeface="Segoe UI Light" pitchFamily="34" charset="0"/>
                <a:hlinkClick r:id="rId8"/>
              </a:rPr>
              <a:t>Thung lũng tình yêu</a:t>
            </a:r>
            <a:endParaRPr lang="en-US" sz="2000" dirty="0" smtClean="0">
              <a:solidFill>
                <a:schemeClr val="tx1">
                  <a:lumMod val="75000"/>
                  <a:lumOff val="25000"/>
                </a:schemeClr>
              </a:solidFill>
              <a:latin typeface="Segoe UI Light" pitchFamily="34" charset="0"/>
              <a:cs typeface="Segoe UI Light" pitchFamily="34" charset="0"/>
            </a:endParaRPr>
          </a:p>
        </p:txBody>
      </p:sp>
      <p:sp>
        <p:nvSpPr>
          <p:cNvPr id="12" name="Rectangle 11">
            <a:hlinkClick r:id="rId9"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10"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Kết </a:t>
            </a:r>
            <a:r>
              <a:rPr lang="en-US" sz="2400" err="1">
                <a:solidFill>
                  <a:schemeClr val="tx1">
                    <a:lumMod val="75000"/>
                    <a:lumOff val="25000"/>
                  </a:schemeClr>
                </a:solidFill>
                <a:latin typeface="Segoe UI Light" pitchFamily="34" charset="0"/>
                <a:cs typeface="Segoe UI Light" pitchFamily="34" charset="0"/>
              </a:rPr>
              <a:t>luận</a:t>
            </a:r>
            <a:endParaRPr lang="en-US" sz="2400">
              <a:solidFill>
                <a:schemeClr val="tx1">
                  <a:lumMod val="75000"/>
                  <a:lumOff val="25000"/>
                </a:schemeClr>
              </a:solidFill>
              <a:latin typeface="Segoe UI Light" pitchFamily="34" charset="0"/>
              <a:cs typeface="Segoe UI Light" pitchFamily="34" charset="0"/>
            </a:endParaRPr>
          </a:p>
        </p:txBody>
      </p:sp>
      <p:sp>
        <p:nvSpPr>
          <p:cNvPr id="13" name="Rectangle 12">
            <a:hlinkClick r:id="rId11"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err="1">
                <a:solidFill>
                  <a:schemeClr val="tx1">
                    <a:lumMod val="75000"/>
                    <a:lumOff val="25000"/>
                  </a:schemeClr>
                </a:solidFill>
                <a:latin typeface="Segoe UI Light" pitchFamily="34" charset="0"/>
                <a:cs typeface="Segoe UI Light" pitchFamily="34" charset="0"/>
              </a:rPr>
              <a:t>Lời</a:t>
            </a:r>
            <a:r>
              <a:rPr lang="en-US" sz="2400" dirty="0">
                <a:solidFill>
                  <a:schemeClr val="tx1">
                    <a:lumMod val="75000"/>
                    <a:lumOff val="25000"/>
                  </a:schemeClr>
                </a:solidFill>
                <a:latin typeface="Segoe UI Light" pitchFamily="34" charset="0"/>
                <a:cs typeface="Segoe UI Light" pitchFamily="34" charset="0"/>
              </a:rPr>
              <a:t> </a:t>
            </a:r>
            <a:r>
              <a:rPr lang="en-US" sz="2400" dirty="0" err="1">
                <a:solidFill>
                  <a:schemeClr val="tx1">
                    <a:lumMod val="75000"/>
                    <a:lumOff val="25000"/>
                  </a:schemeClr>
                </a:solidFill>
                <a:latin typeface="Segoe UI Light" pitchFamily="34" charset="0"/>
                <a:cs typeface="Segoe UI Light" pitchFamily="34" charset="0"/>
              </a:rPr>
              <a:t>cảm</a:t>
            </a:r>
            <a:r>
              <a:rPr lang="en-US" sz="2400" dirty="0">
                <a:solidFill>
                  <a:schemeClr val="tx1">
                    <a:lumMod val="75000"/>
                    <a:lumOff val="25000"/>
                  </a:schemeClr>
                </a:solidFill>
                <a:latin typeface="Segoe UI Light" pitchFamily="34" charset="0"/>
                <a:cs typeface="Segoe UI Light" pitchFamily="34" charset="0"/>
              </a:rPr>
              <a:t> </a:t>
            </a:r>
            <a:r>
              <a:rPr lang="en-US" sz="2400" dirty="0" err="1">
                <a:solidFill>
                  <a:schemeClr val="tx1">
                    <a:lumMod val="75000"/>
                    <a:lumOff val="25000"/>
                  </a:schemeClr>
                </a:solidFill>
                <a:latin typeface="Segoe UI Light" pitchFamily="34" charset="0"/>
                <a:cs typeface="Segoe UI Light" pitchFamily="34" charset="0"/>
              </a:rPr>
              <a:t>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16415249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a:t>
            </a:r>
            <a:r>
              <a:rPr lang="en-US" sz="3600" dirty="0" smtClean="0">
                <a:solidFill>
                  <a:srgbClr val="00B404"/>
                </a:solidFill>
                <a:latin typeface="Segoe UI Semilight" pitchFamily="34" charset="0"/>
                <a:cs typeface="Segoe UI Semilight" pitchFamily="34" charset="0"/>
              </a:rPr>
              <a:t>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396536"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Kết luận</a:t>
            </a:r>
            <a:endParaRPr lang="en-US" sz="2800" dirty="0">
              <a:solidFill>
                <a:srgbClr val="00B404"/>
              </a:solidFill>
              <a:latin typeface="Segoe UI Light" pitchFamily="34" charset="0"/>
              <a:cs typeface="Segoe UI Light" pitchFamily="34" charset="0"/>
            </a:endParaRPr>
          </a:p>
        </p:txBody>
      </p:sp>
      <p:sp>
        <p:nvSpPr>
          <p:cNvPr id="12" name="Rectangle 11">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8" action="ppaction://hlinksldjump"/>
          </p:cNvPr>
          <p:cNvSpPr/>
          <p:nvPr/>
        </p:nvSpPr>
        <p:spPr>
          <a:xfrm>
            <a:off x="0" y="4513052"/>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latin typeface="Segoe UI Light" pitchFamily="34" charset="0"/>
                <a:cs typeface="Segoe UI Light" pitchFamily="34" charset="0"/>
              </a:rPr>
              <a:t>Kết </a:t>
            </a:r>
            <a:r>
              <a:rPr lang="en-US" sz="2400" dirty="0">
                <a:latin typeface="Segoe UI Light" pitchFamily="34" charset="0"/>
                <a:cs typeface="Segoe UI Light" pitchFamily="34" charset="0"/>
              </a:rPr>
              <a:t>luận</a:t>
            </a:r>
          </a:p>
        </p:txBody>
      </p:sp>
      <p:sp>
        <p:nvSpPr>
          <p:cNvPr id="5" name="Rectangle 4"/>
          <p:cNvSpPr/>
          <p:nvPr/>
        </p:nvSpPr>
        <p:spPr>
          <a:xfrm>
            <a:off x="3048000" y="1143000"/>
            <a:ext cx="5638800" cy="3785652"/>
          </a:xfrm>
          <a:prstGeom prst="rect">
            <a:avLst/>
          </a:prstGeom>
        </p:spPr>
        <p:txBody>
          <a:bodyPr wrap="square">
            <a:spAutoFit/>
          </a:bodyPr>
          <a:lstStyle/>
          <a:p>
            <a:pPr marL="342900" indent="-342900">
              <a:buFont typeface="Arial" panose="020B0604020202020204" pitchFamily="34" charset="0"/>
              <a:buChar char="•"/>
            </a:pPr>
            <a:r>
              <a:rPr lang="en-US" sz="200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Mặc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dù</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đã</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rất</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cố</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gắng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trong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việc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nghiên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cứu</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và</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thực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hiện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đề</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tài</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nhưng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do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còn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nhiều</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hạn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chế</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về</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kinh</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nghiệm</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và</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kiến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thức</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chuyên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môn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nên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đề</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tài</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chưa</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được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hoàn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thiện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tốt</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và</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hiệu</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quả</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US" sz="200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Hướng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phát</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triển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vi-VN" sz="2000" dirty="0">
                <a:solidFill>
                  <a:schemeClr val="tx1">
                    <a:lumMod val="75000"/>
                    <a:lumOff val="25000"/>
                  </a:schemeClr>
                </a:solidFill>
                <a:latin typeface="Segoe UI Light" panose="020B0502040204020203" pitchFamily="34" charset="0"/>
                <a:cs typeface="Segoe UI Light" panose="020B0502040204020203" pitchFamily="34" charset="0"/>
              </a:rPr>
              <a:t>Nhóm đề tài hướng phát triển website trở thành một website </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du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lịch</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vi-VN" sz="2000" dirty="0">
                <a:solidFill>
                  <a:schemeClr val="tx1">
                    <a:lumMod val="75000"/>
                    <a:lumOff val="25000"/>
                  </a:schemeClr>
                </a:solidFill>
                <a:latin typeface="Segoe UI Light" panose="020B0502040204020203" pitchFamily="34" charset="0"/>
                <a:cs typeface="Segoe UI Light" panose="020B0502040204020203" pitchFamily="34" charset="0"/>
              </a:rPr>
              <a:t>chuyên nghiệp. Cung cấp đầy đủ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các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dịch</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vụ</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và</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thông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tin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của</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khu</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du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lịch</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Thung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lũng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Tình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yêu</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vi-VN" sz="2000" dirty="0">
                <a:solidFill>
                  <a:schemeClr val="tx1">
                    <a:lumMod val="75000"/>
                    <a:lumOff val="25000"/>
                  </a:schemeClr>
                </a:solidFill>
                <a:latin typeface="Segoe UI Light" panose="020B0502040204020203" pitchFamily="34" charset="0"/>
                <a:cs typeface="Segoe UI Light" panose="020B0502040204020203" pitchFamily="34" charset="0"/>
              </a:rPr>
              <a:t>với giá cả hợp lý, phải chăng. Đi kèm với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dịch</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vụ</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vi-VN" sz="2000" dirty="0">
                <a:solidFill>
                  <a:schemeClr val="tx1">
                    <a:lumMod val="75000"/>
                    <a:lumOff val="25000"/>
                  </a:schemeClr>
                </a:solidFill>
                <a:latin typeface="Segoe UI Light" panose="020B0502040204020203" pitchFamily="34" charset="0"/>
                <a:cs typeface="Segoe UI Light" panose="020B0502040204020203" pitchFamily="34" charset="0"/>
              </a:rPr>
              <a:t>là </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những </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tin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tức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du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lịch</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hay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và</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hấp</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dẫn</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trên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cả</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nước</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 để phục vụ đến </a:t>
            </a:r>
            <a:r>
              <a:rPr lang="vi-VN" sz="2000" dirty="0">
                <a:solidFill>
                  <a:schemeClr val="tx1">
                    <a:lumMod val="75000"/>
                    <a:lumOff val="25000"/>
                  </a:schemeClr>
                </a:solidFill>
                <a:latin typeface="Segoe UI Light" panose="020B0502040204020203" pitchFamily="34" charset="0"/>
                <a:cs typeface="Segoe UI Light" panose="020B0502040204020203" pitchFamily="34" charset="0"/>
              </a:rPr>
              <a:t>khách </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h</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à</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a:t>
            </a:r>
          </a:p>
        </p:txBody>
      </p:sp>
      <p:sp>
        <p:nvSpPr>
          <p:cNvPr id="20" name="Rectangle 19">
            <a:hlinkClick r:id="rId9"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28945764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a:t>
            </a:r>
            <a:r>
              <a:rPr lang="en-US" sz="3600" dirty="0" smtClean="0">
                <a:solidFill>
                  <a:srgbClr val="00B404"/>
                </a:solidFill>
                <a:latin typeface="Segoe UI Semilight" pitchFamily="34" charset="0"/>
                <a:cs typeface="Segoe UI Semilight" pitchFamily="34" charset="0"/>
              </a:rPr>
              <a:t>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5" name="Rectangle 4">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6" name="Rectangle 5">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7" name="Rectangle 6">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8" name="Rectangle 7">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9" name="TextBox 8"/>
          <p:cNvSpPr txBox="1"/>
          <p:nvPr/>
        </p:nvSpPr>
        <p:spPr>
          <a:xfrm>
            <a:off x="3052590" y="539142"/>
            <a:ext cx="1846980" cy="523220"/>
          </a:xfrm>
          <a:prstGeom prst="rect">
            <a:avLst/>
          </a:prstGeom>
          <a:noFill/>
        </p:spPr>
        <p:txBody>
          <a:bodyPr wrap="none" rtlCol="0">
            <a:spAutoFit/>
          </a:bodyPr>
          <a:lstStyle/>
          <a:p>
            <a:r>
              <a:rPr lang="en-US" sz="2800" smtClean="0">
                <a:solidFill>
                  <a:srgbClr val="00B404"/>
                </a:solidFill>
                <a:latin typeface="Segoe UI Light" pitchFamily="34" charset="0"/>
                <a:cs typeface="Segoe UI Light" pitchFamily="34" charset="0"/>
              </a:rPr>
              <a:t>Lời cảm ơn</a:t>
            </a:r>
            <a:endParaRPr lang="en-US" sz="2800" dirty="0">
              <a:solidFill>
                <a:srgbClr val="00B404"/>
              </a:solidFill>
              <a:latin typeface="Segoe UI Light" pitchFamily="34" charset="0"/>
              <a:cs typeface="Segoe UI Light" pitchFamily="34" charset="0"/>
            </a:endParaRPr>
          </a:p>
        </p:txBody>
      </p:sp>
      <p:sp>
        <p:nvSpPr>
          <p:cNvPr id="10" name="TextBox 9"/>
          <p:cNvSpPr txBox="1"/>
          <p:nvPr/>
        </p:nvSpPr>
        <p:spPr>
          <a:xfrm>
            <a:off x="3048000" y="2477720"/>
            <a:ext cx="5562600" cy="1015663"/>
          </a:xfrm>
          <a:prstGeom prst="rect">
            <a:avLst/>
          </a:prstGeom>
          <a:noFill/>
        </p:spPr>
        <p:txBody>
          <a:bodyPr wrap="square" rtlCol="0">
            <a:spAutoFit/>
          </a:bodyPr>
          <a:lstStyle/>
          <a:p>
            <a:r>
              <a:rPr lang="en-US" sz="2000" dirty="0">
                <a:solidFill>
                  <a:schemeClr val="tx1">
                    <a:lumMod val="75000"/>
                    <a:lumOff val="25000"/>
                  </a:schemeClr>
                </a:solidFill>
                <a:latin typeface="Segoe UI Light" pitchFamily="34" charset="0"/>
                <a:cs typeface="Segoe UI Light" pitchFamily="34" charset="0"/>
              </a:rPr>
              <a:t>Nhóm </a:t>
            </a:r>
            <a:r>
              <a:rPr lang="en-US" sz="2000" dirty="0" smtClean="0">
                <a:solidFill>
                  <a:schemeClr val="tx1">
                    <a:lumMod val="75000"/>
                    <a:lumOff val="25000"/>
                  </a:schemeClr>
                </a:solidFill>
                <a:latin typeface="Segoe UI Light" pitchFamily="34" charset="0"/>
                <a:cs typeface="Segoe UI Light" pitchFamily="34" charset="0"/>
              </a:rPr>
              <a:t>1 </a:t>
            </a:r>
            <a:r>
              <a:rPr lang="en-US" sz="2000" dirty="0">
                <a:solidFill>
                  <a:schemeClr val="tx1">
                    <a:lumMod val="75000"/>
                    <a:lumOff val="25000"/>
                  </a:schemeClr>
                </a:solidFill>
                <a:latin typeface="Segoe UI Light" pitchFamily="34" charset="0"/>
                <a:cs typeface="Segoe UI Light" pitchFamily="34" charset="0"/>
              </a:rPr>
              <a:t>xin chân thành cảm ơn </a:t>
            </a:r>
            <a:r>
              <a:rPr lang="en-US" sz="2000" dirty="0" smtClean="0">
                <a:solidFill>
                  <a:schemeClr val="tx1">
                    <a:lumMod val="75000"/>
                    <a:lumOff val="25000"/>
                  </a:schemeClr>
                </a:solidFill>
                <a:latin typeface="Segoe UI Light" pitchFamily="34" charset="0"/>
                <a:cs typeface="Segoe UI Light" pitchFamily="34" charset="0"/>
              </a:rPr>
              <a:t> quý Thầy Cô đã chú ý lắng nghe nhóm 1 trình bày. </a:t>
            </a:r>
            <a:r>
              <a:rPr lang="en-US" sz="2000" dirty="0">
                <a:solidFill>
                  <a:schemeClr val="tx1">
                    <a:lumMod val="75000"/>
                    <a:lumOff val="25000"/>
                  </a:schemeClr>
                </a:solidFill>
                <a:latin typeface="Segoe UI Light" pitchFamily="34" charset="0"/>
                <a:cs typeface="Segoe UI Light" pitchFamily="34" charset="0"/>
              </a:rPr>
              <a:t>Rất mong nhận được sự đóng góp ý kiến của </a:t>
            </a:r>
            <a:r>
              <a:rPr lang="en-US" sz="2000" dirty="0" smtClean="0">
                <a:solidFill>
                  <a:schemeClr val="tx1">
                    <a:lumMod val="75000"/>
                    <a:lumOff val="25000"/>
                  </a:schemeClr>
                </a:solidFill>
                <a:latin typeface="Segoe UI Light" pitchFamily="34" charset="0"/>
                <a:cs typeface="Segoe UI Light" pitchFamily="34" charset="0"/>
              </a:rPr>
              <a:t>quý Thầy cô!</a:t>
            </a:r>
            <a:endParaRPr lang="en-US" sz="2000" dirty="0">
              <a:solidFill>
                <a:schemeClr val="tx1">
                  <a:lumMod val="75000"/>
                  <a:lumOff val="25000"/>
                </a:schemeClr>
              </a:solidFill>
              <a:latin typeface="Segoe UI Light" pitchFamily="34" charset="0"/>
              <a:cs typeface="Segoe UI Light" pitchFamily="34" charset="0"/>
            </a:endParaRPr>
          </a:p>
        </p:txBody>
      </p:sp>
      <p:sp>
        <p:nvSpPr>
          <p:cNvPr id="11" name="Rectangle 10">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2" name="Rectangle 11">
            <a:hlinkClick r:id="rId8"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13" name="Rectangle 12">
            <a:hlinkClick r:id="rId9" action="ppaction://hlinksldjump"/>
          </p:cNvPr>
          <p:cNvSpPr/>
          <p:nvPr/>
        </p:nvSpPr>
        <p:spPr>
          <a:xfrm>
            <a:off x="0" y="509016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err="1">
                <a:latin typeface="Segoe UI Light" pitchFamily="34" charset="0"/>
                <a:cs typeface="Segoe UI Light" pitchFamily="34" charset="0"/>
              </a:rPr>
              <a:t>Lời</a:t>
            </a:r>
            <a:r>
              <a:rPr lang="en-US" sz="2400" dirty="0">
                <a:latin typeface="Segoe UI Light" pitchFamily="34" charset="0"/>
                <a:cs typeface="Segoe UI Light" pitchFamily="34" charset="0"/>
              </a:rPr>
              <a:t> </a:t>
            </a:r>
            <a:r>
              <a:rPr lang="en-US" sz="2400" dirty="0" err="1">
                <a:latin typeface="Segoe UI Light" pitchFamily="34" charset="0"/>
                <a:cs typeface="Segoe UI Light" pitchFamily="34" charset="0"/>
              </a:rPr>
              <a:t>cảm</a:t>
            </a:r>
            <a:r>
              <a:rPr lang="en-US" sz="2400" dirty="0">
                <a:latin typeface="Segoe UI Light" pitchFamily="34" charset="0"/>
                <a:cs typeface="Segoe UI Light" pitchFamily="34" charset="0"/>
              </a:rPr>
              <a:t> </a:t>
            </a:r>
            <a:r>
              <a:rPr lang="en-US" sz="2400" dirty="0" err="1">
                <a:latin typeface="Segoe UI Light" pitchFamily="34" charset="0"/>
                <a:cs typeface="Segoe UI Light" pitchFamily="34" charset="0"/>
              </a:rPr>
              <a:t>ơn</a:t>
            </a:r>
            <a:endParaRPr lang="en-US" sz="2400" dirty="0">
              <a:latin typeface="Segoe UI Light" pitchFamily="34" charset="0"/>
              <a:cs typeface="Segoe UI Light" pitchFamily="34" charset="0"/>
            </a:endParaRPr>
          </a:p>
        </p:txBody>
      </p:sp>
    </p:spTree>
    <p:extLst>
      <p:ext uri="{BB962C8B-B14F-4D97-AF65-F5344CB8AC3E}">
        <p14:creationId xmlns:p14="http://schemas.microsoft.com/office/powerpoint/2010/main" val="20392211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TotalTime>
  <Words>627</Words>
  <Application>Microsoft Office PowerPoint</Application>
  <PresentationFormat>On-screen Show (4:3)</PresentationFormat>
  <Paragraphs>133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Segoe UI Light</vt:lpstr>
      <vt:lpstr>Segoe UI Semilight</vt:lpstr>
      <vt:lpstr>Office Theme</vt:lpstr>
      <vt:lpstr>BÁO CÁO ĐỒ ÁN CHUYÊN NGÀNH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8 Metro Style</dc:title>
  <dc:creator>Md Aminul Islam</dc:creator>
  <cp:lastModifiedBy>Vinh Sang Khánh</cp:lastModifiedBy>
  <cp:revision>109</cp:revision>
  <dcterms:created xsi:type="dcterms:W3CDTF">2013-02-01T10:00:41Z</dcterms:created>
  <dcterms:modified xsi:type="dcterms:W3CDTF">2017-10-05T09:22:29Z</dcterms:modified>
</cp:coreProperties>
</file>