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90" r:id="rId3"/>
    <p:sldId id="291" r:id="rId4"/>
    <p:sldId id="293" r:id="rId5"/>
    <p:sldId id="294" r:id="rId6"/>
    <p:sldId id="296" r:id="rId7"/>
    <p:sldId id="297" r:id="rId8"/>
    <p:sldId id="299" r:id="rId9"/>
    <p:sldId id="300" r:id="rId10"/>
    <p:sldId id="302" r:id="rId11"/>
    <p:sldId id="303" r:id="rId12"/>
    <p:sldId id="304" r:id="rId13"/>
    <p:sldId id="305" r:id="rId14"/>
    <p:sldId id="306" r:id="rId15"/>
    <p:sldId id="307" r:id="rId16"/>
    <p:sldId id="322" r:id="rId17"/>
    <p:sldId id="309" r:id="rId18"/>
    <p:sldId id="310" r:id="rId19"/>
    <p:sldId id="323" r:id="rId20"/>
    <p:sldId id="311" r:id="rId21"/>
    <p:sldId id="316" r:id="rId22"/>
    <p:sldId id="312" r:id="rId23"/>
    <p:sldId id="313" r:id="rId24"/>
    <p:sldId id="314" r:id="rId25"/>
    <p:sldId id="317" r:id="rId26"/>
    <p:sldId id="32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52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10/13/2017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10/13/2017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10/13/2017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10/13/2017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10/13/2017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10/13/2017</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www.doulingo.com/"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143000"/>
          </a:xfrm>
        </p:spPr>
        <p:txBody>
          <a:bodyPr>
            <a:noAutofit/>
          </a:bodyPr>
          <a:lstStyle/>
          <a:p>
            <a:r>
              <a:rPr lang="en-US" sz="4000" b="1" dirty="0" smtClean="0">
                <a:solidFill>
                  <a:srgbClr val="C00000"/>
                </a:solidFill>
                <a:latin typeface="Segoe UI Light" pitchFamily="34" charset="0"/>
                <a:ea typeface="+mn-ea"/>
                <a:cs typeface="Segoe UI Light" pitchFamily="34" charset="0"/>
              </a:rPr>
              <a:t>BÁO CÁO ĐỒ ÁN CHUYÊN NGÀNH</a:t>
            </a:r>
            <a:endParaRPr lang="en-US" sz="4000" b="1" dirty="0">
              <a:solidFill>
                <a:srgbClr val="C00000"/>
              </a:solidFill>
              <a:latin typeface="Segoe UI Light" pitchFamily="34" charset="0"/>
              <a:ea typeface="+mn-ea"/>
              <a:cs typeface="Segoe UI Light" pitchFamily="34" charset="0"/>
            </a:endParaRP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smtClean="0">
                <a:solidFill>
                  <a:srgbClr val="C00000"/>
                </a:solidFill>
                <a:latin typeface="Segoe UI Light" pitchFamily="34" charset="0"/>
                <a:cs typeface="Segoe UI Light" pitchFamily="34" charset="0"/>
              </a:rPr>
              <a:t>Đề tài</a:t>
            </a:r>
            <a:r>
              <a:rPr lang="en-US" sz="3200" dirty="0" smtClean="0">
                <a:solidFill>
                  <a:srgbClr val="C00000"/>
                </a:solidFill>
                <a:latin typeface="Segoe UI Light" pitchFamily="34" charset="0"/>
                <a:cs typeface="Segoe UI Light" pitchFamily="34" charset="0"/>
              </a:rPr>
              <a:t>: </a:t>
            </a:r>
            <a:r>
              <a:rPr lang="en-US" sz="3200" b="1" dirty="0" smtClean="0">
                <a:solidFill>
                  <a:srgbClr val="C00000"/>
                </a:solidFill>
                <a:latin typeface="Segoe UI Light" pitchFamily="34" charset="0"/>
                <a:cs typeface="Segoe UI Light" pitchFamily="34" charset="0"/>
              </a:rPr>
              <a:t>Xây Dựng Ứng Dụng Học Tiếng K’o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463826" y="4305300"/>
            <a:ext cx="82296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smtClean="0">
                <a:solidFill>
                  <a:srgbClr val="C00000"/>
                </a:solidFill>
                <a:latin typeface="Times New Roman" panose="02020603050405020304" pitchFamily="18" charset="0"/>
                <a:cs typeface="Times New Roman" panose="02020603050405020304" pitchFamily="18" charset="0"/>
              </a:rPr>
              <a:t>SV thực hiện: 		1312667 - </a:t>
            </a:r>
            <a:r>
              <a:rPr lang="en-US" sz="2400" dirty="0" smtClean="0">
                <a:solidFill>
                  <a:srgbClr val="C00000"/>
                </a:solidFill>
                <a:latin typeface="Times New Roman" panose="02020603050405020304" pitchFamily="18" charset="0"/>
                <a:cs typeface="Times New Roman" panose="02020603050405020304" pitchFamily="18" charset="0"/>
              </a:rPr>
              <a:t>Sang </a:t>
            </a:r>
            <a:r>
              <a:rPr lang="en-US" sz="2400" dirty="0" smtClean="0">
                <a:solidFill>
                  <a:srgbClr val="C00000"/>
                </a:solidFill>
                <a:latin typeface="Times New Roman" panose="02020603050405020304" pitchFamily="18" charset="0"/>
                <a:cs typeface="Times New Roman" panose="02020603050405020304" pitchFamily="18" charset="0"/>
              </a:rPr>
              <a:t>Khánh </a:t>
            </a:r>
            <a:r>
              <a:rPr lang="en-US" sz="2400" dirty="0" smtClean="0">
                <a:solidFill>
                  <a:srgbClr val="C00000"/>
                </a:solidFill>
                <a:latin typeface="Times New Roman" panose="02020603050405020304" pitchFamily="18" charset="0"/>
                <a:cs typeface="Times New Roman" panose="02020603050405020304" pitchFamily="18" charset="0"/>
              </a:rPr>
              <a:t>Vinh</a:t>
            </a:r>
          </a:p>
          <a:p>
            <a:r>
              <a:rPr lang="en-US" sz="2400" dirty="0" smtClean="0">
                <a:solidFill>
                  <a:srgbClr val="C00000"/>
                </a:solidFill>
                <a:latin typeface="Times New Roman" panose="02020603050405020304" pitchFamily="18" charset="0"/>
                <a:cs typeface="Times New Roman" panose="02020603050405020304" pitchFamily="18" charset="0"/>
              </a:rPr>
              <a:t>			1312656 - </a:t>
            </a:r>
            <a:r>
              <a:rPr lang="en-US" sz="2400" dirty="0" smtClean="0">
                <a:solidFill>
                  <a:srgbClr val="C00000"/>
                </a:solidFill>
                <a:latin typeface="Times New Roman" panose="02020603050405020304" pitchFamily="18" charset="0"/>
                <a:cs typeface="Times New Roman" panose="02020603050405020304" pitchFamily="18" charset="0"/>
              </a:rPr>
              <a:t>Nguyễn </a:t>
            </a:r>
            <a:r>
              <a:rPr lang="en-US" sz="2400" dirty="0" smtClean="0">
                <a:solidFill>
                  <a:srgbClr val="C00000"/>
                </a:solidFill>
                <a:latin typeface="Times New Roman" panose="02020603050405020304" pitchFamily="18" charset="0"/>
                <a:cs typeface="Times New Roman" panose="02020603050405020304" pitchFamily="18" charset="0"/>
              </a:rPr>
              <a:t>Bá Quốc Anh </a:t>
            </a:r>
            <a:r>
              <a:rPr lang="en-US" sz="2400" dirty="0" smtClean="0">
                <a:solidFill>
                  <a:srgbClr val="C00000"/>
                </a:solidFill>
                <a:latin typeface="Times New Roman" panose="02020603050405020304" pitchFamily="18" charset="0"/>
                <a:cs typeface="Times New Roman" panose="02020603050405020304" pitchFamily="18" charset="0"/>
              </a:rPr>
              <a:t>Quân</a:t>
            </a:r>
          </a:p>
          <a:p>
            <a:r>
              <a:rPr lang="en-US" sz="2400" dirty="0" smtClean="0">
                <a:solidFill>
                  <a:srgbClr val="C00000"/>
                </a:solidFill>
                <a:latin typeface="Times New Roman" panose="02020603050405020304" pitchFamily="18" charset="0"/>
                <a:cs typeface="Times New Roman" panose="02020603050405020304" pitchFamily="18" charset="0"/>
              </a:rPr>
              <a:t>GVHD</a:t>
            </a:r>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		TS</a:t>
            </a:r>
            <a:r>
              <a:rPr lang="en-US" sz="2400" dirty="0" smtClean="0">
                <a:solidFill>
                  <a:srgbClr val="C00000"/>
                </a:solidFill>
                <a:latin typeface="Times New Roman" panose="02020603050405020304" pitchFamily="18" charset="0"/>
                <a:cs typeface="Times New Roman" panose="02020603050405020304" pitchFamily="18" charset="0"/>
              </a:rPr>
              <a:t>. Đinh Viết Tuấn</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6578937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457200" y="304800"/>
            <a:ext cx="8229600" cy="26201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Đặc trưng về các ứng dụng học ngôn ngữ.</a:t>
            </a:r>
          </a:p>
          <a:p>
            <a:pPr marL="463550" lvl="0">
              <a:buClr>
                <a:srgbClr val="00B404"/>
              </a:buClr>
            </a:pPr>
            <a:r>
              <a:rPr lang="en-US" sz="2200" dirty="0" smtClean="0">
                <a:solidFill>
                  <a:schemeClr val="tx1"/>
                </a:solidFill>
                <a:latin typeface="Arial" panose="020B0604020202020204" pitchFamily="34" charset="0"/>
                <a:cs typeface="Arial" panose="020B0604020202020204" pitchFamily="34" charset="0"/>
              </a:rPr>
              <a:t>English Study Pro 2012:</a:t>
            </a:r>
            <a:endParaRPr lang="en-US" sz="2200" dirty="0">
              <a:solidFill>
                <a:schemeClr val="tx1"/>
              </a:solidFill>
              <a:latin typeface="Arial" panose="020B0604020202020204" pitchFamily="34" charset="0"/>
              <a:cs typeface="Arial" panose="020B0604020202020204" pitchFamily="34" charset="0"/>
            </a:endParaRPr>
          </a:p>
          <a:p>
            <a:pPr marL="517525"/>
            <a:r>
              <a:rPr lang="en-US" sz="2200" dirty="0">
                <a:solidFill>
                  <a:schemeClr val="tx1"/>
                </a:solidFill>
                <a:latin typeface="Arial" panose="020B0604020202020204" pitchFamily="34" charset="0"/>
                <a:cs typeface="Arial" panose="020B0604020202020204" pitchFamily="34" charset="0"/>
              </a:rPr>
              <a:t>Ưu điểm:</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Thuận </a:t>
            </a:r>
            <a:r>
              <a:rPr lang="en-US" sz="2200" dirty="0">
                <a:solidFill>
                  <a:schemeClr val="tx1"/>
                </a:solidFill>
                <a:latin typeface="Arial" panose="020B0604020202020204" pitchFamily="34" charset="0"/>
                <a:cs typeface="Arial" panose="020B0604020202020204" pitchFamily="34" charset="0"/>
              </a:rPr>
              <a:t>tiện cho người sử dụng.</a:t>
            </a:r>
          </a:p>
          <a:p>
            <a:pPr marL="517525"/>
            <a:r>
              <a:rPr lang="en-US" sz="2200" dirty="0">
                <a:solidFill>
                  <a:schemeClr val="tx1"/>
                </a:solidFill>
                <a:latin typeface="Arial" panose="020B0604020202020204" pitchFamily="34" charset="0"/>
                <a:cs typeface="Arial" panose="020B0604020202020204" pitchFamily="34" charset="0"/>
              </a:rPr>
              <a:t>Nhược điểm:</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smartphone.</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endParaRPr lang="en-US" sz="2200"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76400" y="2924968"/>
            <a:ext cx="5791200" cy="3414817"/>
          </a:xfrm>
          <a:prstGeom prst="rect">
            <a:avLst/>
          </a:prstGeom>
        </p:spPr>
      </p:pic>
    </p:spTree>
    <p:extLst>
      <p:ext uri="{BB962C8B-B14F-4D97-AF65-F5344CB8AC3E}">
        <p14:creationId xmlns:p14="http://schemas.microsoft.com/office/powerpoint/2010/main" val="3734996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6" name="Title 1"/>
          <p:cNvSpPr txBox="1">
            <a:spLocks/>
          </p:cNvSpPr>
          <p:nvPr/>
        </p:nvSpPr>
        <p:spPr>
          <a:xfrm>
            <a:off x="453887" y="304800"/>
            <a:ext cx="8229600" cy="26201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Đặc trưng về các ứng dụng học ngôn ngữ.</a:t>
            </a:r>
          </a:p>
          <a:p>
            <a:pPr marL="463550" lvl="0">
              <a:buClr>
                <a:srgbClr val="00B404"/>
              </a:buClr>
            </a:pPr>
            <a:r>
              <a:rPr lang="en-US" sz="2200" dirty="0" smtClean="0">
                <a:solidFill>
                  <a:schemeClr val="tx1"/>
                </a:solidFill>
                <a:latin typeface="Arial" panose="020B0604020202020204" pitchFamily="34" charset="0"/>
                <a:cs typeface="Arial" panose="020B0604020202020204" pitchFamily="34" charset="0"/>
              </a:rPr>
              <a:t>English Gramar:</a:t>
            </a:r>
            <a:endParaRPr lang="en-US" sz="2200" dirty="0">
              <a:solidFill>
                <a:schemeClr val="tx1"/>
              </a:solidFill>
              <a:latin typeface="Arial" panose="020B0604020202020204" pitchFamily="34" charset="0"/>
              <a:cs typeface="Arial" panose="020B0604020202020204" pitchFamily="34" charset="0"/>
            </a:endParaRPr>
          </a:p>
          <a:p>
            <a:pPr marL="517525"/>
            <a:r>
              <a:rPr lang="en-US" sz="2200" dirty="0">
                <a:solidFill>
                  <a:schemeClr val="tx1"/>
                </a:solidFill>
                <a:latin typeface="Arial" panose="020B0604020202020204" pitchFamily="34" charset="0"/>
                <a:cs typeface="Arial" panose="020B0604020202020204" pitchFamily="34" charset="0"/>
              </a:rPr>
              <a:t>Ưu điểm:</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Nhiều chức năng giúp việc học ngữ pháp dễ dàng.</a:t>
            </a:r>
            <a:endParaRPr lang="en-US" sz="2200" dirty="0">
              <a:solidFill>
                <a:schemeClr val="tx1"/>
              </a:solidFill>
              <a:latin typeface="Arial" panose="020B0604020202020204" pitchFamily="34" charset="0"/>
              <a:cs typeface="Arial" panose="020B0604020202020204" pitchFamily="34" charset="0"/>
            </a:endParaRPr>
          </a:p>
          <a:p>
            <a:pPr marL="517525"/>
            <a:r>
              <a:rPr lang="en-US" sz="2200" dirty="0">
                <a:solidFill>
                  <a:schemeClr val="tx1"/>
                </a:solidFill>
                <a:latin typeface="Arial" panose="020B0604020202020204" pitchFamily="34" charset="0"/>
                <a:cs typeface="Arial" panose="020B0604020202020204" pitchFamily="34" charset="0"/>
              </a:rPr>
              <a:t>Nhược điểm:</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smartphone.</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endParaRPr lang="en-US" sz="22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73087" y="2924968"/>
            <a:ext cx="5791200" cy="3280379"/>
          </a:xfrm>
          <a:prstGeom prst="rect">
            <a:avLst/>
          </a:prstGeom>
        </p:spPr>
      </p:pic>
    </p:spTree>
    <p:extLst>
      <p:ext uri="{BB962C8B-B14F-4D97-AF65-F5344CB8AC3E}">
        <p14:creationId xmlns:p14="http://schemas.microsoft.com/office/powerpoint/2010/main" val="4176839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457200" y="304800"/>
            <a:ext cx="8229600" cy="26201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Đặc trưng về các ứng dụng học ngôn ngữ.</a:t>
            </a:r>
          </a:p>
          <a:p>
            <a:pPr marL="463550" lvl="0">
              <a:buClr>
                <a:srgbClr val="00B404"/>
              </a:buClr>
            </a:pPr>
            <a:r>
              <a:rPr lang="en-US" sz="2200" dirty="0" smtClean="0">
                <a:solidFill>
                  <a:schemeClr val="tx1"/>
                </a:solidFill>
                <a:latin typeface="Arial" panose="020B0604020202020204" pitchFamily="34" charset="0"/>
                <a:cs typeface="Arial" panose="020B0604020202020204" pitchFamily="34" charset="0"/>
              </a:rPr>
              <a:t>English4u:</a:t>
            </a:r>
            <a:endParaRPr lang="en-US" sz="2200" dirty="0">
              <a:solidFill>
                <a:schemeClr val="tx1"/>
              </a:solidFill>
              <a:latin typeface="Arial" panose="020B0604020202020204" pitchFamily="34" charset="0"/>
              <a:cs typeface="Arial" panose="020B0604020202020204" pitchFamily="34" charset="0"/>
            </a:endParaRPr>
          </a:p>
          <a:p>
            <a:pPr marL="517525"/>
            <a:r>
              <a:rPr lang="en-US" sz="2200" dirty="0">
                <a:solidFill>
                  <a:schemeClr val="tx1"/>
                </a:solidFill>
                <a:latin typeface="Arial" panose="020B0604020202020204" pitchFamily="34" charset="0"/>
                <a:cs typeface="Arial" panose="020B0604020202020204" pitchFamily="34" charset="0"/>
              </a:rPr>
              <a:t>Ưu điểm:</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Có hỗ trợ smartphone</a:t>
            </a:r>
          </a:p>
          <a:p>
            <a:pPr marL="517525">
              <a:buFont typeface="Wingdings" panose="05000000000000000000" pitchFamily="2" charset="2"/>
              <a:buChar char="Ø"/>
            </a:pP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Có âm thanh.</a:t>
            </a:r>
            <a:endParaRPr lang="en-US" sz="2200" dirty="0">
              <a:solidFill>
                <a:schemeClr val="tx1"/>
              </a:solidFill>
              <a:latin typeface="Arial" panose="020B0604020202020204" pitchFamily="34" charset="0"/>
              <a:cs typeface="Arial" panose="020B0604020202020204" pitchFamily="34" charset="0"/>
            </a:endParaRPr>
          </a:p>
          <a:p>
            <a:pPr marL="517525"/>
            <a:r>
              <a:rPr lang="en-US" sz="2200" dirty="0">
                <a:solidFill>
                  <a:schemeClr val="tx1"/>
                </a:solidFill>
                <a:latin typeface="Arial" panose="020B0604020202020204" pitchFamily="34" charset="0"/>
                <a:cs typeface="Arial" panose="020B0604020202020204" pitchFamily="34" charset="0"/>
              </a:rPr>
              <a:t>Nhược điểm</a:t>
            </a:r>
            <a:r>
              <a:rPr lang="en-US" sz="2200" dirty="0" smtClean="0">
                <a:solidFill>
                  <a:schemeClr val="tx1"/>
                </a:solidFill>
                <a:latin typeface="Arial" panose="020B0604020202020204" pitchFamily="34" charset="0"/>
                <a:cs typeface="Arial" panose="020B0604020202020204" pitchFamily="34" charset="0"/>
              </a:rPr>
              <a:t>:</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Không hỗ trợ dạng học theo bài.</a:t>
            </a:r>
            <a:endParaRPr lang="en-US" sz="2200" dirty="0">
              <a:solidFill>
                <a:schemeClr val="tx1"/>
              </a:solidFill>
              <a:latin typeface="Arial" panose="020B0604020202020204" pitchFamily="34" charset="0"/>
              <a:cs typeface="Arial" panose="020B0604020202020204" pitchFamily="34" charset="0"/>
            </a:endParaRPr>
          </a:p>
        </p:txBody>
      </p:sp>
      <p:pic>
        <p:nvPicPr>
          <p:cNvPr id="9" name="Picture 8" descr="D:\DoAn\Hinh word\English4u.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24968"/>
            <a:ext cx="5791200" cy="3323432"/>
          </a:xfrm>
          <a:prstGeom prst="rect">
            <a:avLst/>
          </a:prstGeom>
          <a:noFill/>
          <a:ln>
            <a:noFill/>
          </a:ln>
        </p:spPr>
      </p:pic>
    </p:spTree>
    <p:extLst>
      <p:ext uri="{BB962C8B-B14F-4D97-AF65-F5344CB8AC3E}">
        <p14:creationId xmlns:p14="http://schemas.microsoft.com/office/powerpoint/2010/main" val="4162279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453886" y="304800"/>
            <a:ext cx="8229600" cy="26201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Đặc trưng về các ứng dụng học ngôn ngữ.</a:t>
            </a:r>
          </a:p>
          <a:p>
            <a:pPr marL="463550"/>
            <a:r>
              <a:rPr lang="en-US" sz="2200" dirty="0">
                <a:solidFill>
                  <a:schemeClr val="tx1"/>
                </a:solidFill>
                <a:latin typeface="Arial" panose="020B0604020202020204" pitchFamily="34" charset="0"/>
                <a:cs typeface="Arial" panose="020B0604020202020204" pitchFamily="34" charset="0"/>
              </a:rPr>
              <a:t>Trang web </a:t>
            </a:r>
            <a:r>
              <a:rPr lang="en-US" sz="2200" dirty="0">
                <a:solidFill>
                  <a:schemeClr val="tx1"/>
                </a:solidFill>
                <a:latin typeface="Arial" panose="020B0604020202020204" pitchFamily="34" charset="0"/>
                <a:cs typeface="Arial" panose="020B0604020202020204" pitchFamily="34" charset="0"/>
                <a:hlinkClick r:id="rId2"/>
              </a:rPr>
              <a:t>www.doulingo.com</a:t>
            </a:r>
            <a:r>
              <a:rPr lang="en-US" sz="2200" dirty="0">
                <a:solidFill>
                  <a:schemeClr val="tx1"/>
                </a:solidFill>
                <a:latin typeface="Arial" panose="020B0604020202020204" pitchFamily="34" charset="0"/>
                <a:cs typeface="Arial" panose="020B0604020202020204" pitchFamily="34" charset="0"/>
              </a:rPr>
              <a:t>:</a:t>
            </a:r>
          </a:p>
          <a:p>
            <a:pPr marL="862013" indent="-342900"/>
            <a:r>
              <a:rPr lang="en-US" sz="2200" dirty="0" smtClean="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862013" indent="-342900">
              <a:buFont typeface="Wingdings" panose="05000000000000000000" pitchFamily="2" charset="2"/>
              <a:buChar char="Ø"/>
            </a:pPr>
            <a:r>
              <a:rPr lang="en-US" sz="2200" dirty="0">
                <a:solidFill>
                  <a:schemeClr val="tx1"/>
                </a:solidFill>
                <a:latin typeface="Arial" panose="020B0604020202020204" pitchFamily="34" charset="0"/>
                <a:cs typeface="Arial" panose="020B0604020202020204" pitchFamily="34" charset="0"/>
              </a:rPr>
              <a:t>Giao diện thân thiện.</a:t>
            </a:r>
          </a:p>
          <a:p>
            <a:pPr marL="862013" indent="-342900">
              <a:buFont typeface="Wingdings" panose="05000000000000000000" pitchFamily="2" charset="2"/>
              <a:buChar char="Ø"/>
            </a:pPr>
            <a:r>
              <a:rPr lang="en-US" sz="2200" dirty="0">
                <a:solidFill>
                  <a:schemeClr val="tx1"/>
                </a:solidFill>
                <a:latin typeface="Arial" panose="020B0604020202020204" pitchFamily="34" charset="0"/>
                <a:cs typeface="Arial" panose="020B0604020202020204" pitchFamily="34" charset="0"/>
              </a:rPr>
              <a:t>Hỗ trợ smartphone.</a:t>
            </a:r>
          </a:p>
          <a:p>
            <a:pPr marL="862013" indent="-342900"/>
            <a:r>
              <a:rPr lang="en-US" sz="2200" dirty="0">
                <a:solidFill>
                  <a:schemeClr val="tx1"/>
                </a:solidFill>
                <a:latin typeface="Arial" panose="020B0604020202020204" pitchFamily="34" charset="0"/>
                <a:cs typeface="Arial" panose="020B0604020202020204" pitchFamily="34" charset="0"/>
              </a:rPr>
              <a:t>Nhược điểm:</a:t>
            </a:r>
          </a:p>
          <a:p>
            <a:pPr marL="862013" indent="-342900">
              <a:buFont typeface="Wingdings" panose="05000000000000000000" pitchFamily="2" charset="2"/>
              <a:buChar char="Ø"/>
            </a:pPr>
            <a:r>
              <a:rPr lang="en-US" sz="2200" dirty="0">
                <a:solidFill>
                  <a:schemeClr val="tx1"/>
                </a:solidFill>
                <a:latin typeface="Arial" panose="020B0604020202020204" pitchFamily="34" charset="0"/>
                <a:cs typeface="Arial" panose="020B0604020202020204" pitchFamily="34" charset="0"/>
              </a:rPr>
              <a:t>Cần có mạng để học.</a:t>
            </a:r>
          </a:p>
          <a:p>
            <a:pPr marL="862013" indent="-342900">
              <a:buFont typeface="Wingdings" panose="05000000000000000000" pitchFamily="2" charset="2"/>
              <a:buChar char="Ø"/>
            </a:pPr>
            <a:r>
              <a:rPr lang="en-US" sz="2200" dirty="0">
                <a:solidFill>
                  <a:schemeClr val="tx1"/>
                </a:solidFill>
                <a:latin typeface="Arial" panose="020B0604020202020204" pitchFamily="34" charset="0"/>
                <a:cs typeface="Arial" panose="020B0604020202020204" pitchFamily="34" charset="0"/>
              </a:rPr>
              <a:t>Không hỗ trợ học theo bài</a:t>
            </a:r>
            <a:endParaRPr lang="en-US" sz="22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792148" y="3047999"/>
            <a:ext cx="5553075" cy="3200401"/>
          </a:xfrm>
          <a:prstGeom prst="rect">
            <a:avLst/>
          </a:prstGeom>
        </p:spPr>
      </p:pic>
    </p:spTree>
    <p:extLst>
      <p:ext uri="{BB962C8B-B14F-4D97-AF65-F5344CB8AC3E}">
        <p14:creationId xmlns:p14="http://schemas.microsoft.com/office/powerpoint/2010/main" val="4111705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457200" y="228600"/>
            <a:ext cx="8229600" cy="26201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Đặc trưng về các ứng dụng học ngôn ngữ.</a:t>
            </a:r>
          </a:p>
          <a:p>
            <a:pPr marL="463550"/>
            <a:r>
              <a:rPr lang="en-US" sz="2200" dirty="0" smtClean="0">
                <a:solidFill>
                  <a:schemeClr val="tx1"/>
                </a:solidFill>
                <a:latin typeface="Arial" panose="020B0604020202020204" pitchFamily="34" charset="0"/>
                <a:cs typeface="Arial" panose="020B0604020202020204" pitchFamily="34" charset="0"/>
              </a:rPr>
              <a:t>Ứng dụng học Từ Vựng Tiếng Anh:</a:t>
            </a:r>
          </a:p>
          <a:p>
            <a:pPr marL="795338" indent="-342900"/>
            <a:r>
              <a:rPr lang="en-US" sz="2200" dirty="0" smtClean="0">
                <a:solidFill>
                  <a:schemeClr val="tx1"/>
                </a:solidFill>
                <a:latin typeface="Arial" panose="020B0604020202020204" pitchFamily="34" charset="0"/>
                <a:cs typeface="Arial" panose="020B0604020202020204" pitchFamily="34" charset="0"/>
              </a:rPr>
              <a:t>Ưu điểm:</a:t>
            </a:r>
          </a:p>
          <a:p>
            <a:pPr marL="795338" indent="-342900">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Chia từ vựng thành nhiều nhóm nhỏ, giúp dễ học.</a:t>
            </a:r>
          </a:p>
          <a:p>
            <a:pPr marL="795338" indent="-342900"/>
            <a:r>
              <a:rPr lang="en-US" sz="2200" dirty="0" smtClean="0">
                <a:solidFill>
                  <a:schemeClr val="tx1"/>
                </a:solidFill>
                <a:latin typeface="Arial" panose="020B0604020202020204" pitchFamily="34" charset="0"/>
                <a:cs typeface="Arial" panose="020B0604020202020204" pitchFamily="34" charset="0"/>
              </a:rPr>
              <a:t>Nhược điểm:</a:t>
            </a:r>
          </a:p>
          <a:p>
            <a:pPr marL="795338" indent="-342900">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Không hỗ trợ PC.</a:t>
            </a:r>
          </a:p>
          <a:p>
            <a:pPr marL="795338" indent="-342900">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Không hỗ trợ học theo bài.</a:t>
            </a:r>
            <a:endParaRPr lang="en-US" sz="2200" dirty="0">
              <a:solidFill>
                <a:schemeClr val="tx1"/>
              </a:solidFill>
              <a:latin typeface="Arial" panose="020B0604020202020204" pitchFamily="34" charset="0"/>
              <a:cs typeface="Arial" panose="020B0604020202020204" pitchFamily="34" charset="0"/>
            </a:endParaRPr>
          </a:p>
        </p:txBody>
      </p:sp>
      <p:pic>
        <p:nvPicPr>
          <p:cNvPr id="9" name="Picture 8" descr="D:\DoAn\Hinh word\Từ Vựng Tiếng Anh.jpg"/>
          <p:cNvPicPr/>
          <p:nvPr/>
        </p:nvPicPr>
        <p:blipFill>
          <a:blip r:embed="rId2">
            <a:extLst>
              <a:ext uri="{28A0092B-C50C-407E-A947-70E740481C1C}">
                <a14:useLocalDpi xmlns:a14="http://schemas.microsoft.com/office/drawing/2010/main" val="0"/>
              </a:ext>
            </a:extLst>
          </a:blip>
          <a:srcRect/>
          <a:stretch>
            <a:fillRect/>
          </a:stretch>
        </p:blipFill>
        <p:spPr bwMode="auto">
          <a:xfrm>
            <a:off x="1673087" y="2848768"/>
            <a:ext cx="5791200" cy="3399632"/>
          </a:xfrm>
          <a:prstGeom prst="rect">
            <a:avLst/>
          </a:prstGeom>
          <a:noFill/>
          <a:ln>
            <a:noFill/>
          </a:ln>
        </p:spPr>
      </p:pic>
    </p:spTree>
    <p:extLst>
      <p:ext uri="{BB962C8B-B14F-4D97-AF65-F5344CB8AC3E}">
        <p14:creationId xmlns:p14="http://schemas.microsoft.com/office/powerpoint/2010/main" val="237429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tx1"/>
                </a:solidFill>
                <a:latin typeface="Arial" panose="020B0604020202020204" pitchFamily="34" charset="0"/>
                <a:cs typeface="Arial" panose="020B0604020202020204" pitchFamily="34" charset="0"/>
              </a:rPr>
              <a:t>4</a:t>
            </a:r>
            <a:r>
              <a:rPr lang="en-US" sz="3600" dirty="0" smtClean="0">
                <a:solidFill>
                  <a:schemeClr val="tx1"/>
                </a:solidFill>
                <a:latin typeface="Arial" panose="020B0604020202020204" pitchFamily="34" charset="0"/>
                <a:cs typeface="Arial" panose="020B0604020202020204" pitchFamily="34" charset="0"/>
              </a:rPr>
              <a:t>. </a:t>
            </a:r>
            <a:r>
              <a:rPr lang="en-US" sz="3600" dirty="0">
                <a:solidFill>
                  <a:schemeClr val="tx1"/>
                </a:solidFill>
                <a:latin typeface="Arial" panose="020B0604020202020204" pitchFamily="34" charset="0"/>
                <a:cs typeface="Arial" panose="020B0604020202020204" pitchFamily="34" charset="0"/>
              </a:rPr>
              <a:t>Đề xuất phương án xây </a:t>
            </a:r>
            <a:r>
              <a:rPr lang="en-US" sz="3600" dirty="0" smtClean="0">
                <a:solidFill>
                  <a:schemeClr val="tx1"/>
                </a:solidFill>
                <a:latin typeface="Arial" panose="020B0604020202020204" pitchFamily="34" charset="0"/>
                <a:cs typeface="Arial" panose="020B0604020202020204" pitchFamily="34" charset="0"/>
              </a:rPr>
              <a:t>dựng và công cụ xây dựng.</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457200" y="1417638"/>
            <a:ext cx="8229600" cy="1706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r>
              <a:rPr lang="en-US" sz="2400" dirty="0" smtClean="0">
                <a:solidFill>
                  <a:schemeClr val="tx1"/>
                </a:solidFill>
                <a:latin typeface="Arial" panose="020B0604020202020204" pitchFamily="34" charset="0"/>
                <a:cs typeface="Arial" panose="020B0604020202020204" pitchFamily="34" charset="0"/>
              </a:rPr>
              <a:t>Giao </a:t>
            </a:r>
            <a:r>
              <a:rPr lang="en-US" sz="2400" dirty="0">
                <a:solidFill>
                  <a:schemeClr val="tx1"/>
                </a:solidFill>
                <a:latin typeface="Arial" panose="020B0604020202020204" pitchFamily="34" charset="0"/>
                <a:cs typeface="Arial" panose="020B0604020202020204" pitchFamily="34" charset="0"/>
              </a:rPr>
              <a:t>diện của chương trình học tiếng dân tộc K’Ho sẽ dựa </a:t>
            </a:r>
            <a:r>
              <a:rPr lang="en-US" sz="2400" dirty="0" smtClean="0">
                <a:solidFill>
                  <a:schemeClr val="tx1"/>
                </a:solidFill>
                <a:latin typeface="Arial" panose="020B0604020202020204" pitchFamily="34" charset="0"/>
                <a:cs typeface="Arial" panose="020B0604020202020204" pitchFamily="34" charset="0"/>
              </a:rPr>
              <a:t>vào sách </a:t>
            </a:r>
            <a:r>
              <a:rPr lang="en-US" sz="2400" dirty="0">
                <a:solidFill>
                  <a:schemeClr val="tx1"/>
                </a:solidFill>
                <a:latin typeface="Arial" panose="020B0604020202020204" pitchFamily="34" charset="0"/>
                <a:cs typeface="Arial" panose="020B0604020202020204" pitchFamily="34" charset="0"/>
              </a:rPr>
              <a:t>Tài liệu dạy và học tiếng </a:t>
            </a:r>
            <a:r>
              <a:rPr lang="en-US" sz="2400" dirty="0" smtClean="0">
                <a:solidFill>
                  <a:schemeClr val="tx1"/>
                </a:solidFill>
                <a:latin typeface="Arial" panose="020B0604020202020204" pitchFamily="34" charset="0"/>
                <a:cs typeface="Arial" panose="020B0604020202020204" pitchFamily="34" charset="0"/>
              </a:rPr>
              <a:t>K’Ho của </a:t>
            </a: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a:t>
            </a:r>
            <a:r>
              <a:rPr lang="en-US" sz="2400" dirty="0" smtClean="0">
                <a:solidFill>
                  <a:schemeClr val="tx1"/>
                </a:solidFill>
                <a:latin typeface="Arial" panose="020B0604020202020204" pitchFamily="34" charset="0"/>
                <a:cs typeface="Arial" panose="020B0604020202020204" pitchFamily="34" charset="0"/>
              </a:rPr>
              <a:t>Đồng và </a:t>
            </a:r>
            <a:r>
              <a:rPr lang="en-US" sz="2400" dirty="0">
                <a:solidFill>
                  <a:schemeClr val="tx1"/>
                </a:solidFill>
                <a:latin typeface="Arial" panose="020B0604020202020204" pitchFamily="34" charset="0"/>
                <a:cs typeface="Arial" panose="020B0604020202020204" pitchFamily="34" charset="0"/>
              </a:rPr>
              <a:t>ứng dụng English Study Pro 2012 để thiết kế.</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lvl="0"/>
            <a:r>
              <a:rPr lang="en-US" sz="2400" dirty="0" smtClean="0">
                <a:solidFill>
                  <a:schemeClr val="tx1"/>
                </a:solidFill>
                <a:latin typeface="Arial" panose="020B0604020202020204" pitchFamily="34" charset="0"/>
                <a:cs typeface="Arial" panose="020B0604020202020204" pitchFamily="34" charset="0"/>
              </a:rPr>
              <a:t>Các công cụ xây dựng.</a:t>
            </a:r>
          </a:p>
          <a:p>
            <a:pPr marL="457200" indent="-457200">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dirty="0">
                <a:solidFill>
                  <a:schemeClr val="tx1"/>
                </a:solidFill>
                <a:latin typeface="Arial" panose="020B0604020202020204" pitchFamily="34" charset="0"/>
                <a:cs typeface="Arial" panose="020B0604020202020204" pitchFamily="34" charset="0"/>
              </a:rPr>
              <a:t>TayNguyenKey</a:t>
            </a:r>
            <a:r>
              <a:rPr lang="en-US" sz="2400" dirty="0">
                <a:solidFill>
                  <a:schemeClr val="tx1"/>
                </a:solidFill>
                <a:latin typeface="Arial" panose="020B0604020202020204" pitchFamily="34" charset="0"/>
                <a:cs typeface="Arial" panose="020B0604020202020204" pitchFamily="34" charset="0"/>
              </a:rPr>
              <a:t>.</a:t>
            </a:r>
          </a:p>
          <a:p>
            <a:pPr marL="457200" indent="-457200">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Công cụ xây dựng giao diện: </a:t>
            </a:r>
            <a:r>
              <a:rPr lang="en-US" sz="2400" b="1" dirty="0">
                <a:solidFill>
                  <a:schemeClr val="tx1"/>
                </a:solidFill>
                <a:latin typeface="Arial" panose="020B0604020202020204" pitchFamily="34" charset="0"/>
                <a:cs typeface="Arial" panose="020B0604020202020204" pitchFamily="34" charset="0"/>
              </a:rPr>
              <a:t>Devexpress 14</a:t>
            </a:r>
            <a:r>
              <a:rPr lang="en-US" sz="2400" dirty="0">
                <a:solidFill>
                  <a:schemeClr val="tx1"/>
                </a:solidFill>
                <a:latin typeface="Arial" panose="020B0604020202020204" pitchFamily="34" charset="0"/>
                <a:cs typeface="Arial" panose="020B0604020202020204" pitchFamily="34" charset="0"/>
              </a:rPr>
              <a:t>.</a:t>
            </a:r>
          </a:p>
          <a:p>
            <a:pPr marL="457200" indent="-457200">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Quản trị cơ sở dữ liệu: </a:t>
            </a:r>
            <a:r>
              <a:rPr lang="en-US" sz="2400" b="1" dirty="0">
                <a:solidFill>
                  <a:schemeClr val="tx1"/>
                </a:solidFill>
                <a:latin typeface="Arial" panose="020B0604020202020204" pitchFamily="34" charset="0"/>
                <a:cs typeface="Arial" panose="020B0604020202020204" pitchFamily="34" charset="0"/>
              </a:rPr>
              <a:t>SQL Sever 2012 Express.</a:t>
            </a:r>
          </a:p>
          <a:p>
            <a:pPr marL="457200" indent="-457200">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Xây dựng trên: </a:t>
            </a:r>
            <a:r>
              <a:rPr lang="en-US" sz="2400" b="1" dirty="0">
                <a:solidFill>
                  <a:schemeClr val="tx1"/>
                </a:solidFill>
                <a:latin typeface="Arial" panose="020B0604020202020204" pitchFamily="34" charset="0"/>
                <a:cs typeface="Arial" panose="020B0604020202020204" pitchFamily="34" charset="0"/>
              </a:rPr>
              <a:t>Visual Studio 2013.</a:t>
            </a:r>
          </a:p>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47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7" name="TextBox 6"/>
          <p:cNvSpPr txBox="1"/>
          <p:nvPr/>
        </p:nvSpPr>
        <p:spPr>
          <a:xfrm>
            <a:off x="609600" y="1417638"/>
            <a:ext cx="5681870" cy="2954655"/>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Xây dựng theo mô hình 3 lớp:</a:t>
            </a:r>
          </a:p>
          <a:p>
            <a:pPr marL="625475" indent="-396875">
              <a:spcBef>
                <a:spcPts val="1200"/>
              </a:spcBef>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DAO Layer: Dùng để truy vấn đến lớp DTO Layer.</a:t>
            </a:r>
          </a:p>
          <a:p>
            <a:pPr marL="625475" indent="-396875">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DTO Layer: Dùng để định nghĩa các table trong database.</a:t>
            </a:r>
          </a:p>
          <a:p>
            <a:pPr marL="625475" indent="-396875">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GUI Layer: Dùng để hiển thị giao diện và các chức năng để người sử dụng thao tác</a:t>
            </a:r>
            <a:r>
              <a:rPr lang="en-US" sz="2200" dirty="0" smtClean="0">
                <a:latin typeface="Arial" panose="020B0604020202020204" pitchFamily="34" charset="0"/>
                <a:cs typeface="Arial" panose="020B0604020202020204" pitchFamily="34" charset="0"/>
              </a:rPr>
              <a:t>.</a:t>
            </a:r>
          </a:p>
        </p:txBody>
      </p:sp>
      <p:pic>
        <p:nvPicPr>
          <p:cNvPr id="8" name="Picture 7"/>
          <p:cNvPicPr/>
          <p:nvPr/>
        </p:nvPicPr>
        <p:blipFill>
          <a:blip r:embed="rId2"/>
          <a:stretch>
            <a:fillRect/>
          </a:stretch>
        </p:blipFill>
        <p:spPr>
          <a:xfrm>
            <a:off x="6315075" y="1473765"/>
            <a:ext cx="2371725" cy="2941876"/>
          </a:xfrm>
          <a:prstGeom prst="rect">
            <a:avLst/>
          </a:prstGeom>
        </p:spPr>
      </p:pic>
      <p:sp>
        <p:nvSpPr>
          <p:cNvPr id="9" name="TextBox 8"/>
          <p:cNvSpPr txBox="1"/>
          <p:nvPr/>
        </p:nvSpPr>
        <p:spPr>
          <a:xfrm>
            <a:off x="609600" y="4471769"/>
            <a:ext cx="7924800" cy="1785104"/>
          </a:xfrm>
          <a:prstGeom prst="rect">
            <a:avLst/>
          </a:prstGeom>
          <a:noFill/>
        </p:spPr>
        <p:txBody>
          <a:bodyPr wrap="square" rtlCol="0">
            <a:spAutoFit/>
          </a:bodyPr>
          <a:lstStyle/>
          <a:p>
            <a:pPr marL="228600"/>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nó giúp lập trình viên không cần viết mã cho (hầu hết) những gì liên quan đến truy cập dữ liệu.</a:t>
            </a:r>
            <a:endParaRPr lang="en-US" sz="2200" dirty="0">
              <a:latin typeface="Arial" panose="020B0604020202020204" pitchFamily="34" charset="0"/>
              <a:cs typeface="Arial" panose="020B0604020202020204" pitchFamily="34" charset="0"/>
            </a:endParaRPr>
          </a:p>
        </p:txBody>
      </p:sp>
      <p:sp>
        <p:nvSpPr>
          <p:cNvPr id="10" name="Title 1"/>
          <p:cNvSpPr>
            <a:spLocks noGrp="1"/>
          </p:cNvSpPr>
          <p:nvPr>
            <p:ph type="title"/>
          </p:nvPr>
        </p:nvSpPr>
        <p:spPr>
          <a:xfrm>
            <a:off x="609600" y="274638"/>
            <a:ext cx="7924800" cy="1143000"/>
          </a:xfrm>
        </p:spPr>
        <p:txBody>
          <a:bodyPr>
            <a:normAutofit/>
          </a:bodyPr>
          <a:lstStyle/>
          <a:p>
            <a:r>
              <a:rPr lang="en-US" sz="3600" dirty="0" smtClean="0">
                <a:solidFill>
                  <a:schemeClr val="tx1"/>
                </a:solidFill>
                <a:latin typeface="Arial" panose="020B0604020202020204" pitchFamily="34" charset="0"/>
                <a:cs typeface="Arial" panose="020B0604020202020204" pitchFamily="34" charset="0"/>
              </a:rPr>
              <a:t>5. Phương pháp </a:t>
            </a:r>
            <a:r>
              <a:rPr lang="en-US" sz="3600" dirty="0">
                <a:solidFill>
                  <a:schemeClr val="tx1"/>
                </a:solidFill>
                <a:latin typeface="Arial" panose="020B0604020202020204" pitchFamily="34" charset="0"/>
                <a:cs typeface="Arial" panose="020B0604020202020204" pitchFamily="34" charset="0"/>
              </a:rPr>
              <a:t>xây </a:t>
            </a:r>
            <a:r>
              <a:rPr lang="en-US" sz="3600" dirty="0" smtClean="0">
                <a:solidFill>
                  <a:schemeClr val="tx1"/>
                </a:solidFill>
                <a:latin typeface="Arial" panose="020B0604020202020204" pitchFamily="34" charset="0"/>
                <a:cs typeface="Arial" panose="020B0604020202020204" pitchFamily="34" charset="0"/>
              </a:rPr>
              <a:t>dựng ứng dụng.</a:t>
            </a:r>
            <a:endParaRPr lang="en-US"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92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1000"/>
                                        <p:tgtEl>
                                          <p:spTgt spid="7">
                                            <p:txEl>
                                              <p:pRg st="3" end="3"/>
                                            </p:txEl>
                                          </p:spTgt>
                                        </p:tgtEl>
                                      </p:cBhvr>
                                    </p:animEffect>
                                    <p:anim calcmode="lin" valueType="num">
                                      <p:cBhvr>
                                        <p:cTn id="3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Arial" panose="020B0604020202020204" pitchFamily="34" charset="0"/>
                <a:cs typeface="Arial" panose="020B0604020202020204" pitchFamily="34" charset="0"/>
              </a:rPr>
              <a:t>6. Giao diện ứng dụng.</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pic>
        <p:nvPicPr>
          <p:cNvPr id="8" name="Picture 7"/>
          <p:cNvPicPr>
            <a:picLocks noChangeAspect="1"/>
          </p:cNvPicPr>
          <p:nvPr/>
        </p:nvPicPr>
        <p:blipFill>
          <a:blip r:embed="rId2"/>
          <a:stretch>
            <a:fillRect/>
          </a:stretch>
        </p:blipFill>
        <p:spPr>
          <a:xfrm>
            <a:off x="609600" y="1752600"/>
            <a:ext cx="8077199" cy="4495799"/>
          </a:xfrm>
          <a:prstGeom prst="rect">
            <a:avLst/>
          </a:prstGeom>
        </p:spPr>
      </p:pic>
      <p:sp>
        <p:nvSpPr>
          <p:cNvPr id="9" name="TextBox 8"/>
          <p:cNvSpPr txBox="1"/>
          <p:nvPr/>
        </p:nvSpPr>
        <p:spPr>
          <a:xfrm>
            <a:off x="632791" y="1154232"/>
            <a:ext cx="5562600" cy="430887"/>
          </a:xfrm>
          <a:prstGeom prst="rect">
            <a:avLst/>
          </a:prstGeom>
          <a:noFill/>
        </p:spPr>
        <p:txBody>
          <a:bodyPr wrap="square" rtlCol="0">
            <a:spAutoFit/>
          </a:bodyPr>
          <a:lstStyle/>
          <a:p>
            <a:pPr>
              <a:spcBef>
                <a:spcPts val="1200"/>
              </a:spcBef>
              <a:buClr>
                <a:srgbClr val="00B404"/>
              </a:buClr>
            </a:pPr>
            <a:r>
              <a:rPr lang="en-US" sz="2200" dirty="0" smtClean="0">
                <a:latin typeface="Arial" panose="020B0604020202020204" pitchFamily="34" charset="0"/>
                <a:cs typeface="Arial" panose="020B0604020202020204" pitchFamily="34" charset="0"/>
              </a:rPr>
              <a:t>Giao diện chính</a:t>
            </a:r>
          </a:p>
        </p:txBody>
      </p:sp>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9" name="TextBox 8"/>
          <p:cNvSpPr txBox="1"/>
          <p:nvPr/>
        </p:nvSpPr>
        <p:spPr>
          <a:xfrm>
            <a:off x="606286" y="2286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danh sách bài học</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6286" y="682678"/>
            <a:ext cx="7901609" cy="4419600"/>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9" name="TextBox 8"/>
          <p:cNvSpPr txBox="1"/>
          <p:nvPr/>
        </p:nvSpPr>
        <p:spPr>
          <a:xfrm>
            <a:off x="632790" y="1524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chi tiết bài học</a:t>
            </a:r>
            <a:endParaRPr lang="en-US" sz="22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7200" y="599852"/>
            <a:ext cx="7901609" cy="4114800"/>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09600"/>
          </a:xfrm>
        </p:spPr>
        <p:txBody>
          <a:bodyPr>
            <a:noAutofit/>
          </a:bodyPr>
          <a:lstStyle/>
          <a:p>
            <a:pPr algn="ctr"/>
            <a:r>
              <a:rPr lang="en-US" sz="3600" dirty="0" smtClean="0">
                <a:solidFill>
                  <a:schemeClr val="tx1"/>
                </a:solidFill>
                <a:latin typeface="Arial" panose="020B0604020202020204" pitchFamily="34" charset="0"/>
                <a:cs typeface="Arial" panose="020B0604020202020204" pitchFamily="34" charset="0"/>
              </a:rPr>
              <a:t>NỘI DUNG</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343610"/>
            <a:ext cx="7924800" cy="459999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lnSpc>
                <a:spcPct val="160000"/>
              </a:lnSpc>
              <a:spcBef>
                <a:spcPts val="600"/>
              </a:spcBef>
              <a:buAutoNum type="arabicPeriod"/>
            </a:pPr>
            <a:r>
              <a:rPr lang="en-US" sz="2400" dirty="0" smtClean="0">
                <a:solidFill>
                  <a:schemeClr val="tx1"/>
                </a:solidFill>
                <a:latin typeface="Arial" panose="020B0604020202020204" pitchFamily="34" charset="0"/>
                <a:cs typeface="Arial" panose="020B0604020202020204" pitchFamily="34" charset="0"/>
              </a:rPr>
              <a:t>Giới thiệu đề tài.</a:t>
            </a:r>
          </a:p>
          <a:p>
            <a:pPr marL="457200" indent="-457200">
              <a:lnSpc>
                <a:spcPct val="160000"/>
              </a:lnSpc>
              <a:spcBef>
                <a:spcPts val="600"/>
              </a:spcBef>
              <a:buAutoNum type="arabicPeriod"/>
            </a:pPr>
            <a:r>
              <a:rPr lang="en-US" sz="2400" dirty="0" smtClean="0">
                <a:solidFill>
                  <a:schemeClr val="tx1"/>
                </a:solidFill>
                <a:latin typeface="Arial" panose="020B0604020202020204" pitchFamily="34" charset="0"/>
                <a:cs typeface="Arial" panose="020B0604020202020204" pitchFamily="34" charset="0"/>
              </a:rPr>
              <a:t>Mục tiêu đề tài.</a:t>
            </a:r>
          </a:p>
          <a:p>
            <a:pPr marL="457200" indent="-457200">
              <a:lnSpc>
                <a:spcPct val="160000"/>
              </a:lnSpc>
              <a:spcBef>
                <a:spcPts val="600"/>
              </a:spcBef>
              <a:buAutoNum type="arabicPeriod"/>
            </a:pPr>
            <a:r>
              <a:rPr lang="en-US" sz="2400" dirty="0" smtClean="0">
                <a:solidFill>
                  <a:schemeClr val="tx1"/>
                </a:solidFill>
                <a:latin typeface="Arial" panose="020B0604020202020204" pitchFamily="34" charset="0"/>
                <a:cs typeface="Arial" panose="020B0604020202020204" pitchFamily="34" charset="0"/>
              </a:rPr>
              <a:t>Tổng quan đề tài:</a:t>
            </a:r>
          </a:p>
          <a:p>
            <a:pPr marL="914400" lvl="0" indent="-457200">
              <a:lnSpc>
                <a:spcPct val="160000"/>
              </a:lnSpc>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dân tộc K’Ho.</a:t>
            </a:r>
          </a:p>
          <a:p>
            <a:pPr marL="914400" lvl="0" indent="-457200">
              <a:lnSpc>
                <a:spcPct val="160000"/>
              </a:lnSpc>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ngôn ngữ K’Ho.</a:t>
            </a:r>
          </a:p>
          <a:p>
            <a:pPr marL="914400" lvl="0" indent="-457200">
              <a:lnSpc>
                <a:spcPct val="160000"/>
              </a:lnSpc>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Tổng quan về </a:t>
            </a:r>
            <a:r>
              <a:rPr lang="en-US" sz="2400" dirty="0">
                <a:solidFill>
                  <a:schemeClr val="tx1"/>
                </a:solidFill>
                <a:latin typeface="Arial" panose="020B0604020202020204" pitchFamily="34" charset="0"/>
                <a:cs typeface="Arial" panose="020B0604020202020204" pitchFamily="34" charset="0"/>
              </a:rPr>
              <a:t>các ứng dụng học ngôn ngữ</a:t>
            </a:r>
            <a:r>
              <a:rPr lang="en-US" sz="2400" dirty="0" smtClean="0">
                <a:solidFill>
                  <a:schemeClr val="tx1"/>
                </a:solidFill>
                <a:latin typeface="Arial" panose="020B0604020202020204" pitchFamily="34" charset="0"/>
                <a:cs typeface="Arial" panose="020B0604020202020204" pitchFamily="34" charset="0"/>
              </a:rPr>
              <a:t>.</a:t>
            </a:r>
          </a:p>
          <a:p>
            <a:pPr lvl="0">
              <a:lnSpc>
                <a:spcPct val="160000"/>
              </a:lnSpc>
              <a:spcBef>
                <a:spcPts val="600"/>
              </a:spcBef>
              <a:tabLst>
                <a:tab pos="463550" algn="l"/>
              </a:tabLst>
            </a:pPr>
            <a:r>
              <a:rPr lang="en-US" sz="2500" dirty="0" smtClean="0">
                <a:solidFill>
                  <a:schemeClr val="tx1"/>
                </a:solidFill>
                <a:latin typeface="Arial" panose="020B0604020202020204" pitchFamily="34" charset="0"/>
                <a:cs typeface="Arial" panose="020B0604020202020204" pitchFamily="34" charset="0"/>
              </a:rPr>
              <a:t>4.	Đề xuất phương án xây dựng, các công cụ xây dựng.</a:t>
            </a:r>
          </a:p>
          <a:p>
            <a:pPr>
              <a:lnSpc>
                <a:spcPct val="160000"/>
              </a:lnSpc>
              <a:spcBef>
                <a:spcPts val="600"/>
              </a:spcBef>
              <a:tabLst>
                <a:tab pos="463550" algn="l"/>
              </a:tabLst>
            </a:pPr>
            <a:r>
              <a:rPr lang="en-US" sz="2500" dirty="0" smtClean="0">
                <a:solidFill>
                  <a:schemeClr val="tx1"/>
                </a:solidFill>
                <a:latin typeface="Arial" panose="020B0604020202020204" pitchFamily="34" charset="0"/>
                <a:cs typeface="Arial" panose="020B0604020202020204" pitchFamily="34" charset="0"/>
              </a:rPr>
              <a:t>5.	Phương pháp xây dựng ứng dụng.</a:t>
            </a:r>
          </a:p>
          <a:p>
            <a:pPr>
              <a:lnSpc>
                <a:spcPct val="160000"/>
              </a:lnSpc>
              <a:spcBef>
                <a:spcPts val="600"/>
              </a:spcBef>
              <a:tabLst>
                <a:tab pos="463550" algn="l"/>
              </a:tabLst>
            </a:pPr>
            <a:r>
              <a:rPr lang="en-US" sz="2500" dirty="0" smtClean="0">
                <a:solidFill>
                  <a:schemeClr val="tx1"/>
                </a:solidFill>
                <a:latin typeface="Arial" panose="020B0604020202020204" pitchFamily="34" charset="0"/>
                <a:cs typeface="Arial" panose="020B0604020202020204" pitchFamily="34" charset="0"/>
              </a:rPr>
              <a:t>6.	Giao diện ứng dụng.</a:t>
            </a:r>
            <a:endParaRPr lang="en-US" sz="25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9" name="TextBox 8"/>
          <p:cNvSpPr txBox="1"/>
          <p:nvPr/>
        </p:nvSpPr>
        <p:spPr>
          <a:xfrm>
            <a:off x="609600" y="2286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danh sách </a:t>
            </a:r>
            <a:r>
              <a:rPr lang="en-US" sz="2200" dirty="0" smtClean="0">
                <a:latin typeface="Arial" panose="020B0604020202020204" pitchFamily="34" charset="0"/>
                <a:cs typeface="Arial" panose="020B0604020202020204" pitchFamily="34" charset="0"/>
              </a:rPr>
              <a:t>ngữ pháp</a:t>
            </a:r>
            <a:endParaRPr lang="en-US" sz="2200" dirty="0">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09600" y="659487"/>
            <a:ext cx="7924800" cy="4267200"/>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9" name="TextBox 8"/>
          <p:cNvSpPr txBox="1"/>
          <p:nvPr/>
        </p:nvSpPr>
        <p:spPr>
          <a:xfrm>
            <a:off x="609600" y="2286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a:t>
            </a:r>
            <a:r>
              <a:rPr lang="en-US" sz="2200" dirty="0" smtClean="0">
                <a:latin typeface="Arial" panose="020B0604020202020204" pitchFamily="34" charset="0"/>
                <a:cs typeface="Arial" panose="020B0604020202020204" pitchFamily="34" charset="0"/>
              </a:rPr>
              <a:t>diện chi tiết ngữ pháp</a:t>
            </a:r>
            <a:endParaRPr lang="en-US" sz="22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979368"/>
            <a:ext cx="7878418" cy="3886200"/>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9" name="TextBox 8"/>
          <p:cNvSpPr txBox="1"/>
          <p:nvPr/>
        </p:nvSpPr>
        <p:spPr>
          <a:xfrm>
            <a:off x="536712" y="87431"/>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từ điển</a:t>
            </a:r>
            <a:endParaRPr lang="en-US" sz="2200" dirty="0">
              <a:latin typeface="Arial" panose="020B0604020202020204" pitchFamily="34" charset="0"/>
              <a:cs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36712" y="685800"/>
            <a:ext cx="8020879" cy="28956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29478" y="1524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thông tin tác giả</a:t>
            </a:r>
            <a:endParaRPr lang="en-US" sz="22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826968"/>
            <a:ext cx="8050696" cy="4267200"/>
          </a:xfrm>
          <a:prstGeom prst="rect">
            <a:avLst/>
          </a:prstGeom>
        </p:spPr>
      </p:pic>
    </p:spTree>
    <p:extLst>
      <p:ext uri="{BB962C8B-B14F-4D97-AF65-F5344CB8AC3E}">
        <p14:creationId xmlns:p14="http://schemas.microsoft.com/office/powerpoint/2010/main" val="2437070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26166" y="87432"/>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hướng dẫn</a:t>
            </a:r>
            <a:endParaRPr lang="en-US" sz="22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9417" y="685800"/>
            <a:ext cx="8040757" cy="4267200"/>
          </a:xfrm>
          <a:prstGeom prst="rect">
            <a:avLst/>
          </a:prstGeom>
        </p:spPr>
      </p:pic>
    </p:spTree>
    <p:extLst>
      <p:ext uri="{BB962C8B-B14F-4D97-AF65-F5344CB8AC3E}">
        <p14:creationId xmlns:p14="http://schemas.microsoft.com/office/powerpoint/2010/main" val="1283461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609600" y="1524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câu hỏi</a:t>
            </a:r>
            <a:endParaRPr lang="en-US" sz="22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86409" y="583287"/>
            <a:ext cx="7901609" cy="2029986"/>
          </a:xfrm>
          <a:prstGeom prst="rect">
            <a:avLst/>
          </a:prstGeom>
        </p:spPr>
      </p:pic>
      <p:sp>
        <p:nvSpPr>
          <p:cNvPr id="8" name="TextBox 7"/>
          <p:cNvSpPr txBox="1"/>
          <p:nvPr/>
        </p:nvSpPr>
        <p:spPr>
          <a:xfrm>
            <a:off x="609600" y="2613273"/>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luyện tập</a:t>
            </a:r>
            <a:endParaRPr lang="en-US" sz="2200" dirty="0">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86409" y="3044160"/>
            <a:ext cx="7901609" cy="2200275"/>
          </a:xfrm>
          <a:prstGeom prst="rect">
            <a:avLst/>
          </a:prstGeom>
        </p:spPr>
      </p:pic>
    </p:spTree>
    <p:extLst>
      <p:ext uri="{BB962C8B-B14F-4D97-AF65-F5344CB8AC3E}">
        <p14:creationId xmlns:p14="http://schemas.microsoft.com/office/powerpoint/2010/main" val="763307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26</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Chúng em xin chân thành cảm ơn quý Thầy Cô đã chú ý lắng nghe nhóm em trình </a:t>
            </a:r>
            <a:r>
              <a:rPr lang="en-US" sz="2800" dirty="0" smtClean="0">
                <a:latin typeface="Arial" panose="020B0604020202020204" pitchFamily="34" charset="0"/>
                <a:cs typeface="Arial" panose="020B0604020202020204" pitchFamily="34" charset="0"/>
              </a:rPr>
              <a:t>bày.</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Arial" panose="020B0604020202020204" pitchFamily="34" charset="0"/>
                <a:cs typeface="Arial" panose="020B0604020202020204" pitchFamily="34" charset="0"/>
              </a:rPr>
              <a:t>1. Giới thiệu đề tài.</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417638"/>
            <a:ext cx="8077200" cy="43735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6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Ho</a:t>
            </a:r>
            <a:r>
              <a:rPr lang="en-US" sz="2400" dirty="0">
                <a:solidFill>
                  <a:schemeClr val="tx1"/>
                </a:solidFill>
                <a:latin typeface="Arial" panose="020B0604020202020204" pitchFamily="34" charset="0"/>
                <a:cs typeface="Arial" panose="020B0604020202020204" pitchFamily="34" charset="0"/>
              </a:rPr>
              <a:t>, hoặc </a:t>
            </a:r>
            <a:r>
              <a:rPr lang="en-US" sz="2400" b="1" dirty="0" smtClean="0">
                <a:solidFill>
                  <a:schemeClr val="tx1"/>
                </a:solidFill>
                <a:latin typeface="Arial" panose="020B0604020202020204" pitchFamily="34" charset="0"/>
                <a:cs typeface="Arial" panose="020B0604020202020204" pitchFamily="34" charset="0"/>
              </a:rPr>
              <a:t>Kơho</a:t>
            </a:r>
            <a:r>
              <a:rPr lang="en-US" sz="2400" dirty="0" smtClean="0">
                <a:solidFill>
                  <a:schemeClr val="tx1"/>
                </a:solidFill>
                <a:latin typeface="Arial" panose="020B0604020202020204" pitchFamily="34" charset="0"/>
                <a:cs typeface="Arial" panose="020B0604020202020204" pitchFamily="34" charset="0"/>
              </a:rPr>
              <a:t>.</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a:t>
            </a:r>
            <a:r>
              <a:rPr lang="en-US" sz="2400" dirty="0" smtClean="0">
                <a:solidFill>
                  <a:schemeClr val="tx1"/>
                </a:solidFill>
                <a:latin typeface="Arial" panose="020B0604020202020204" pitchFamily="34" charset="0"/>
                <a:cs typeface="Arial" panose="020B0604020202020204" pitchFamily="34" charset="0"/>
              </a:rPr>
              <a:t>Ho.</a:t>
            </a:r>
          </a:p>
          <a:p>
            <a:pPr marL="342900" indent="-342900" algn="just">
              <a:spcBef>
                <a:spcPts val="6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là </a:t>
            </a:r>
            <a:r>
              <a:rPr lang="en-US" sz="2400" dirty="0">
                <a:solidFill>
                  <a:schemeClr val="tx1"/>
                </a:solidFill>
                <a:latin typeface="Arial" panose="020B0604020202020204" pitchFamily="34" charset="0"/>
                <a:cs typeface="Arial" panose="020B0604020202020204" pitchFamily="34" charset="0"/>
              </a:rPr>
              <a:t>một dân tộc trong số 54 dân tộc tại Việt </a:t>
            </a:r>
            <a:r>
              <a:rPr lang="en-US" sz="2400" dirty="0" smtClean="0">
                <a:solidFill>
                  <a:schemeClr val="tx1"/>
                </a:solidFill>
                <a:latin typeface="Arial" panose="020B0604020202020204" pitchFamily="34" charset="0"/>
                <a:cs typeface="Arial" panose="020B0604020202020204" pitchFamily="34" charset="0"/>
              </a:rPr>
              <a:t>Nam, là </a:t>
            </a:r>
            <a:r>
              <a:rPr lang="en-US" sz="2400" dirty="0">
                <a:solidFill>
                  <a:schemeClr val="tx1"/>
                </a:solidFill>
                <a:latin typeface="Arial" panose="020B0604020202020204" pitchFamily="34" charset="0"/>
                <a:cs typeface="Arial" panose="020B0604020202020204" pitchFamily="34" charset="0"/>
              </a:rPr>
              <a:t>một trong những cư dân bản địa tỉnh Lâm Đồng.</a:t>
            </a:r>
          </a:p>
          <a:p>
            <a:pPr marL="342900" indent="-342900" algn="just">
              <a:spcBef>
                <a:spcPts val="6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a:t>
            </a:r>
            <a:r>
              <a:rPr lang="en-US" sz="2400" dirty="0" smtClean="0">
                <a:solidFill>
                  <a:schemeClr val="tx1"/>
                </a:solidFill>
                <a:latin typeface="Arial" panose="020B0604020202020204" pitchFamily="34" charset="0"/>
                <a:cs typeface="Arial" panose="020B0604020202020204" pitchFamily="34" charset="0"/>
              </a:rPr>
              <a:t>việc </a:t>
            </a:r>
            <a:r>
              <a:rPr lang="en-US" sz="2400" dirty="0">
                <a:solidFill>
                  <a:schemeClr val="tx1"/>
                </a:solidFill>
                <a:latin typeface="Arial" panose="020B0604020202020204" pitchFamily="34" charset="0"/>
                <a:cs typeface="Arial" panose="020B0604020202020204" pitchFamily="34" charset="0"/>
              </a:rPr>
              <a:t>giao tiếp với người K’Ho còn hạn chế, </a:t>
            </a:r>
            <a:r>
              <a:rPr lang="en-US" sz="2400" dirty="0" smtClean="0">
                <a:solidFill>
                  <a:schemeClr val="tx1"/>
                </a:solidFill>
                <a:latin typeface="Arial" panose="020B0604020202020204" pitchFamily="34" charset="0"/>
                <a:cs typeface="Arial" panose="020B0604020202020204" pitchFamily="34" charset="0"/>
              </a:rPr>
              <a:t>việc </a:t>
            </a:r>
            <a:r>
              <a:rPr lang="en-US" sz="2400" dirty="0">
                <a:solidFill>
                  <a:schemeClr val="tx1"/>
                </a:solidFill>
                <a:latin typeface="Arial" panose="020B0604020202020204" pitchFamily="34" charset="0"/>
                <a:cs typeface="Arial" panose="020B0604020202020204" pitchFamily="34" charset="0"/>
              </a:rPr>
              <a:t>áp dụng khoa học công nghệ vào nghiên cứu ngôn ngữ của đồng bào thiểu số cũng như việc dạy và học ngôn ngữ các dân tộc thiểu số nói chung và dân tộc K’Ho nói riêng </a:t>
            </a:r>
            <a:r>
              <a:rPr lang="en-US" sz="2400" dirty="0" smtClean="0">
                <a:solidFill>
                  <a:schemeClr val="tx1"/>
                </a:solidFill>
                <a:latin typeface="Arial" panose="020B0604020202020204" pitchFamily="34" charset="0"/>
                <a:cs typeface="Arial" panose="020B0604020202020204" pitchFamily="34" charset="0"/>
              </a:rPr>
              <a:t>chưa </a:t>
            </a:r>
            <a:r>
              <a:rPr lang="en-US" sz="2400" dirty="0">
                <a:solidFill>
                  <a:schemeClr val="tx1"/>
                </a:solidFill>
                <a:latin typeface="Arial" panose="020B0604020202020204" pitchFamily="34" charset="0"/>
                <a:cs typeface="Arial" panose="020B0604020202020204" pitchFamily="34" charset="0"/>
              </a:rPr>
              <a:t>được phổ biến</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smtClean="0">
                <a:latin typeface="Arial" panose="020B0604020202020204" pitchFamily="34" charset="0"/>
                <a:cs typeface="Arial" panose="020B0604020202020204" pitchFamily="34" charset="0"/>
              </a:rPr>
              <a:t>Nên việc dạy và học ngôn ngữ này là việc thiết yếu.</a:t>
            </a:r>
          </a:p>
          <a:p>
            <a:pPr>
              <a:buClr>
                <a:srgbClr val="00B404"/>
              </a:buClr>
            </a:pPr>
            <a:r>
              <a:rPr lang="en-US" sz="2400" dirty="0" smtClean="0">
                <a:latin typeface="Arial" panose="020B0604020202020204" pitchFamily="34" charset="0"/>
                <a:cs typeface="Arial" panose="020B0604020202020204" pitchFamily="34" charset="0"/>
              </a:rPr>
              <a:t>=&gt; Vì vậy nhóm em quyết định chọn đề tài: “</a:t>
            </a:r>
            <a:r>
              <a:rPr lang="en-US" sz="2400" b="1" dirty="0" smtClean="0">
                <a:latin typeface="Arial" panose="020B0604020202020204" pitchFamily="34" charset="0"/>
                <a:cs typeface="Arial" panose="020B0604020202020204" pitchFamily="34" charset="0"/>
              </a:rPr>
              <a:t>XÂY DỰNG ỨNG DỤNG HỌC K’HO</a:t>
            </a:r>
            <a:r>
              <a:rPr lang="en-US" sz="2400" dirty="0" smtClean="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752600"/>
            <a:ext cx="8249478" cy="4603750"/>
          </a:xfrm>
          <a:prstGeom prst="rect">
            <a:avLst/>
          </a:prstGeom>
        </p:spPr>
      </p:pic>
    </p:spTree>
    <p:extLst>
      <p:ext uri="{BB962C8B-B14F-4D97-AF65-F5344CB8AC3E}">
        <p14:creationId xmlns:p14="http://schemas.microsoft.com/office/powerpoint/2010/main" val="1470590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rial" panose="020B0604020202020204" pitchFamily="34" charset="0"/>
                <a:cs typeface="Arial" panose="020B0604020202020204" pitchFamily="34" charset="0"/>
              </a:rPr>
              <a:t>2</a:t>
            </a:r>
            <a:r>
              <a:rPr lang="en-US" sz="3600" dirty="0" smtClean="0">
                <a:solidFill>
                  <a:schemeClr val="tx1"/>
                </a:solidFill>
                <a:latin typeface="Arial" panose="020B0604020202020204" pitchFamily="34" charset="0"/>
                <a:cs typeface="Arial" panose="020B0604020202020204" pitchFamily="34" charset="0"/>
              </a:rPr>
              <a:t>. Mục tiêu đề tài.</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417638"/>
            <a:ext cx="7924800" cy="4754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lvl="0">
              <a:buClr>
                <a:srgbClr val="00B404"/>
              </a:buClr>
            </a:pPr>
            <a:r>
              <a:rPr lang="en-US" sz="2300" dirty="0" smtClean="0">
                <a:solidFill>
                  <a:schemeClr val="tx1"/>
                </a:solidFill>
                <a:latin typeface="Arial" panose="020B0604020202020204" pitchFamily="34" charset="0"/>
                <a:cs typeface="Arial" panose="020B0604020202020204" pitchFamily="34" charset="0"/>
              </a:rPr>
              <a:t>Mục tiêu chung: </a:t>
            </a:r>
          </a:p>
          <a:p>
            <a:pPr marL="463550" lvl="0">
              <a:buClr>
                <a:srgbClr val="00B404"/>
              </a:buClr>
            </a:pPr>
            <a:r>
              <a:rPr lang="en-US" sz="2300" dirty="0" smtClean="0">
                <a:solidFill>
                  <a:schemeClr val="tx1"/>
                </a:solidFill>
                <a:latin typeface="Arial" panose="020B0604020202020204" pitchFamily="34" charset="0"/>
                <a:cs typeface="Arial" panose="020B0604020202020204" pitchFamily="34" charset="0"/>
              </a:rPr>
              <a:t>Đề </a:t>
            </a:r>
            <a:r>
              <a:rPr lang="en-US" sz="2300" dirty="0">
                <a:solidFill>
                  <a:schemeClr val="tx1"/>
                </a:solidFill>
                <a:latin typeface="Arial" panose="020B0604020202020204" pitchFamily="34" charset="0"/>
                <a:cs typeface="Arial" panose="020B0604020202020204" pitchFamily="34" charset="0"/>
              </a:rPr>
              <a:t>xuất phương án thực hiện “Ứng dụng học tiếng K'Ho” khả thi, để từ đó tiến hành xây dựng thành công ứng dụng học tiếng </a:t>
            </a:r>
            <a:r>
              <a:rPr lang="en-US" sz="2300" dirty="0" smtClean="0">
                <a:solidFill>
                  <a:schemeClr val="tx1"/>
                </a:solidFill>
                <a:latin typeface="Arial" panose="020B0604020202020204" pitchFamily="34" charset="0"/>
                <a:cs typeface="Arial" panose="020B0604020202020204" pitchFamily="34" charset="0"/>
              </a:rPr>
              <a:t>K'Ho.</a:t>
            </a:r>
          </a:p>
          <a:p>
            <a:pPr lvl="0">
              <a:buClr>
                <a:srgbClr val="00B404"/>
              </a:buClr>
            </a:pPr>
            <a:r>
              <a:rPr lang="en-US" sz="2300" dirty="0" smtClean="0">
                <a:solidFill>
                  <a:schemeClr val="tx1"/>
                </a:solidFill>
                <a:latin typeface="Arial" panose="020B0604020202020204" pitchFamily="34" charset="0"/>
                <a:cs typeface="Arial" panose="020B0604020202020204" pitchFamily="34" charset="0"/>
              </a:rPr>
              <a:t>Mục tiêu riêng:</a:t>
            </a:r>
            <a:endParaRPr lang="en-US" sz="2300" dirty="0">
              <a:solidFill>
                <a:schemeClr val="tx1"/>
              </a:solidFill>
              <a:latin typeface="Arial" panose="020B0604020202020204" pitchFamily="34" charset="0"/>
              <a:cs typeface="Arial" panose="020B0604020202020204" pitchFamily="34" charset="0"/>
            </a:endParaRPr>
          </a:p>
          <a:p>
            <a:pPr marL="625475" indent="-396875">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về mặt ngôn ngữ của tiếng K'Ho, tài liệu dạy tiếng K’Ho.</a:t>
            </a:r>
          </a:p>
          <a:p>
            <a:pPr marL="625475" indent="-396875">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Tree>
    <p:extLst>
      <p:ext uri="{BB962C8B-B14F-4D97-AF65-F5344CB8AC3E}">
        <p14:creationId xmlns:p14="http://schemas.microsoft.com/office/powerpoint/2010/main" val="325802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Arial" panose="020B0604020202020204" pitchFamily="34" charset="0"/>
                <a:cs typeface="Arial" panose="020B0604020202020204" pitchFamily="34" charset="0"/>
              </a:rPr>
              <a:t>3. Nội dung đề tài.</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sp>
        <p:nvSpPr>
          <p:cNvPr id="6" name="Title 1"/>
          <p:cNvSpPr txBox="1">
            <a:spLocks/>
          </p:cNvSpPr>
          <p:nvPr/>
        </p:nvSpPr>
        <p:spPr>
          <a:xfrm>
            <a:off x="457200" y="1417638"/>
            <a:ext cx="8229600" cy="30019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400" dirty="0" smtClean="0">
                <a:solidFill>
                  <a:schemeClr val="tx1"/>
                </a:solidFill>
                <a:latin typeface="Arial" panose="020B0604020202020204" pitchFamily="34" charset="0"/>
                <a:cs typeface="Arial" panose="020B0604020202020204" pitchFamily="34" charset="0"/>
              </a:rPr>
              <a:t>Đặc trưng về dân tộc K’Ho.</a:t>
            </a:r>
          </a:p>
          <a:p>
            <a:pPr marL="463550" lvl="0">
              <a:buClr>
                <a:srgbClr val="00B404"/>
              </a:buClr>
            </a:pPr>
            <a:r>
              <a:rPr lang="en-US" sz="2400" dirty="0">
                <a:solidFill>
                  <a:schemeClr val="tx1"/>
                </a:solidFill>
                <a:latin typeface="Arial" panose="020B0604020202020204" pitchFamily="34" charset="0"/>
                <a:cs typeface="Arial" panose="020B0604020202020204" pitchFamily="34" charset="0"/>
              </a:rPr>
              <a:t>Khảo sát hiện trạng về ngôn ngữ của tiếng K’Ho, tài liệu dạy tiếng K’Ho:</a:t>
            </a:r>
          </a:p>
          <a:p>
            <a:pPr marL="795338"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13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457200" y="228600"/>
            <a:ext cx="7924800" cy="2743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Đặc trưng về ngôn ngữ </a:t>
            </a:r>
            <a:r>
              <a:rPr lang="en-US" sz="2400" dirty="0" smtClean="0">
                <a:solidFill>
                  <a:schemeClr val="tx1"/>
                </a:solidFill>
                <a:latin typeface="Arial" panose="020B0604020202020204" pitchFamily="34" charset="0"/>
                <a:cs typeface="Arial" panose="020B0604020202020204" pitchFamily="34" charset="0"/>
              </a:rPr>
              <a:t>K’Ho:</a:t>
            </a:r>
          </a:p>
          <a:p>
            <a:pPr marL="463550" lvl="0">
              <a:buClr>
                <a:srgbClr val="00B404"/>
              </a:buClr>
            </a:pPr>
            <a:r>
              <a:rPr lang="en-US" sz="2400" dirty="0">
                <a:solidFill>
                  <a:schemeClr val="tx1"/>
                </a:solidFill>
                <a:latin typeface="TNKeyUni-Arial" panose="020B0604020202020204" pitchFamily="34" charset="0"/>
                <a:cs typeface="TNKeyUni-Arial" panose="020B0604020202020204" pitchFamily="34" charset="0"/>
              </a:rPr>
              <a:t>Tiếng nói thuộc ngữ hệ Nam Á, nhóm ngôn ngữ Môn – Khmer. Vào đầu thế kỷ 20, chữ K’Ho được xây dựng bằng hệ thống chữ Latin nhưng mặc dù đã được cải tiến nhiều lần, được dùng để dạy trong một số trường học, nhưng loại chữ này chưa phổ cập.</a:t>
            </a:r>
          </a:p>
          <a:p>
            <a:pPr marL="517525" indent="-292100">
              <a:buFont typeface="Arial" panose="020B0604020202020204" pitchFamily="34" charset="0"/>
              <a:buChar char="•"/>
            </a:pPr>
            <a:r>
              <a:rPr lang="en-US" sz="2400" dirty="0" smtClean="0">
                <a:solidFill>
                  <a:schemeClr val="tx1"/>
                </a:solidFill>
                <a:latin typeface="TNKeyUni-Arial" panose="020B0604020202020204" pitchFamily="34" charset="0"/>
                <a:cs typeface="TNKeyUni-Arial" panose="020B0604020202020204" pitchFamily="34" charset="0"/>
              </a:rPr>
              <a:t> Nguyên </a:t>
            </a:r>
            <a:r>
              <a:rPr lang="en-US" sz="2400" dirty="0">
                <a:solidFill>
                  <a:schemeClr val="tx1"/>
                </a:solidFill>
                <a:latin typeface="TNKeyUni-Arial" panose="020B0604020202020204" pitchFamily="34" charset="0"/>
                <a:cs typeface="TNKeyUni-Arial" panose="020B0604020202020204" pitchFamily="34" charset="0"/>
              </a:rPr>
              <a:t>âm: </a:t>
            </a:r>
            <a:r>
              <a:rPr lang="en-US" sz="2400" b="1" dirty="0">
                <a:solidFill>
                  <a:schemeClr val="tx1"/>
                </a:solidFill>
                <a:latin typeface="TNKeyUni-Arial" panose="020B0604020202020204" pitchFamily="34" charset="0"/>
                <a:cs typeface="TNKeyUni-Arial" panose="020B0604020202020204" pitchFamily="34" charset="0"/>
              </a:rPr>
              <a:t>A E Ê I O Ô Ơ U </a:t>
            </a:r>
            <a:r>
              <a:rPr lang="en-US" sz="2400" b="1" dirty="0" smtClean="0">
                <a:solidFill>
                  <a:schemeClr val="tx1"/>
                </a:solidFill>
                <a:latin typeface="TNKeyUni-Arial" panose="020B0604020202020204" pitchFamily="34" charset="0"/>
                <a:cs typeface="TNKeyUni-Arial" panose="020B0604020202020204" pitchFamily="34" charset="0"/>
              </a:rPr>
              <a:t>Ư</a:t>
            </a:r>
            <a:endParaRPr lang="en-US" sz="2400" dirty="0">
              <a:solidFill>
                <a:schemeClr val="tx1"/>
              </a:solidFill>
              <a:latin typeface="TNKeyUni-Arial" panose="020B0604020202020204" pitchFamily="34" charset="0"/>
              <a:cs typeface="TNKeyUni-Arial" panose="020B0604020202020204" pitchFamily="34" charset="0"/>
            </a:endParaRPr>
          </a:p>
        </p:txBody>
      </p:sp>
      <p:sp>
        <p:nvSpPr>
          <p:cNvPr id="8" name="Title 1"/>
          <p:cNvSpPr txBox="1">
            <a:spLocks/>
          </p:cNvSpPr>
          <p:nvPr/>
        </p:nvSpPr>
        <p:spPr>
          <a:xfrm>
            <a:off x="457199" y="2975113"/>
            <a:ext cx="8382001"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569913" indent="-342900">
              <a:buFont typeface="Arial" panose="020B0604020202020204" pitchFamily="34" charset="0"/>
              <a:buChar char="•"/>
            </a:pPr>
            <a:r>
              <a:rPr lang="en-US" sz="2400" dirty="0" smtClean="0">
                <a:solidFill>
                  <a:schemeClr val="tx1"/>
                </a:solidFill>
                <a:latin typeface="TNKeyUni-Arial" panose="020B0604020202020204" pitchFamily="34" charset="0"/>
                <a:cs typeface="TNKeyUni-Arial" panose="020B0604020202020204" pitchFamily="34" charset="0"/>
              </a:rPr>
              <a:t>Phụ </a:t>
            </a:r>
            <a:r>
              <a:rPr lang="en-US" sz="2400" dirty="0">
                <a:solidFill>
                  <a:schemeClr val="tx1"/>
                </a:solidFill>
                <a:latin typeface="TNKeyUni-Arial" panose="020B0604020202020204" pitchFamily="34" charset="0"/>
                <a:cs typeface="TNKeyUni-Arial" panose="020B0604020202020204" pitchFamily="34" charset="0"/>
              </a:rPr>
              <a:t>âm đơn: </a:t>
            </a:r>
            <a:r>
              <a:rPr lang="en-US" sz="2400" b="1" dirty="0">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B { C D Đ G H J K L M N N| P R S T W Y</a:t>
            </a:r>
            <a:endParaRPr lang="en-US" sz="2400" b="1" dirty="0">
              <a:solidFill>
                <a:schemeClr val="tx1"/>
              </a:solidFill>
              <a:latin typeface="TNKeyUni-Arial" panose="020B0604020202020204" pitchFamily="34" charset="0"/>
              <a:cs typeface="TNKeyUni-Arial" panose="020B0604020202020204" pitchFamily="34" charset="0"/>
            </a:endParaRPr>
          </a:p>
        </p:txBody>
      </p:sp>
      <p:pic>
        <p:nvPicPr>
          <p:cNvPr id="9" name="Picture 8"/>
          <p:cNvPicPr>
            <a:picLocks noChangeAspect="1"/>
          </p:cNvPicPr>
          <p:nvPr/>
        </p:nvPicPr>
        <p:blipFill>
          <a:blip r:embed="rId2"/>
          <a:stretch>
            <a:fillRect/>
          </a:stretch>
        </p:blipFill>
        <p:spPr>
          <a:xfrm>
            <a:off x="457200" y="3538675"/>
            <a:ext cx="8382001" cy="2709725"/>
          </a:xfrm>
          <a:prstGeom prst="rect">
            <a:avLst/>
          </a:prstGeom>
        </p:spPr>
      </p:pic>
    </p:spTree>
    <p:extLst>
      <p:ext uri="{BB962C8B-B14F-4D97-AF65-F5344CB8AC3E}">
        <p14:creationId xmlns:p14="http://schemas.microsoft.com/office/powerpoint/2010/main" val="47406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4572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Phụ </a:t>
            </a:r>
            <a:r>
              <a:rPr lang="en-US" sz="2400" dirty="0">
                <a:solidFill>
                  <a:schemeClr val="tx1"/>
                </a:solidFill>
                <a:latin typeface="Arial" panose="020B0604020202020204" pitchFamily="34" charset="0"/>
                <a:cs typeface="Arial" panose="020B0604020202020204" pitchFamily="34" charset="0"/>
              </a:rPr>
              <a:t>âm </a:t>
            </a:r>
            <a:r>
              <a:rPr lang="en-US" sz="2400" dirty="0" smtClean="0">
                <a:solidFill>
                  <a:schemeClr val="tx1"/>
                </a:solidFill>
                <a:latin typeface="Arial" panose="020B0604020202020204" pitchFamily="34" charset="0"/>
                <a:cs typeface="Arial" panose="020B0604020202020204" pitchFamily="34" charset="0"/>
              </a:rPr>
              <a:t>đôi</a:t>
            </a:r>
            <a:endParaRPr lang="en-US" sz="2400" dirty="0">
              <a:solidFill>
                <a:schemeClr val="tx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457200" y="1020762"/>
            <a:ext cx="8229600" cy="4267200"/>
          </a:xfrm>
          <a:prstGeom prst="rect">
            <a:avLst/>
          </a:prstGeom>
        </p:spPr>
      </p:pic>
    </p:spTree>
    <p:extLst>
      <p:ext uri="{BB962C8B-B14F-4D97-AF65-F5344CB8AC3E}">
        <p14:creationId xmlns:p14="http://schemas.microsoft.com/office/powerpoint/2010/main" val="4004808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3048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Phụ </a:t>
            </a:r>
            <a:r>
              <a:rPr lang="en-US" sz="2400" dirty="0">
                <a:solidFill>
                  <a:schemeClr val="tx1"/>
                </a:solidFill>
                <a:latin typeface="Arial" panose="020B0604020202020204" pitchFamily="34" charset="0"/>
                <a:cs typeface="Arial" panose="020B0604020202020204" pitchFamily="34" charset="0"/>
              </a:rPr>
              <a:t>âm </a:t>
            </a:r>
            <a:r>
              <a:rPr lang="en-US" sz="2400" dirty="0" smtClean="0">
                <a:solidFill>
                  <a:schemeClr val="tx1"/>
                </a:solidFill>
                <a:latin typeface="Arial" panose="020B0604020202020204" pitchFamily="34" charset="0"/>
                <a:cs typeface="Arial" panose="020B0604020202020204" pitchFamily="34" charset="0"/>
              </a:rPr>
              <a:t>ba</a:t>
            </a:r>
            <a:endParaRPr lang="en-US" sz="2400" dirty="0">
              <a:solidFill>
                <a:schemeClr val="tx1"/>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463826" y="868362"/>
            <a:ext cx="8229600" cy="2438400"/>
          </a:xfrm>
          <a:prstGeom prst="rect">
            <a:avLst/>
          </a:prstGeom>
        </p:spPr>
      </p:pic>
      <p:sp>
        <p:nvSpPr>
          <p:cNvPr id="10" name="Title 1"/>
          <p:cNvSpPr txBox="1">
            <a:spLocks/>
          </p:cNvSpPr>
          <p:nvPr/>
        </p:nvSpPr>
        <p:spPr>
          <a:xfrm>
            <a:off x="457200" y="3582194"/>
            <a:ext cx="8229600" cy="1249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Âm đặc biệt: Thanh điệu (dấu giọng)</a:t>
            </a:r>
          </a:p>
          <a:p>
            <a:pPr marL="342900" indent="-342900">
              <a:buFont typeface="Wingdings" panose="05000000000000000000" pitchFamily="2" charset="2"/>
              <a:buChar char="Ø"/>
            </a:pPr>
            <a:r>
              <a:rPr lang="en-US" sz="2400" dirty="0">
                <a:solidFill>
                  <a:schemeClr val="tx1"/>
                </a:solidFill>
                <a:latin typeface="TNKeyUni-Arial" panose="020B0604020202020204" pitchFamily="34" charset="0"/>
                <a:cs typeface="TNKeyUni-Arial" panose="020B0604020202020204" pitchFamily="34" charset="0"/>
              </a:rPr>
              <a:t>Thanh cao (ngang): không ghi dấu. Ví dụ: do (đây</a:t>
            </a:r>
            <a:r>
              <a:rPr lang="en-US" sz="2400" dirty="0" smtClean="0">
                <a:solidFill>
                  <a:schemeClr val="tx1"/>
                </a:solidFill>
                <a:latin typeface="TNKeyUni-Arial" panose="020B0604020202020204" pitchFamily="34" charset="0"/>
                <a:cs typeface="TNKeyUni-Arial" panose="020B0604020202020204" pitchFamily="34" charset="0"/>
              </a:rPr>
              <a:t>).</a:t>
            </a:r>
          </a:p>
          <a:p>
            <a:pPr marL="342900" indent="-342900">
              <a:buFont typeface="Wingdings" panose="05000000000000000000" pitchFamily="2" charset="2"/>
              <a:buChar char="Ø"/>
            </a:pPr>
            <a:r>
              <a:rPr lang="en-US" sz="2400" dirty="0">
                <a:solidFill>
                  <a:schemeClr val="tx1"/>
                </a:solidFill>
                <a:latin typeface="TNKeyUni-Arial" panose="020B0604020202020204" pitchFamily="34" charset="0"/>
                <a:cs typeface="TNKeyUni-Arial" panose="020B0604020202020204" pitchFamily="34" charset="0"/>
              </a:rPr>
              <a:t>Thanh thấp: ghi dấu huyền (</a:t>
            </a:r>
            <a:r>
              <a:rPr lang="en-US" sz="2400" dirty="0">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n\</a:t>
            </a:r>
            <a:r>
              <a:rPr lang="en-US" sz="2400" dirty="0">
                <a:solidFill>
                  <a:schemeClr val="tx1"/>
                </a:solidFill>
                <a:latin typeface="TNKeyUni-Arial" panose="020B0604020202020204" pitchFamily="34" charset="0"/>
                <a:cs typeface="TNKeyUni-Arial" panose="020B0604020202020204" pitchFamily="34" charset="0"/>
              </a:rPr>
              <a:t>). Ví dụ: dà (nước).</a:t>
            </a:r>
            <a:endParaRPr lang="en-US" sz="2400" dirty="0">
              <a:solidFill>
                <a:schemeClr val="tx1"/>
              </a:solidFill>
              <a:latin typeface="TNKeyUni-Arial" panose="020B0604020202020204" pitchFamily="34" charset="0"/>
              <a:cs typeface="TNKeyUni-Arial" panose="020B0604020202020204" pitchFamily="34" charset="0"/>
            </a:endParaRPr>
          </a:p>
        </p:txBody>
      </p:sp>
    </p:spTree>
    <p:extLst>
      <p:ext uri="{BB962C8B-B14F-4D97-AF65-F5344CB8AC3E}">
        <p14:creationId xmlns:p14="http://schemas.microsoft.com/office/powerpoint/2010/main" val="3504580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1019</Words>
  <Application>Microsoft Office PowerPoint</Application>
  <PresentationFormat>On-screen Show (4:3)</PresentationFormat>
  <Paragraphs>156</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Segoe UI Light</vt:lpstr>
      <vt:lpstr>Segoe UI Semilight</vt:lpstr>
      <vt:lpstr>Times New Roman</vt:lpstr>
      <vt:lpstr>TNKeyUni-Arial</vt:lpstr>
      <vt:lpstr>TNKeyUni-Souvenir</vt:lpstr>
      <vt:lpstr>Wingdings</vt:lpstr>
      <vt:lpstr>Office Theme</vt:lpstr>
      <vt:lpstr>BÁO CÁO ĐỒ ÁN CHUYÊN NGÀNH</vt:lpstr>
      <vt:lpstr>NỘI DUNG</vt:lpstr>
      <vt:lpstr>1. Giới thiệu đề tài.</vt:lpstr>
      <vt:lpstr>PowerPoint Presentation</vt:lpstr>
      <vt:lpstr>2. Mục tiêu đề tài.</vt:lpstr>
      <vt:lpstr>3. Nội dung đề tài.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Đề xuất phương án xây dựng và công cụ xây dựng.</vt:lpstr>
      <vt:lpstr>5. Phương pháp xây dựng ứng dụng.</vt:lpstr>
      <vt:lpstr>6. Giao diện ứng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Vinh Sang Khánh</cp:lastModifiedBy>
  <cp:revision>454</cp:revision>
  <dcterms:created xsi:type="dcterms:W3CDTF">2013-02-01T10:00:41Z</dcterms:created>
  <dcterms:modified xsi:type="dcterms:W3CDTF">2017-10-13T04:15:07Z</dcterms:modified>
</cp:coreProperties>
</file>