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90" r:id="rId3"/>
    <p:sldId id="291" r:id="rId4"/>
    <p:sldId id="328" r:id="rId5"/>
    <p:sldId id="327" r:id="rId6"/>
    <p:sldId id="329" r:id="rId7"/>
    <p:sldId id="330" r:id="rId8"/>
    <p:sldId id="331" r:id="rId9"/>
    <p:sldId id="332" r:id="rId10"/>
    <p:sldId id="333" r:id="rId11"/>
    <p:sldId id="309" r:id="rId12"/>
    <p:sldId id="310" r:id="rId13"/>
    <p:sldId id="323" r:id="rId14"/>
    <p:sldId id="311" r:id="rId15"/>
    <p:sldId id="316" r:id="rId16"/>
    <p:sldId id="312" r:id="rId17"/>
    <p:sldId id="326" r:id="rId18"/>
    <p:sldId id="32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11/10/2017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b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br>
            <a:r>
              <a:rPr lang="en-US" sz="3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(Lần 2)</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 xmlns:a16="http://schemas.microsoft.com/office/drawing/2014/main"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endParaRPr lang="en-US" sz="2400" b="1"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3691618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 xmlns:a16="http://schemas.microsoft.com/office/drawing/2014/main"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 Đề xuất giao diện ứng dụng</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2" name="Picture 1"/>
          <p:cNvPicPr>
            <a:picLocks noChangeAspect="1"/>
          </p:cNvPicPr>
          <p:nvPr/>
        </p:nvPicPr>
        <p:blipFill>
          <a:blip r:embed="rId2"/>
          <a:stretch>
            <a:fillRect/>
          </a:stretch>
        </p:blipFill>
        <p:spPr>
          <a:xfrm>
            <a:off x="382264" y="1143000"/>
            <a:ext cx="8374798" cy="4708525"/>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2" name="Picture 1"/>
          <p:cNvPicPr>
            <a:picLocks noChangeAspect="1"/>
          </p:cNvPicPr>
          <p:nvPr/>
        </p:nvPicPr>
        <p:blipFill>
          <a:blip r:embed="rId2"/>
          <a:stretch>
            <a:fillRect/>
          </a:stretch>
        </p:blipFill>
        <p:spPr>
          <a:xfrm>
            <a:off x="632790" y="1107447"/>
            <a:ext cx="8054010" cy="4953342"/>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009A8110-A8EA-4452-ADAF-F7BBF2530252}"/>
              </a:ext>
            </a:extLst>
          </p:cNvPr>
          <p:cNvSpPr>
            <a:spLocks noGrp="1"/>
          </p:cNvSpPr>
          <p:nvPr>
            <p:ph type="dt" sz="half" idx="10"/>
          </p:nvPr>
        </p:nvSpPr>
        <p:spPr/>
        <p:txBody>
          <a:bodyPr/>
          <a:lstStyle/>
          <a:p>
            <a:r>
              <a:rPr lang="en-US"/>
              <a:t>10/13/2017</a:t>
            </a:r>
          </a:p>
        </p:txBody>
      </p:sp>
      <p:sp>
        <p:nvSpPr>
          <p:cNvPr id="4" name="Footer Placeholder 3">
            <a:extLst>
              <a:ext uri="{FF2B5EF4-FFF2-40B4-BE49-F238E27FC236}">
                <a16:creationId xmlns="" xmlns:a16="http://schemas.microsoft.com/office/drawing/2014/main" id="{3E6C7E9B-899F-4E15-B204-26C330C2B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2811794-EE24-40AE-8BD1-4899758D7765}"/>
              </a:ext>
            </a:extLst>
          </p:cNvPr>
          <p:cNvSpPr>
            <a:spLocks noGrp="1"/>
          </p:cNvSpPr>
          <p:nvPr>
            <p:ph type="sldNum" sz="quarter" idx="12"/>
          </p:nvPr>
        </p:nvSpPr>
        <p:spPr/>
        <p:txBody>
          <a:bodyPr/>
          <a:lstStyle/>
          <a:p>
            <a:fld id="{FF387971-9C3B-49A6-8D58-3AFB2456A1FB}" type="slidenum">
              <a:rPr lang="en-US" smtClean="0"/>
              <a:t>17</a:t>
            </a:fld>
            <a:endParaRPr lang="en-US"/>
          </a:p>
        </p:txBody>
      </p:sp>
      <p:graphicFrame>
        <p:nvGraphicFramePr>
          <p:cNvPr id="6" name="Table 5">
            <a:extLst>
              <a:ext uri="{FF2B5EF4-FFF2-40B4-BE49-F238E27FC236}">
                <a16:creationId xmlns="" xmlns:a16="http://schemas.microsoft.com/office/drawing/2014/main" id="{46FE9E2A-514D-4555-8337-9ADA14F598AD}"/>
              </a:ext>
            </a:extLst>
          </p:cNvPr>
          <p:cNvGraphicFramePr>
            <a:graphicFrameLocks noGrp="1"/>
          </p:cNvGraphicFramePr>
          <p:nvPr>
            <p:extLst>
              <p:ext uri="{D42A27DB-BD31-4B8C-83A1-F6EECF244321}">
                <p14:modId xmlns:p14="http://schemas.microsoft.com/office/powerpoint/2010/main" val="542003790"/>
              </p:ext>
            </p:extLst>
          </p:nvPr>
        </p:nvGraphicFramePr>
        <p:xfrm>
          <a:off x="152400" y="1634331"/>
          <a:ext cx="8839199" cy="1274064"/>
        </p:xfrm>
        <a:graphic>
          <a:graphicData uri="http://schemas.openxmlformats.org/drawingml/2006/table">
            <a:tbl>
              <a:tblPr firstRow="1" firstCol="1" bandRow="1">
                <a:tableStyleId>{5C22544A-7EE6-4342-B048-85BDC9FD1C3A}</a:tableStyleId>
              </a:tblPr>
              <a:tblGrid>
                <a:gridCol w="1720906">
                  <a:extLst>
                    <a:ext uri="{9D8B030D-6E8A-4147-A177-3AD203B41FA5}">
                      <a16:colId xmlns="" xmlns:a16="http://schemas.microsoft.com/office/drawing/2014/main" val="2708479153"/>
                    </a:ext>
                  </a:extLst>
                </a:gridCol>
                <a:gridCol w="1720906">
                  <a:extLst>
                    <a:ext uri="{9D8B030D-6E8A-4147-A177-3AD203B41FA5}">
                      <a16:colId xmlns="" xmlns:a16="http://schemas.microsoft.com/office/drawing/2014/main" val="760569897"/>
                    </a:ext>
                  </a:extLst>
                </a:gridCol>
                <a:gridCol w="5397387">
                  <a:extLst>
                    <a:ext uri="{9D8B030D-6E8A-4147-A177-3AD203B41FA5}">
                      <a16:colId xmlns="" xmlns:a16="http://schemas.microsoft.com/office/drawing/2014/main" val="3000805044"/>
                    </a:ext>
                  </a:extLst>
                </a:gridCol>
              </a:tblGrid>
              <a:tr h="0">
                <a:tc>
                  <a:txBody>
                    <a:bodyPr/>
                    <a:lstStyle/>
                    <a:p>
                      <a:pPr marL="0" algn="ctr">
                        <a:lnSpc>
                          <a:spcPct val="150000"/>
                        </a:lnSpc>
                        <a:spcAft>
                          <a:spcPts val="0"/>
                        </a:spcAft>
                      </a:pPr>
                      <a:r>
                        <a:rPr lang="en-US" sz="2200" b="1" dirty="0">
                          <a:effectLst/>
                        </a:rPr>
                        <a:t>16/11/2017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a:effectLst/>
                        </a:rPr>
                        <a:t>30/11/2017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smtClean="0">
                          <a:solidFill>
                            <a:schemeClr val="bg1"/>
                          </a:solidFill>
                          <a:effectLst/>
                          <a:latin typeface="Times New Roman" panose="02020603050405020304" pitchFamily="18" charset="0"/>
                          <a:cs typeface="Times New Roman" panose="02020603050405020304" pitchFamily="18" charset="0"/>
                        </a:rPr>
                        <a:t>- Hoàn </a:t>
                      </a:r>
                      <a:r>
                        <a:rPr lang="en-US" sz="2200" b="1" dirty="0">
                          <a:solidFill>
                            <a:schemeClr val="bg1"/>
                          </a:solidFill>
                          <a:effectLst/>
                          <a:latin typeface="Times New Roman" panose="02020603050405020304" pitchFamily="18" charset="0"/>
                          <a:cs typeface="Times New Roman" panose="02020603050405020304" pitchFamily="18" charset="0"/>
                        </a:rPr>
                        <a:t>thiện ứng dụng.</a:t>
                      </a:r>
                      <a:endParaRPr lang="vi-VN" sz="2200" b="1" dirty="0">
                        <a:solidFill>
                          <a:schemeClr val="bg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 xmlns:a16="http://schemas.microsoft.com/office/drawing/2014/main" val="3344276007"/>
                  </a:ext>
                </a:extLst>
              </a:tr>
              <a:tr h="0">
                <a:tc>
                  <a:txBody>
                    <a:bodyPr/>
                    <a:lstStyle/>
                    <a:p>
                      <a:pPr marL="0" algn="ctr">
                        <a:lnSpc>
                          <a:spcPct val="150000"/>
                        </a:lnSpc>
                        <a:spcAft>
                          <a:spcPts val="0"/>
                        </a:spcAft>
                      </a:pPr>
                      <a:r>
                        <a:rPr lang="en-US" sz="2200" b="1" dirty="0" smtClean="0">
                          <a:effectLst/>
                        </a:rPr>
                        <a:t>01/12/2017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smtClean="0">
                          <a:effectLst/>
                        </a:rPr>
                        <a:t>15/12/2017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algn="l">
                        <a:lnSpc>
                          <a:spcPct val="115000"/>
                        </a:lnSpc>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 Kiểm thử để kiểm tra lỗi.</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a:solidFill>
                            <a:schemeClr val="tx1"/>
                          </a:solidFill>
                          <a:effectLst/>
                          <a:latin typeface="Times New Roman" panose="02020603050405020304" pitchFamily="18" charset="0"/>
                          <a:cs typeface="Times New Roman" panose="02020603050405020304" pitchFamily="18" charset="0"/>
                        </a:rPr>
                        <a:t>- Tối ưu ứng dụng và viết báo cáo đồ án.</a:t>
                      </a:r>
                      <a:endParaRPr lang="vi-VN" sz="2200" b="1" dirty="0">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 xmlns:a16="http://schemas.microsoft.com/office/drawing/2014/main" val="2056027273"/>
                  </a:ext>
                </a:extLst>
              </a:tr>
            </a:tbl>
          </a:graphicData>
        </a:graphic>
      </p:graphicFrame>
      <p:sp>
        <p:nvSpPr>
          <p:cNvPr id="7" name="Title 1">
            <a:extLst>
              <a:ext uri="{FF2B5EF4-FFF2-40B4-BE49-F238E27FC236}">
                <a16:creationId xmlns="" xmlns:a16="http://schemas.microsoft.com/office/drawing/2014/main" id="{764A5D39-BEF1-4B3C-8BCF-13BB4D78BFB7}"/>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 Kế hoạch thực hiền đồ án trong thời gian tới</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386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Tóm lược nội dung báo cáo đợt 1</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Phương pháp xây dựng chương trình.</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Tổng quan đề tài:</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dân tộc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ngôn ngữ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Tổng quan về các ứng dụng học ngôn ngữ.</a:t>
            </a:r>
          </a:p>
          <a:p>
            <a:pPr lvl="0">
              <a:spcBef>
                <a:spcPts val="1200"/>
              </a:spcBef>
              <a:tabLst>
                <a:tab pos="463550" algn="l"/>
              </a:tabLst>
            </a:pPr>
            <a:r>
              <a:rPr lang="en-US" sz="2400" dirty="0">
                <a:solidFill>
                  <a:schemeClr val="tx1"/>
                </a:solidFill>
                <a:latin typeface="Arial" panose="020B0604020202020204" pitchFamily="34" charset="0"/>
                <a:cs typeface="Arial" panose="020B0604020202020204" pitchFamily="34" charset="0"/>
              </a:rPr>
              <a:t>4.	Đề xuất phương án xây dựng, các công </a:t>
            </a:r>
            <a:r>
              <a:rPr lang="en-US" sz="2400" dirty="0" smtClean="0">
                <a:solidFill>
                  <a:schemeClr val="tx1"/>
                </a:solidFill>
                <a:latin typeface="Arial" panose="020B0604020202020204" pitchFamily="34" charset="0"/>
                <a:cs typeface="Arial" panose="020B0604020202020204" pitchFamily="34" charset="0"/>
              </a:rPr>
              <a:t>cụ </a:t>
            </a:r>
            <a:r>
              <a:rPr lang="en-US" sz="2400" dirty="0">
                <a:solidFill>
                  <a:schemeClr val="tx1"/>
                </a:solidFill>
                <a:latin typeface="Arial" panose="020B0604020202020204" pitchFamily="34" charset="0"/>
                <a:cs typeface="Arial" panose="020B0604020202020204" pitchFamily="34" charset="0"/>
              </a:rPr>
              <a:t>xây dựng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Giao diện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Kế hoạch thực hiện đồ án trong thời gian tới.</a:t>
            </a: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Giới thiệu đề tài</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Mục tiêu đề tài</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Tổng quan đề tài</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phương án xây dựng, các công cụ xây dựng ứng dụng</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Giao diện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Tóm lược nội dung báo cáo đợt 1</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just">
              <a:spcBef>
                <a:spcPts val="1200"/>
              </a:spcBef>
              <a:buClr>
                <a:schemeClr val="tx1"/>
              </a:buClr>
            </a:pPr>
            <a:r>
              <a:rPr lang="en-US" sz="2400" dirty="0" smtClean="0">
                <a:solidFill>
                  <a:schemeClr val="tx1"/>
                </a:solidFill>
                <a:latin typeface="Arial" panose="020B0604020202020204" pitchFamily="34" charset="0"/>
                <a:cs typeface="Arial" panose="020B0604020202020204" pitchFamily="34" charset="0"/>
              </a:rPr>
              <a:t>Các công cụ sử dụng và môi trường phát triển</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Microsoft Visual Studio Professtional </a:t>
            </a:r>
            <a:r>
              <a:rPr lang="en-US" sz="2400" dirty="0" smtClean="0">
                <a:solidFill>
                  <a:schemeClr val="tx1"/>
                </a:solidFill>
                <a:latin typeface="Arial" panose="020B0604020202020204" pitchFamily="34" charset="0"/>
                <a:cs typeface="Arial" panose="020B0604020202020204" pitchFamily="34" charset="0"/>
              </a:rPr>
              <a:t>2013</a:t>
            </a:r>
            <a:endParaRPr lang="en-US" sz="2400" dirty="0">
              <a:solidFill>
                <a:schemeClr val="tx1"/>
              </a:solidFill>
              <a:latin typeface="Arial" panose="020B0604020202020204" pitchFamily="34" charset="0"/>
              <a:cs typeface="Arial" panose="020B0604020202020204" pitchFamily="34" charset="0"/>
            </a:endParaRP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DevExpress 14.1</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SQL Sever Management Studio 2012 </a:t>
            </a:r>
            <a:r>
              <a:rPr lang="en-US" sz="2400" dirty="0" smtClean="0">
                <a:solidFill>
                  <a:schemeClr val="tx1"/>
                </a:solidFill>
                <a:latin typeface="Arial" panose="020B0604020202020204" pitchFamily="34" charset="0"/>
                <a:cs typeface="Arial" panose="020B0604020202020204" pitchFamily="34" charset="0"/>
              </a:rPr>
              <a:t>Express</a:t>
            </a:r>
          </a:p>
          <a:p>
            <a:pPr algn="just">
              <a:spcBef>
                <a:spcPts val="1200"/>
              </a:spcBef>
              <a:buClr>
                <a:schemeClr val="tx1"/>
              </a:buClr>
            </a:pPr>
            <a:r>
              <a:rPr lang="en-US" sz="2400" dirty="0" smtClean="0">
                <a:solidFill>
                  <a:schemeClr val="tx1"/>
                </a:solidFill>
                <a:latin typeface="Arial" panose="020B0604020202020204" pitchFamily="34" charset="0"/>
                <a:cs typeface="Arial" panose="020B0604020202020204" pitchFamily="34" charset="0"/>
              </a:rPr>
              <a:t>Xây dựng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 Phương pháp xây dựng chương trình</a:t>
            </a:r>
          </a:p>
        </p:txBody>
      </p:sp>
    </p:spTree>
    <p:extLst>
      <p:ext uri="{BB962C8B-B14F-4D97-AF65-F5344CB8AC3E}">
        <p14:creationId xmlns:p14="http://schemas.microsoft.com/office/powerpoint/2010/main" val="63174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Microsoft Visual Studio Professtional 2013</a:t>
            </a:r>
          </a:p>
          <a:p>
            <a:pPr algn="l"/>
            <a:endParaRPr lang="en-US" sz="2400" dirty="0" smtClean="0">
              <a:solidFill>
                <a:schemeClr val="tx1"/>
              </a:solidFill>
              <a:latin typeface="Arial" panose="020B0604020202020204" pitchFamily="34" charset="0"/>
              <a:cs typeface="Arial" panose="020B0604020202020204" pitchFamily="34" charset="0"/>
            </a:endParaRPr>
          </a:p>
          <a:p>
            <a:pPr algn="l"/>
            <a:r>
              <a:rPr lang="en-US" sz="2400" dirty="0" smtClean="0">
                <a:solidFill>
                  <a:schemeClr val="tx1"/>
                </a:solidFill>
                <a:latin typeface="Arial" panose="020B0604020202020204" pitchFamily="34" charset="0"/>
                <a:cs typeface="Arial" panose="020B0604020202020204" pitchFamily="34" charset="0"/>
              </a:rPr>
              <a:t>Microsoft Visual Studio là môi trường phát triển tích hợp chính (Integrated Development Environment (IDE)) được phát triển từ Microsoft. Đây là một loại phần mềm máy tính có công dụng giúp đỡ các lập trình viên trong việc phát triển phần mềm.</a:t>
            </a:r>
          </a:p>
          <a:p>
            <a:pPr algn="l"/>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449388"/>
            <a:ext cx="8077200" cy="4189412"/>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DevExpress 14.1</a:t>
            </a:r>
          </a:p>
          <a:p>
            <a:pPr algn="l"/>
            <a:endParaRPr lang="en-US" sz="2400" dirty="0" smtClean="0">
              <a:solidFill>
                <a:schemeClr val="tx1"/>
              </a:solidFill>
              <a:latin typeface="Arial" panose="020B0604020202020204" pitchFamily="34" charset="0"/>
              <a:cs typeface="Arial" panose="020B0604020202020204" pitchFamily="34" charset="0"/>
            </a:endParaRPr>
          </a:p>
          <a:p>
            <a:pPr algn="l"/>
            <a:r>
              <a:rPr lang="en-US" sz="2400" dirty="0" smtClean="0">
                <a:solidFill>
                  <a:schemeClr val="tx1"/>
                </a:solidFill>
                <a:latin typeface="Arial" panose="020B0604020202020204" pitchFamily="34" charset="0"/>
                <a:cs typeface="Arial" panose="020B0604020202020204" pitchFamily="34" charset="0"/>
              </a:rPr>
              <a:t>DevExpress </a:t>
            </a:r>
            <a:r>
              <a:rPr lang="en-US" sz="2400" dirty="0">
                <a:solidFill>
                  <a:schemeClr val="tx1"/>
                </a:solidFill>
                <a:latin typeface="Arial" panose="020B0604020202020204" pitchFamily="34" charset="0"/>
                <a:cs typeface="Arial" panose="020B0604020202020204" pitchFamily="34" charset="0"/>
              </a:rPr>
              <a:t>là một hệ thống thư viện lập trình hữu ích cho việc thiết kế, lập trình form một cách </a:t>
            </a:r>
            <a:r>
              <a:rPr lang="en-US" sz="2400" dirty="0" smtClean="0">
                <a:solidFill>
                  <a:schemeClr val="tx1"/>
                </a:solidFill>
                <a:latin typeface="Arial" panose="020B0604020202020204" pitchFamily="34" charset="0"/>
                <a:cs typeface="Arial" panose="020B0604020202020204" pitchFamily="34" charset="0"/>
              </a:rPr>
              <a:t>đơn </a:t>
            </a:r>
            <a:r>
              <a:rPr lang="en-US" sz="2400" dirty="0">
                <a:solidFill>
                  <a:schemeClr val="tx1"/>
                </a:solidFill>
                <a:latin typeface="Arial" panose="020B0604020202020204" pitchFamily="34" charset="0"/>
                <a:cs typeface="Arial" panose="020B0604020202020204" pitchFamily="34" charset="0"/>
              </a:rPr>
              <a:t>giản, chuyên </a:t>
            </a:r>
            <a:r>
              <a:rPr lang="en-US" sz="2400" dirty="0" smtClean="0">
                <a:solidFill>
                  <a:schemeClr val="tx1"/>
                </a:solidFill>
                <a:latin typeface="Arial" panose="020B0604020202020204" pitchFamily="34" charset="0"/>
                <a:cs typeface="Arial" panose="020B0604020202020204" pitchFamily="34" charset="0"/>
              </a:rPr>
              <a:t>nghiệp</a:t>
            </a:r>
          </a:p>
          <a:p>
            <a:pPr algn="l"/>
            <a:r>
              <a:rPr lang="en-US" sz="2400" dirty="0">
                <a:solidFill>
                  <a:schemeClr val="tx1"/>
                </a:solidFill>
                <a:latin typeface="Arial" panose="020B0604020202020204" pitchFamily="34" charset="0"/>
                <a:cs typeface="Arial" panose="020B0604020202020204" pitchFamily="34" charset="0"/>
              </a:rPr>
              <a:t>Điểm đặc biệt ở DevExpress là nó hỗ trợ nhiều Skin khác nhau, các Skin này rất đẹp và nhìn rất chuyên nghiệp, lập trình viên có thể để người dùng chọn Skin ngay trong khi chạy chương trình</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1093810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01000" cy="4343400"/>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SQL Sever Management Studio 2012 Express</a:t>
            </a:r>
          </a:p>
          <a:p>
            <a:pPr algn="l"/>
            <a:endParaRPr lang="en-US" sz="2400" dirty="0" smtClean="0">
              <a:solidFill>
                <a:schemeClr val="tx1"/>
              </a:solidFill>
              <a:latin typeface="Arial" panose="020B0604020202020204" pitchFamily="34" charset="0"/>
              <a:cs typeface="Arial" panose="020B0604020202020204" pitchFamily="34" charset="0"/>
            </a:endParaRPr>
          </a:p>
          <a:p>
            <a:pPr algn="l"/>
            <a:r>
              <a:rPr lang="en-US" sz="2400" dirty="0" smtClean="0">
                <a:solidFill>
                  <a:schemeClr val="tx1"/>
                </a:solidFill>
                <a:latin typeface="Arial" panose="020B0604020202020204" pitchFamily="34" charset="0"/>
                <a:cs typeface="Arial" panose="020B0604020202020204" pitchFamily="34" charset="0"/>
              </a:rPr>
              <a:t>SQL </a:t>
            </a:r>
            <a:r>
              <a:rPr lang="en-US" sz="2400" dirty="0">
                <a:solidFill>
                  <a:schemeClr val="tx1"/>
                </a:solidFill>
                <a:latin typeface="Arial" panose="020B0604020202020204" pitchFamily="34" charset="0"/>
                <a:cs typeface="Arial" panose="020B0604020202020204" pitchFamily="34" charset="0"/>
              </a:rPr>
              <a:t>Server là một hệ quản trị cơ sở dữ liệu quan hệ (RDBMS – Relational Database Management System) hoạt động theo mô hình khách chủ (client – server) và được phát triển bởi Microsoft.</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2440414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Xây dựng ứng dụng</a:t>
            </a:r>
          </a:p>
          <a:p>
            <a:r>
              <a:rPr lang="en-US" sz="2400" b="1" dirty="0">
                <a:solidFill>
                  <a:schemeClr val="tx1"/>
                </a:solidFill>
                <a:latin typeface="Arial" panose="020B0604020202020204" pitchFamily="34" charset="0"/>
                <a:cs typeface="Arial" panose="020B0604020202020204" pitchFamily="34" charset="0"/>
              </a:rPr>
              <a:t>Kỹ 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Tree>
    <p:extLst>
      <p:ext uri="{BB962C8B-B14F-4D97-AF65-F5344CB8AC3E}">
        <p14:creationId xmlns:p14="http://schemas.microsoft.com/office/powerpoint/2010/main" val="2663991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dirty="0" smtClean="0">
                <a:solidFill>
                  <a:schemeClr val="tx1"/>
                </a:solidFill>
                <a:latin typeface="Arial" panose="020B0604020202020204" pitchFamily="34" charset="0"/>
                <a:cs typeface="Arial" panose="020B0604020202020204" pitchFamily="34" charset="0"/>
              </a:rPr>
              <a:t>Xây dựng ứng dụng</a:t>
            </a:r>
          </a:p>
          <a:p>
            <a:r>
              <a:rPr lang="en-US" sz="2400" b="1" dirty="0">
                <a:solidFill>
                  <a:schemeClr val="tx1"/>
                </a:solidFill>
                <a:latin typeface="Arial" panose="020B0604020202020204" pitchFamily="34" charset="0"/>
                <a:cs typeface="Arial" panose="020B0604020202020204" pitchFamily="34" charset="0"/>
              </a:rPr>
              <a:t>Kỹ </a:t>
            </a:r>
            <a:r>
              <a:rPr lang="en-US" sz="2400" b="1" dirty="0" smtClean="0">
                <a:solidFill>
                  <a:schemeClr val="tx1"/>
                </a:solidFill>
                <a:latin typeface="Arial" panose="020B0604020202020204" pitchFamily="34" charset="0"/>
                <a:cs typeface="Arial" panose="020B0604020202020204" pitchFamily="34" charset="0"/>
              </a:rPr>
              <a:t>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algn="l" fontAlgn="base"/>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algn="l" fontAlgn="base"/>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(encapsulate) của 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611</Words>
  <Application>Microsoft Office PowerPoint</Application>
  <PresentationFormat>On-screen Show (4:3)</PresentationFormat>
  <Paragraphs>105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PMingLiU</vt:lpstr>
      <vt:lpstr>Segoe UI Light</vt:lpstr>
      <vt:lpstr>Segoe UI Semilight</vt:lpstr>
      <vt:lpstr>Times New Roman</vt:lpstr>
      <vt:lpstr>Wingdings</vt:lpstr>
      <vt:lpstr>Office Theme</vt:lpstr>
      <vt:lpstr>BÁO CÁO ĐỒ ÁN CHUYÊN NGÀNH (Lần 2)</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Anh Quân</cp:lastModifiedBy>
  <cp:revision>509</cp:revision>
  <dcterms:created xsi:type="dcterms:W3CDTF">2013-02-01T10:00:41Z</dcterms:created>
  <dcterms:modified xsi:type="dcterms:W3CDTF">2017-11-10T10:02:36Z</dcterms:modified>
</cp:coreProperties>
</file>