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90" r:id="rId3"/>
    <p:sldId id="291" r:id="rId4"/>
    <p:sldId id="335" r:id="rId5"/>
    <p:sldId id="334" r:id="rId6"/>
    <p:sldId id="341" r:id="rId7"/>
    <p:sldId id="327" r:id="rId8"/>
    <p:sldId id="336" r:id="rId9"/>
    <p:sldId id="354" r:id="rId10"/>
    <p:sldId id="346" r:id="rId11"/>
    <p:sldId id="347" r:id="rId12"/>
    <p:sldId id="348" r:id="rId13"/>
    <p:sldId id="332" r:id="rId14"/>
    <p:sldId id="349" r:id="rId15"/>
    <p:sldId id="355" r:id="rId16"/>
    <p:sldId id="356" r:id="rId17"/>
    <p:sldId id="357" r:id="rId18"/>
    <p:sldId id="358" r:id="rId19"/>
    <p:sldId id="359" r:id="rId20"/>
    <p:sldId id="360" r:id="rId21"/>
    <p:sldId id="361" r:id="rId22"/>
    <p:sldId id="343" r:id="rId23"/>
    <p:sldId id="309" r:id="rId24"/>
    <p:sldId id="310" r:id="rId25"/>
    <p:sldId id="323" r:id="rId26"/>
    <p:sldId id="311" r:id="rId27"/>
    <p:sldId id="316" r:id="rId28"/>
    <p:sldId id="312" r:id="rId29"/>
    <p:sldId id="352" r:id="rId30"/>
    <p:sldId id="350" r:id="rId31"/>
    <p:sldId id="32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p:cViewPr varScale="1">
        <p:scale>
          <a:sx n="71" d="100"/>
          <a:sy n="71" d="100"/>
        </p:scale>
        <p:origin x="116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doulingo.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a16="http://schemas.microsoft.com/office/drawing/2014/main" xmlns=""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457200" y="1143000"/>
            <a:ext cx="85344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xuất phương án:</a:t>
            </a:r>
            <a:endParaRPr lang="en-US" sz="2400" dirty="0">
              <a:solidFill>
                <a:schemeClr val="tx1"/>
              </a:solidFill>
              <a:latin typeface="Arial" panose="020B0604020202020204" pitchFamily="34" charset="0"/>
              <a:cs typeface="Arial" panose="020B0604020202020204" pitchFamily="34" charset="0"/>
            </a:endParaRPr>
          </a:p>
          <a:p>
            <a:pPr marL="914400"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Giao diện của chương trình học tiếng dân tộc K’Ho sẽ dựa vào sách Tài liệu dạy và học tiếng K’Ho của Sở Nội vụ - Sở Giáo dục và Đào tạo tỉnh Lâm Đồng và ứng dụng English Study Pro 2012 để thiết kế</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Các công cụ xây </a:t>
            </a:r>
            <a:r>
              <a:rPr lang="en-US" sz="2400" dirty="0" smtClean="0">
                <a:solidFill>
                  <a:schemeClr val="tx1"/>
                </a:solidFill>
                <a:latin typeface="Arial" panose="020B0604020202020204" pitchFamily="34" charset="0"/>
                <a:cs typeface="Arial" panose="020B0604020202020204" pitchFamily="34" charset="0"/>
              </a:rPr>
              <a:t>dựng:</a:t>
            </a:r>
            <a:endParaRPr lang="en-US" sz="2400"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dirty="0">
                <a:solidFill>
                  <a:schemeClr val="tx1"/>
                </a:solidFill>
                <a:latin typeface="Arial" panose="020B0604020202020204" pitchFamily="34" charset="0"/>
                <a:cs typeface="Arial" panose="020B0604020202020204" pitchFamily="34" charset="0"/>
              </a:rPr>
              <a:t>TayNguyenKey</a:t>
            </a:r>
            <a:r>
              <a:rPr lang="en-US" sz="2400" dirty="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Công cụ xây dựng giao diện: </a:t>
            </a:r>
            <a:r>
              <a:rPr lang="en-US" sz="2400" b="1" dirty="0">
                <a:solidFill>
                  <a:schemeClr val="tx1"/>
                </a:solidFill>
                <a:latin typeface="Arial" panose="020B0604020202020204" pitchFamily="34" charset="0"/>
                <a:cs typeface="Arial" panose="020B0604020202020204" pitchFamily="34" charset="0"/>
              </a:rPr>
              <a:t>Devexpress 14</a:t>
            </a:r>
            <a:r>
              <a:rPr lang="en-US" sz="2400" dirty="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Quản trị cơ sở dữ liệu: </a:t>
            </a:r>
            <a:r>
              <a:rPr lang="en-US" sz="2400" b="1" dirty="0">
                <a:solidFill>
                  <a:schemeClr val="tx1"/>
                </a:solidFill>
                <a:latin typeface="Arial" panose="020B0604020202020204" pitchFamily="34" charset="0"/>
                <a:cs typeface="Arial" panose="020B0604020202020204" pitchFamily="34" charset="0"/>
              </a:rPr>
              <a:t>SQL Sever 2012 Express.</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Xây dựng trên: </a:t>
            </a:r>
            <a:r>
              <a:rPr lang="en-US" sz="2400" b="1" dirty="0">
                <a:solidFill>
                  <a:schemeClr val="tx1"/>
                </a:solidFill>
                <a:latin typeface="Arial" panose="020B0604020202020204" pitchFamily="34" charset="0"/>
                <a:cs typeface="Arial" panose="020B0604020202020204" pitchFamily="34" charset="0"/>
              </a:rPr>
              <a:t>Visual Studio 2013.</a:t>
            </a:r>
          </a:p>
          <a:p>
            <a:pPr marL="806450" indent="-342900" algn="just">
              <a:buClr>
                <a:srgbClr val="00B404"/>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3.3 Đề xuất phương án và công cụ xây dựng</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115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7" name="TextBox 6"/>
          <p:cNvSpPr txBox="1"/>
          <p:nvPr/>
        </p:nvSpPr>
        <p:spPr>
          <a:xfrm>
            <a:off x="152400" y="1058386"/>
            <a:ext cx="6629400" cy="566308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a:t>
            </a:r>
            <a:r>
              <a:rPr lang="en-US" sz="2200" dirty="0" smtClean="0">
                <a:latin typeface="Arial" panose="020B0604020202020204" pitchFamily="34" charset="0"/>
                <a:cs typeface="Arial" panose="020B0604020202020204" pitchFamily="34" charset="0"/>
              </a:rPr>
              <a:t>Layer (Data Access Object): </a:t>
            </a:r>
            <a:r>
              <a:rPr lang="en-US" sz="2200" dirty="0">
                <a:latin typeface="Arial" panose="020B0604020202020204" pitchFamily="34" charset="0"/>
                <a:cs typeface="Arial" panose="020B0604020202020204" pitchFamily="34" charset="0"/>
              </a:rPr>
              <a:t>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a:t>
            </a:r>
            <a:r>
              <a:rPr lang="en-US" sz="2200" dirty="0" smtClean="0">
                <a:latin typeface="Arial" panose="020B0604020202020204" pitchFamily="34" charset="0"/>
                <a:cs typeface="Arial" panose="020B0604020202020204" pitchFamily="34" charset="0"/>
              </a:rPr>
              <a:t>Layer (DataTable to an Object): </a:t>
            </a:r>
            <a:r>
              <a:rPr lang="en-US" sz="2200" dirty="0">
                <a:latin typeface="Arial" panose="020B0604020202020204" pitchFamily="34" charset="0"/>
                <a:cs typeface="Arial" panose="020B0604020202020204" pitchFamily="34" charset="0"/>
              </a:rPr>
              <a:t>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a:t>
            </a:r>
            <a:r>
              <a:rPr lang="en-US" sz="2200" dirty="0" smtClean="0">
                <a:latin typeface="Arial" panose="020B0604020202020204" pitchFamily="34" charset="0"/>
                <a:cs typeface="Arial" panose="020B0604020202020204" pitchFamily="34" charset="0"/>
              </a:rPr>
              <a:t>Layer (Graphical User Interface): </a:t>
            </a:r>
            <a:r>
              <a:rPr lang="en-US" sz="2200" dirty="0">
                <a:latin typeface="Arial" panose="020B0604020202020204" pitchFamily="34" charset="0"/>
                <a:cs typeface="Arial" panose="020B0604020202020204" pitchFamily="34" charset="0"/>
              </a:rPr>
              <a:t>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0"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92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rmAutofit/>
          </a:bodyPr>
          <a:lstStyle/>
          <a:p>
            <a:r>
              <a:rPr lang="en-US" sz="2400" b="1" dirty="0" smtClean="0">
                <a:solidFill>
                  <a:schemeClr val="tx1"/>
                </a:solidFill>
                <a:latin typeface="Arial" panose="020B0604020202020204" pitchFamily="34" charset="0"/>
                <a:cs typeface="Arial" panose="020B0604020202020204" pitchFamily="34" charset="0"/>
              </a:rPr>
              <a:t>Kỹ </a:t>
            </a:r>
            <a:r>
              <a:rPr lang="en-US" sz="2400" b="1" dirty="0">
                <a:solidFill>
                  <a:schemeClr val="tx1"/>
                </a:solidFill>
                <a:latin typeface="Arial" panose="020B0604020202020204" pitchFamily="34" charset="0"/>
                <a:cs typeface="Arial" panose="020B0604020202020204" pitchFamily="34" charset="0"/>
              </a:rPr>
              <a:t>thuật </a:t>
            </a:r>
            <a:r>
              <a:rPr lang="en-US" sz="2400" b="1" dirty="0" smtClean="0">
                <a:solidFill>
                  <a:schemeClr val="tx1"/>
                </a:solidFill>
                <a:latin typeface="Arial" panose="020B0604020202020204" pitchFamily="34" charset="0"/>
                <a:cs typeface="Arial" panose="020B0604020202020204" pitchFamily="34" charset="0"/>
              </a:rPr>
              <a:t>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400" b="1" dirty="0">
                <a:solidFill>
                  <a:schemeClr val="tx1"/>
                </a:solidFill>
                <a:latin typeface="Arial" panose="020B0604020202020204" pitchFamily="34" charset="0"/>
                <a:cs typeface="Arial" panose="020B0604020202020204" pitchFamily="34" charset="0"/>
              </a:rPr>
              <a:t>Singleton</a:t>
            </a:r>
            <a:r>
              <a:rPr lang="en-US" sz="2400" dirty="0">
                <a:solidFill>
                  <a:schemeClr val="tx1"/>
                </a:solidFill>
                <a:latin typeface="Arial" panose="020B0604020202020204" pitchFamily="34" charset="0"/>
                <a:cs typeface="Arial" panose="020B0604020202020204" pitchFamily="34" charset="0"/>
              </a:rPr>
              <a:t> là một design pattern được sử dụng cũng phổ biến. Nó đưa ra cách thiết kế để đảm bảo rằng chỉ tạo ra không quá một thể hiện của một lớp và thể hiện này có thể được truy cập từ bất cứ đâu.</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pic>
        <p:nvPicPr>
          <p:cNvPr id="10" name="Picture 9" descr="Singleton C#"/>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681413"/>
            <a:ext cx="3914775" cy="2392362"/>
          </a:xfrm>
          <a:prstGeom prst="rect">
            <a:avLst/>
          </a:prstGeom>
          <a:noFill/>
          <a:ln>
            <a:noFill/>
          </a:ln>
        </p:spPr>
      </p:pic>
      <p:sp>
        <p:nvSpPr>
          <p:cNvPr id="11"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215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r>
              <a:rPr lang="en-US" sz="2400" b="1" dirty="0" smtClean="0">
                <a:solidFill>
                  <a:schemeClr val="tx1"/>
                </a:solidFill>
                <a:latin typeface="Arial" panose="020B0604020202020204" pitchFamily="34" charset="0"/>
                <a:cs typeface="Arial" panose="020B0604020202020204" pitchFamily="34" charset="0"/>
              </a:rPr>
              <a:t>Kỹ thuật 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Các thành </a:t>
            </a:r>
            <a:r>
              <a:rPr lang="en-US" sz="2000" dirty="0" smtClean="0">
                <a:solidFill>
                  <a:schemeClr val="tx1"/>
                </a:solidFill>
                <a:latin typeface="Arial" panose="020B0604020202020204" pitchFamily="34" charset="0"/>
                <a:cs typeface="Arial" panose="020B0604020202020204" pitchFamily="34" charset="0"/>
              </a:rPr>
              <a:t>phần </a:t>
            </a:r>
            <a:r>
              <a:rPr lang="en-US" sz="2000" dirty="0">
                <a:solidFill>
                  <a:schemeClr val="tx1"/>
                </a:solidFill>
                <a:latin typeface="Arial" panose="020B0604020202020204" pitchFamily="34" charset="0"/>
                <a:cs typeface="Arial" panose="020B0604020202020204" pitchFamily="34" charset="0"/>
              </a:rPr>
              <a:t>tham gia trong </a:t>
            </a:r>
            <a:r>
              <a:rPr lang="en-US" sz="2000" dirty="0" smtClean="0">
                <a:solidFill>
                  <a:schemeClr val="tx1"/>
                </a:solidFill>
                <a:latin typeface="Arial" panose="020B0604020202020204" pitchFamily="34" charset="0"/>
                <a:cs typeface="Arial" panose="020B0604020202020204" pitchFamily="34" charset="0"/>
              </a:rPr>
              <a:t>Singleton</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đảm bảo chỉ tạo được một thể hiện: Hàm khởi tạo là private hoặc protected để không tạo được thể hiện từ bên ngoài. Biến instance là private và static để đảm bảo chỉ có 1 thể hiện. Thuộc tính Instance cung cấp giao diện để truy xuất đến thể hiện duy nhất.</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nghiệp vụ: chứa các thuộc tính và phương thức nghiệp vụ đặc thù của lớp.</a:t>
            </a:r>
          </a:p>
          <a:p>
            <a:pPr algn="l" fontAlgn="base"/>
            <a:r>
              <a:rPr lang="en-US" sz="2000" b="1" dirty="0">
                <a:solidFill>
                  <a:schemeClr val="tx1"/>
                </a:solidFill>
                <a:latin typeface="Arial" panose="020B0604020202020204" pitchFamily="34" charset="0"/>
                <a:cs typeface="Arial" panose="020B0604020202020204" pitchFamily="34" charset="0"/>
              </a:rPr>
              <a:t>Singleton</a:t>
            </a:r>
            <a:r>
              <a:rPr lang="en-US" sz="2000" dirty="0">
                <a:solidFill>
                  <a:schemeClr val="tx1"/>
                </a:solidFill>
                <a:latin typeface="Arial" panose="020B0604020202020204" pitchFamily="34" charset="0"/>
                <a:cs typeface="Arial" panose="020B0604020202020204" pitchFamily="34" charset="0"/>
              </a:rPr>
              <a:t> sử dụng tính đóng gói, bao bọc </a:t>
            </a:r>
            <a:r>
              <a:rPr lang="en-US" sz="2000" dirty="0" smtClean="0">
                <a:solidFill>
                  <a:schemeClr val="tx1"/>
                </a:solidFill>
                <a:latin typeface="Arial" panose="020B0604020202020204" pitchFamily="34" charset="0"/>
                <a:cs typeface="Arial" panose="020B0604020202020204" pitchFamily="34" charset="0"/>
              </a:rPr>
              <a:t>của </a:t>
            </a:r>
            <a:r>
              <a:rPr lang="en-US" sz="2000" dirty="0">
                <a:solidFill>
                  <a:schemeClr val="tx1"/>
                </a:solidFill>
                <a:latin typeface="Arial" panose="020B0604020202020204" pitchFamily="34" charset="0"/>
                <a:cs typeface="Arial" panose="020B0604020202020204" pitchFamily="34" charset="0"/>
              </a:rPr>
              <a:t>lập trình hướng đối tượng để che dấu, bảo vệ biến _instance (chỉ khởi tạo và gán duy nhất 1 lần) đồng thời che dấu phương thức khởi tạo với bên ngoài.</a:t>
            </a:r>
          </a:p>
          <a:p>
            <a:endParaRPr lang="en-US" sz="2400" b="1"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63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algn="l"/>
            <a:r>
              <a:rPr lang="en-US" sz="2400" dirty="0" smtClean="0">
                <a:solidFill>
                  <a:schemeClr val="tx1"/>
                </a:solidFill>
                <a:latin typeface="Arial" panose="020B0604020202020204" pitchFamily="34" charset="0"/>
                <a:cs typeface="Arial" panose="020B0604020202020204" pitchFamily="34" charset="0"/>
              </a:rPr>
              <a:t>Xây dựng “Ứng dụng học tiếng K’Ho”, với các bước cụ thể:</a:t>
            </a:r>
          </a:p>
          <a:p>
            <a:pPr marL="800100" lvl="1" indent="-342900" algn="l">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Đề xuất giao diện và các chức năng</a:t>
            </a:r>
          </a:p>
          <a:p>
            <a:pPr marL="800100" lvl="1" indent="-342900" algn="l">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Xây dựng cơ sở dữ liệu của ứng dụng</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Nội dung các bài học</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Âm thanh</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Hình ảnh</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 Thiết kế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154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chính</a:t>
            </a:r>
          </a:p>
          <a:p>
            <a:pPr lvl="1" algn="l"/>
            <a:endParaRPr lang="en-US" sz="2400" dirty="0" smtClean="0">
              <a:solidFill>
                <a:schemeClr val="tx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609600" y="1732406"/>
            <a:ext cx="8077199" cy="4495799"/>
          </a:xfrm>
          <a:prstGeom prst="rect">
            <a:avLst/>
          </a:prstGeom>
        </p:spPr>
      </p:pic>
    </p:spTree>
    <p:extLst>
      <p:ext uri="{BB962C8B-B14F-4D97-AF65-F5344CB8AC3E}">
        <p14:creationId xmlns:p14="http://schemas.microsoft.com/office/powerpoint/2010/main" val="2316432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danh sách bài học</a:t>
            </a:r>
            <a:endParaRPr lang="en-US" sz="2400" dirty="0" smtClean="0">
              <a:solidFill>
                <a:schemeClr val="tx1"/>
              </a:solidFill>
              <a:latin typeface="Arial" panose="020B0604020202020204" pitchFamily="34" charset="0"/>
              <a:cs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9600" y="1757082"/>
            <a:ext cx="8232914" cy="4572000"/>
          </a:xfrm>
          <a:prstGeom prst="rect">
            <a:avLst/>
          </a:prstGeom>
        </p:spPr>
      </p:pic>
    </p:spTree>
    <p:extLst>
      <p:ext uri="{BB962C8B-B14F-4D97-AF65-F5344CB8AC3E}">
        <p14:creationId xmlns:p14="http://schemas.microsoft.com/office/powerpoint/2010/main" val="4146893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chi tiết bài học</a:t>
            </a:r>
            <a:endParaRPr lang="en-US" sz="2400" dirty="0" smtClean="0">
              <a:solidFill>
                <a:schemeClr val="tx1"/>
              </a:solidFill>
              <a:latin typeface="Arial" panose="020B0604020202020204" pitchFamily="34" charset="0"/>
              <a:cs typeface="Arial" panose="020B0604020202020204" pitchFamily="34" charset="0"/>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697395" y="1853639"/>
            <a:ext cx="7901609" cy="4114800"/>
          </a:xfrm>
          <a:prstGeom prst="rect">
            <a:avLst/>
          </a:prstGeom>
        </p:spPr>
      </p:pic>
    </p:spTree>
    <p:extLst>
      <p:ext uri="{BB962C8B-B14F-4D97-AF65-F5344CB8AC3E}">
        <p14:creationId xmlns:p14="http://schemas.microsoft.com/office/powerpoint/2010/main" val="295164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danh sách ngữ pháp</a:t>
            </a:r>
            <a:endParaRPr lang="en-US" sz="2400" dirty="0" smtClean="0">
              <a:solidFill>
                <a:schemeClr val="tx1"/>
              </a:solidFill>
              <a:latin typeface="Arial" panose="020B0604020202020204" pitchFamily="34" charset="0"/>
              <a:cs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85800" y="1867086"/>
            <a:ext cx="7924800" cy="4267200"/>
          </a:xfrm>
          <a:prstGeom prst="rect">
            <a:avLst/>
          </a:prstGeom>
        </p:spPr>
      </p:pic>
    </p:spTree>
    <p:extLst>
      <p:ext uri="{BB962C8B-B14F-4D97-AF65-F5344CB8AC3E}">
        <p14:creationId xmlns:p14="http://schemas.microsoft.com/office/powerpoint/2010/main" val="3746752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chi tiết ngữ pháp</a:t>
            </a:r>
            <a:endParaRPr lang="en-US" sz="2400" dirty="0" smtClean="0">
              <a:solidFill>
                <a:schemeClr val="tx1"/>
              </a:solidFill>
              <a:latin typeface="Arial" panose="020B0604020202020204" pitchFamily="34" charset="0"/>
              <a:cs typeface="Arial" panose="020B0604020202020204" pitchFamily="34" charset="0"/>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708991" y="2187575"/>
            <a:ext cx="7878418" cy="3886200"/>
          </a:xfrm>
          <a:prstGeom prst="rect">
            <a:avLst/>
          </a:prstGeom>
        </p:spPr>
      </p:pic>
    </p:spTree>
    <p:extLst>
      <p:ext uri="{BB962C8B-B14F-4D97-AF65-F5344CB8AC3E}">
        <p14:creationId xmlns:p14="http://schemas.microsoft.com/office/powerpoint/2010/main" val="1709894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Lý do và mục tiêu chọn đề tài</a:t>
            </a: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 hoạch thực hiện đề tài</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Nội dung và các bước thực hiện.</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quả đạt được.</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luận và hướng phát triển.</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Demo ứng </a:t>
            </a:r>
            <a:r>
              <a:rPr lang="en-US" sz="2400" dirty="0" smtClean="0">
                <a:solidFill>
                  <a:schemeClr val="tx1"/>
                </a:solidFill>
                <a:latin typeface="Arial" panose="020B0604020202020204" pitchFamily="34" charset="0"/>
                <a:cs typeface="Arial" panose="020B0604020202020204" pitchFamily="34" charset="0"/>
              </a:rPr>
              <a:t>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381000" y="3476240"/>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luyện tập</a:t>
            </a:r>
            <a:endParaRPr lang="en-US" sz="2400" dirty="0" smtClean="0">
              <a:solidFill>
                <a:schemeClr val="tx1"/>
              </a:solidFill>
              <a:latin typeface="Arial" panose="020B0604020202020204" pitchFamily="34" charset="0"/>
              <a:cs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97395" y="1667745"/>
            <a:ext cx="7901609" cy="1808495"/>
          </a:xfrm>
          <a:prstGeom prst="rect">
            <a:avLst/>
          </a:prstGeom>
        </p:spPr>
      </p:pic>
      <p:sp>
        <p:nvSpPr>
          <p:cNvPr id="15" name="Subtitle 7"/>
          <p:cNvSpPr txBox="1">
            <a:spLocks/>
          </p:cNvSpPr>
          <p:nvPr/>
        </p:nvSpPr>
        <p:spPr>
          <a:xfrm>
            <a:off x="381000" y="12994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câu hỏi</a:t>
            </a:r>
            <a:endParaRPr lang="en-US" sz="2400" dirty="0" smtClean="0">
              <a:solidFill>
                <a:schemeClr val="tx1"/>
              </a:solidFill>
              <a:latin typeface="Arial" panose="020B0604020202020204" pitchFamily="34" charset="0"/>
              <a:cs typeface="Arial" panose="020B0604020202020204" pitchFamily="34" charset="0"/>
            </a:endParaRPr>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697395" y="3983126"/>
            <a:ext cx="7874715" cy="2176358"/>
          </a:xfrm>
          <a:prstGeom prst="rect">
            <a:avLst/>
          </a:prstGeom>
        </p:spPr>
      </p:pic>
    </p:spTree>
    <p:extLst>
      <p:ext uri="{BB962C8B-B14F-4D97-AF65-F5344CB8AC3E}">
        <p14:creationId xmlns:p14="http://schemas.microsoft.com/office/powerpoint/2010/main" val="1073188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từ điển</a:t>
            </a:r>
            <a:endParaRPr lang="en-US" sz="2400" dirty="0" smtClean="0">
              <a:solidFill>
                <a:schemeClr val="tx1"/>
              </a:solidFill>
              <a:latin typeface="Arial" panose="020B0604020202020204" pitchFamily="34" charset="0"/>
              <a:cs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61560" y="1867086"/>
            <a:ext cx="8020879" cy="2895600"/>
          </a:xfrm>
          <a:prstGeom prst="rect">
            <a:avLst/>
          </a:prstGeom>
        </p:spPr>
      </p:pic>
    </p:spTree>
    <p:extLst>
      <p:ext uri="{BB962C8B-B14F-4D97-AF65-F5344CB8AC3E}">
        <p14:creationId xmlns:p14="http://schemas.microsoft.com/office/powerpoint/2010/main" val="1468325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Xây dựng thành công phần mềm ứng dụng</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a:t>
            </a:r>
            <a:r>
              <a:rPr lang="en-US" sz="2400" dirty="0">
                <a:solidFill>
                  <a:schemeClr val="tx1"/>
                </a:solidFill>
                <a:latin typeface="Arial" panose="020B0604020202020204" pitchFamily="34" charset="0"/>
                <a:cs typeface="Arial" panose="020B0604020202020204" pitchFamily="34" charset="0"/>
              </a:rPr>
              <a:t>các chức năng chính của một ứng dụng học ngôn ngữ đơn </a:t>
            </a:r>
            <a:r>
              <a:rPr lang="en-US" sz="2400" dirty="0" smtClean="0">
                <a:solidFill>
                  <a:schemeClr val="tx1"/>
                </a:solidFill>
                <a:latin typeface="Arial" panose="020B0604020202020204" pitchFamily="34" charset="0"/>
                <a:cs typeface="Arial" panose="020B0604020202020204" pitchFamily="34" charset="0"/>
              </a:rPr>
              <a:t>giản</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Phần mềm tương thích các hệ điểu </a:t>
            </a:r>
            <a:r>
              <a:rPr lang="en-US" sz="2400" dirty="0" smtClean="0">
                <a:solidFill>
                  <a:schemeClr val="tx1"/>
                </a:solidFill>
                <a:latin typeface="Arial" panose="020B0604020202020204" pitchFamily="34" charset="0"/>
                <a:cs typeface="Arial" panose="020B0604020202020204" pitchFamily="34" charset="0"/>
              </a:rPr>
              <a:t>hành Windows</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Dữ liệu của phần mềm được lưu vào hệ quản trị cơ sở dữ </a:t>
            </a:r>
            <a:r>
              <a:rPr lang="en-US" sz="2400" dirty="0" smtClean="0">
                <a:solidFill>
                  <a:schemeClr val="tx1"/>
                </a:solidFill>
                <a:latin typeface="Arial" panose="020B0604020202020204" pitchFamily="34" charset="0"/>
                <a:cs typeface="Arial" panose="020B0604020202020204" pitchFamily="34" charset="0"/>
              </a:rPr>
              <a:t>liệu</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981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a16="http://schemas.microsoft.com/office/drawing/2014/main" xmlns=""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32791" y="1676399"/>
            <a:ext cx="8131969" cy="4480719"/>
          </a:xfrm>
          <a:prstGeom prst="rect">
            <a:avLst/>
          </a:prstGeom>
        </p:spPr>
      </p:pic>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7" name="Picture 6"/>
          <p:cNvPicPr/>
          <p:nvPr/>
        </p:nvPicPr>
        <p:blipFill>
          <a:blip r:embed="rId2"/>
          <a:stretch>
            <a:fillRect/>
          </a:stretch>
        </p:blipFill>
        <p:spPr>
          <a:xfrm>
            <a:off x="606286" y="914400"/>
            <a:ext cx="8080514" cy="5441950"/>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2" name="Picture 1"/>
          <p:cNvPicPr>
            <a:picLocks noChangeAspect="1"/>
          </p:cNvPicPr>
          <p:nvPr/>
        </p:nvPicPr>
        <p:blipFill>
          <a:blip r:embed="rId2"/>
          <a:stretch>
            <a:fillRect/>
          </a:stretch>
        </p:blipFill>
        <p:spPr>
          <a:xfrm>
            <a:off x="632790" y="1107447"/>
            <a:ext cx="8054010" cy="4953342"/>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26</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2" name="Picture 1"/>
          <p:cNvPicPr>
            <a:picLocks noChangeAspect="1"/>
          </p:cNvPicPr>
          <p:nvPr/>
        </p:nvPicPr>
        <p:blipFill>
          <a:blip r:embed="rId2"/>
          <a:stretch>
            <a:fillRect/>
          </a:stretch>
        </p:blipFill>
        <p:spPr>
          <a:xfrm>
            <a:off x="533400" y="1283350"/>
            <a:ext cx="8153400" cy="4584049"/>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27</a:t>
            </a:fld>
            <a:endParaRPr lang="en-US"/>
          </a:p>
        </p:txBody>
      </p:sp>
      <p:sp>
        <p:nvSpPr>
          <p:cNvPr id="9" name="TextBox 8"/>
          <p:cNvSpPr txBox="1"/>
          <p:nvPr/>
        </p:nvSpPr>
        <p:spPr>
          <a:xfrm>
            <a:off x="609600" y="533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2" name="Picture 1"/>
          <p:cNvPicPr>
            <a:picLocks noChangeAspect="1"/>
          </p:cNvPicPr>
          <p:nvPr/>
        </p:nvPicPr>
        <p:blipFill>
          <a:blip r:embed="rId2"/>
          <a:stretch>
            <a:fillRect/>
          </a:stretch>
        </p:blipFill>
        <p:spPr>
          <a:xfrm>
            <a:off x="609600" y="1295400"/>
            <a:ext cx="8077200" cy="4155253"/>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28</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6" name="Picture 5"/>
          <p:cNvPicPr>
            <a:picLocks noChangeAspect="1"/>
          </p:cNvPicPr>
          <p:nvPr/>
        </p:nvPicPr>
        <p:blipFill>
          <a:blip r:embed="rId2"/>
          <a:stretch>
            <a:fillRect/>
          </a:stretch>
        </p:blipFill>
        <p:spPr>
          <a:xfrm>
            <a:off x="536712" y="1828800"/>
            <a:ext cx="7921488" cy="35814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29</a:t>
            </a:fld>
            <a:endParaRPr lang="en-US"/>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Demo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033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1.1 Lý do chọn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Title 1"/>
          <p:cNvSpPr txBox="1">
            <a:spLocks/>
          </p:cNvSpPr>
          <p:nvPr/>
        </p:nvSpPr>
        <p:spPr>
          <a:xfrm>
            <a:off x="762000" y="14478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a:t>
            </a:r>
            <a:r>
              <a:rPr lang="en-US" sz="2400" b="1" dirty="0" smtClean="0">
                <a:solidFill>
                  <a:schemeClr val="tx1"/>
                </a:solidFill>
                <a:latin typeface="Arial" panose="020B0604020202020204" pitchFamily="34" charset="0"/>
                <a:cs typeface="Arial" panose="020B0604020202020204" pitchFamily="34" charset="0"/>
              </a:rPr>
              <a:t>Ho</a:t>
            </a:r>
            <a:r>
              <a:rPr lang="en-US" sz="2400" dirty="0" smtClean="0">
                <a:solidFill>
                  <a:schemeClr val="tx1"/>
                </a:solidFill>
                <a:latin typeface="Arial" panose="020B0604020202020204" pitchFamily="34" charset="0"/>
                <a:cs typeface="Arial" panose="020B0604020202020204" pitchFamily="34" charset="0"/>
              </a:rPr>
              <a:t>, hoặc</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228600" y="884238"/>
            <a:ext cx="8763000" cy="4754562"/>
          </a:xfrm>
        </p:spPr>
        <p:txBody>
          <a:bodyPr>
            <a:noAutofit/>
          </a:bodyPr>
          <a:lstStyle/>
          <a:p>
            <a:pPr marL="342900" indent="-342900" algn="l">
              <a:buFont typeface="Wingdings" panose="05000000000000000000" pitchFamily="2" charset="2"/>
              <a:buChar char="Ø"/>
            </a:pPr>
            <a:r>
              <a:rPr lang="en-US" sz="2000" dirty="0" smtClean="0">
                <a:solidFill>
                  <a:schemeClr val="tx1"/>
                </a:solidFill>
                <a:latin typeface="Arial" panose="020B0604020202020204" pitchFamily="34" charset="0"/>
                <a:cs typeface="Arial" panose="020B0604020202020204" pitchFamily="34" charset="0"/>
              </a:rPr>
              <a:t>Kết luận:</a:t>
            </a:r>
          </a:p>
          <a:p>
            <a:pPr marL="342900" indent="-342900" algn="l">
              <a:buFont typeface="Wingdings" panose="05000000000000000000" pitchFamily="2" charset="2"/>
              <a:buChar char="§"/>
            </a:pPr>
            <a:r>
              <a:rPr lang="en-US" sz="2000" dirty="0" smtClean="0">
                <a:solidFill>
                  <a:schemeClr val="tx1"/>
                </a:solidFill>
                <a:latin typeface="Arial" panose="020B0604020202020204" pitchFamily="34" charset="0"/>
                <a:cs typeface="Arial" panose="020B0604020202020204" pitchFamily="34" charset="0"/>
              </a:rPr>
              <a:t>Kết </a:t>
            </a:r>
            <a:r>
              <a:rPr lang="en-US" sz="2000" dirty="0">
                <a:solidFill>
                  <a:schemeClr val="tx1"/>
                </a:solidFill>
                <a:latin typeface="Arial" panose="020B0604020202020204" pitchFamily="34" charset="0"/>
                <a:cs typeface="Arial" panose="020B0604020202020204" pitchFamily="34" charset="0"/>
              </a:rPr>
              <a:t>quả </a:t>
            </a:r>
            <a:r>
              <a:rPr lang="en-US" sz="2000" dirty="0" smtClean="0">
                <a:solidFill>
                  <a:schemeClr val="tx1"/>
                </a:solidFill>
                <a:latin typeface="Arial" panose="020B0604020202020204" pitchFamily="34" charset="0"/>
                <a:cs typeface="Arial" panose="020B0604020202020204" pitchFamily="34" charset="0"/>
              </a:rPr>
              <a:t>đã đạt như </a:t>
            </a:r>
            <a:r>
              <a:rPr lang="en-US" sz="2000" dirty="0">
                <a:solidFill>
                  <a:schemeClr val="tx1"/>
                </a:solidFill>
                <a:latin typeface="Arial" panose="020B0604020202020204" pitchFamily="34" charset="0"/>
                <a:cs typeface="Arial" panose="020B0604020202020204" pitchFamily="34" charset="0"/>
              </a:rPr>
              <a:t>sau: Củng cố lại kiến thức đã được học, tìm hiểu một số công nghệ mới, xây dựng được ứng dụng</a:t>
            </a:r>
            <a:r>
              <a:rPr lang="en-US" sz="2000" dirty="0" smtClean="0">
                <a:solidFill>
                  <a:schemeClr val="tx1"/>
                </a:solidFill>
                <a:latin typeface="Arial" panose="020B0604020202020204" pitchFamily="34" charset="0"/>
                <a:cs typeface="Arial" panose="020B0604020202020204" pitchFamily="34" charset="0"/>
              </a:rPr>
              <a:t>.</a:t>
            </a:r>
          </a:p>
          <a:p>
            <a:pPr marL="342900" indent="-342900" algn="l">
              <a:buFont typeface="Wingdings" panose="05000000000000000000" pitchFamily="2" charset="2"/>
              <a:buChar char="§"/>
            </a:pPr>
            <a:r>
              <a:rPr lang="en-US" sz="2000" dirty="0" smtClean="0">
                <a:solidFill>
                  <a:schemeClr val="tx1"/>
                </a:solidFill>
                <a:latin typeface="Arial" panose="020B0604020202020204" pitchFamily="34" charset="0"/>
                <a:cs typeface="Arial" panose="020B0604020202020204" pitchFamily="34" charset="0"/>
              </a:rPr>
              <a:t>Ứng </a:t>
            </a:r>
            <a:r>
              <a:rPr lang="en-US" sz="2000" dirty="0">
                <a:solidFill>
                  <a:schemeClr val="tx1"/>
                </a:solidFill>
                <a:latin typeface="Arial" panose="020B0604020202020204" pitchFamily="34" charset="0"/>
                <a:cs typeface="Arial" panose="020B0604020202020204" pitchFamily="34" charset="0"/>
              </a:rPr>
              <a:t>dụng học K’Ho là ứng dụng hữu ích phục vụ cho việc phục vụ cho việc dạy, học tập và tìm hiểu về dân tộc K’Ho. Có các chức năng cơ bản của ứng dụng học ngôn ngữ</a:t>
            </a:r>
            <a:r>
              <a:rPr lang="en-US" sz="2000" dirty="0" smtClean="0">
                <a:solidFill>
                  <a:schemeClr val="tx1"/>
                </a:solidFill>
                <a:latin typeface="Arial" panose="020B0604020202020204" pitchFamily="34" charset="0"/>
                <a:cs typeface="Arial" panose="020B0604020202020204" pitchFamily="34" charset="0"/>
              </a:rPr>
              <a:t>.</a:t>
            </a:r>
          </a:p>
          <a:p>
            <a:pPr marL="342900" indent="-342900" algn="l">
              <a:buFont typeface="Wingdings" panose="05000000000000000000" pitchFamily="2" charset="2"/>
              <a:buChar char="Ø"/>
            </a:pPr>
            <a:r>
              <a:rPr lang="en-US" sz="2000" dirty="0" smtClean="0">
                <a:solidFill>
                  <a:schemeClr val="tx1"/>
                </a:solidFill>
                <a:latin typeface="Arial" panose="020B0604020202020204" pitchFamily="34" charset="0"/>
                <a:cs typeface="Arial" panose="020B0604020202020204" pitchFamily="34" charset="0"/>
              </a:rPr>
              <a:t>Hướng phát triển:</a:t>
            </a: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r>
              <a:rPr lang="en-US" sz="2000" dirty="0" smtClean="0">
                <a:solidFill>
                  <a:schemeClr val="tx1"/>
                </a:solidFill>
                <a:latin typeface="Arial" panose="020B0604020202020204" pitchFamily="34" charset="0"/>
                <a:cs typeface="Arial" panose="020B0604020202020204" pitchFamily="34" charset="0"/>
              </a:rPr>
              <a:t>Do </a:t>
            </a:r>
            <a:r>
              <a:rPr lang="en-US" sz="2000" dirty="0">
                <a:solidFill>
                  <a:schemeClr val="tx1"/>
                </a:solidFill>
                <a:latin typeface="Arial" panose="020B0604020202020204" pitchFamily="34" charset="0"/>
                <a:cs typeface="Arial" panose="020B0604020202020204" pitchFamily="34" charset="0"/>
              </a:rPr>
              <a:t>hạn chế về thời gian cũng như ngôn ngữ nên ứng dụng của nhóm em vẫn còn thiếu sót cần hoàn thiện một số nội dung:</a:t>
            </a:r>
          </a:p>
          <a:p>
            <a:pPr marL="800100" lvl="1" indent="-34290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Tối ưu các chức năng của ứng dụng.</a:t>
            </a:r>
          </a:p>
          <a:p>
            <a:pPr marL="800100" lvl="1" indent="-34290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Hoàn thiện dữ liệu: từ vựng, âm thanh, hình ảnh.</a:t>
            </a:r>
          </a:p>
          <a:p>
            <a:pPr marL="800100" lvl="1" indent="-34290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Tra cứu đoạn văn bản, từ đồng nghĩa, từ trái nghĩa.</a:t>
            </a:r>
          </a:p>
          <a:p>
            <a:pPr algn="just"/>
            <a:r>
              <a:rPr lang="en-US" sz="2000" dirty="0">
                <a:solidFill>
                  <a:schemeClr val="tx1"/>
                </a:solidFill>
                <a:latin typeface="Arial" panose="020B0604020202020204" pitchFamily="34" charset="0"/>
                <a:cs typeface="Arial" panose="020B0604020202020204" pitchFamily="34" charset="0"/>
              </a:rPr>
              <a:t>Do việc ứng dụng khoa học công nghệ vào nghiên cứu ngôn ngữ của đồng bào thiểu số </a:t>
            </a:r>
            <a:r>
              <a:rPr lang="en-US" sz="2000" dirty="0" smtClean="0">
                <a:solidFill>
                  <a:schemeClr val="tx1"/>
                </a:solidFill>
                <a:latin typeface="Arial" panose="020B0604020202020204" pitchFamily="34" charset="0"/>
                <a:cs typeface="Arial" panose="020B0604020202020204" pitchFamily="34" charset="0"/>
              </a:rPr>
              <a:t>chưa </a:t>
            </a:r>
            <a:r>
              <a:rPr lang="en-US" sz="2000" dirty="0">
                <a:solidFill>
                  <a:schemeClr val="tx1"/>
                </a:solidFill>
                <a:latin typeface="Arial" panose="020B0604020202020204" pitchFamily="34" charset="0"/>
                <a:cs typeface="Arial" panose="020B0604020202020204" pitchFamily="34" charset="0"/>
              </a:rPr>
              <a:t>được phổ biến, nên hướng phát triển của đề tài còn rộng như: </a:t>
            </a:r>
            <a:r>
              <a:rPr lang="en-US" sz="2000" dirty="0" smtClean="0">
                <a:solidFill>
                  <a:schemeClr val="tx1"/>
                </a:solidFill>
                <a:latin typeface="Arial" panose="020B0604020202020204" pitchFamily="34" charset="0"/>
                <a:cs typeface="Arial" panose="020B0604020202020204" pitchFamily="34" charset="0"/>
              </a:rPr>
              <a:t>dịch </a:t>
            </a:r>
            <a:r>
              <a:rPr lang="en-US" sz="2000" dirty="0">
                <a:solidFill>
                  <a:schemeClr val="tx1"/>
                </a:solidFill>
                <a:latin typeface="Arial" panose="020B0604020202020204" pitchFamily="34" charset="0"/>
                <a:cs typeface="Arial" panose="020B0604020202020204" pitchFamily="34" charset="0"/>
              </a:rPr>
              <a:t>tự động giữa tiếng </a:t>
            </a:r>
            <a:r>
              <a:rPr lang="en-US" sz="2000" dirty="0" smtClean="0">
                <a:solidFill>
                  <a:schemeClr val="tx1"/>
                </a:solidFill>
                <a:latin typeface="Arial" panose="020B0604020202020204" pitchFamily="34" charset="0"/>
                <a:cs typeface="Arial" panose="020B0604020202020204" pitchFamily="34" charset="0"/>
              </a:rPr>
              <a:t>K’Ho-Việt, </a:t>
            </a:r>
            <a:r>
              <a:rPr lang="en-US" sz="2000" dirty="0">
                <a:solidFill>
                  <a:schemeClr val="tx1"/>
                </a:solidFill>
                <a:latin typeface="Arial" panose="020B0604020202020204" pitchFamily="34" charset="0"/>
                <a:cs typeface="Arial" panose="020B0604020202020204" pitchFamily="34" charset="0"/>
              </a:rPr>
              <a:t>nhận dạng và tổng hợp tiếng K’Ho</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000"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dirty="0"/>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30</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5.1 Kết luận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934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31</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marL="342900" indent="-342900">
              <a:buFont typeface="Symbol" panose="05050102010706020507" pitchFamily="18" charset="2"/>
              <a:buChar char="Þ"/>
            </a:pPr>
            <a:r>
              <a:rPr lang="en-US" sz="2400" dirty="0" smtClean="0">
                <a:latin typeface="Arial" panose="020B0604020202020204" pitchFamily="34" charset="0"/>
                <a:cs typeface="Arial" panose="020B0604020202020204" pitchFamily="34" charset="0"/>
              </a:rPr>
              <a:t>Vì </a:t>
            </a:r>
            <a:r>
              <a:rPr lang="en-US" sz="2400" dirty="0">
                <a:latin typeface="Arial" panose="020B0604020202020204" pitchFamily="34" charset="0"/>
                <a:cs typeface="Arial" panose="020B0604020202020204" pitchFamily="34" charset="0"/>
              </a:rPr>
              <a:t>vậy nhóm em quyết định chọn đề tài</a:t>
            </a:r>
            <a:r>
              <a:rPr lang="en-US" sz="2400" dirty="0" smtClean="0">
                <a:latin typeface="Arial" panose="020B0604020202020204" pitchFamily="34" charset="0"/>
                <a:cs typeface="Arial" panose="020B0604020202020204" pitchFamily="34" charset="0"/>
              </a:rPr>
              <a:t>:</a:t>
            </a:r>
          </a:p>
          <a:p>
            <a:pPr algn="ctr">
              <a:buClr>
                <a:srgbClr val="00B404"/>
              </a:buClr>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505129"/>
            <a:ext cx="8249478" cy="4603750"/>
          </a:xfrm>
          <a:prstGeom prst="rect">
            <a:avLst/>
          </a:prstGeom>
        </p:spPr>
      </p:pic>
    </p:spTree>
    <p:extLst>
      <p:ext uri="{BB962C8B-B14F-4D97-AF65-F5344CB8AC3E}">
        <p14:creationId xmlns:p14="http://schemas.microsoft.com/office/powerpoint/2010/main" val="96003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a:t>
            </a:r>
            <a:r>
              <a:rPr lang="en-US" sz="2300">
                <a:solidFill>
                  <a:schemeClr val="tx1"/>
                </a:solidFill>
                <a:latin typeface="Arial" panose="020B0604020202020204" pitchFamily="34" charset="0"/>
                <a:cs typeface="Arial" panose="020B0604020202020204" pitchFamily="34" charset="0"/>
              </a:rPr>
              <a:t>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a:t>
            </a:r>
            <a:r>
              <a:rPr lang="en-US" sz="2300" b="1">
                <a:solidFill>
                  <a:schemeClr val="tx1"/>
                </a:solidFill>
                <a:latin typeface="Arial" panose="020B0604020202020204" pitchFamily="34" charset="0"/>
                <a:cs typeface="Arial" panose="020B0604020202020204" pitchFamily="34" charset="0"/>
              </a:rPr>
              <a:t>tiêu cụ thể:</a:t>
            </a:r>
            <a:endParaRPr lang="en-US" sz="2300" b="1" dirty="0">
              <a:solidFill>
                <a:schemeClr val="tx1"/>
              </a:solidFill>
              <a:latin typeface="Arial" panose="020B0604020202020204" pitchFamily="34" charset="0"/>
              <a:cs typeface="Arial" panose="020B0604020202020204" pitchFamily="34" charset="0"/>
            </a:endParaRPr>
          </a:p>
          <a:p>
            <a:pPr marL="625475" indent="-396875" algn="just">
              <a:buFont typeface="Wingdings" panose="05000000000000000000" pitchFamily="2" charset="2"/>
              <a:buChar char="§"/>
            </a:pPr>
            <a:r>
              <a:rPr lang="en-US" sz="2300">
                <a:solidFill>
                  <a:schemeClr val="tx1"/>
                </a:solidFill>
                <a:latin typeface="Arial" panose="020B0604020202020204" pitchFamily="34" charset="0"/>
                <a:cs typeface="Arial" panose="020B0604020202020204" pitchFamily="34" charset="0"/>
              </a:rPr>
              <a:t>Tìm </a:t>
            </a:r>
            <a:r>
              <a:rPr lang="en-US" sz="2300" dirty="0">
                <a:solidFill>
                  <a:schemeClr val="tx1"/>
                </a:solidFill>
                <a:latin typeface="Arial" panose="020B0604020202020204" pitchFamily="34" charset="0"/>
                <a:cs typeface="Arial" panose="020B0604020202020204" pitchFamily="34" charset="0"/>
              </a:rPr>
              <a:t>hiểu về mặt ngôn ngữ của tiếng K'Ho, tài liệu dạy tiếng K’Ho.</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a16="http://schemas.microsoft.com/office/drawing/2014/main" xmlns=""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1.2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Mục tiêu đề tài</a:t>
            </a:r>
          </a:p>
        </p:txBody>
      </p:sp>
    </p:spTree>
    <p:extLst>
      <p:ext uri="{BB962C8B-B14F-4D97-AF65-F5344CB8AC3E}">
        <p14:creationId xmlns:p14="http://schemas.microsoft.com/office/powerpoint/2010/main" val="3269159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87134473"/>
              </p:ext>
            </p:extLst>
          </p:nvPr>
        </p:nvGraphicFramePr>
        <p:xfrm>
          <a:off x="375305" y="1032998"/>
          <a:ext cx="8311494" cy="5634748"/>
        </p:xfrm>
        <a:graphic>
          <a:graphicData uri="http://schemas.openxmlformats.org/drawingml/2006/table">
            <a:tbl>
              <a:tblPr firstRow="1" bandRow="1">
                <a:tableStyleId>{5C22544A-7EE6-4342-B048-85BDC9FD1C3A}</a:tableStyleId>
              </a:tblPr>
              <a:tblGrid>
                <a:gridCol w="900081"/>
                <a:gridCol w="900081"/>
                <a:gridCol w="5286401"/>
                <a:gridCol w="1224931"/>
              </a:tblGrid>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Từ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Đến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457200" algn="ctr">
                        <a:lnSpc>
                          <a:spcPct val="107000"/>
                        </a:lnSpc>
                        <a:spcAft>
                          <a:spcPts val="0"/>
                        </a:spcAft>
                      </a:pPr>
                      <a:r>
                        <a:rPr lang="en-US" sz="1200" dirty="0" err="1">
                          <a:solidFill>
                            <a:schemeClr val="tx1"/>
                          </a:solidFill>
                          <a:effectLst/>
                          <a:latin typeface="Arial" panose="020B0604020202020204" pitchFamily="34" charset="0"/>
                          <a:cs typeface="Arial" panose="020B0604020202020204" pitchFamily="34" charset="0"/>
                        </a:rPr>
                        <a:t>Nội</a:t>
                      </a:r>
                      <a:r>
                        <a:rPr lang="en-US" sz="1200" dirty="0">
                          <a:solidFill>
                            <a:schemeClr val="tx1"/>
                          </a:solidFill>
                          <a:effectLst/>
                          <a:latin typeface="Arial" panose="020B0604020202020204" pitchFamily="34" charset="0"/>
                          <a:cs typeface="Arial" panose="020B0604020202020204" pitchFamily="34" charset="0"/>
                        </a:rPr>
                        <a:t> dung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n-ea"/>
                          <a:cs typeface="Arial" panose="020B0604020202020204" pitchFamily="34" charset="0"/>
                        </a:rPr>
                        <a:t>Tiến</a:t>
                      </a:r>
                      <a:r>
                        <a:rPr lang="en-US" sz="1200" baseline="0" dirty="0" smtClean="0">
                          <a:solidFill>
                            <a:schemeClr val="tx1"/>
                          </a:solidFill>
                          <a:effectLst/>
                          <a:latin typeface="Arial" panose="020B0604020202020204" pitchFamily="34" charset="0"/>
                          <a:ea typeface="+mn-ea"/>
                          <a:cs typeface="Arial" panose="020B0604020202020204" pitchFamily="34" charset="0"/>
                        </a:rPr>
                        <a:t> độ</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856">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15/06/2017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30/06/2017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Làm đề cương chi tiết của </a:t>
                      </a:r>
                      <a:r>
                        <a:rPr lang="en-US" sz="1200" dirty="0" err="1">
                          <a:solidFill>
                            <a:schemeClr val="tx1"/>
                          </a:solidFill>
                          <a:effectLst/>
                          <a:latin typeface="Arial" panose="020B0604020202020204" pitchFamily="34" charset="0"/>
                          <a:cs typeface="Arial" panose="020B0604020202020204" pitchFamily="34" charset="0"/>
                        </a:rPr>
                        <a:t>đề</a:t>
                      </a:r>
                      <a:r>
                        <a:rPr lang="en-US" sz="1200" dirty="0">
                          <a:solidFill>
                            <a:schemeClr val="tx1"/>
                          </a:solidFill>
                          <a:effectLst/>
                          <a:latin typeface="Arial" panose="020B0604020202020204" pitchFamily="34" charset="0"/>
                          <a:cs typeface="Arial" panose="020B0604020202020204" pitchFamily="34" charset="0"/>
                        </a:rPr>
                        <a:t> </a:t>
                      </a:r>
                      <a:r>
                        <a:rPr lang="en-US" sz="1200" dirty="0" err="1" smtClean="0">
                          <a:solidFill>
                            <a:schemeClr val="tx1"/>
                          </a:solidFill>
                          <a:effectLst/>
                          <a:latin typeface="Arial" panose="020B0604020202020204" pitchFamily="34" charset="0"/>
                          <a:cs typeface="Arial" panose="020B0604020202020204" pitchFamily="34" charset="0"/>
                        </a:rPr>
                        <a:t>tài</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01/07/2017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Khảo sát hiện trạng các </a:t>
                      </a:r>
                      <a:r>
                        <a:rPr lang="en-US" sz="1200" dirty="0" smtClean="0">
                          <a:solidFill>
                            <a:schemeClr val="tx1"/>
                          </a:solidFill>
                          <a:effectLst/>
                          <a:latin typeface="Arial" panose="020B0604020202020204" pitchFamily="34" charset="0"/>
                          <a:cs typeface="Arial" panose="020B0604020202020204" pitchFamily="34" charset="0"/>
                        </a:rPr>
                        <a:t>ứng</a:t>
                      </a:r>
                      <a:r>
                        <a:rPr lang="en-US" sz="1200" baseline="0" dirty="0" smtClean="0">
                          <a:solidFill>
                            <a:schemeClr val="tx1"/>
                          </a:solidFill>
                          <a:effectLst/>
                          <a:latin typeface="Arial" panose="020B0604020202020204" pitchFamily="34" charset="0"/>
                          <a:cs typeface="Arial" panose="020B0604020202020204" pitchFamily="34" charset="0"/>
                        </a:rPr>
                        <a:t> dụng học ngôn ngữ hiện nay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Tìm hiểu </a:t>
                      </a:r>
                      <a:r>
                        <a:rPr lang="en-US" sz="1200" dirty="0" smtClean="0">
                          <a:solidFill>
                            <a:schemeClr val="tx1"/>
                          </a:solidFill>
                          <a:effectLst/>
                          <a:latin typeface="Arial" panose="020B0604020202020204" pitchFamily="34" charset="0"/>
                          <a:cs typeface="Arial" panose="020B0604020202020204" pitchFamily="34" charset="0"/>
                        </a:rPr>
                        <a:t>về</a:t>
                      </a:r>
                      <a:r>
                        <a:rPr lang="en-US" sz="1200" baseline="0" dirty="0" smtClean="0">
                          <a:solidFill>
                            <a:schemeClr val="tx1"/>
                          </a:solidFill>
                          <a:effectLst/>
                          <a:latin typeface="Arial" panose="020B0604020202020204" pitchFamily="34" charset="0"/>
                          <a:cs typeface="Arial" panose="020B0604020202020204" pitchFamily="34" charset="0"/>
                        </a:rPr>
                        <a:t> tiếng dân tộc K’Ho</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8431">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buFont typeface="Arial" panose="020B0604020202020204" pitchFamily="34" charset="0"/>
                        <a:buNone/>
                      </a:pPr>
                      <a:r>
                        <a:rPr lang="en-US" sz="1200" dirty="0" smtClean="0">
                          <a:solidFill>
                            <a:schemeClr val="tx1"/>
                          </a:solidFill>
                          <a:effectLst/>
                          <a:latin typeface="Arial" panose="020B0604020202020204" pitchFamily="34" charset="0"/>
                          <a:ea typeface="+mn-ea"/>
                          <a:cs typeface="Arial" panose="020B0604020202020204" pitchFamily="34" charset="0"/>
                        </a:rPr>
                        <a:t>Đề</a:t>
                      </a:r>
                      <a:r>
                        <a:rPr lang="en-US" sz="1200" baseline="0" dirty="0" smtClean="0">
                          <a:solidFill>
                            <a:schemeClr val="tx1"/>
                          </a:solidFill>
                          <a:effectLst/>
                          <a:latin typeface="Arial" panose="020B0604020202020204" pitchFamily="34" charset="0"/>
                          <a:ea typeface="+mn-ea"/>
                          <a:cs typeface="Arial" panose="020B0604020202020204" pitchFamily="34" charset="0"/>
                        </a:rPr>
                        <a:t> xuất phương pháp xây dựng ứng dụng, đề xuất giao diện của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369">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01/10/2017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15/10/2017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marR="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lang="en-US" sz="1200" dirty="0" smtClean="0">
                          <a:solidFill>
                            <a:schemeClr val="tx1"/>
                          </a:solidFill>
                          <a:effectLst/>
                          <a:latin typeface="Arial" panose="020B0604020202020204" pitchFamily="34" charset="0"/>
                          <a:cs typeface="Arial" panose="020B0604020202020204" pitchFamily="34" charset="0"/>
                        </a:rPr>
                        <a:t>Xây</a:t>
                      </a:r>
                      <a:r>
                        <a:rPr lang="en-US" sz="1200" baseline="0" dirty="0" smtClean="0">
                          <a:solidFill>
                            <a:schemeClr val="tx1"/>
                          </a:solidFill>
                          <a:effectLst/>
                          <a:latin typeface="Arial" panose="020B0604020202020204" pitchFamily="34" charset="0"/>
                          <a:cs typeface="Arial" panose="020B0604020202020204" pitchFamily="34" charset="0"/>
                        </a:rPr>
                        <a:t> dựng ứng dụng học tiếng K’Ho</a:t>
                      </a:r>
                    </a:p>
                  </a:txBody>
                  <a:tcPr marL="41861" marR="41861"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smtClean="0">
                          <a:solidFill>
                            <a:schemeClr val="tx1"/>
                          </a:solidFill>
                          <a:effectLst/>
                          <a:latin typeface="Arial" panose="020B0604020202020204" pitchFamily="34" charset="0"/>
                          <a:cs typeface="Arial" panose="020B0604020202020204" pitchFamily="34" charset="0"/>
                        </a:rPr>
                        <a:t> </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435022">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15/11/2017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thành dần các chứng năng của ứng dụng</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1088978">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thiện các chức năng của ứng dụng:</a:t>
                      </a:r>
                    </a:p>
                    <a:p>
                      <a:pPr algn="l">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Đủ 40 bài: bài khóa, từ vựng, ngữ pháp, đàm thoại, luyện tập,...</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Âm thanh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Hình ảnh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thiện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9/12/2017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Tối</a:t>
                      </a:r>
                      <a:r>
                        <a:rPr lang="en-US" sz="1200" baseline="0" dirty="0" smtClean="0">
                          <a:solidFill>
                            <a:schemeClr val="tx1"/>
                          </a:solidFill>
                          <a:effectLst/>
                          <a:latin typeface="Arial" panose="020B0604020202020204" pitchFamily="34" charset="0"/>
                          <a:cs typeface="Arial" panose="020B0604020202020204" pitchFamily="34" charset="0"/>
                        </a:rPr>
                        <a:t> ưu ứng dụng và viết báo cáo đồ án</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tabLs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bl>
          </a:graphicData>
        </a:graphic>
      </p:graphicFrame>
      <p:sp>
        <p:nvSpPr>
          <p:cNvPr id="7" name="Title 1">
            <a:extLst>
              <a:ext uri="{FF2B5EF4-FFF2-40B4-BE49-F238E27FC236}">
                <a16:creationId xmlns:a16="http://schemas.microsoft.com/office/drawing/2014/main" xmlns=""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 hoạch thực hiện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06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600200"/>
            <a:ext cx="8077200" cy="4038600"/>
          </a:xfrm>
        </p:spPr>
        <p:txBody>
          <a:bodyPr>
            <a:normAutofit/>
          </a:bodyPr>
          <a:lstStyle/>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đặc trưng ngôn ngữ tiếng K’Ho</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Khảo sát hiện trạng các ứng dụng về học ngôn ngữ</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Thiết kế ứng dụng</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các chức năng của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Nội dung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505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spcBef>
                <a:spcPts val="600"/>
              </a:spcBef>
              <a:buClr>
                <a:srgbClr val="00B404"/>
              </a:buClr>
            </a:pPr>
            <a:r>
              <a:rPr lang="en-US" sz="2400" dirty="0" smtClean="0">
                <a:solidFill>
                  <a:schemeClr val="tx1"/>
                </a:solidFill>
                <a:latin typeface="Arial" panose="020B0604020202020204" pitchFamily="34" charset="0"/>
                <a:cs typeface="Arial" panose="020B0604020202020204" pitchFamily="34" charset="0"/>
              </a:rPr>
              <a:t>Khảo </a:t>
            </a:r>
            <a:r>
              <a:rPr lang="en-US" sz="2400" dirty="0">
                <a:solidFill>
                  <a:schemeClr val="tx1"/>
                </a:solidFill>
                <a:latin typeface="Arial" panose="020B0604020202020204" pitchFamily="34" charset="0"/>
                <a:cs typeface="Arial" panose="020B0604020202020204" pitchFamily="34" charset="0"/>
              </a:rPr>
              <a:t>sát tài liệu dạy tiếng K’Ho:</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3.1 Tìm hiểu đặc trưng ngôn ngữ tiếng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6461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457200" y="1295400"/>
            <a:ext cx="8458200" cy="4876800"/>
          </a:xfrm>
        </p:spPr>
        <p:txBody>
          <a:bodyPr>
            <a:normAutofit fontScale="92500" lnSpcReduction="10000"/>
          </a:bodyPr>
          <a:lstStyle/>
          <a:p>
            <a:pPr marL="342900" lvl="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English Study Pro </a:t>
            </a:r>
            <a:r>
              <a:rPr lang="en-US" sz="2200" dirty="0" smtClean="0">
                <a:solidFill>
                  <a:schemeClr val="tx1"/>
                </a:solidFill>
                <a:latin typeface="Arial" panose="020B0604020202020204" pitchFamily="34" charset="0"/>
                <a:cs typeface="Arial" panose="020B0604020202020204" pitchFamily="34" charset="0"/>
              </a:rPr>
              <a:t>2012</a:t>
            </a:r>
          </a:p>
          <a:p>
            <a:pPr marL="800100" lvl="1" indent="-342900" algn="l">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Ưu điểm: Thuận tiện, dễ sử dụng</a:t>
            </a:r>
          </a:p>
          <a:p>
            <a:pPr marL="800100" lvl="1" indent="-342900" algn="l">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Nhược điểm: Không hỗ trợ smartphone, không hỗ trợ dạng học theo bài</a:t>
            </a:r>
            <a:endParaRPr lang="en-US" sz="1800" dirty="0" smtClean="0">
              <a:solidFill>
                <a:schemeClr val="tx1"/>
              </a:solidFill>
              <a:latin typeface="Arial" panose="020B0604020202020204" pitchFamily="34" charset="0"/>
              <a:cs typeface="Arial" panose="020B0604020202020204" pitchFamily="34" charset="0"/>
            </a:endParaRPr>
          </a:p>
          <a:p>
            <a:pPr marL="342900" lvl="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English </a:t>
            </a:r>
            <a:r>
              <a:rPr lang="en-US" sz="2200" dirty="0" smtClean="0">
                <a:solidFill>
                  <a:schemeClr val="tx1"/>
                </a:solidFill>
                <a:latin typeface="Arial" panose="020B0604020202020204" pitchFamily="34" charset="0"/>
                <a:cs typeface="Arial" panose="020B0604020202020204" pitchFamily="34" charset="0"/>
              </a:rPr>
              <a:t>Grammar</a:t>
            </a:r>
          </a:p>
          <a:p>
            <a:pPr marL="800100" lvl="1" indent="-342900" algn="l">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Ưu điểm: Nhiều chức năng giúp việc học ngữ pháp dễ dàng</a:t>
            </a:r>
          </a:p>
          <a:p>
            <a:pPr marL="800100" lvl="1" indent="-342900" algn="l">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Nhược điểm: Không hỗ trợ smartphone</a:t>
            </a:r>
            <a:endParaRPr lang="en-US" sz="1800" dirty="0" smtClean="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English4u</a:t>
            </a:r>
          </a:p>
          <a:p>
            <a:pPr marL="800100" lvl="1" indent="-342900" algn="l">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Ưu điểm: Có hỗ trợ smartphone, có âm thanh</a:t>
            </a:r>
          </a:p>
          <a:p>
            <a:pPr marL="800100" lvl="1" indent="-342900" algn="l">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Nhược điểm: Không hỗ trợ dạng học theo bài</a:t>
            </a:r>
          </a:p>
          <a:p>
            <a:pPr marL="34290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Trang </a:t>
            </a:r>
            <a:r>
              <a:rPr lang="en-US" sz="2200" dirty="0" smtClean="0">
                <a:solidFill>
                  <a:schemeClr val="tx1"/>
                </a:solidFill>
                <a:latin typeface="Arial" panose="020B0604020202020204" pitchFamily="34" charset="0"/>
                <a:cs typeface="Arial" panose="020B0604020202020204" pitchFamily="34" charset="0"/>
              </a:rPr>
              <a:t>web </a:t>
            </a:r>
            <a:r>
              <a:rPr lang="en-US" sz="2200" dirty="0" smtClean="0">
                <a:solidFill>
                  <a:schemeClr val="tx1"/>
                </a:solidFill>
                <a:latin typeface="Arial" panose="020B0604020202020204" pitchFamily="34" charset="0"/>
                <a:cs typeface="Arial" panose="020B0604020202020204" pitchFamily="34" charset="0"/>
                <a:hlinkClick r:id="rId2"/>
              </a:rPr>
              <a:t>www.doulingo.com</a:t>
            </a:r>
            <a:endParaRPr lang="en-US" sz="2200" dirty="0" smtClean="0">
              <a:solidFill>
                <a:schemeClr val="tx1"/>
              </a:solidFill>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Ưu điểm: Giao diện thân thiện, có hỗ trợ smartphone</a:t>
            </a:r>
          </a:p>
          <a:p>
            <a:pPr marL="800100" lvl="1" indent="-342900" algn="l">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Nhược điểm: Cần có mạng để học</a:t>
            </a:r>
            <a:endParaRPr lang="en-US" sz="1800" dirty="0" smtClean="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Ứng dụng học Từ Vựng Tiếng </a:t>
            </a:r>
            <a:r>
              <a:rPr lang="en-US" sz="2200" dirty="0" smtClean="0">
                <a:solidFill>
                  <a:schemeClr val="tx1"/>
                </a:solidFill>
                <a:latin typeface="Arial" panose="020B0604020202020204" pitchFamily="34" charset="0"/>
                <a:cs typeface="Arial" panose="020B0604020202020204" pitchFamily="34" charset="0"/>
              </a:rPr>
              <a:t>Anh</a:t>
            </a:r>
          </a:p>
          <a:p>
            <a:pPr marL="800100" lvl="1" indent="-342900" algn="l">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Ưu điểm: Chia từ vựng thành nhiều nhóm nhỏ.giúp người dùng dễ học</a:t>
            </a:r>
          </a:p>
          <a:p>
            <a:pPr marL="800100" lvl="1" indent="-342900" algn="l">
              <a:buFont typeface="Arial" panose="020B0604020202020204" pitchFamily="34" charset="0"/>
              <a:buChar char="•"/>
            </a:pPr>
            <a:r>
              <a:rPr lang="en-US" sz="1800" dirty="0" smtClean="0">
                <a:solidFill>
                  <a:schemeClr val="tx1"/>
                </a:solidFill>
                <a:latin typeface="Arial" panose="020B0604020202020204" pitchFamily="34" charset="0"/>
                <a:cs typeface="Arial" panose="020B0604020202020204" pitchFamily="34" charset="0"/>
              </a:rPr>
              <a:t>Nhược điểm: Không hỗ trợ trên PC</a:t>
            </a:r>
            <a:endParaRPr lang="en-US" sz="18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dirty="0"/>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68CE6783-9C0D-46BA-8D98-4A95830915D5}"/>
              </a:ext>
            </a:extLst>
          </p:cNvPr>
          <p:cNvSpPr txBox="1">
            <a:spLocks/>
          </p:cNvSpPr>
          <p:nvPr/>
        </p:nvSpPr>
        <p:spPr>
          <a:xfrm>
            <a:off x="0" y="-2146"/>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0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3.2 Khảo sát hiện trạng các ứng dụng học ngôn ngữ</a:t>
            </a:r>
            <a:endParaRPr lang="en-US" sz="30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511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1503</TotalTime>
  <Words>1512</Words>
  <Application>Microsoft Office PowerPoint</Application>
  <PresentationFormat>On-screen Show (4:3)</PresentationFormat>
  <Paragraphs>228</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MS Mincho</vt:lpstr>
      <vt:lpstr>Segoe UI Light</vt:lpstr>
      <vt:lpstr>Segoe UI Semilight</vt:lpstr>
      <vt:lpstr>Symbol</vt:lpstr>
      <vt:lpstr>Times New Roman</vt:lpstr>
      <vt:lpstr>Wingdings</vt:lpstr>
      <vt:lpstr>Office Theme</vt:lpstr>
      <vt:lpstr>BÁO CÁO ĐỒ ÁN CHUYÊN NGÀNH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Anh Quân</cp:lastModifiedBy>
  <cp:revision>585</cp:revision>
  <dcterms:created xsi:type="dcterms:W3CDTF">2013-02-01T10:00:41Z</dcterms:created>
  <dcterms:modified xsi:type="dcterms:W3CDTF">2017-12-05T17:35:26Z</dcterms:modified>
</cp:coreProperties>
</file>