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6" r:id="rId4"/>
    <p:sldId id="258" r:id="rId5"/>
    <p:sldId id="259" r:id="rId6"/>
    <p:sldId id="267" r:id="rId7"/>
    <p:sldId id="268" r:id="rId8"/>
    <p:sldId id="273" r:id="rId9"/>
    <p:sldId id="274" r:id="rId10"/>
    <p:sldId id="275" r:id="rId11"/>
    <p:sldId id="276" r:id="rId12"/>
    <p:sldId id="269" r:id="rId13"/>
    <p:sldId id="277" r:id="rId14"/>
    <p:sldId id="278" r:id="rId15"/>
    <p:sldId id="279" r:id="rId16"/>
    <p:sldId id="280" r:id="rId17"/>
    <p:sldId id="271" r:id="rId18"/>
    <p:sldId id="272" r:id="rId19"/>
    <p:sldId id="264" r:id="rId20"/>
    <p:sldId id="281" r:id="rId21"/>
    <p:sldId id="282" r:id="rId22"/>
    <p:sldId id="283" r:id="rId23"/>
    <p:sldId id="284" r:id="rId24"/>
    <p:sldId id="285" r:id="rId25"/>
    <p:sldId id="286" r:id="rId26"/>
    <p:sldId id="287" r:id="rId27"/>
    <p:sldId id="288" r:id="rId28"/>
    <p:sldId id="261" r:id="rId29"/>
    <p:sldId id="289"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68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5.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6.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slide" Target="slide4.xml"/><Relationship Id="rId7" Type="http://schemas.openxmlformats.org/officeDocument/2006/relationships/hyperlink" Target="http://www.doulingo.com/"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0.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1.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2.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3.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6.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7.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 Target="slide4.xml"/><Relationship Id="rId7" Type="http://schemas.openxmlformats.org/officeDocument/2006/relationships/image" Target="../media/image18.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000" b="1" dirty="0" smtClean="0">
                <a:solidFill>
                  <a:schemeClr val="lt1"/>
                </a:solidFill>
                <a:latin typeface="Segoe UI Light" pitchFamily="34" charset="0"/>
                <a:ea typeface="+mn-ea"/>
                <a:cs typeface="Segoe UI Light" pitchFamily="34" charset="0"/>
              </a:rPr>
              <a:t>BÁO CÁO ĐỒ ÁN CHUYÊN NGÀNH</a:t>
            </a:r>
            <a:endParaRPr lang="en-US" sz="40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r>
              <a:rPr lang="en-US" sz="3200" b="1" dirty="0" smtClean="0">
                <a:latin typeface="Segoe UI Light" pitchFamily="34" charset="0"/>
                <a:cs typeface="Segoe UI Light" pitchFamily="34" charset="0"/>
              </a:rPr>
              <a:t>Xây dựng ứng dụng học tiếng K’ Ho</a:t>
            </a:r>
            <a:endParaRPr lang="en-US" sz="3200" b="1"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CTK37</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GVHD: TS. Đinh Viết Tuấn</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400110"/>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a:t>
            </a:r>
            <a:r>
              <a:rPr lang="en-US" sz="2000" dirty="0" smtClean="0">
                <a:solidFill>
                  <a:schemeClr val="tx1">
                    <a:lumMod val="75000"/>
                    <a:lumOff val="25000"/>
                  </a:schemeClr>
                </a:solidFill>
                <a:latin typeface="Segoe UI Light" pitchFamily="34" charset="0"/>
                <a:cs typeface="Segoe UI Light" pitchFamily="34" charset="0"/>
              </a:rPr>
              <a:t>ba</a:t>
            </a:r>
            <a:endParaRPr lang="en-US" sz="20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7"/>
          <a:stretch>
            <a:fillRect/>
          </a:stretch>
        </p:blipFill>
        <p:spPr>
          <a:xfrm>
            <a:off x="3048000" y="2219736"/>
            <a:ext cx="5791200" cy="1742663"/>
          </a:xfrm>
          <a:prstGeom prst="rect">
            <a:avLst/>
          </a:prstGeom>
        </p:spPr>
      </p:pic>
    </p:spTree>
    <p:extLst>
      <p:ext uri="{BB962C8B-B14F-4D97-AF65-F5344CB8AC3E}">
        <p14:creationId xmlns:p14="http://schemas.microsoft.com/office/powerpoint/2010/main" val="2280760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Âm đặc biệt: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Thanh điệu (dấu giọng):</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Thanh cao (ngang): không ghi dấu. Ví dụ: do (đây).</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Thanh thấp: ghi dấu huyền (</a:t>
            </a:r>
            <a:r>
              <a:rPr lang="en-US" sz="2000" dirty="0" smtClean="0">
                <a:latin typeface="TNKeyUni-Souvenir" panose="02020500000000000000" pitchFamily="18" charset="0"/>
                <a:ea typeface="TNKeyUni-Souvenir" panose="02020500000000000000" pitchFamily="18" charset="0"/>
                <a:cs typeface="TNKeyUni-Souvenir" panose="02020500000000000000" pitchFamily="18" charset="0"/>
              </a:rPr>
              <a:t>n\</a:t>
            </a:r>
            <a:r>
              <a:rPr lang="en-US" sz="2000" dirty="0" smtClean="0">
                <a:solidFill>
                  <a:schemeClr val="tx1">
                    <a:lumMod val="75000"/>
                    <a:lumOff val="25000"/>
                  </a:schemeClr>
                </a:solidFill>
                <a:latin typeface="Segoe UI Light" pitchFamily="34" charset="0"/>
                <a:cs typeface="Segoe UI Light" pitchFamily="34" charset="0"/>
              </a:rPr>
              <a:t>). Ví dụ: dà (nước).</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68133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 Study Pro:</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Thuận tiện cho người sử dụng.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9532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smartphone.</a:t>
            </a:r>
          </a:p>
          <a:p>
            <a:pPr marL="69532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dạng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22" name="Picture 21"/>
          <p:cNvPicPr/>
          <p:nvPr/>
        </p:nvPicPr>
        <p:blipFill>
          <a:blip r:embed="rId7">
            <a:extLst>
              <a:ext uri="{28A0092B-C50C-407E-A947-70E740481C1C}">
                <a14:useLocalDpi xmlns:a14="http://schemas.microsoft.com/office/drawing/2010/main" val="0"/>
              </a:ext>
            </a:extLst>
          </a:blip>
          <a:stretch>
            <a:fillRect/>
          </a:stretch>
        </p:blipFill>
        <p:spPr>
          <a:xfrm>
            <a:off x="3048000" y="3706832"/>
            <a:ext cx="5791200" cy="2782973"/>
          </a:xfrm>
          <a:prstGeom prst="rect">
            <a:avLst/>
          </a:prstGeom>
        </p:spPr>
      </p:pic>
    </p:spTree>
    <p:extLst>
      <p:ext uri="{BB962C8B-B14F-4D97-AF65-F5344CB8AC3E}">
        <p14:creationId xmlns:p14="http://schemas.microsoft.com/office/powerpoint/2010/main" val="11676953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 Grammar:</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Nhiều chức năng giúp việc học ngữ pháp dễ dàng.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smartphone.</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p:cNvPicPr/>
          <p:nvPr/>
        </p:nvPicPr>
        <p:blipFill>
          <a:blip r:embed="rId7">
            <a:extLst>
              <a:ext uri="{28A0092B-C50C-407E-A947-70E740481C1C}">
                <a14:useLocalDpi xmlns:a14="http://schemas.microsoft.com/office/drawing/2010/main" val="0"/>
              </a:ext>
            </a:extLst>
          </a:blip>
          <a:stretch>
            <a:fillRect/>
          </a:stretch>
        </p:blipFill>
        <p:spPr>
          <a:xfrm>
            <a:off x="3048000" y="3962400"/>
            <a:ext cx="5791200" cy="2623947"/>
          </a:xfrm>
          <a:prstGeom prst="rect">
            <a:avLst/>
          </a:prstGeom>
        </p:spPr>
      </p:pic>
    </p:spTree>
    <p:extLst>
      <p:ext uri="{BB962C8B-B14F-4D97-AF65-F5344CB8AC3E}">
        <p14:creationId xmlns:p14="http://schemas.microsoft.com/office/powerpoint/2010/main" val="34336075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English4u:</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Có hỗ trợ smartphone.</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Có âm thanh.</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descr="D:\DoAn\Hinh word\English4u.jpg"/>
          <p:cNvPicPr/>
          <p:nvPr/>
        </p:nvPicPr>
        <p:blipFill>
          <a:blip r:embed="rId7">
            <a:extLst>
              <a:ext uri="{28A0092B-C50C-407E-A947-70E740481C1C}">
                <a14:useLocalDpi xmlns:a14="http://schemas.microsoft.com/office/drawing/2010/main" val="0"/>
              </a:ext>
            </a:extLst>
          </a:blip>
          <a:srcRect/>
          <a:stretch>
            <a:fillRect/>
          </a:stretch>
        </p:blipFill>
        <p:spPr bwMode="auto">
          <a:xfrm>
            <a:off x="3048000" y="3706832"/>
            <a:ext cx="5791200" cy="2733020"/>
          </a:xfrm>
          <a:prstGeom prst="rect">
            <a:avLst/>
          </a:prstGeom>
          <a:noFill/>
          <a:ln>
            <a:noFill/>
          </a:ln>
        </p:spPr>
      </p:pic>
    </p:spTree>
    <p:extLst>
      <p:ext uri="{BB962C8B-B14F-4D97-AF65-F5344CB8AC3E}">
        <p14:creationId xmlns:p14="http://schemas.microsoft.com/office/powerpoint/2010/main" val="2639616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Trang web </a:t>
            </a:r>
            <a:r>
              <a:rPr lang="en-US" sz="2000" dirty="0" smtClean="0">
                <a:solidFill>
                  <a:schemeClr val="tx1">
                    <a:lumMod val="75000"/>
                    <a:lumOff val="25000"/>
                  </a:schemeClr>
                </a:solidFill>
                <a:latin typeface="Segoe UI Light" pitchFamily="34" charset="0"/>
                <a:cs typeface="Segoe UI Light" pitchFamily="34" charset="0"/>
                <a:hlinkClick r:id="rId7"/>
              </a:rPr>
              <a:t>www.doulingo.com</a:t>
            </a:r>
            <a:r>
              <a:rPr lang="en-US" sz="2000" dirty="0" smtClean="0">
                <a:solidFill>
                  <a:schemeClr val="tx1">
                    <a:lumMod val="75000"/>
                    <a:lumOff val="25000"/>
                  </a:schemeClr>
                </a:solidFill>
                <a:latin typeface="Segoe UI Light" pitchFamily="34" charset="0"/>
                <a:cs typeface="Segoe UI Light" pitchFamily="34" charset="0"/>
              </a:rPr>
              <a:t>:</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Giao diện thân thiện.</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Hỗ trợ smartphone.</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Cần có mạng để học.</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p:cNvPicPr/>
          <p:nvPr/>
        </p:nvPicPr>
        <p:blipFill>
          <a:blip r:embed="rId8">
            <a:extLst>
              <a:ext uri="{28A0092B-C50C-407E-A947-70E740481C1C}">
                <a14:useLocalDpi xmlns:a14="http://schemas.microsoft.com/office/drawing/2010/main" val="0"/>
              </a:ext>
            </a:extLst>
          </a:blip>
          <a:stretch>
            <a:fillRect/>
          </a:stretch>
        </p:blipFill>
        <p:spPr>
          <a:xfrm>
            <a:off x="3286124" y="4064766"/>
            <a:ext cx="5553075" cy="2513833"/>
          </a:xfrm>
          <a:prstGeom prst="rect">
            <a:avLst/>
          </a:prstGeom>
        </p:spPr>
      </p:pic>
    </p:spTree>
    <p:extLst>
      <p:ext uri="{BB962C8B-B14F-4D97-AF65-F5344CB8AC3E}">
        <p14:creationId xmlns:p14="http://schemas.microsoft.com/office/powerpoint/2010/main" val="14391853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Ứng dụng học tiếng Anh Từ Vựng Tiếng Anh:</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Chia từ vựng thành nhiều nhóm nhỏ, giúp dễ học.</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PC.</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descr="D:\DoAn\Hinh word\Từ Vựng Tiếng Anh.jpg"/>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064767"/>
            <a:ext cx="5791200" cy="2373752"/>
          </a:xfrm>
          <a:prstGeom prst="rect">
            <a:avLst/>
          </a:prstGeom>
          <a:noFill/>
          <a:ln>
            <a:noFill/>
          </a:ln>
        </p:spPr>
      </p:pic>
    </p:spTree>
    <p:extLst>
      <p:ext uri="{BB962C8B-B14F-4D97-AF65-F5344CB8AC3E}">
        <p14:creationId xmlns:p14="http://schemas.microsoft.com/office/powerpoint/2010/main" val="3595468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9" name="Rectangle 28"/>
          <p:cNvSpPr/>
          <p:nvPr/>
        </p:nvSpPr>
        <p:spPr>
          <a:xfrm>
            <a:off x="3048000" y="1062362"/>
            <a:ext cx="5791200" cy="655320"/>
          </a:xfrm>
          <a:prstGeom prst="rect">
            <a:avLst/>
          </a:prstGeom>
          <a:solidFill>
            <a:srgbClr val="007C0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Đề xuất phương án xây dựng</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015663"/>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Giao diện của chương trình học tiếng dân tộc K’Ho sẽ dựa vào ứng dụng English Study Pro 2012 để thiết kế.</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0045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30" name="Rectangle 29"/>
          <p:cNvSpPr/>
          <p:nvPr/>
        </p:nvSpPr>
        <p:spPr>
          <a:xfrm>
            <a:off x="3052590" y="1062362"/>
            <a:ext cx="5791200" cy="655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Xây dựng ứng dụng</a:t>
            </a:r>
            <a:endParaRPr lang="en-US" sz="3200" b="1" dirty="0">
              <a:latin typeface="Segoe UI Light" pitchFamily="34" charset="0"/>
              <a:cs typeface="Segoe UI Light" pitchFamily="34" charset="0"/>
            </a:endParaRPr>
          </a:p>
        </p:txBody>
      </p:sp>
      <p:sp>
        <p:nvSpPr>
          <p:cNvPr id="21" name="TextBox 20"/>
          <p:cNvSpPr txBox="1"/>
          <p:nvPr/>
        </p:nvSpPr>
        <p:spPr>
          <a:xfrm>
            <a:off x="3048000" y="1767840"/>
            <a:ext cx="5791200" cy="132343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Chương trình hỗ trợ gõ chữ các dân tộc thiểu số Tây Nguyên: </a:t>
            </a:r>
            <a:r>
              <a:rPr lang="en-US" sz="2000" b="1" dirty="0" smtClean="0">
                <a:solidFill>
                  <a:schemeClr val="tx1">
                    <a:lumMod val="75000"/>
                    <a:lumOff val="25000"/>
                  </a:schemeClr>
                </a:solidFill>
                <a:latin typeface="Segoe UI Light" pitchFamily="34" charset="0"/>
                <a:cs typeface="Segoe UI Light" pitchFamily="34" charset="0"/>
              </a:rPr>
              <a:t>TayNguyenKey</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Công cụ xây dựng giao diện: </a:t>
            </a:r>
            <a:r>
              <a:rPr lang="en-US" sz="2000" b="1" dirty="0" smtClean="0">
                <a:solidFill>
                  <a:schemeClr val="tx1">
                    <a:lumMod val="75000"/>
                    <a:lumOff val="25000"/>
                  </a:schemeClr>
                </a:solidFill>
                <a:latin typeface="Segoe UI Light" pitchFamily="34" charset="0"/>
                <a:cs typeface="Segoe UI Light" pitchFamily="34" charset="0"/>
              </a:rPr>
              <a:t>Devexpress 14</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Quản trị cơ sở dữ liệu: </a:t>
            </a:r>
            <a:r>
              <a:rPr lang="en-US" sz="2000" b="1" dirty="0" smtClean="0">
                <a:solidFill>
                  <a:schemeClr val="tx1">
                    <a:lumMod val="75000"/>
                    <a:lumOff val="25000"/>
                  </a:schemeClr>
                </a:solidFill>
                <a:latin typeface="Segoe UI Light" pitchFamily="34" charset="0"/>
                <a:cs typeface="Segoe UI Light" pitchFamily="34" charset="0"/>
              </a:rPr>
              <a:t>SQL Sever 2012 Express.</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04609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619310"/>
            <a:ext cx="5943600" cy="3178810"/>
          </a:xfrm>
          <a:prstGeom prst="rect">
            <a:avLst/>
          </a:prstGeom>
        </p:spPr>
      </p:pic>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pPr algn="ctr"/>
            <a:r>
              <a:rPr lang="en-US" sz="3600" dirty="0" smtClean="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Giới thiệu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3477875"/>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000" dirty="0">
                <a:solidFill>
                  <a:schemeClr val="tx1">
                    <a:lumMod val="75000"/>
                    <a:lumOff val="25000"/>
                  </a:schemeClr>
                </a:solidFill>
                <a:latin typeface="Segoe UI Light" pitchFamily="34" charset="0"/>
                <a:cs typeface="Segoe UI Light" pitchFamily="34" charset="0"/>
              </a:rPr>
              <a:t>Dân tộc </a:t>
            </a:r>
            <a:r>
              <a:rPr lang="en-US" sz="2000" b="1" dirty="0" smtClean="0">
                <a:solidFill>
                  <a:schemeClr val="tx1">
                    <a:lumMod val="75000"/>
                    <a:lumOff val="25000"/>
                  </a:schemeClr>
                </a:solidFill>
                <a:latin typeface="Segoe UI Light" pitchFamily="34" charset="0"/>
                <a:cs typeface="Segoe UI Light" pitchFamily="34" charset="0"/>
              </a:rPr>
              <a:t>K’Ho</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a:solidFill>
                  <a:schemeClr val="tx1">
                    <a:lumMod val="75000"/>
                    <a:lumOff val="25000"/>
                  </a:schemeClr>
                </a:solidFill>
                <a:latin typeface="Segoe UI Light" pitchFamily="34" charset="0"/>
                <a:cs typeface="Segoe UI Light" pitchFamily="34" charset="0"/>
              </a:rPr>
              <a:t>còn gọi là </a:t>
            </a:r>
            <a:r>
              <a:rPr lang="en-US" sz="2000" b="1" dirty="0">
                <a:solidFill>
                  <a:schemeClr val="tx1">
                    <a:lumMod val="75000"/>
                    <a:lumOff val="25000"/>
                  </a:schemeClr>
                </a:solidFill>
                <a:latin typeface="Segoe UI Light" pitchFamily="34" charset="0"/>
                <a:cs typeface="Segoe UI Light" pitchFamily="34" charset="0"/>
              </a:rPr>
              <a:t>Cờ Ho</a:t>
            </a:r>
            <a:r>
              <a:rPr lang="en-US" sz="2000" dirty="0">
                <a:solidFill>
                  <a:schemeClr val="tx1">
                    <a:lumMod val="75000"/>
                    <a:lumOff val="25000"/>
                  </a:schemeClr>
                </a:solidFill>
                <a:latin typeface="Segoe UI Light" pitchFamily="34" charset="0"/>
                <a:cs typeface="Segoe UI Light" pitchFamily="34" charset="0"/>
              </a:rPr>
              <a:t>, </a:t>
            </a:r>
            <a:r>
              <a:rPr lang="en-US" sz="2000" b="1" dirty="0">
                <a:solidFill>
                  <a:schemeClr val="tx1">
                    <a:lumMod val="75000"/>
                    <a:lumOff val="25000"/>
                  </a:schemeClr>
                </a:solidFill>
                <a:latin typeface="Segoe UI Light" pitchFamily="34" charset="0"/>
                <a:cs typeface="Segoe UI Light" pitchFamily="34" charset="0"/>
              </a:rPr>
              <a:t>Kơ Ho</a:t>
            </a:r>
            <a:r>
              <a:rPr lang="en-US" sz="2000" dirty="0">
                <a:solidFill>
                  <a:schemeClr val="tx1">
                    <a:lumMod val="75000"/>
                    <a:lumOff val="25000"/>
                  </a:schemeClr>
                </a:solidFill>
                <a:latin typeface="Segoe UI Light" pitchFamily="34" charset="0"/>
                <a:cs typeface="Segoe UI Light" pitchFamily="34" charset="0"/>
              </a:rPr>
              <a:t>, hoặc </a:t>
            </a:r>
            <a:r>
              <a:rPr lang="en-US" sz="2000" b="1" dirty="0">
                <a:solidFill>
                  <a:schemeClr val="tx1">
                    <a:lumMod val="75000"/>
                    <a:lumOff val="25000"/>
                  </a:schemeClr>
                </a:solidFill>
                <a:latin typeface="Segoe UI Light" pitchFamily="34" charset="0"/>
                <a:cs typeface="Segoe UI Light" pitchFamily="34" charset="0"/>
              </a:rPr>
              <a:t>Kơho</a:t>
            </a:r>
            <a:r>
              <a:rPr lang="en-US" sz="2000" dirty="0">
                <a:solidFill>
                  <a:schemeClr val="tx1">
                    <a:lumMod val="75000"/>
                    <a:lumOff val="25000"/>
                  </a:schemeClr>
                </a:solidFill>
                <a:latin typeface="Segoe UI Light" pitchFamily="34" charset="0"/>
                <a:cs typeface="Segoe UI Light" pitchFamily="34" charset="0"/>
              </a:rPr>
              <a:t>, </a:t>
            </a:r>
            <a:r>
              <a:rPr lang="en-US" sz="2000" b="1" dirty="0">
                <a:solidFill>
                  <a:schemeClr val="tx1">
                    <a:lumMod val="75000"/>
                    <a:lumOff val="25000"/>
                  </a:schemeClr>
                </a:solidFill>
                <a:latin typeface="Segoe UI Light" pitchFamily="34" charset="0"/>
                <a:cs typeface="Segoe UI Light" pitchFamily="34" charset="0"/>
              </a:rPr>
              <a:t>K'Ho</a:t>
            </a:r>
            <a:r>
              <a:rPr lang="en-US" sz="2000" dirty="0">
                <a:solidFill>
                  <a:schemeClr val="tx1">
                    <a:lumMod val="75000"/>
                    <a:lumOff val="25000"/>
                  </a:schemeClr>
                </a:solidFill>
                <a:latin typeface="Segoe UI Light" pitchFamily="34" charset="0"/>
                <a:cs typeface="Segoe UI Light" pitchFamily="34" charset="0"/>
              </a:rPr>
              <a:t> theo chính tả tiếng Cơ Ho, là một dân tộc trong số 54 dân tộc tại Việt Nam</a:t>
            </a:r>
            <a:r>
              <a:rPr lang="en-US" sz="2000" dirty="0" smtClean="0">
                <a:solidFill>
                  <a:schemeClr val="tx1">
                    <a:lumMod val="75000"/>
                    <a:lumOff val="25000"/>
                  </a:schemeClr>
                </a:solidFill>
                <a:latin typeface="Segoe UI Light" pitchFamily="34" charset="0"/>
                <a:cs typeface="Segoe UI Light" pitchFamily="34" charset="0"/>
              </a:rPr>
              <a:t>.</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Đồng thời là một trong những cư dân bản địa tỉnh Lâm Đồng.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Hiện nay, Do việc giao tiếp với người K’Ho còn hạn chế, mà việc áp dụng khoa học công nghệ vào nghiên cứu ngôn ngữ của đồng bào thiểu số cũng như việc dạy và học ngôn ngữ các dân tộc thiểu số nói chung và dân tộc K’Ho nói riêng thì chưa được phổ biến.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danh sách bài học</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767840"/>
            <a:ext cx="5943600" cy="3146425"/>
          </a:xfrm>
          <a:prstGeom prst="rect">
            <a:avLst/>
          </a:prstGeom>
        </p:spPr>
      </p:pic>
    </p:spTree>
    <p:extLst>
      <p:ext uri="{BB962C8B-B14F-4D97-AF65-F5344CB8AC3E}">
        <p14:creationId xmlns:p14="http://schemas.microsoft.com/office/powerpoint/2010/main" val="29771771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danh sách ngữ pháp</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52590" y="1767840"/>
            <a:ext cx="5943600" cy="3182620"/>
          </a:xfrm>
          <a:prstGeom prst="rect">
            <a:avLst/>
          </a:prstGeom>
        </p:spPr>
      </p:pic>
    </p:spTree>
    <p:extLst>
      <p:ext uri="{BB962C8B-B14F-4D97-AF65-F5344CB8AC3E}">
        <p14:creationId xmlns:p14="http://schemas.microsoft.com/office/powerpoint/2010/main" val="3535852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từ điển</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776148"/>
            <a:ext cx="5943600" cy="1978660"/>
          </a:xfrm>
          <a:prstGeom prst="rect">
            <a:avLst/>
          </a:prstGeom>
        </p:spPr>
      </p:pic>
    </p:spTree>
    <p:extLst>
      <p:ext uri="{BB962C8B-B14F-4D97-AF65-F5344CB8AC3E}">
        <p14:creationId xmlns:p14="http://schemas.microsoft.com/office/powerpoint/2010/main" val="37458037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thông tin tác giả</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767840"/>
            <a:ext cx="5943600" cy="3150870"/>
          </a:xfrm>
          <a:prstGeom prst="rect">
            <a:avLst/>
          </a:prstGeom>
        </p:spPr>
      </p:pic>
    </p:spTree>
    <p:extLst>
      <p:ext uri="{BB962C8B-B14F-4D97-AF65-F5344CB8AC3E}">
        <p14:creationId xmlns:p14="http://schemas.microsoft.com/office/powerpoint/2010/main" val="24734659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a:t>
            </a:r>
            <a:r>
              <a:rPr lang="en-US" sz="2000" dirty="0">
                <a:solidFill>
                  <a:schemeClr val="tx1">
                    <a:lumMod val="75000"/>
                    <a:lumOff val="25000"/>
                  </a:schemeClr>
                </a:solidFill>
                <a:latin typeface="Segoe UI Light" pitchFamily="34" charset="0"/>
                <a:cs typeface="Segoe UI Light" pitchFamily="34" charset="0"/>
              </a:rPr>
              <a:t>h</a:t>
            </a:r>
            <a:r>
              <a:rPr lang="en-US" sz="2000" dirty="0" smtClean="0">
                <a:solidFill>
                  <a:schemeClr val="tx1">
                    <a:lumMod val="75000"/>
                    <a:lumOff val="25000"/>
                  </a:schemeClr>
                </a:solidFill>
                <a:latin typeface="Segoe UI Light" pitchFamily="34" charset="0"/>
                <a:cs typeface="Segoe UI Light" pitchFamily="34" charset="0"/>
              </a:rPr>
              <a:t>ướng dẫn</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52590" y="1767840"/>
            <a:ext cx="5943600" cy="3175635"/>
          </a:xfrm>
          <a:prstGeom prst="rect">
            <a:avLst/>
          </a:prstGeom>
        </p:spPr>
      </p:pic>
    </p:spTree>
    <p:extLst>
      <p:ext uri="{BB962C8B-B14F-4D97-AF65-F5344CB8AC3E}">
        <p14:creationId xmlns:p14="http://schemas.microsoft.com/office/powerpoint/2010/main" val="3507092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a:t>
            </a:r>
            <a:r>
              <a:rPr lang="en-US" sz="2000" dirty="0" smtClean="0">
                <a:solidFill>
                  <a:schemeClr val="tx1">
                    <a:lumMod val="75000"/>
                    <a:lumOff val="25000"/>
                  </a:schemeClr>
                </a:solidFill>
                <a:latin typeface="Segoe UI Light" pitchFamily="34" charset="0"/>
                <a:cs typeface="Segoe UI Light" pitchFamily="34" charset="0"/>
              </a:rPr>
              <a:t>chi tiết bài học</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16014" y="1767840"/>
            <a:ext cx="5943600" cy="3171825"/>
          </a:xfrm>
          <a:prstGeom prst="rect">
            <a:avLst/>
          </a:prstGeom>
        </p:spPr>
      </p:pic>
    </p:spTree>
    <p:extLst>
      <p:ext uri="{BB962C8B-B14F-4D97-AF65-F5344CB8AC3E}">
        <p14:creationId xmlns:p14="http://schemas.microsoft.com/office/powerpoint/2010/main" val="3392581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a:t>
            </a:r>
            <a:r>
              <a:rPr lang="en-US" sz="2400" dirty="0" smtClean="0">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a:t>
            </a:r>
            <a:r>
              <a:rPr lang="en-US" sz="2000" dirty="0" smtClean="0">
                <a:solidFill>
                  <a:schemeClr val="tx1">
                    <a:lumMod val="75000"/>
                    <a:lumOff val="25000"/>
                  </a:schemeClr>
                </a:solidFill>
                <a:latin typeface="Segoe UI Light" pitchFamily="34" charset="0"/>
                <a:cs typeface="Segoe UI Light" pitchFamily="34" charset="0"/>
              </a:rPr>
              <a:t>ngữ pháp</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619310"/>
            <a:ext cx="5943600" cy="2686050"/>
          </a:xfrm>
          <a:prstGeom prst="rect">
            <a:avLst/>
          </a:prstGeom>
        </p:spPr>
      </p:pic>
    </p:spTree>
    <p:extLst>
      <p:ext uri="{BB962C8B-B14F-4D97-AF65-F5344CB8AC3E}">
        <p14:creationId xmlns:p14="http://schemas.microsoft.com/office/powerpoint/2010/main" val="418154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a:t>
            </a:r>
            <a:r>
              <a:rPr lang="en-US" sz="2400" dirty="0" smtClean="0">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a:t>
            </a:r>
            <a:r>
              <a:rPr lang="en-US" sz="2000" dirty="0" smtClean="0">
                <a:solidFill>
                  <a:schemeClr val="tx1">
                    <a:lumMod val="75000"/>
                    <a:lumOff val="25000"/>
                  </a:schemeClr>
                </a:solidFill>
                <a:latin typeface="Segoe UI Light" pitchFamily="34" charset="0"/>
                <a:cs typeface="Segoe UI Light" pitchFamily="34" charset="0"/>
              </a:rPr>
              <a:t>câu hỏi</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619310"/>
            <a:ext cx="5943600" cy="1637665"/>
          </a:xfrm>
          <a:prstGeom prst="rect">
            <a:avLst/>
          </a:prstGeom>
        </p:spPr>
      </p:pic>
      <p:sp>
        <p:nvSpPr>
          <p:cNvPr id="21" name="TextBox 20"/>
          <p:cNvSpPr txBox="1"/>
          <p:nvPr/>
        </p:nvSpPr>
        <p:spPr>
          <a:xfrm>
            <a:off x="3044123" y="3256975"/>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a:t>
            </a:r>
            <a:r>
              <a:rPr lang="en-US" sz="2000" dirty="0" smtClean="0">
                <a:solidFill>
                  <a:schemeClr val="tx1">
                    <a:lumMod val="75000"/>
                    <a:lumOff val="25000"/>
                  </a:schemeClr>
                </a:solidFill>
                <a:latin typeface="Segoe UI Light" pitchFamily="34" charset="0"/>
                <a:cs typeface="Segoe UI Light" pitchFamily="34" charset="0"/>
              </a:rPr>
              <a:t>luyện tập</a:t>
            </a:r>
            <a:endParaRPr lang="en-US" sz="2000" dirty="0" smtClean="0">
              <a:solidFill>
                <a:schemeClr val="tx1">
                  <a:lumMod val="75000"/>
                  <a:lumOff val="25000"/>
                </a:schemeClr>
              </a:solidFill>
              <a:latin typeface="Segoe UI Light" pitchFamily="34" charset="0"/>
              <a:cs typeface="Segoe UI Light" pitchFamily="34" charset="0"/>
            </a:endParaRPr>
          </a:p>
        </p:txBody>
      </p:sp>
      <p:pic>
        <p:nvPicPr>
          <p:cNvPr id="22" name="Picture 21"/>
          <p:cNvPicPr/>
          <p:nvPr/>
        </p:nvPicPr>
        <p:blipFill>
          <a:blip r:embed="rId8">
            <a:extLst>
              <a:ext uri="{28A0092B-C50C-407E-A947-70E740481C1C}">
                <a14:useLocalDpi xmlns:a14="http://schemas.microsoft.com/office/drawing/2010/main" val="0"/>
              </a:ext>
            </a:extLst>
          </a:blip>
          <a:stretch>
            <a:fillRect/>
          </a:stretch>
        </p:blipFill>
        <p:spPr>
          <a:xfrm>
            <a:off x="3052590" y="3657085"/>
            <a:ext cx="5935133" cy="2200275"/>
          </a:xfrm>
          <a:prstGeom prst="rect">
            <a:avLst/>
          </a:prstGeom>
        </p:spPr>
      </p:pic>
    </p:spTree>
    <p:extLst>
      <p:ext uri="{BB962C8B-B14F-4D97-AF65-F5344CB8AC3E}">
        <p14:creationId xmlns:p14="http://schemas.microsoft.com/office/powerpoint/2010/main" val="2894692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22333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Phương pháp</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2400657"/>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Xây dựng theo mô hình 3 lớp:</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DAO Layer: Dùng để truy vấn đến lớp DTO Layer.</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DTO Layer: Dùng để định nghĩa các table trong database.</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GUI Layer: Dùng để hiển thị giao diện và các chức năng để người sử dụng thao tác.</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Phương pháp</a:t>
            </a:r>
            <a:endParaRPr lang="en-US" sz="2400" dirty="0">
              <a:latin typeface="Segoe UI Light" pitchFamily="34" charset="0"/>
              <a:cs typeface="Segoe UI Light" pitchFamily="34" charset="0"/>
            </a:endParaRPr>
          </a:p>
        </p:txBody>
      </p:sp>
      <p:pic>
        <p:nvPicPr>
          <p:cNvPr id="22" name="Picture 21"/>
          <p:cNvPicPr/>
          <p:nvPr/>
        </p:nvPicPr>
        <p:blipFill>
          <a:blip r:embed="rId8"/>
          <a:stretch>
            <a:fillRect/>
          </a:stretch>
        </p:blipFill>
        <p:spPr>
          <a:xfrm>
            <a:off x="6400800" y="3414474"/>
            <a:ext cx="1695450" cy="3171825"/>
          </a:xfrm>
          <a:prstGeom prst="rect">
            <a:avLst/>
          </a:prstGeom>
        </p:spPr>
      </p:pic>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22333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Phương pháp</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1938992"/>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Lớp </a:t>
            </a:r>
            <a:r>
              <a:rPr lang="en-US" sz="2000" dirty="0">
                <a:solidFill>
                  <a:schemeClr val="tx1">
                    <a:lumMod val="75000"/>
                    <a:lumOff val="25000"/>
                  </a:schemeClr>
                </a:solidFill>
                <a:latin typeface="Segoe UI Light" pitchFamily="34" charset="0"/>
                <a:cs typeface="Segoe UI Light" pitchFamily="34" charset="0"/>
              </a:rPr>
              <a:t>DTO: Sử dụng Entity Frameword để xây dựng, 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Phương pháp</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10076351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pPr algn="ctr"/>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Nội dung</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Giới thiệu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1015663"/>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Nên việc dạy và học ngôn ngữ này là việc thiết yếu.</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=&gt; Vì vậy nhóm em quyết định chọn đề tài: “</a:t>
            </a:r>
            <a:r>
              <a:rPr lang="en-US" sz="2000" b="1" dirty="0" smtClean="0">
                <a:solidFill>
                  <a:schemeClr val="tx1">
                    <a:lumMod val="75000"/>
                    <a:lumOff val="25000"/>
                  </a:schemeClr>
                </a:solidFill>
                <a:latin typeface="Segoe UI Light" pitchFamily="34" charset="0"/>
                <a:cs typeface="Segoe UI Light" pitchFamily="34" charset="0"/>
              </a:rPr>
              <a:t>XÂY DỰNG ỨNG DỤNG HỌC K’HO</a:t>
            </a:r>
            <a:r>
              <a:rPr lang="en-US" sz="2000" dirty="0" smtClean="0">
                <a:solidFill>
                  <a:schemeClr val="tx1">
                    <a:lumMod val="75000"/>
                    <a:lumOff val="25000"/>
                  </a:schemeClr>
                </a:solidFill>
                <a:latin typeface="Segoe UI Light" pitchFamily="34" charset="0"/>
                <a:cs typeface="Segoe UI Light" pitchFamily="34" charset="0"/>
              </a:rPr>
              <a:t>”.</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2146200"/>
            <a:ext cx="5518956" cy="3111599"/>
          </a:xfrm>
          <a:prstGeom prst="rect">
            <a:avLst/>
          </a:prstGeom>
        </p:spPr>
      </p:pic>
    </p:spTree>
    <p:extLst>
      <p:ext uri="{BB962C8B-B14F-4D97-AF65-F5344CB8AC3E}">
        <p14:creationId xmlns:p14="http://schemas.microsoft.com/office/powerpoint/2010/main" val="2673307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Lời cảm ơn</a:t>
            </a:r>
            <a:endParaRPr lang="en-US" sz="2400" dirty="0">
              <a:latin typeface="Segoe UI Light" pitchFamily="34" charset="0"/>
              <a:cs typeface="Segoe UI Light" pitchFamily="34" charset="0"/>
            </a:endParaRPr>
          </a:p>
        </p:txBody>
      </p:sp>
      <p:sp>
        <p:nvSpPr>
          <p:cNvPr id="17" name="TextBox 16"/>
          <p:cNvSpPr txBox="1"/>
          <p:nvPr/>
        </p:nvSpPr>
        <p:spPr>
          <a:xfrm>
            <a:off x="3052590" y="539142"/>
            <a:ext cx="184698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0" name="TextBox 19"/>
          <p:cNvSpPr txBox="1"/>
          <p:nvPr/>
        </p:nvSpPr>
        <p:spPr>
          <a:xfrm>
            <a:off x="3052590" y="1062362"/>
            <a:ext cx="5562600" cy="1323439"/>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Chúng em xin </a:t>
            </a:r>
            <a:r>
              <a:rPr lang="en-US" sz="2000" dirty="0">
                <a:solidFill>
                  <a:schemeClr val="tx1">
                    <a:lumMod val="75000"/>
                    <a:lumOff val="25000"/>
                  </a:schemeClr>
                </a:solidFill>
                <a:latin typeface="Segoe UI Light" pitchFamily="34" charset="0"/>
                <a:cs typeface="Segoe UI Light" pitchFamily="34" charset="0"/>
              </a:rPr>
              <a:t>chân thành cảm </a:t>
            </a:r>
            <a:r>
              <a:rPr lang="en-US" sz="2000" dirty="0" smtClean="0">
                <a:solidFill>
                  <a:schemeClr val="tx1">
                    <a:lumMod val="75000"/>
                    <a:lumOff val="25000"/>
                  </a:schemeClr>
                </a:solidFill>
                <a:latin typeface="Segoe UI Light" pitchFamily="34" charset="0"/>
                <a:cs typeface="Segoe UI Light" pitchFamily="34" charset="0"/>
              </a:rPr>
              <a:t>ơn </a:t>
            </a:r>
            <a:r>
              <a:rPr lang="en-US" sz="2000" dirty="0" smtClean="0">
                <a:solidFill>
                  <a:schemeClr val="tx1">
                    <a:lumMod val="75000"/>
                    <a:lumOff val="25000"/>
                  </a:schemeClr>
                </a:solidFill>
                <a:latin typeface="Segoe UI Light" pitchFamily="34" charset="0"/>
                <a:cs typeface="Segoe UI Light" pitchFamily="34" charset="0"/>
              </a:rPr>
              <a:t>quý Thầy Cô đã chú ý lắng nghe nhóm </a:t>
            </a:r>
            <a:r>
              <a:rPr lang="en-US" sz="2000" dirty="0" smtClean="0">
                <a:solidFill>
                  <a:schemeClr val="tx1">
                    <a:lumMod val="75000"/>
                    <a:lumOff val="25000"/>
                  </a:schemeClr>
                </a:solidFill>
                <a:latin typeface="Segoe UI Light" pitchFamily="34" charset="0"/>
                <a:cs typeface="Segoe UI Light" pitchFamily="34" charset="0"/>
              </a:rPr>
              <a:t>em </a:t>
            </a:r>
            <a:r>
              <a:rPr lang="en-US" sz="2000" dirty="0" smtClean="0">
                <a:solidFill>
                  <a:schemeClr val="tx1">
                    <a:lumMod val="75000"/>
                    <a:lumOff val="25000"/>
                  </a:schemeClr>
                </a:solidFill>
                <a:latin typeface="Segoe UI Light" pitchFamily="34" charset="0"/>
                <a:cs typeface="Segoe UI Light" pitchFamily="34" charset="0"/>
              </a:rPr>
              <a:t>trình bày. </a:t>
            </a:r>
            <a:r>
              <a:rPr lang="en-US" sz="2000" dirty="0">
                <a:solidFill>
                  <a:schemeClr val="tx1">
                    <a:lumMod val="75000"/>
                    <a:lumOff val="25000"/>
                  </a:schemeClr>
                </a:solidFill>
                <a:latin typeface="Segoe UI Light" pitchFamily="34" charset="0"/>
                <a:cs typeface="Segoe UI Light" pitchFamily="34" charset="0"/>
              </a:rPr>
              <a:t>Rất mong nhận được sự đóng góp ý kiến của </a:t>
            </a:r>
            <a:r>
              <a:rPr lang="en-US" sz="2000" dirty="0" smtClean="0">
                <a:solidFill>
                  <a:schemeClr val="tx1">
                    <a:lumMod val="75000"/>
                    <a:lumOff val="25000"/>
                  </a:schemeClr>
                </a:solidFill>
                <a:latin typeface="Segoe UI Light" pitchFamily="34" charset="0"/>
                <a:cs typeface="Segoe UI Light" pitchFamily="34" charset="0"/>
              </a:rPr>
              <a:t>quý Thầy cô</a:t>
            </a:r>
            <a:r>
              <a:rPr lang="en-US" sz="2000" dirty="0" smtClean="0">
                <a:solidFill>
                  <a:schemeClr val="tx1">
                    <a:lumMod val="75000"/>
                    <a:lumOff val="25000"/>
                  </a:schemeClr>
                </a:solidFill>
                <a:latin typeface="Segoe UI Light" pitchFamily="34" charset="0"/>
                <a:cs typeface="Segoe UI Light" pitchFamily="34" charset="0"/>
              </a:rPr>
              <a:t>!</a:t>
            </a:r>
          </a:p>
          <a:p>
            <a:r>
              <a:rPr lang="en-US" sz="2000" dirty="0" smtClean="0">
                <a:solidFill>
                  <a:schemeClr val="tx1">
                    <a:lumMod val="75000"/>
                    <a:lumOff val="25000"/>
                  </a:schemeClr>
                </a:solidFill>
                <a:latin typeface="Segoe UI Light" pitchFamily="34" charset="0"/>
                <a:cs typeface="Segoe UI Light" pitchFamily="34" charset="0"/>
              </a:rPr>
              <a:t>Chúng em xin kết thúc phần thuyết trình ở đây!</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Nội dung</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4093428"/>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Đề xuất phương án thực hiện “Ứng dụng học tiếng K'Ho” khả thi, để từ đó tiến hành xây dựng thành công ứng dụng học tiếng K'Ho, với nhiệm vụ chủ </a:t>
            </a:r>
            <a:r>
              <a:rPr lang="en-US" sz="2000" dirty="0" smtClean="0">
                <a:solidFill>
                  <a:schemeClr val="tx1">
                    <a:lumMod val="75000"/>
                    <a:lumOff val="25000"/>
                  </a:schemeClr>
                </a:solidFill>
                <a:latin typeface="Segoe UI Light" pitchFamily="34" charset="0"/>
                <a:cs typeface="Segoe UI Light" pitchFamily="34" charset="0"/>
              </a:rPr>
              <a:t>yếu: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về mặt ngôn ngữ của tiếng K'Ho, tài liệu dạy tiếng K’Ho.</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các ứng dụng về học ngôn ngữ: Giao diện và các chức năng.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tổng quan về phương pháp được áp dụng trong xây dựng ứng dụng về học ngôn ngữ, từ đó đề xuất phương án thực hiện đề tài khả thi và hiệu quả.</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Xây dựng hệ thống học tiếng K’Ho.</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18" name="Rectangle 17"/>
          <p:cNvSpPr/>
          <p:nvPr/>
        </p:nvSpPr>
        <p:spPr>
          <a:xfrm>
            <a:off x="3048000" y="1062362"/>
            <a:ext cx="5791200" cy="655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về dân tộc K’Ho</a:t>
            </a:r>
            <a:endParaRPr lang="en-US" sz="2500" b="1" dirty="0">
              <a:latin typeface="Segoe UI Light" pitchFamily="34" charset="0"/>
              <a:cs typeface="Segoe UI Light" pitchFamily="34" charset="0"/>
            </a:endParaRPr>
          </a:p>
        </p:txBody>
      </p:sp>
      <p:sp>
        <p:nvSpPr>
          <p:cNvPr id="26" name="Rectangle 25"/>
          <p:cNvSpPr/>
          <p:nvPr/>
        </p:nvSpPr>
        <p:spPr>
          <a:xfrm>
            <a:off x="3048000" y="1877971"/>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7" name="Rectangle 26"/>
          <p:cNvSpPr/>
          <p:nvPr/>
        </p:nvSpPr>
        <p:spPr>
          <a:xfrm>
            <a:off x="3048000" y="2693580"/>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ứng dụng học ngôn ngữ</a:t>
            </a:r>
            <a:endParaRPr lang="en-US" sz="2500" b="1" dirty="0">
              <a:latin typeface="Segoe UI Light" pitchFamily="34" charset="0"/>
              <a:cs typeface="Segoe UI Light" pitchFamily="34" charset="0"/>
            </a:endParaRPr>
          </a:p>
        </p:txBody>
      </p:sp>
      <p:sp>
        <p:nvSpPr>
          <p:cNvPr id="29" name="Rectangle 28"/>
          <p:cNvSpPr/>
          <p:nvPr/>
        </p:nvSpPr>
        <p:spPr>
          <a:xfrm>
            <a:off x="3048000" y="3509189"/>
            <a:ext cx="5791200" cy="655320"/>
          </a:xfrm>
          <a:prstGeom prst="rect">
            <a:avLst/>
          </a:prstGeom>
          <a:solidFill>
            <a:srgbClr val="007C0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Đề xuất phương án xây dựng</a:t>
            </a:r>
            <a:endParaRPr lang="en-US" sz="2500" b="1" dirty="0">
              <a:latin typeface="Segoe UI Light" pitchFamily="34" charset="0"/>
              <a:cs typeface="Segoe UI Light" pitchFamily="34" charset="0"/>
            </a:endParaRPr>
          </a:p>
        </p:txBody>
      </p:sp>
      <p:sp>
        <p:nvSpPr>
          <p:cNvPr id="30" name="Rectangle 29"/>
          <p:cNvSpPr/>
          <p:nvPr/>
        </p:nvSpPr>
        <p:spPr>
          <a:xfrm>
            <a:off x="3048000" y="4324798"/>
            <a:ext cx="5791200" cy="655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Xây dựng ứng dụng</a:t>
            </a:r>
            <a:endParaRPr lang="en-US" sz="2500" b="1" dirty="0">
              <a:latin typeface="Segoe UI Light" pitchFamily="34" charset="0"/>
              <a:cs typeface="Segoe UI Light"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7"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18" name="Rectangle 17"/>
          <p:cNvSpPr/>
          <p:nvPr/>
        </p:nvSpPr>
        <p:spPr>
          <a:xfrm>
            <a:off x="3048000" y="1062362"/>
            <a:ext cx="5791200" cy="655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Tìm hiểu về dân tộc K’Ho</a:t>
            </a:r>
            <a:endParaRPr lang="en-US" sz="3200" b="1" dirty="0">
              <a:latin typeface="Segoe UI Light" pitchFamily="34" charset="0"/>
              <a:cs typeface="Segoe UI Light" pitchFamily="34" charset="0"/>
            </a:endParaRPr>
          </a:p>
        </p:txBody>
      </p:sp>
      <p:sp>
        <p:nvSpPr>
          <p:cNvPr id="21" name="TextBox 20"/>
          <p:cNvSpPr txBox="1"/>
          <p:nvPr/>
        </p:nvSpPr>
        <p:spPr>
          <a:xfrm>
            <a:off x="3026434" y="1767840"/>
            <a:ext cx="5791200" cy="2554545"/>
          </a:xfrm>
          <a:prstGeom prst="rect">
            <a:avLst/>
          </a:prstGeom>
          <a:noFill/>
        </p:spPr>
        <p:txBody>
          <a:bodyPr wrap="square" rtlCol="0">
            <a:spAutoFit/>
          </a:bodyPr>
          <a:lstStyle/>
          <a:p>
            <a:pPr lvl="0">
              <a:buClr>
                <a:srgbClr val="00B404"/>
              </a:buClr>
            </a:pPr>
            <a:r>
              <a:rPr lang="en-US" sz="2000" dirty="0" smtClean="0">
                <a:solidFill>
                  <a:schemeClr val="tx1">
                    <a:lumMod val="75000"/>
                    <a:lumOff val="25000"/>
                  </a:schemeClr>
                </a:solidFill>
                <a:latin typeface="Segoe UI Light" pitchFamily="34" charset="0"/>
                <a:cs typeface="Segoe UI Light" pitchFamily="34" charset="0"/>
              </a:rPr>
              <a:t>Khảo sát hiện trạng về ngôn ngữ của tiếng K’Ho, tài liệu dạy tiếng K’Ho:</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Trần Sỹ Thứ,  Dân tộc - dân cư Lâm Đồng, Việt Nam, 1999.</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Sở Nội vụ - Sở Giáo dục và Đào tạo tỉnh Lâm Đồng, Tài liệu dạy và học tiếng K’Ho, Việt Nam, 2007.</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Trần Văn Lệ, Từ điển K’Ho - Việt, Việt Nam, 2012.</a:t>
            </a:r>
          </a:p>
        </p:txBody>
      </p:sp>
    </p:spTree>
    <p:extLst>
      <p:ext uri="{BB962C8B-B14F-4D97-AF65-F5344CB8AC3E}">
        <p14:creationId xmlns:p14="http://schemas.microsoft.com/office/powerpoint/2010/main" val="81422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Tiếng nói 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Nguyên âm: </a:t>
            </a:r>
            <a:r>
              <a:rPr lang="en-US" sz="2000" b="1" dirty="0">
                <a:solidFill>
                  <a:schemeClr val="tx1">
                    <a:lumMod val="75000"/>
                    <a:lumOff val="25000"/>
                  </a:schemeClr>
                </a:solidFill>
                <a:latin typeface="Segoe UI Light" pitchFamily="34" charset="0"/>
                <a:cs typeface="Segoe UI Light" pitchFamily="34" charset="0"/>
              </a:rPr>
              <a:t>A E Ê I O Ô Ơ U </a:t>
            </a:r>
            <a:r>
              <a:rPr lang="en-US" sz="2000" b="1" dirty="0" smtClean="0">
                <a:solidFill>
                  <a:schemeClr val="tx1">
                    <a:lumMod val="75000"/>
                    <a:lumOff val="25000"/>
                  </a:schemeClr>
                </a:solidFill>
                <a:latin typeface="Segoe UI Light" pitchFamily="34" charset="0"/>
                <a:cs typeface="Segoe UI Light" pitchFamily="34" charset="0"/>
              </a:rPr>
              <a:t>Ư</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273742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707886"/>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đơn: </a:t>
            </a:r>
            <a:r>
              <a:rPr lang="en-US" sz="2000" dirty="0">
                <a:solidFill>
                  <a:schemeClr val="tx1">
                    <a:lumMod val="75000"/>
                    <a:lumOff val="25000"/>
                  </a:schemeClr>
                </a:solidFill>
                <a:latin typeface="TNKeyUni-Souvenir" panose="02020500000000000000" pitchFamily="18" charset="0"/>
                <a:ea typeface="TNKeyUni-Souvenir" panose="02020500000000000000" pitchFamily="18" charset="0"/>
                <a:cs typeface="TNKeyUni-Souvenir" panose="02020500000000000000" pitchFamily="18" charset="0"/>
              </a:rPr>
              <a:t>B { C D Đ G H J K L M N N| P R S T W </a:t>
            </a:r>
            <a:r>
              <a:rPr lang="en-US" sz="2000" dirty="0" smtClean="0">
                <a:solidFill>
                  <a:schemeClr val="tx1">
                    <a:lumMod val="75000"/>
                    <a:lumOff val="25000"/>
                  </a:schemeClr>
                </a:solidFill>
                <a:latin typeface="TNKeyUni-Souvenir" panose="02020500000000000000" pitchFamily="18" charset="0"/>
                <a:ea typeface="TNKeyUni-Souvenir" panose="02020500000000000000" pitchFamily="18" charset="0"/>
                <a:cs typeface="TNKeyUni-Souvenir" panose="02020500000000000000" pitchFamily="18" charset="0"/>
              </a:rPr>
              <a:t>Y</a:t>
            </a:r>
            <a:endParaRPr lang="en-US" sz="20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7"/>
          <a:stretch>
            <a:fillRect/>
          </a:stretch>
        </p:blipFill>
        <p:spPr>
          <a:xfrm>
            <a:off x="3047999" y="2434697"/>
            <a:ext cx="5791201" cy="2626995"/>
          </a:xfrm>
          <a:prstGeom prst="rect">
            <a:avLst/>
          </a:prstGeom>
        </p:spPr>
      </p:pic>
    </p:spTree>
    <p:extLst>
      <p:ext uri="{BB962C8B-B14F-4D97-AF65-F5344CB8AC3E}">
        <p14:creationId xmlns:p14="http://schemas.microsoft.com/office/powerpoint/2010/main" val="1932212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400110"/>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a:t>
            </a:r>
            <a:r>
              <a:rPr lang="en-US" sz="2000" dirty="0" smtClean="0">
                <a:solidFill>
                  <a:schemeClr val="tx1">
                    <a:lumMod val="75000"/>
                    <a:lumOff val="25000"/>
                  </a:schemeClr>
                </a:solidFill>
                <a:latin typeface="Segoe UI Light" pitchFamily="34" charset="0"/>
                <a:cs typeface="Segoe UI Light" pitchFamily="34" charset="0"/>
              </a:rPr>
              <a:t>đôi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6" name="Picture 5"/>
          <p:cNvPicPr>
            <a:picLocks noChangeAspect="1"/>
          </p:cNvPicPr>
          <p:nvPr/>
        </p:nvPicPr>
        <p:blipFill>
          <a:blip r:embed="rId7"/>
          <a:stretch>
            <a:fillRect/>
          </a:stretch>
        </p:blipFill>
        <p:spPr>
          <a:xfrm>
            <a:off x="3048000" y="2167950"/>
            <a:ext cx="5791200" cy="4038600"/>
          </a:xfrm>
          <a:prstGeom prst="rect">
            <a:avLst/>
          </a:prstGeom>
        </p:spPr>
      </p:pic>
    </p:spTree>
    <p:extLst>
      <p:ext uri="{BB962C8B-B14F-4D97-AF65-F5344CB8AC3E}">
        <p14:creationId xmlns:p14="http://schemas.microsoft.com/office/powerpoint/2010/main" val="2581616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1397</Words>
  <Application>Microsoft Office PowerPoint</Application>
  <PresentationFormat>On-screen Show (4:3)</PresentationFormat>
  <Paragraphs>333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Segoe UI Light</vt:lpstr>
      <vt:lpstr>Segoe UI Semilight</vt:lpstr>
      <vt:lpstr>TNKeyUni-Souvenir</vt:lpstr>
      <vt:lpstr>Wingdings</vt:lpstr>
      <vt:lpstr>Office Theme</vt:lpstr>
      <vt:lpstr>BÁO CÁO ĐỒ ÁN CHUYÊN NGÀNH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273</cp:revision>
  <dcterms:created xsi:type="dcterms:W3CDTF">2013-02-01T10:00:41Z</dcterms:created>
  <dcterms:modified xsi:type="dcterms:W3CDTF">2017-10-06T11:33:01Z</dcterms:modified>
</cp:coreProperties>
</file>