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90" r:id="rId3"/>
    <p:sldId id="291" r:id="rId4"/>
    <p:sldId id="328" r:id="rId5"/>
    <p:sldId id="327" r:id="rId6"/>
    <p:sldId id="329" r:id="rId7"/>
    <p:sldId id="330" r:id="rId8"/>
    <p:sldId id="331" r:id="rId9"/>
    <p:sldId id="332" r:id="rId10"/>
    <p:sldId id="309" r:id="rId11"/>
    <p:sldId id="310" r:id="rId12"/>
    <p:sldId id="323" r:id="rId13"/>
    <p:sldId id="311" r:id="rId14"/>
    <p:sldId id="316" r:id="rId15"/>
    <p:sldId id="312" r:id="rId16"/>
    <p:sldId id="326" r:id="rId17"/>
    <p:sldId id="32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53" d="100"/>
          <a:sy n="53" d="100"/>
        </p:scale>
        <p:origin x="78" y="4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11/10/2017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536414"/>
          </a:xfrm>
        </p:spPr>
        <p:txBody>
          <a:bodyPr>
            <a:noAutofit/>
          </a:bodyPr>
          <a:lstStyle/>
          <a:p>
            <a:pPr algn="ctr"/>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a:t>
            </a:r>
            <a: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NGÀNH</a:t>
            </a:r>
            <a:b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br>
            <a:r>
              <a:rPr lang="en-US" sz="3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(Lần 2)</a:t>
            </a:r>
            <a:endParaRPr lang="en-US" sz="3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endParaRPr>
          </a:p>
        </p:txBody>
      </p:sp>
      <p:sp>
        <p:nvSpPr>
          <p:cNvPr id="9" name="Rectangle 8"/>
          <p:cNvSpPr/>
          <p:nvPr/>
        </p:nvSpPr>
        <p:spPr>
          <a:xfrm>
            <a:off x="457200" y="2254250"/>
            <a:ext cx="8021471"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Segoe UI Light" pitchFamily="34" charset="0"/>
                <a:cs typeface="Segoe UI Light" pitchFamily="34" charset="0"/>
              </a:rPr>
              <a:t>Xây Dựng Ứng Dụng Học </a:t>
            </a:r>
            <a:r>
              <a:rPr lang="en-US" sz="3200" b="1">
                <a:solidFill>
                  <a:srgbClr val="C00000"/>
                </a:solidFill>
                <a:latin typeface="Segoe UI Light" pitchFamily="34" charset="0"/>
                <a:cs typeface="Segoe UI Light" pitchFamily="34" charset="0"/>
              </a:rPr>
              <a:t>Tiếng K’Ho</a:t>
            </a:r>
            <a:endParaRPr lang="en-US" sz="3200" b="1" dirty="0">
              <a:solidFill>
                <a:srgbClr val="C00000"/>
              </a:solidFill>
              <a:latin typeface="Segoe UI Light" pitchFamily="34" charset="0"/>
              <a:cs typeface="Segoe UI Light" pitchFamily="34" charset="0"/>
            </a:endParaRP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vi-VN" sz="1400"/>
              <a:t>13/10/2017</a:t>
            </a:r>
            <a:endParaRPr lang="en-US" sz="1400" dirty="0"/>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a16="http://schemas.microsoft.com/office/drawing/2014/main" xmlns=""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a16="http://schemas.microsoft.com/office/drawing/2014/main" xmlns=""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a:t>
            </a:r>
            <a:r>
              <a:rPr lang="en-US" sz="28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28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Demo ứng dụng</a:t>
            </a:r>
            <a:r>
              <a:rPr lang="en-US" sz="28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32791" y="1676399"/>
            <a:ext cx="8131969" cy="4480719"/>
          </a:xfrm>
          <a:prstGeom prst="rect">
            <a:avLst/>
          </a:prstGeom>
        </p:spPr>
      </p:pic>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2" name="Picture 1"/>
          <p:cNvPicPr>
            <a:picLocks noChangeAspect="1"/>
          </p:cNvPicPr>
          <p:nvPr/>
        </p:nvPicPr>
        <p:blipFill>
          <a:blip r:embed="rId2"/>
          <a:stretch>
            <a:fillRect/>
          </a:stretch>
        </p:blipFill>
        <p:spPr>
          <a:xfrm>
            <a:off x="382264" y="1143000"/>
            <a:ext cx="8374798" cy="4708525"/>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pic>
        <p:nvPicPr>
          <p:cNvPr id="2" name="Picture 1"/>
          <p:cNvPicPr>
            <a:picLocks noChangeAspect="1"/>
          </p:cNvPicPr>
          <p:nvPr/>
        </p:nvPicPr>
        <p:blipFill>
          <a:blip r:embed="rId2"/>
          <a:stretch>
            <a:fillRect/>
          </a:stretch>
        </p:blipFill>
        <p:spPr>
          <a:xfrm>
            <a:off x="632790" y="1107447"/>
            <a:ext cx="8054010" cy="4953342"/>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2" name="Picture 1"/>
          <p:cNvPicPr>
            <a:picLocks noChangeAspect="1"/>
          </p:cNvPicPr>
          <p:nvPr/>
        </p:nvPicPr>
        <p:blipFill>
          <a:blip r:embed="rId2"/>
          <a:stretch>
            <a:fillRect/>
          </a:stretch>
        </p:blipFill>
        <p:spPr>
          <a:xfrm>
            <a:off x="533400" y="1283350"/>
            <a:ext cx="8153400" cy="4584049"/>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9" name="TextBox 8"/>
          <p:cNvSpPr txBox="1"/>
          <p:nvPr/>
        </p:nvSpPr>
        <p:spPr>
          <a:xfrm>
            <a:off x="609600" y="533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2" name="Picture 1"/>
          <p:cNvPicPr>
            <a:picLocks noChangeAspect="1"/>
          </p:cNvPicPr>
          <p:nvPr/>
        </p:nvPicPr>
        <p:blipFill>
          <a:blip r:embed="rId2"/>
          <a:stretch>
            <a:fillRect/>
          </a:stretch>
        </p:blipFill>
        <p:spPr>
          <a:xfrm>
            <a:off x="609600" y="1295400"/>
            <a:ext cx="8077200" cy="4155253"/>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6" name="Picture 5"/>
          <p:cNvPicPr>
            <a:picLocks noChangeAspect="1"/>
          </p:cNvPicPr>
          <p:nvPr/>
        </p:nvPicPr>
        <p:blipFill>
          <a:blip r:embed="rId2"/>
          <a:stretch>
            <a:fillRect/>
          </a:stretch>
        </p:blipFill>
        <p:spPr>
          <a:xfrm>
            <a:off x="536712" y="1828800"/>
            <a:ext cx="7921488" cy="35814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009A8110-A8EA-4452-ADAF-F7BBF2530252}"/>
              </a:ext>
            </a:extLst>
          </p:cNvPr>
          <p:cNvSpPr>
            <a:spLocks noGrp="1"/>
          </p:cNvSpPr>
          <p:nvPr>
            <p:ph type="dt" sz="half" idx="10"/>
          </p:nvPr>
        </p:nvSpPr>
        <p:spPr/>
        <p:txBody>
          <a:bodyPr/>
          <a:lstStyle/>
          <a:p>
            <a:r>
              <a:rPr lang="en-US"/>
              <a:t>10/13/2017</a:t>
            </a:r>
          </a:p>
        </p:txBody>
      </p:sp>
      <p:sp>
        <p:nvSpPr>
          <p:cNvPr id="4" name="Footer Placeholder 3">
            <a:extLst>
              <a:ext uri="{FF2B5EF4-FFF2-40B4-BE49-F238E27FC236}">
                <a16:creationId xmlns:a16="http://schemas.microsoft.com/office/drawing/2014/main" xmlns="" id="{3E6C7E9B-899F-4E15-B204-26C330C2B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2811794-EE24-40AE-8BD1-4899758D7765}"/>
              </a:ext>
            </a:extLst>
          </p:cNvPr>
          <p:cNvSpPr>
            <a:spLocks noGrp="1"/>
          </p:cNvSpPr>
          <p:nvPr>
            <p:ph type="sldNum" sz="quarter" idx="12"/>
          </p:nvPr>
        </p:nvSpPr>
        <p:spPr/>
        <p:txBody>
          <a:bodyPr/>
          <a:lstStyle/>
          <a:p>
            <a:fld id="{FF387971-9C3B-49A6-8D58-3AFB2456A1FB}" type="slidenum">
              <a:rPr lang="en-US" smtClean="0"/>
              <a:t>16</a:t>
            </a:fld>
            <a:endParaRPr lang="en-US"/>
          </a:p>
        </p:txBody>
      </p:sp>
      <p:graphicFrame>
        <p:nvGraphicFramePr>
          <p:cNvPr id="6" name="Table 5">
            <a:extLst>
              <a:ext uri="{FF2B5EF4-FFF2-40B4-BE49-F238E27FC236}">
                <a16:creationId xmlns:a16="http://schemas.microsoft.com/office/drawing/2014/main" xmlns="" id="{46FE9E2A-514D-4555-8337-9ADA14F598AD}"/>
              </a:ext>
            </a:extLst>
          </p:cNvPr>
          <p:cNvGraphicFramePr>
            <a:graphicFrameLocks noGrp="1"/>
          </p:cNvGraphicFramePr>
          <p:nvPr>
            <p:extLst>
              <p:ext uri="{D42A27DB-BD31-4B8C-83A1-F6EECF244321}">
                <p14:modId xmlns:p14="http://schemas.microsoft.com/office/powerpoint/2010/main" val="542003790"/>
              </p:ext>
            </p:extLst>
          </p:nvPr>
        </p:nvGraphicFramePr>
        <p:xfrm>
          <a:off x="152400" y="1634331"/>
          <a:ext cx="8839199" cy="1274064"/>
        </p:xfrm>
        <a:graphic>
          <a:graphicData uri="http://schemas.openxmlformats.org/drawingml/2006/table">
            <a:tbl>
              <a:tblPr firstRow="1" firstCol="1" bandRow="1">
                <a:tableStyleId>{5C22544A-7EE6-4342-B048-85BDC9FD1C3A}</a:tableStyleId>
              </a:tblPr>
              <a:tblGrid>
                <a:gridCol w="1720906">
                  <a:extLst>
                    <a:ext uri="{9D8B030D-6E8A-4147-A177-3AD203B41FA5}">
                      <a16:colId xmlns:a16="http://schemas.microsoft.com/office/drawing/2014/main" xmlns="" val="2708479153"/>
                    </a:ext>
                  </a:extLst>
                </a:gridCol>
                <a:gridCol w="1720906">
                  <a:extLst>
                    <a:ext uri="{9D8B030D-6E8A-4147-A177-3AD203B41FA5}">
                      <a16:colId xmlns:a16="http://schemas.microsoft.com/office/drawing/2014/main" xmlns="" val="760569897"/>
                    </a:ext>
                  </a:extLst>
                </a:gridCol>
                <a:gridCol w="5397387">
                  <a:extLst>
                    <a:ext uri="{9D8B030D-6E8A-4147-A177-3AD203B41FA5}">
                      <a16:colId xmlns:a16="http://schemas.microsoft.com/office/drawing/2014/main" xmlns="" val="3000805044"/>
                    </a:ext>
                  </a:extLst>
                </a:gridCol>
              </a:tblGrid>
              <a:tr h="0">
                <a:tc>
                  <a:txBody>
                    <a:bodyPr/>
                    <a:lstStyle/>
                    <a:p>
                      <a:pPr marL="0" algn="ctr">
                        <a:lnSpc>
                          <a:spcPct val="150000"/>
                        </a:lnSpc>
                        <a:spcAft>
                          <a:spcPts val="0"/>
                        </a:spcAft>
                      </a:pPr>
                      <a:r>
                        <a:rPr lang="en-US" sz="2200" b="1" dirty="0">
                          <a:effectLst/>
                        </a:rPr>
                        <a:t>16/11/2017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dirty="0">
                          <a:effectLst/>
                        </a:rPr>
                        <a:t>30/11/2017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dirty="0" smtClean="0">
                          <a:solidFill>
                            <a:schemeClr val="bg1"/>
                          </a:solidFill>
                          <a:effectLst/>
                          <a:latin typeface="Times New Roman" panose="02020603050405020304" pitchFamily="18" charset="0"/>
                          <a:cs typeface="Times New Roman" panose="02020603050405020304" pitchFamily="18" charset="0"/>
                        </a:rPr>
                        <a:t>- Hoàn </a:t>
                      </a:r>
                      <a:r>
                        <a:rPr lang="en-US" sz="2200" b="1" dirty="0">
                          <a:solidFill>
                            <a:schemeClr val="bg1"/>
                          </a:solidFill>
                          <a:effectLst/>
                          <a:latin typeface="Times New Roman" panose="02020603050405020304" pitchFamily="18" charset="0"/>
                          <a:cs typeface="Times New Roman" panose="02020603050405020304" pitchFamily="18" charset="0"/>
                        </a:rPr>
                        <a:t>thiện ứng dụng.</a:t>
                      </a:r>
                      <a:endParaRPr lang="vi-VN" sz="2200" b="1" dirty="0">
                        <a:solidFill>
                          <a:schemeClr val="bg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3344276007"/>
                  </a:ext>
                </a:extLst>
              </a:tr>
              <a:tr h="0">
                <a:tc>
                  <a:txBody>
                    <a:bodyPr/>
                    <a:lstStyle/>
                    <a:p>
                      <a:pPr marL="0" algn="ctr">
                        <a:lnSpc>
                          <a:spcPct val="150000"/>
                        </a:lnSpc>
                        <a:spcAft>
                          <a:spcPts val="0"/>
                        </a:spcAft>
                      </a:pPr>
                      <a:r>
                        <a:rPr lang="en-US" sz="2200" b="1" dirty="0" smtClean="0">
                          <a:effectLst/>
                        </a:rPr>
                        <a:t>01/12/2017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dirty="0" smtClean="0">
                          <a:effectLst/>
                        </a:rPr>
                        <a:t>15/12/2017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algn="l">
                        <a:lnSpc>
                          <a:spcPct val="115000"/>
                        </a:lnSpc>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 Kiểm thử để kiểm tra lỗi.</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dirty="0">
                          <a:solidFill>
                            <a:schemeClr val="tx1"/>
                          </a:solidFill>
                          <a:effectLst/>
                          <a:latin typeface="Times New Roman" panose="02020603050405020304" pitchFamily="18" charset="0"/>
                          <a:cs typeface="Times New Roman" panose="02020603050405020304" pitchFamily="18" charset="0"/>
                        </a:rPr>
                        <a:t>- Tối ưu ứng dụng và viết báo cáo đồ án.</a:t>
                      </a:r>
                      <a:endParaRPr lang="vi-VN" sz="2200" b="1" dirty="0">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2056027273"/>
                  </a:ext>
                </a:extLst>
              </a:tr>
            </a:tbl>
          </a:graphicData>
        </a:graphic>
      </p:graphicFrame>
      <p:sp>
        <p:nvSpPr>
          <p:cNvPr id="7" name="Title 1">
            <a:extLst>
              <a:ext uri="{FF2B5EF4-FFF2-40B4-BE49-F238E27FC236}">
                <a16:creationId xmlns:a16="http://schemas.microsoft.com/office/drawing/2014/main" xmlns="" id="{764A5D39-BEF1-4B3C-8BCF-13BB4D78BFB7}"/>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28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Kế hoạch thực hiền đồ án trong thời gian tới</a:t>
            </a:r>
          </a:p>
        </p:txBody>
      </p:sp>
    </p:spTree>
    <p:extLst>
      <p:ext uri="{BB962C8B-B14F-4D97-AF65-F5344CB8AC3E}">
        <p14:creationId xmlns:p14="http://schemas.microsoft.com/office/powerpoint/2010/main" val="2320386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Cảm ơn </a:t>
            </a:r>
            <a:r>
              <a:rPr lang="en-US" sz="2800" dirty="0">
                <a:solidFill>
                  <a:schemeClr val="bg1"/>
                </a:solidFill>
                <a:latin typeface="Arial" panose="020B0604020202020204" pitchFamily="34" charset="0"/>
                <a:cs typeface="Arial" panose="020B0604020202020204" pitchFamily="34" charset="0"/>
              </a:rPr>
              <a:t>Thầy Cô đã chú ý lắng nghe nhóm em trình bày.</a:t>
            </a:r>
          </a:p>
        </p:txBody>
      </p:sp>
      <p:sp>
        <p:nvSpPr>
          <p:cNvPr id="6" name="TextBox 5"/>
          <p:cNvSpPr txBox="1"/>
          <p:nvPr/>
        </p:nvSpPr>
        <p:spPr>
          <a:xfrm>
            <a:off x="544995" y="2897831"/>
            <a:ext cx="8054009" cy="492443"/>
          </a:xfrm>
          <a:prstGeom prst="rect">
            <a:avLst/>
          </a:prstGeom>
          <a:no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CẢM ƠN THẦY CÔ VÀ CÁC BẠN ĐÃ LẮNG NGHE</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Tóm lược nội dung báo cáo đợt 1</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Phương pháp xây dựng chương trình.</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Demo ứng dụng</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 </a:t>
            </a:r>
            <a:r>
              <a:rPr lang="en-US" sz="2400" dirty="0">
                <a:solidFill>
                  <a:schemeClr val="tx1"/>
                </a:solidFill>
                <a:latin typeface="Arial" panose="020B0604020202020204" pitchFamily="34" charset="0"/>
                <a:cs typeface="Arial" panose="020B0604020202020204" pitchFamily="34" charset="0"/>
              </a:rPr>
              <a:t>hoạch thực hiện đồ án trong thời gian tới.</a:t>
            </a: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Giới thiệu đề tài</a:t>
            </a:r>
          </a:p>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Mục tiêu đề tài</a:t>
            </a:r>
          </a:p>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Tổng quan đề tài</a:t>
            </a:r>
          </a:p>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Đề xuất phương án xây dựng, các công cụ xây dựng ứng dụng</a:t>
            </a:r>
          </a:p>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Giao diện ứng dụng</a:t>
            </a: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Tóm lược nội dung báo cáo đợt 1</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just">
              <a:spcBef>
                <a:spcPts val="1200"/>
              </a:spcBef>
              <a:buClr>
                <a:schemeClr val="tx1"/>
              </a:buClr>
            </a:pPr>
            <a:r>
              <a:rPr lang="en-US" sz="2400" dirty="0" smtClean="0">
                <a:solidFill>
                  <a:schemeClr val="tx1"/>
                </a:solidFill>
                <a:latin typeface="Arial" panose="020B0604020202020204" pitchFamily="34" charset="0"/>
                <a:cs typeface="Arial" panose="020B0604020202020204" pitchFamily="34" charset="0"/>
              </a:rPr>
              <a:t>Các công cụ sử dụng và môi trường phát triển</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Microsoft Visual Studio Professtional </a:t>
            </a:r>
            <a:r>
              <a:rPr lang="en-US" sz="2400" dirty="0" smtClean="0">
                <a:solidFill>
                  <a:schemeClr val="tx1"/>
                </a:solidFill>
                <a:latin typeface="Arial" panose="020B0604020202020204" pitchFamily="34" charset="0"/>
                <a:cs typeface="Arial" panose="020B0604020202020204" pitchFamily="34" charset="0"/>
              </a:rPr>
              <a:t>2013</a:t>
            </a:r>
            <a:endParaRPr lang="en-US" sz="2400" dirty="0">
              <a:solidFill>
                <a:schemeClr val="tx1"/>
              </a:solidFill>
              <a:latin typeface="Arial" panose="020B0604020202020204" pitchFamily="34" charset="0"/>
              <a:cs typeface="Arial" panose="020B0604020202020204" pitchFamily="34" charset="0"/>
            </a:endParaRP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DevExpress 14.1</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SQL Sever Management Studio 2012 </a:t>
            </a:r>
            <a:r>
              <a:rPr lang="en-US" sz="2400" dirty="0" smtClean="0">
                <a:solidFill>
                  <a:schemeClr val="tx1"/>
                </a:solidFill>
                <a:latin typeface="Arial" panose="020B0604020202020204" pitchFamily="34" charset="0"/>
                <a:cs typeface="Arial" panose="020B0604020202020204" pitchFamily="34" charset="0"/>
              </a:rPr>
              <a:t>Express</a:t>
            </a:r>
          </a:p>
          <a:p>
            <a:pPr algn="just">
              <a:spcBef>
                <a:spcPts val="1200"/>
              </a:spcBef>
              <a:buClr>
                <a:schemeClr val="tx1"/>
              </a:buClr>
            </a:pPr>
            <a:r>
              <a:rPr lang="en-US" sz="2400" dirty="0" smtClean="0">
                <a:solidFill>
                  <a:schemeClr val="tx1"/>
                </a:solidFill>
                <a:latin typeface="Arial" panose="020B0604020202020204" pitchFamily="34" charset="0"/>
                <a:cs typeface="Arial" panose="020B0604020202020204" pitchFamily="34" charset="0"/>
              </a:rPr>
              <a:t>Xây dựng ứng dụng</a:t>
            </a: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 Phương pháp xây dựng chương trình</a:t>
            </a:r>
          </a:p>
        </p:txBody>
      </p:sp>
    </p:spTree>
    <p:extLst>
      <p:ext uri="{BB962C8B-B14F-4D97-AF65-F5344CB8AC3E}">
        <p14:creationId xmlns:p14="http://schemas.microsoft.com/office/powerpoint/2010/main" val="631743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600200"/>
            <a:ext cx="8077200" cy="4038600"/>
          </a:xfrm>
        </p:spPr>
        <p:txBody>
          <a:bodyPr>
            <a:normAutofit/>
          </a:bodyPr>
          <a:lstStyle/>
          <a:p>
            <a:r>
              <a:rPr lang="en-US" sz="2400" dirty="0" smtClean="0">
                <a:solidFill>
                  <a:schemeClr val="tx1"/>
                </a:solidFill>
                <a:latin typeface="Arial" panose="020B0604020202020204" pitchFamily="34" charset="0"/>
                <a:cs typeface="Arial" panose="020B0604020202020204" pitchFamily="34" charset="0"/>
              </a:rPr>
              <a:t>Microsoft Visual Studio Professtional 2013</a:t>
            </a:r>
          </a:p>
          <a:p>
            <a:pPr algn="l"/>
            <a:endParaRPr lang="en-US" sz="2400" dirty="0" smtClean="0">
              <a:solidFill>
                <a:schemeClr val="tx1"/>
              </a:solidFill>
              <a:latin typeface="Arial" panose="020B0604020202020204" pitchFamily="34" charset="0"/>
              <a:cs typeface="Arial" panose="020B0604020202020204" pitchFamily="34" charset="0"/>
            </a:endParaRPr>
          </a:p>
          <a:p>
            <a:pPr algn="l"/>
            <a:r>
              <a:rPr lang="en-US" sz="2400" dirty="0" smtClean="0">
                <a:solidFill>
                  <a:schemeClr val="tx1"/>
                </a:solidFill>
                <a:latin typeface="Arial" panose="020B0604020202020204" pitchFamily="34" charset="0"/>
                <a:cs typeface="Arial" panose="020B0604020202020204" pitchFamily="34" charset="0"/>
              </a:rPr>
              <a:t>Microsoft Visual Studio là môi trường phát triển tích hợp chính (Integrated Development Environment (IDE)) được phát triển từ Microsoft. Đây là một loại phần mềm máy tính có công dụng giúp đỡ các lập trình viên trong việc phát triển phần mềm.</a:t>
            </a:r>
          </a:p>
          <a:p>
            <a:pPr algn="l"/>
            <a:endParaRPr lang="en-US" sz="24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spTree>
    <p:extLst>
      <p:ext uri="{BB962C8B-B14F-4D97-AF65-F5344CB8AC3E}">
        <p14:creationId xmlns:p14="http://schemas.microsoft.com/office/powerpoint/2010/main" val="3971505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449388"/>
            <a:ext cx="8077200" cy="4189412"/>
          </a:xfrm>
        </p:spPr>
        <p:txBody>
          <a:bodyPr>
            <a:normAutofit/>
          </a:bodyPr>
          <a:lstStyle/>
          <a:p>
            <a:r>
              <a:rPr lang="en-US" sz="2400" dirty="0">
                <a:solidFill>
                  <a:schemeClr val="tx1"/>
                </a:solidFill>
                <a:latin typeface="Arial" panose="020B0604020202020204" pitchFamily="34" charset="0"/>
                <a:cs typeface="Arial" panose="020B0604020202020204" pitchFamily="34" charset="0"/>
              </a:rPr>
              <a:t>DevExpress 14.1</a:t>
            </a:r>
          </a:p>
          <a:p>
            <a:pPr algn="l"/>
            <a:endParaRPr lang="en-US" sz="2400" dirty="0" smtClean="0">
              <a:solidFill>
                <a:schemeClr val="tx1"/>
              </a:solidFill>
              <a:latin typeface="Arial" panose="020B0604020202020204" pitchFamily="34" charset="0"/>
              <a:cs typeface="Arial" panose="020B0604020202020204" pitchFamily="34" charset="0"/>
            </a:endParaRPr>
          </a:p>
          <a:p>
            <a:pPr algn="l"/>
            <a:r>
              <a:rPr lang="en-US" sz="2400" dirty="0" smtClean="0">
                <a:solidFill>
                  <a:schemeClr val="tx1"/>
                </a:solidFill>
                <a:latin typeface="Arial" panose="020B0604020202020204" pitchFamily="34" charset="0"/>
                <a:cs typeface="Arial" panose="020B0604020202020204" pitchFamily="34" charset="0"/>
              </a:rPr>
              <a:t>DevExpress </a:t>
            </a:r>
            <a:r>
              <a:rPr lang="en-US" sz="2400" dirty="0">
                <a:solidFill>
                  <a:schemeClr val="tx1"/>
                </a:solidFill>
                <a:latin typeface="Arial" panose="020B0604020202020204" pitchFamily="34" charset="0"/>
                <a:cs typeface="Arial" panose="020B0604020202020204" pitchFamily="34" charset="0"/>
              </a:rPr>
              <a:t>là một hệ thống thư viện lập trình hữu ích cho việc thiết kế, lập trình form một cách </a:t>
            </a:r>
            <a:r>
              <a:rPr lang="en-US" sz="2400" dirty="0" smtClean="0">
                <a:solidFill>
                  <a:schemeClr val="tx1"/>
                </a:solidFill>
                <a:latin typeface="Arial" panose="020B0604020202020204" pitchFamily="34" charset="0"/>
                <a:cs typeface="Arial" panose="020B0604020202020204" pitchFamily="34" charset="0"/>
              </a:rPr>
              <a:t>đơn </a:t>
            </a:r>
            <a:r>
              <a:rPr lang="en-US" sz="2400" dirty="0">
                <a:solidFill>
                  <a:schemeClr val="tx1"/>
                </a:solidFill>
                <a:latin typeface="Arial" panose="020B0604020202020204" pitchFamily="34" charset="0"/>
                <a:cs typeface="Arial" panose="020B0604020202020204" pitchFamily="34" charset="0"/>
              </a:rPr>
              <a:t>giản, chuyên </a:t>
            </a:r>
            <a:r>
              <a:rPr lang="en-US" sz="2400" dirty="0" smtClean="0">
                <a:solidFill>
                  <a:schemeClr val="tx1"/>
                </a:solidFill>
                <a:latin typeface="Arial" panose="020B0604020202020204" pitchFamily="34" charset="0"/>
                <a:cs typeface="Arial" panose="020B0604020202020204" pitchFamily="34" charset="0"/>
              </a:rPr>
              <a:t>nghiệp</a:t>
            </a:r>
          </a:p>
          <a:p>
            <a:pPr algn="l"/>
            <a:r>
              <a:rPr lang="en-US" sz="2400" dirty="0">
                <a:solidFill>
                  <a:schemeClr val="tx1"/>
                </a:solidFill>
                <a:latin typeface="Arial" panose="020B0604020202020204" pitchFamily="34" charset="0"/>
                <a:cs typeface="Arial" panose="020B0604020202020204" pitchFamily="34" charset="0"/>
              </a:rPr>
              <a:t>Điểm đặc biệt ở DevExpress là nó hỗ trợ nhiều Skin khác nhau, các Skin này rất đẹp và nhìn rất chuyên nghiệp, lập trình viên có thể để người dùng chọn Skin ngay trong khi chạy chương trình</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spTree>
    <p:extLst>
      <p:ext uri="{BB962C8B-B14F-4D97-AF65-F5344CB8AC3E}">
        <p14:creationId xmlns:p14="http://schemas.microsoft.com/office/powerpoint/2010/main" val="1093810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01000" cy="4343400"/>
          </a:xfrm>
        </p:spPr>
        <p:txBody>
          <a:bodyPr>
            <a:normAutofit/>
          </a:bodyPr>
          <a:lstStyle/>
          <a:p>
            <a:r>
              <a:rPr lang="en-US" sz="2400" dirty="0">
                <a:solidFill>
                  <a:schemeClr val="tx1"/>
                </a:solidFill>
                <a:latin typeface="Arial" panose="020B0604020202020204" pitchFamily="34" charset="0"/>
                <a:cs typeface="Arial" panose="020B0604020202020204" pitchFamily="34" charset="0"/>
              </a:rPr>
              <a:t>SQL Sever Management Studio 2012 Express</a:t>
            </a:r>
          </a:p>
          <a:p>
            <a:pPr algn="l"/>
            <a:endParaRPr lang="en-US" sz="2400" dirty="0" smtClean="0">
              <a:solidFill>
                <a:schemeClr val="tx1"/>
              </a:solidFill>
              <a:latin typeface="Arial" panose="020B0604020202020204" pitchFamily="34" charset="0"/>
              <a:cs typeface="Arial" panose="020B0604020202020204" pitchFamily="34" charset="0"/>
            </a:endParaRPr>
          </a:p>
          <a:p>
            <a:pPr algn="l"/>
            <a:r>
              <a:rPr lang="en-US" sz="2400" dirty="0" smtClean="0">
                <a:solidFill>
                  <a:schemeClr val="tx1"/>
                </a:solidFill>
                <a:latin typeface="Arial" panose="020B0604020202020204" pitchFamily="34" charset="0"/>
                <a:cs typeface="Arial" panose="020B0604020202020204" pitchFamily="34" charset="0"/>
              </a:rPr>
              <a:t>SQL </a:t>
            </a:r>
            <a:r>
              <a:rPr lang="en-US" sz="2400" dirty="0">
                <a:solidFill>
                  <a:schemeClr val="tx1"/>
                </a:solidFill>
                <a:latin typeface="Arial" panose="020B0604020202020204" pitchFamily="34" charset="0"/>
                <a:cs typeface="Arial" panose="020B0604020202020204" pitchFamily="34" charset="0"/>
              </a:rPr>
              <a:t>Server là một hệ quản trị cơ sở dữ liệu quan hệ (RDBMS – Relational Database Management System) hoạt động theo mô hình khách chủ (client – server) và được phát triển bởi Microsoft.</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spTree>
    <p:extLst>
      <p:ext uri="{BB962C8B-B14F-4D97-AF65-F5344CB8AC3E}">
        <p14:creationId xmlns:p14="http://schemas.microsoft.com/office/powerpoint/2010/main" val="2440414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rmAutofit/>
          </a:bodyPr>
          <a:lstStyle/>
          <a:p>
            <a:r>
              <a:rPr lang="en-US" sz="2400" dirty="0" smtClean="0">
                <a:solidFill>
                  <a:schemeClr val="tx1"/>
                </a:solidFill>
                <a:latin typeface="Arial" panose="020B0604020202020204" pitchFamily="34" charset="0"/>
                <a:cs typeface="Arial" panose="020B0604020202020204" pitchFamily="34" charset="0"/>
              </a:rPr>
              <a:t>Xây dựng ứng dụng</a:t>
            </a:r>
          </a:p>
          <a:p>
            <a:r>
              <a:rPr lang="en-US" sz="2400" b="1" dirty="0">
                <a:solidFill>
                  <a:schemeClr val="tx1"/>
                </a:solidFill>
                <a:latin typeface="Arial" panose="020B0604020202020204" pitchFamily="34" charset="0"/>
                <a:cs typeface="Arial" panose="020B0604020202020204" pitchFamily="34" charset="0"/>
              </a:rPr>
              <a:t>Kỹ thuật </a:t>
            </a:r>
            <a:r>
              <a:rPr lang="en-US" sz="2400" b="1" dirty="0" smtClean="0">
                <a:solidFill>
                  <a:schemeClr val="tx1"/>
                </a:solidFill>
                <a:latin typeface="Arial" panose="020B0604020202020204" pitchFamily="34" charset="0"/>
                <a:cs typeface="Arial" panose="020B0604020202020204" pitchFamily="34" charset="0"/>
              </a:rPr>
              <a:t>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400" b="1" dirty="0">
                <a:solidFill>
                  <a:schemeClr val="tx1"/>
                </a:solidFill>
                <a:latin typeface="Arial" panose="020B0604020202020204" pitchFamily="34" charset="0"/>
                <a:cs typeface="Arial" panose="020B0604020202020204" pitchFamily="34" charset="0"/>
              </a:rPr>
              <a:t>Singleton</a:t>
            </a:r>
            <a:r>
              <a:rPr lang="en-US" sz="2400" dirty="0">
                <a:solidFill>
                  <a:schemeClr val="tx1"/>
                </a:solidFill>
                <a:latin typeface="Arial" panose="020B0604020202020204" pitchFamily="34" charset="0"/>
                <a:cs typeface="Arial" panose="020B0604020202020204" pitchFamily="34" charset="0"/>
              </a:rPr>
              <a:t> là một design pattern được sử dụng cũng phổ biến. Nó đưa ra cách thiết kế để đảm bảo rằng chỉ tạo ra không quá một thể hiện của một lớp và thể hiện này có thể được truy cập từ bất cứ đâu.</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pic>
        <p:nvPicPr>
          <p:cNvPr id="10" name="Picture 9" descr="Singleton C#"/>
          <p:cNvPicPr/>
          <p:nvPr/>
        </p:nvPicPr>
        <p:blipFill>
          <a:blip r:embed="rId2">
            <a:extLst>
              <a:ext uri="{28A0092B-C50C-407E-A947-70E740481C1C}">
                <a14:useLocalDpi xmlns:a14="http://schemas.microsoft.com/office/drawing/2010/main" val="0"/>
              </a:ext>
            </a:extLst>
          </a:blip>
          <a:srcRect/>
          <a:stretch>
            <a:fillRect/>
          </a:stretch>
        </p:blipFill>
        <p:spPr bwMode="auto">
          <a:xfrm>
            <a:off x="2690812" y="3681413"/>
            <a:ext cx="3914775" cy="2392362"/>
          </a:xfrm>
          <a:prstGeom prst="rect">
            <a:avLst/>
          </a:prstGeom>
          <a:noFill/>
          <a:ln>
            <a:noFill/>
          </a:ln>
        </p:spPr>
      </p:pic>
    </p:spTree>
    <p:extLst>
      <p:ext uri="{BB962C8B-B14F-4D97-AF65-F5344CB8AC3E}">
        <p14:creationId xmlns:p14="http://schemas.microsoft.com/office/powerpoint/2010/main" val="2663991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r>
              <a:rPr lang="en-US" sz="2400" dirty="0" smtClean="0">
                <a:solidFill>
                  <a:schemeClr val="tx1"/>
                </a:solidFill>
                <a:latin typeface="Arial" panose="020B0604020202020204" pitchFamily="34" charset="0"/>
                <a:cs typeface="Arial" panose="020B0604020202020204" pitchFamily="34" charset="0"/>
              </a:rPr>
              <a:t>Xây dựng ứng dụng</a:t>
            </a:r>
          </a:p>
          <a:p>
            <a:r>
              <a:rPr lang="en-US" sz="2400" b="1" dirty="0">
                <a:solidFill>
                  <a:schemeClr val="tx1"/>
                </a:solidFill>
                <a:latin typeface="Arial" panose="020B0604020202020204" pitchFamily="34" charset="0"/>
                <a:cs typeface="Arial" panose="020B0604020202020204" pitchFamily="34" charset="0"/>
              </a:rPr>
              <a:t>Kỹ </a:t>
            </a:r>
            <a:r>
              <a:rPr lang="en-US" sz="2400" b="1" dirty="0" smtClean="0">
                <a:solidFill>
                  <a:schemeClr val="tx1"/>
                </a:solidFill>
                <a:latin typeface="Arial" panose="020B0604020202020204" pitchFamily="34" charset="0"/>
                <a:cs typeface="Arial" panose="020B0604020202020204" pitchFamily="34" charset="0"/>
              </a:rPr>
              <a:t>thuật 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000" dirty="0">
                <a:solidFill>
                  <a:schemeClr val="tx1"/>
                </a:solidFill>
                <a:latin typeface="Arial" panose="020B0604020202020204" pitchFamily="34" charset="0"/>
                <a:cs typeface="Arial" panose="020B0604020202020204" pitchFamily="34" charset="0"/>
              </a:rPr>
              <a:t>Các thành </a:t>
            </a:r>
            <a:r>
              <a:rPr lang="en-US" sz="2000" dirty="0" smtClean="0">
                <a:solidFill>
                  <a:schemeClr val="tx1"/>
                </a:solidFill>
                <a:latin typeface="Arial" panose="020B0604020202020204" pitchFamily="34" charset="0"/>
                <a:cs typeface="Arial" panose="020B0604020202020204" pitchFamily="34" charset="0"/>
              </a:rPr>
              <a:t>phần </a:t>
            </a:r>
            <a:r>
              <a:rPr lang="en-US" sz="2000" dirty="0">
                <a:solidFill>
                  <a:schemeClr val="tx1"/>
                </a:solidFill>
                <a:latin typeface="Arial" panose="020B0604020202020204" pitchFamily="34" charset="0"/>
                <a:cs typeface="Arial" panose="020B0604020202020204" pitchFamily="34" charset="0"/>
              </a:rPr>
              <a:t>tham gia trong </a:t>
            </a:r>
            <a:r>
              <a:rPr lang="en-US" sz="2000" dirty="0" smtClean="0">
                <a:solidFill>
                  <a:schemeClr val="tx1"/>
                </a:solidFill>
                <a:latin typeface="Arial" panose="020B0604020202020204" pitchFamily="34" charset="0"/>
                <a:cs typeface="Arial" panose="020B0604020202020204" pitchFamily="34" charset="0"/>
              </a:rPr>
              <a:t>Singleton</a:t>
            </a:r>
          </a:p>
          <a:p>
            <a:pPr algn="l" fontAlgn="base"/>
            <a:r>
              <a:rPr lang="en-US" sz="2000" dirty="0">
                <a:solidFill>
                  <a:schemeClr val="tx1"/>
                </a:solidFill>
                <a:latin typeface="Arial" panose="020B0604020202020204" pitchFamily="34" charset="0"/>
                <a:cs typeface="Arial" panose="020B0604020202020204" pitchFamily="34" charset="0"/>
              </a:rPr>
              <a:t>Nhóm đảm bảo chỉ tạo được một thể hiện: Hàm khởi tạo là private hoặc protected để không tạo được thể hiện từ bên ngoài. Biến instance là private và static để đảm bảo chỉ có 1 thể hiện. Thuộc tính Instance cung cấp giao diện để truy xuất đến thể hiện duy nhất.</a:t>
            </a:r>
          </a:p>
          <a:p>
            <a:pPr algn="l" fontAlgn="base"/>
            <a:r>
              <a:rPr lang="en-US" sz="2000" dirty="0">
                <a:solidFill>
                  <a:schemeClr val="tx1"/>
                </a:solidFill>
                <a:latin typeface="Arial" panose="020B0604020202020204" pitchFamily="34" charset="0"/>
                <a:cs typeface="Arial" panose="020B0604020202020204" pitchFamily="34" charset="0"/>
              </a:rPr>
              <a:t>Nhóm nghiệp vụ: chứa các thuộc tính và phương thức nghiệp vụ đặc thù của lớp.</a:t>
            </a:r>
          </a:p>
          <a:p>
            <a:pPr algn="l" fontAlgn="base"/>
            <a:r>
              <a:rPr lang="en-US" sz="2000" b="1" dirty="0">
                <a:solidFill>
                  <a:schemeClr val="tx1"/>
                </a:solidFill>
                <a:latin typeface="Arial" panose="020B0604020202020204" pitchFamily="34" charset="0"/>
                <a:cs typeface="Arial" panose="020B0604020202020204" pitchFamily="34" charset="0"/>
              </a:rPr>
              <a:t>Singleton</a:t>
            </a:r>
            <a:r>
              <a:rPr lang="en-US" sz="2000" dirty="0">
                <a:solidFill>
                  <a:schemeClr val="tx1"/>
                </a:solidFill>
                <a:latin typeface="Arial" panose="020B0604020202020204" pitchFamily="34" charset="0"/>
                <a:cs typeface="Arial" panose="020B0604020202020204" pitchFamily="34" charset="0"/>
              </a:rPr>
              <a:t> sử dụng tính đóng gói, bao bọc (encapsulate) của lập trình hướng đối tượng để che dấu, bảo vệ biến _instance (chỉ khởi tạo và gán duy nhất 1 lần) đồng thời che dấu phương thức khởi tạo với bên ngoài.</a:t>
            </a:r>
          </a:p>
          <a:p>
            <a:endParaRPr lang="en-US" sz="2400" b="1"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spTree>
    <p:extLst>
      <p:ext uri="{BB962C8B-B14F-4D97-AF65-F5344CB8AC3E}">
        <p14:creationId xmlns:p14="http://schemas.microsoft.com/office/powerpoint/2010/main" val="2341763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1124</TotalTime>
  <Words>583</Words>
  <Application>Microsoft Office PowerPoint</Application>
  <PresentationFormat>On-screen Show (4:3)</PresentationFormat>
  <Paragraphs>97</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PMingLiU</vt:lpstr>
      <vt:lpstr>Arial</vt:lpstr>
      <vt:lpstr>Calibri</vt:lpstr>
      <vt:lpstr>Segoe UI Light</vt:lpstr>
      <vt:lpstr>Segoe UI Semilight</vt:lpstr>
      <vt:lpstr>Times New Roman</vt:lpstr>
      <vt:lpstr>Wingdings</vt:lpstr>
      <vt:lpstr>Office Theme</vt:lpstr>
      <vt:lpstr>BÁO CÁO ĐỒ ÁN CHUYÊN NGÀNH (Lần 2)</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Vinh Sang Khánh</cp:lastModifiedBy>
  <cp:revision>516</cp:revision>
  <dcterms:created xsi:type="dcterms:W3CDTF">2013-02-01T10:00:41Z</dcterms:created>
  <dcterms:modified xsi:type="dcterms:W3CDTF">2017-11-10T15:57:54Z</dcterms:modified>
</cp:coreProperties>
</file>